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5"/>
  </p:notesMasterIdLst>
  <p:handoutMasterIdLst>
    <p:handoutMasterId r:id="rId96"/>
  </p:handoutMasterIdLst>
  <p:sldIdLst>
    <p:sldId id="256" r:id="rId4"/>
    <p:sldId id="341" r:id="rId5"/>
    <p:sldId id="469" r:id="rId6"/>
    <p:sldId id="343" r:id="rId7"/>
    <p:sldId id="508" r:id="rId8"/>
    <p:sldId id="332" r:id="rId9"/>
    <p:sldId id="506" r:id="rId10"/>
    <p:sldId id="465" r:id="rId11"/>
    <p:sldId id="511" r:id="rId12"/>
    <p:sldId id="512" r:id="rId13"/>
    <p:sldId id="513" r:id="rId14"/>
    <p:sldId id="514" r:id="rId15"/>
    <p:sldId id="464" r:id="rId16"/>
    <p:sldId id="494" r:id="rId17"/>
    <p:sldId id="482" r:id="rId18"/>
    <p:sldId id="329" r:id="rId19"/>
    <p:sldId id="463" r:id="rId20"/>
    <p:sldId id="483" r:id="rId21"/>
    <p:sldId id="487" r:id="rId22"/>
    <p:sldId id="488" r:id="rId23"/>
    <p:sldId id="467" r:id="rId24"/>
    <p:sldId id="507" r:id="rId25"/>
    <p:sldId id="336" r:id="rId26"/>
    <p:sldId id="466" r:id="rId27"/>
    <p:sldId id="504" r:id="rId28"/>
    <p:sldId id="477" r:id="rId29"/>
    <p:sldId id="515" r:id="rId30"/>
    <p:sldId id="516" r:id="rId31"/>
    <p:sldId id="480" r:id="rId32"/>
    <p:sldId id="486" r:id="rId33"/>
    <p:sldId id="473" r:id="rId34"/>
    <p:sldId id="503" r:id="rId35"/>
    <p:sldId id="492" r:id="rId36"/>
    <p:sldId id="497" r:id="rId37"/>
    <p:sldId id="498" r:id="rId38"/>
    <p:sldId id="500" r:id="rId39"/>
    <p:sldId id="499" r:id="rId40"/>
    <p:sldId id="489" r:id="rId41"/>
    <p:sldId id="501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2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540" r:id="rId66"/>
    <p:sldId id="569" r:id="rId67"/>
    <p:sldId id="570" r:id="rId68"/>
    <p:sldId id="571" r:id="rId69"/>
    <p:sldId id="544" r:id="rId70"/>
    <p:sldId id="545" r:id="rId71"/>
    <p:sldId id="546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57" r:id="rId83"/>
    <p:sldId id="558" r:id="rId84"/>
    <p:sldId id="559" r:id="rId85"/>
    <p:sldId id="560" r:id="rId86"/>
    <p:sldId id="561" r:id="rId87"/>
    <p:sldId id="562" r:id="rId88"/>
    <p:sldId id="563" r:id="rId89"/>
    <p:sldId id="564" r:id="rId90"/>
    <p:sldId id="565" r:id="rId91"/>
    <p:sldId id="566" r:id="rId92"/>
    <p:sldId id="567" r:id="rId93"/>
    <p:sldId id="568" r:id="rId94"/>
  </p:sldIdLst>
  <p:sldSz cx="9144000" cy="6858000" type="screen4x3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8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6699"/>
    <a:srgbClr val="CC0099"/>
    <a:srgbClr val="6699FF"/>
    <a:srgbClr val="E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18" autoAdjust="0"/>
  </p:normalViewPr>
  <p:slideViewPr>
    <p:cSldViewPr snapToGrid="0">
      <p:cViewPr varScale="1">
        <p:scale>
          <a:sx n="97" d="100"/>
          <a:sy n="97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B8A08-4F8E-47A2-AD50-FE08EB51AC4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E6A4E09-1114-4B7E-A92B-1054E62BAD1A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(</a:t>
          </a:r>
          <a:r>
            <a:rPr lang="zh-TW" b="1" dirty="0" smtClean="0">
              <a:effectLst/>
            </a:rPr>
            <a:t>一</a:t>
          </a:r>
          <a:r>
            <a:rPr lang="en-US" b="1" dirty="0" smtClean="0">
              <a:effectLst/>
            </a:rPr>
            <a:t>) </a:t>
          </a:r>
          <a:r>
            <a:rPr lang="zh-TW" b="1" dirty="0" smtClean="0">
              <a:effectLst/>
            </a:rPr>
            <a:t>現時雲端服務計劃的運作情況</a:t>
          </a:r>
          <a:endParaRPr lang="zh-TW" b="1" dirty="0">
            <a:effectLst/>
          </a:endParaRPr>
        </a:p>
      </dgm:t>
    </dgm:pt>
    <dgm:pt modelId="{FDF9818E-6051-4B45-992B-5D6F45072E66}" type="parTrans" cxnId="{21A4A8F8-F72E-4429-A16F-EC34D00F36A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BD7E5491-CBD4-4ECF-BDD8-EC9633A5BCDE}" type="sibTrans" cxnId="{21A4A8F8-F72E-4429-A16F-EC34D00F36A1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C9072F6B-FEB1-4656-8CEB-1FF339782197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(</a:t>
          </a:r>
          <a:r>
            <a:rPr lang="zh-TW" b="1" dirty="0" smtClean="0">
              <a:effectLst/>
            </a:rPr>
            <a:t>二</a:t>
          </a:r>
          <a:r>
            <a:rPr lang="en-US" b="1" dirty="0" smtClean="0">
              <a:effectLst/>
            </a:rPr>
            <a:t>) </a:t>
          </a:r>
          <a:r>
            <a:rPr lang="zh-HK" b="1" dirty="0" smtClean="0">
              <a:effectLst/>
            </a:rPr>
            <a:t>雲端服</a:t>
          </a:r>
          <a:r>
            <a:rPr lang="zh-TW" b="1" dirty="0" smtClean="0">
              <a:effectLst/>
            </a:rPr>
            <a:t>務</a:t>
          </a:r>
          <a:r>
            <a:rPr lang="zh-HK" b="1" dirty="0" smtClean="0">
              <a:effectLst/>
            </a:rPr>
            <a:t>保安措</a:t>
          </a:r>
          <a:r>
            <a:rPr lang="zh-TW" b="1" dirty="0" smtClean="0">
              <a:effectLst/>
            </a:rPr>
            <a:t>施及數</a:t>
          </a:r>
          <a:r>
            <a:rPr lang="zh-HK" b="1" dirty="0" smtClean="0">
              <a:effectLst/>
            </a:rPr>
            <a:t>據加密安</a:t>
          </a:r>
          <a:r>
            <a:rPr lang="zh-TW" b="1" dirty="0" smtClean="0">
              <a:effectLst/>
            </a:rPr>
            <a:t>排</a:t>
          </a:r>
          <a:endParaRPr lang="zh-TW" b="1" dirty="0">
            <a:effectLst/>
          </a:endParaRPr>
        </a:p>
      </dgm:t>
    </dgm:pt>
    <dgm:pt modelId="{28697E98-26B0-445A-A4C0-C1C7B6329D6C}" type="parTrans" cxnId="{9742D3F3-7F97-4EF0-97E8-CD518C13AF96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054E2E10-AB95-4682-859A-82376BD3AA34}" type="sibTrans" cxnId="{9742D3F3-7F97-4EF0-97E8-CD518C13AF96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FF7BE00E-93B6-4022-858E-5A42FB5C7F5A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(</a:t>
          </a:r>
          <a:r>
            <a:rPr lang="zh-TW" b="1" dirty="0" smtClean="0">
              <a:effectLst/>
            </a:rPr>
            <a:t>三</a:t>
          </a:r>
          <a:r>
            <a:rPr lang="en-US" b="1" dirty="0" smtClean="0">
              <a:effectLst/>
            </a:rPr>
            <a:t>) </a:t>
          </a:r>
          <a:r>
            <a:rPr lang="zh-TW" b="1" dirty="0" smtClean="0">
              <a:effectLst/>
            </a:rPr>
            <a:t>雲端平台安全使用錦囊</a:t>
          </a:r>
          <a:endParaRPr lang="zh-TW" b="1" dirty="0">
            <a:effectLst/>
          </a:endParaRPr>
        </a:p>
      </dgm:t>
    </dgm:pt>
    <dgm:pt modelId="{EB9DA3E0-C6F5-431E-80F9-98168233E47A}" type="parTrans" cxnId="{ABCBAC4E-79AA-4119-B294-A48343182A45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50C94CD0-AAE9-4E14-8DB4-49EA75FDCF25}" type="sibTrans" cxnId="{ABCBAC4E-79AA-4119-B294-A48343182A45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AF5475C0-9CA3-4D57-97E6-7C84EE078BFD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(</a:t>
          </a:r>
          <a:r>
            <a:rPr lang="zh-TW" b="1" dirty="0" smtClean="0">
              <a:effectLst/>
            </a:rPr>
            <a:t>四</a:t>
          </a:r>
          <a:r>
            <a:rPr lang="en-US" b="1" dirty="0" smtClean="0">
              <a:effectLst/>
            </a:rPr>
            <a:t>) </a:t>
          </a:r>
          <a:r>
            <a:rPr lang="zh-HK" b="1" dirty="0" smtClean="0">
              <a:effectLst/>
            </a:rPr>
            <a:t>網上校管系</a:t>
          </a:r>
          <a:r>
            <a:rPr lang="zh-TW" b="1" dirty="0" smtClean="0">
              <a:effectLst/>
            </a:rPr>
            <a:t>統</a:t>
          </a:r>
          <a:r>
            <a:rPr lang="zh-HK" b="1" dirty="0" smtClean="0">
              <a:effectLst/>
            </a:rPr>
            <a:t>安</a:t>
          </a:r>
          <a:r>
            <a:rPr lang="zh-TW" b="1" dirty="0" smtClean="0">
              <a:effectLst/>
            </a:rPr>
            <a:t>全</a:t>
          </a:r>
          <a:r>
            <a:rPr lang="zh-HK" b="1" dirty="0" smtClean="0">
              <a:effectLst/>
            </a:rPr>
            <a:t>使</a:t>
          </a:r>
          <a:r>
            <a:rPr lang="zh-TW" b="1" dirty="0" smtClean="0">
              <a:effectLst/>
            </a:rPr>
            <a:t>用</a:t>
          </a:r>
          <a:r>
            <a:rPr lang="zh-HK" b="1" dirty="0" smtClean="0">
              <a:effectLst/>
            </a:rPr>
            <a:t>錦</a:t>
          </a:r>
          <a:r>
            <a:rPr lang="zh-TW" b="1" dirty="0" smtClean="0">
              <a:effectLst/>
            </a:rPr>
            <a:t>囊</a:t>
          </a:r>
          <a:endParaRPr lang="zh-TW" b="1" dirty="0">
            <a:effectLst/>
          </a:endParaRPr>
        </a:p>
      </dgm:t>
    </dgm:pt>
    <dgm:pt modelId="{B23EA1FC-981F-4583-BE7C-7A245331AFDA}" type="parTrans" cxnId="{CAEC68CA-9A5F-46FC-98D2-FCF156651182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25350038-DBD8-4502-9A0E-A66A75EFCE97}" type="sibTrans" cxnId="{CAEC68CA-9A5F-46FC-98D2-FCF156651182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150E867A-A3E9-446D-B2CB-A23464AD391A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(</a:t>
          </a:r>
          <a:r>
            <a:rPr lang="zh-TW" b="1" dirty="0" smtClean="0">
              <a:effectLst/>
            </a:rPr>
            <a:t>五</a:t>
          </a:r>
          <a:r>
            <a:rPr lang="en-US" b="1" dirty="0" smtClean="0">
              <a:effectLst/>
            </a:rPr>
            <a:t>) </a:t>
          </a:r>
          <a:r>
            <a:rPr lang="zh-HK" b="1" dirty="0" smtClean="0">
              <a:effectLst/>
            </a:rPr>
            <a:t>問答時間 </a:t>
          </a:r>
          <a:endParaRPr lang="zh-TW" b="1" dirty="0">
            <a:effectLst/>
          </a:endParaRPr>
        </a:p>
      </dgm:t>
    </dgm:pt>
    <dgm:pt modelId="{31909590-5856-4E7A-9F94-2374329538C7}" type="parTrans" cxnId="{29D94490-9E53-457E-B215-C15217B6373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BC4EEBAC-06D1-4DD2-AF33-2ED2D451D602}" type="sibTrans" cxnId="{29D94490-9E53-457E-B215-C15217B63730}">
      <dgm:prSet/>
      <dgm:spPr/>
      <dgm:t>
        <a:bodyPr/>
        <a:lstStyle/>
        <a:p>
          <a:endParaRPr lang="zh-TW" altLang="en-US" b="1">
            <a:effectLst/>
          </a:endParaRPr>
        </a:p>
      </dgm:t>
    </dgm:pt>
    <dgm:pt modelId="{D647337E-8B7A-4DB7-BA3A-06C6464C3089}" type="pres">
      <dgm:prSet presAssocID="{2CFB8A08-4F8E-47A2-AD50-FE08EB51A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B54912-F8AA-45C5-83C9-095494CEE3F8}" type="pres">
      <dgm:prSet presAssocID="{6E6A4E09-1114-4B7E-A92B-1054E62BAD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025F85-C2E5-4E5D-BC40-5E58846D46DD}" type="pres">
      <dgm:prSet presAssocID="{BD7E5491-CBD4-4ECF-BDD8-EC9633A5BCDE}" presName="spacer" presStyleCnt="0"/>
      <dgm:spPr/>
      <dgm:t>
        <a:bodyPr/>
        <a:lstStyle/>
        <a:p>
          <a:endParaRPr lang="zh-TW" altLang="en-US"/>
        </a:p>
      </dgm:t>
    </dgm:pt>
    <dgm:pt modelId="{4C25FCE7-0CC2-43D3-8FC1-A9C2DE201ABD}" type="pres">
      <dgm:prSet presAssocID="{C9072F6B-FEB1-4656-8CEB-1FF339782197}" presName="parentText" presStyleLbl="node1" presStyleIdx="1" presStyleCnt="5" custLinFactNeighborX="-6344" custLinFactNeighborY="-1429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04442-F024-4A24-828C-3EB20D421817}" type="pres">
      <dgm:prSet presAssocID="{054E2E10-AB95-4682-859A-82376BD3AA34}" presName="spacer" presStyleCnt="0"/>
      <dgm:spPr/>
      <dgm:t>
        <a:bodyPr/>
        <a:lstStyle/>
        <a:p>
          <a:endParaRPr lang="zh-TW" altLang="en-US"/>
        </a:p>
      </dgm:t>
    </dgm:pt>
    <dgm:pt modelId="{AB0F3A3A-CBF0-4C45-961F-6C863DAC5273}" type="pres">
      <dgm:prSet presAssocID="{FF7BE00E-93B6-4022-858E-5A42FB5C7F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5A6FF5-4810-40AA-B109-F5C619C14E1D}" type="pres">
      <dgm:prSet presAssocID="{50C94CD0-AAE9-4E14-8DB4-49EA75FDCF25}" presName="spacer" presStyleCnt="0"/>
      <dgm:spPr/>
      <dgm:t>
        <a:bodyPr/>
        <a:lstStyle/>
        <a:p>
          <a:endParaRPr lang="zh-TW" altLang="en-US"/>
        </a:p>
      </dgm:t>
    </dgm:pt>
    <dgm:pt modelId="{2143E45E-3DF8-45B7-915D-1581DEFD216B}" type="pres">
      <dgm:prSet presAssocID="{AF5475C0-9CA3-4D57-97E6-7C84EE078B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A7F787-683F-4793-A17A-4CD560154640}" type="pres">
      <dgm:prSet presAssocID="{25350038-DBD8-4502-9A0E-A66A75EFCE97}" presName="spacer" presStyleCnt="0"/>
      <dgm:spPr/>
      <dgm:t>
        <a:bodyPr/>
        <a:lstStyle/>
        <a:p>
          <a:endParaRPr lang="zh-TW" altLang="en-US"/>
        </a:p>
      </dgm:t>
    </dgm:pt>
    <dgm:pt modelId="{7E3738C8-3B83-4E5A-8BF8-AA5B6B648FC4}" type="pres">
      <dgm:prSet presAssocID="{150E867A-A3E9-446D-B2CB-A23464AD39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A4A8F8-F72E-4429-A16F-EC34D00F36A1}" srcId="{2CFB8A08-4F8E-47A2-AD50-FE08EB51AC45}" destId="{6E6A4E09-1114-4B7E-A92B-1054E62BAD1A}" srcOrd="0" destOrd="0" parTransId="{FDF9818E-6051-4B45-992B-5D6F45072E66}" sibTransId="{BD7E5491-CBD4-4ECF-BDD8-EC9633A5BCDE}"/>
    <dgm:cxn modelId="{74C14904-BE3B-4468-ABE8-EF3F6161AE23}" type="presOf" srcId="{FF7BE00E-93B6-4022-858E-5A42FB5C7F5A}" destId="{AB0F3A3A-CBF0-4C45-961F-6C863DAC5273}" srcOrd="0" destOrd="0" presId="urn:microsoft.com/office/officeart/2005/8/layout/vList2"/>
    <dgm:cxn modelId="{3913C204-3E03-4891-B789-C1FA7E4A8040}" type="presOf" srcId="{AF5475C0-9CA3-4D57-97E6-7C84EE078BFD}" destId="{2143E45E-3DF8-45B7-915D-1581DEFD216B}" srcOrd="0" destOrd="0" presId="urn:microsoft.com/office/officeart/2005/8/layout/vList2"/>
    <dgm:cxn modelId="{CAEC68CA-9A5F-46FC-98D2-FCF156651182}" srcId="{2CFB8A08-4F8E-47A2-AD50-FE08EB51AC45}" destId="{AF5475C0-9CA3-4D57-97E6-7C84EE078BFD}" srcOrd="3" destOrd="0" parTransId="{B23EA1FC-981F-4583-BE7C-7A245331AFDA}" sibTransId="{25350038-DBD8-4502-9A0E-A66A75EFCE97}"/>
    <dgm:cxn modelId="{117F768B-5BA4-41B0-AA37-E48EAA0D0678}" type="presOf" srcId="{6E6A4E09-1114-4B7E-A92B-1054E62BAD1A}" destId="{20B54912-F8AA-45C5-83C9-095494CEE3F8}" srcOrd="0" destOrd="0" presId="urn:microsoft.com/office/officeart/2005/8/layout/vList2"/>
    <dgm:cxn modelId="{3929FCD5-94FF-4CB3-B0D0-7CB46C7F2D34}" type="presOf" srcId="{2CFB8A08-4F8E-47A2-AD50-FE08EB51AC45}" destId="{D647337E-8B7A-4DB7-BA3A-06C6464C3089}" srcOrd="0" destOrd="0" presId="urn:microsoft.com/office/officeart/2005/8/layout/vList2"/>
    <dgm:cxn modelId="{78FD2C97-E205-4F8C-803B-FF01084455FC}" type="presOf" srcId="{150E867A-A3E9-446D-B2CB-A23464AD391A}" destId="{7E3738C8-3B83-4E5A-8BF8-AA5B6B648FC4}" srcOrd="0" destOrd="0" presId="urn:microsoft.com/office/officeart/2005/8/layout/vList2"/>
    <dgm:cxn modelId="{16B529FD-7CA1-4C9C-A9C2-773B3CB7403C}" type="presOf" srcId="{C9072F6B-FEB1-4656-8CEB-1FF339782197}" destId="{4C25FCE7-0CC2-43D3-8FC1-A9C2DE201ABD}" srcOrd="0" destOrd="0" presId="urn:microsoft.com/office/officeart/2005/8/layout/vList2"/>
    <dgm:cxn modelId="{29D94490-9E53-457E-B215-C15217B63730}" srcId="{2CFB8A08-4F8E-47A2-AD50-FE08EB51AC45}" destId="{150E867A-A3E9-446D-B2CB-A23464AD391A}" srcOrd="4" destOrd="0" parTransId="{31909590-5856-4E7A-9F94-2374329538C7}" sibTransId="{BC4EEBAC-06D1-4DD2-AF33-2ED2D451D602}"/>
    <dgm:cxn modelId="{9742D3F3-7F97-4EF0-97E8-CD518C13AF96}" srcId="{2CFB8A08-4F8E-47A2-AD50-FE08EB51AC45}" destId="{C9072F6B-FEB1-4656-8CEB-1FF339782197}" srcOrd="1" destOrd="0" parTransId="{28697E98-26B0-445A-A4C0-C1C7B6329D6C}" sibTransId="{054E2E10-AB95-4682-859A-82376BD3AA34}"/>
    <dgm:cxn modelId="{ABCBAC4E-79AA-4119-B294-A48343182A45}" srcId="{2CFB8A08-4F8E-47A2-AD50-FE08EB51AC45}" destId="{FF7BE00E-93B6-4022-858E-5A42FB5C7F5A}" srcOrd="2" destOrd="0" parTransId="{EB9DA3E0-C6F5-431E-80F9-98168233E47A}" sibTransId="{50C94CD0-AAE9-4E14-8DB4-49EA75FDCF25}"/>
    <dgm:cxn modelId="{63972B0E-8F7E-411D-A0DE-6E5B9EAABBA9}" type="presParOf" srcId="{D647337E-8B7A-4DB7-BA3A-06C6464C3089}" destId="{20B54912-F8AA-45C5-83C9-095494CEE3F8}" srcOrd="0" destOrd="0" presId="urn:microsoft.com/office/officeart/2005/8/layout/vList2"/>
    <dgm:cxn modelId="{580A57A2-13CD-4182-9A22-87762964753F}" type="presParOf" srcId="{D647337E-8B7A-4DB7-BA3A-06C6464C3089}" destId="{3C025F85-C2E5-4E5D-BC40-5E58846D46DD}" srcOrd="1" destOrd="0" presId="urn:microsoft.com/office/officeart/2005/8/layout/vList2"/>
    <dgm:cxn modelId="{C5C8F693-F48D-4CC2-9F7A-A145A83D0BF0}" type="presParOf" srcId="{D647337E-8B7A-4DB7-BA3A-06C6464C3089}" destId="{4C25FCE7-0CC2-43D3-8FC1-A9C2DE201ABD}" srcOrd="2" destOrd="0" presId="urn:microsoft.com/office/officeart/2005/8/layout/vList2"/>
    <dgm:cxn modelId="{626AD3C1-AC8A-47D8-BBEF-8E8E98E3606C}" type="presParOf" srcId="{D647337E-8B7A-4DB7-BA3A-06C6464C3089}" destId="{C4604442-F024-4A24-828C-3EB20D421817}" srcOrd="3" destOrd="0" presId="urn:microsoft.com/office/officeart/2005/8/layout/vList2"/>
    <dgm:cxn modelId="{F4A8F591-E17F-4C21-89C7-966A17A734B0}" type="presParOf" srcId="{D647337E-8B7A-4DB7-BA3A-06C6464C3089}" destId="{AB0F3A3A-CBF0-4C45-961F-6C863DAC5273}" srcOrd="4" destOrd="0" presId="urn:microsoft.com/office/officeart/2005/8/layout/vList2"/>
    <dgm:cxn modelId="{7F830BC6-8177-46D5-8E98-A10169537439}" type="presParOf" srcId="{D647337E-8B7A-4DB7-BA3A-06C6464C3089}" destId="{965A6FF5-4810-40AA-B109-F5C619C14E1D}" srcOrd="5" destOrd="0" presId="urn:microsoft.com/office/officeart/2005/8/layout/vList2"/>
    <dgm:cxn modelId="{DB7D28AE-6C8A-4B8D-8507-ECB730D28595}" type="presParOf" srcId="{D647337E-8B7A-4DB7-BA3A-06C6464C3089}" destId="{2143E45E-3DF8-45B7-915D-1581DEFD216B}" srcOrd="6" destOrd="0" presId="urn:microsoft.com/office/officeart/2005/8/layout/vList2"/>
    <dgm:cxn modelId="{6BDECF7E-AD9E-42E4-BA74-2D92046A847F}" type="presParOf" srcId="{D647337E-8B7A-4DB7-BA3A-06C6464C3089}" destId="{30A7F787-683F-4793-A17A-4CD560154640}" srcOrd="7" destOrd="0" presId="urn:microsoft.com/office/officeart/2005/8/layout/vList2"/>
    <dgm:cxn modelId="{009555E8-D7FB-42BD-B1E5-47A9466AD7AA}" type="presParOf" srcId="{D647337E-8B7A-4DB7-BA3A-06C6464C3089}" destId="{7E3738C8-3B83-4E5A-8BF8-AA5B6B648F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4912-F8AA-45C5-83C9-095494CEE3F8}">
      <dsp:nvSpPr>
        <dsp:cNvPr id="0" name=""/>
        <dsp:cNvSpPr/>
      </dsp:nvSpPr>
      <dsp:spPr>
        <a:xfrm>
          <a:off x="0" y="31218"/>
          <a:ext cx="8077200" cy="8470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/>
            </a:rPr>
            <a:t>(</a:t>
          </a:r>
          <a:r>
            <a:rPr lang="zh-TW" sz="2700" b="1" kern="1200" dirty="0" smtClean="0">
              <a:effectLst/>
            </a:rPr>
            <a:t>一</a:t>
          </a:r>
          <a:r>
            <a:rPr lang="en-US" sz="2700" b="1" kern="1200" dirty="0" smtClean="0">
              <a:effectLst/>
            </a:rPr>
            <a:t>) </a:t>
          </a:r>
          <a:r>
            <a:rPr lang="zh-TW" sz="2700" b="1" kern="1200" dirty="0" smtClean="0">
              <a:effectLst/>
            </a:rPr>
            <a:t>現時雲端服務計劃的運作情況</a:t>
          </a:r>
          <a:endParaRPr lang="zh-TW" sz="2700" b="1" kern="1200" dirty="0">
            <a:effectLst/>
          </a:endParaRPr>
        </a:p>
      </dsp:txBody>
      <dsp:txXfrm>
        <a:off x="41347" y="72565"/>
        <a:ext cx="7994506" cy="764312"/>
      </dsp:txXfrm>
    </dsp:sp>
    <dsp:sp modelId="{4C25FCE7-0CC2-43D3-8FC1-A9C2DE201ABD}">
      <dsp:nvSpPr>
        <dsp:cNvPr id="0" name=""/>
        <dsp:cNvSpPr/>
      </dsp:nvSpPr>
      <dsp:spPr>
        <a:xfrm>
          <a:off x="0" y="944873"/>
          <a:ext cx="8077200" cy="847006"/>
        </a:xfrm>
        <a:prstGeom prst="roundRect">
          <a:avLst/>
        </a:prstGeom>
        <a:gradFill rotWithShape="0">
          <a:gsLst>
            <a:gs pos="0">
              <a:schemeClr val="accent5">
                <a:hueOff val="-1580863"/>
                <a:satOff val="7708"/>
                <a:lumOff val="-8677"/>
                <a:alphaOff val="0"/>
                <a:tint val="50000"/>
                <a:satMod val="300000"/>
              </a:schemeClr>
            </a:gs>
            <a:gs pos="35000">
              <a:schemeClr val="accent5">
                <a:hueOff val="-1580863"/>
                <a:satOff val="7708"/>
                <a:lumOff val="-8677"/>
                <a:alphaOff val="0"/>
                <a:tint val="37000"/>
                <a:satMod val="300000"/>
              </a:schemeClr>
            </a:gs>
            <a:gs pos="100000">
              <a:schemeClr val="accent5">
                <a:hueOff val="-1580863"/>
                <a:satOff val="7708"/>
                <a:lumOff val="-8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/>
            </a:rPr>
            <a:t>(</a:t>
          </a:r>
          <a:r>
            <a:rPr lang="zh-TW" sz="2700" b="1" kern="1200" dirty="0" smtClean="0">
              <a:effectLst/>
            </a:rPr>
            <a:t>二</a:t>
          </a:r>
          <a:r>
            <a:rPr lang="en-US" sz="2700" b="1" kern="1200" dirty="0" smtClean="0">
              <a:effectLst/>
            </a:rPr>
            <a:t>) </a:t>
          </a:r>
          <a:r>
            <a:rPr lang="zh-HK" sz="2700" b="1" kern="1200" dirty="0" smtClean="0">
              <a:effectLst/>
            </a:rPr>
            <a:t>雲端服</a:t>
          </a:r>
          <a:r>
            <a:rPr lang="zh-TW" sz="2700" b="1" kern="1200" dirty="0" smtClean="0">
              <a:effectLst/>
            </a:rPr>
            <a:t>務</a:t>
          </a:r>
          <a:r>
            <a:rPr lang="zh-HK" sz="2700" b="1" kern="1200" dirty="0" smtClean="0">
              <a:effectLst/>
            </a:rPr>
            <a:t>保安措</a:t>
          </a:r>
          <a:r>
            <a:rPr lang="zh-TW" sz="2700" b="1" kern="1200" dirty="0" smtClean="0">
              <a:effectLst/>
            </a:rPr>
            <a:t>施及數</a:t>
          </a:r>
          <a:r>
            <a:rPr lang="zh-HK" sz="2700" b="1" kern="1200" dirty="0" smtClean="0">
              <a:effectLst/>
            </a:rPr>
            <a:t>據加密安</a:t>
          </a:r>
          <a:r>
            <a:rPr lang="zh-TW" sz="2700" b="1" kern="1200" dirty="0" smtClean="0">
              <a:effectLst/>
            </a:rPr>
            <a:t>排</a:t>
          </a:r>
          <a:endParaRPr lang="zh-TW" sz="2700" b="1" kern="1200" dirty="0">
            <a:effectLst/>
          </a:endParaRPr>
        </a:p>
      </dsp:txBody>
      <dsp:txXfrm>
        <a:off x="41347" y="986220"/>
        <a:ext cx="7994506" cy="764312"/>
      </dsp:txXfrm>
    </dsp:sp>
    <dsp:sp modelId="{AB0F3A3A-CBF0-4C45-961F-6C863DAC5273}">
      <dsp:nvSpPr>
        <dsp:cNvPr id="0" name=""/>
        <dsp:cNvSpPr/>
      </dsp:nvSpPr>
      <dsp:spPr>
        <a:xfrm>
          <a:off x="0" y="1880752"/>
          <a:ext cx="8077200" cy="847006"/>
        </a:xfrm>
        <a:prstGeom prst="roundRect">
          <a:avLst/>
        </a:prstGeom>
        <a:gradFill rotWithShape="0">
          <a:gsLst>
            <a:gs pos="0">
              <a:schemeClr val="accent5">
                <a:hueOff val="-3161725"/>
                <a:satOff val="15415"/>
                <a:lumOff val="-17354"/>
                <a:alphaOff val="0"/>
                <a:tint val="50000"/>
                <a:satMod val="300000"/>
              </a:schemeClr>
            </a:gs>
            <a:gs pos="35000">
              <a:schemeClr val="accent5">
                <a:hueOff val="-3161725"/>
                <a:satOff val="15415"/>
                <a:lumOff val="-17354"/>
                <a:alphaOff val="0"/>
                <a:tint val="37000"/>
                <a:satMod val="300000"/>
              </a:schemeClr>
            </a:gs>
            <a:gs pos="100000">
              <a:schemeClr val="accent5">
                <a:hueOff val="-3161725"/>
                <a:satOff val="15415"/>
                <a:lumOff val="-173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/>
            </a:rPr>
            <a:t>(</a:t>
          </a:r>
          <a:r>
            <a:rPr lang="zh-TW" sz="2700" b="1" kern="1200" dirty="0" smtClean="0">
              <a:effectLst/>
            </a:rPr>
            <a:t>三</a:t>
          </a:r>
          <a:r>
            <a:rPr lang="en-US" sz="2700" b="1" kern="1200" dirty="0" smtClean="0">
              <a:effectLst/>
            </a:rPr>
            <a:t>) </a:t>
          </a:r>
          <a:r>
            <a:rPr lang="zh-TW" sz="2700" b="1" kern="1200" dirty="0" smtClean="0">
              <a:effectLst/>
            </a:rPr>
            <a:t>雲端平台安全使用錦囊</a:t>
          </a:r>
          <a:endParaRPr lang="zh-TW" sz="2700" b="1" kern="1200" dirty="0">
            <a:effectLst/>
          </a:endParaRPr>
        </a:p>
      </dsp:txBody>
      <dsp:txXfrm>
        <a:off x="41347" y="1922099"/>
        <a:ext cx="7994506" cy="764312"/>
      </dsp:txXfrm>
    </dsp:sp>
    <dsp:sp modelId="{2143E45E-3DF8-45B7-915D-1581DEFD216B}">
      <dsp:nvSpPr>
        <dsp:cNvPr id="0" name=""/>
        <dsp:cNvSpPr/>
      </dsp:nvSpPr>
      <dsp:spPr>
        <a:xfrm>
          <a:off x="0" y="2805519"/>
          <a:ext cx="8077200" cy="847006"/>
        </a:xfrm>
        <a:prstGeom prst="roundRect">
          <a:avLst/>
        </a:prstGeom>
        <a:gradFill rotWithShape="0">
          <a:gsLst>
            <a:gs pos="0">
              <a:schemeClr val="accent5">
                <a:hueOff val="-4742588"/>
                <a:satOff val="23123"/>
                <a:lumOff val="-26031"/>
                <a:alphaOff val="0"/>
                <a:tint val="50000"/>
                <a:satMod val="300000"/>
              </a:schemeClr>
            </a:gs>
            <a:gs pos="35000">
              <a:schemeClr val="accent5">
                <a:hueOff val="-4742588"/>
                <a:satOff val="23123"/>
                <a:lumOff val="-26031"/>
                <a:alphaOff val="0"/>
                <a:tint val="37000"/>
                <a:satMod val="300000"/>
              </a:schemeClr>
            </a:gs>
            <a:gs pos="100000">
              <a:schemeClr val="accent5">
                <a:hueOff val="-4742588"/>
                <a:satOff val="23123"/>
                <a:lumOff val="-26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/>
            </a:rPr>
            <a:t>(</a:t>
          </a:r>
          <a:r>
            <a:rPr lang="zh-TW" sz="2700" b="1" kern="1200" dirty="0" smtClean="0">
              <a:effectLst/>
            </a:rPr>
            <a:t>四</a:t>
          </a:r>
          <a:r>
            <a:rPr lang="en-US" sz="2700" b="1" kern="1200" dirty="0" smtClean="0">
              <a:effectLst/>
            </a:rPr>
            <a:t>) </a:t>
          </a:r>
          <a:r>
            <a:rPr lang="zh-HK" sz="2700" b="1" kern="1200" dirty="0" smtClean="0">
              <a:effectLst/>
            </a:rPr>
            <a:t>網上校管系</a:t>
          </a:r>
          <a:r>
            <a:rPr lang="zh-TW" sz="2700" b="1" kern="1200" dirty="0" smtClean="0">
              <a:effectLst/>
            </a:rPr>
            <a:t>統</a:t>
          </a:r>
          <a:r>
            <a:rPr lang="zh-HK" sz="2700" b="1" kern="1200" dirty="0" smtClean="0">
              <a:effectLst/>
            </a:rPr>
            <a:t>安</a:t>
          </a:r>
          <a:r>
            <a:rPr lang="zh-TW" sz="2700" b="1" kern="1200" dirty="0" smtClean="0">
              <a:effectLst/>
            </a:rPr>
            <a:t>全</a:t>
          </a:r>
          <a:r>
            <a:rPr lang="zh-HK" sz="2700" b="1" kern="1200" dirty="0" smtClean="0">
              <a:effectLst/>
            </a:rPr>
            <a:t>使</a:t>
          </a:r>
          <a:r>
            <a:rPr lang="zh-TW" sz="2700" b="1" kern="1200" dirty="0" smtClean="0">
              <a:effectLst/>
            </a:rPr>
            <a:t>用</a:t>
          </a:r>
          <a:r>
            <a:rPr lang="zh-HK" sz="2700" b="1" kern="1200" dirty="0" smtClean="0">
              <a:effectLst/>
            </a:rPr>
            <a:t>錦</a:t>
          </a:r>
          <a:r>
            <a:rPr lang="zh-TW" sz="2700" b="1" kern="1200" dirty="0" smtClean="0">
              <a:effectLst/>
            </a:rPr>
            <a:t>囊</a:t>
          </a:r>
          <a:endParaRPr lang="zh-TW" sz="2700" b="1" kern="1200" dirty="0">
            <a:effectLst/>
          </a:endParaRPr>
        </a:p>
      </dsp:txBody>
      <dsp:txXfrm>
        <a:off x="41347" y="2846866"/>
        <a:ext cx="7994506" cy="764312"/>
      </dsp:txXfrm>
    </dsp:sp>
    <dsp:sp modelId="{7E3738C8-3B83-4E5A-8BF8-AA5B6B648FC4}">
      <dsp:nvSpPr>
        <dsp:cNvPr id="0" name=""/>
        <dsp:cNvSpPr/>
      </dsp:nvSpPr>
      <dsp:spPr>
        <a:xfrm>
          <a:off x="0" y="3730286"/>
          <a:ext cx="8077200" cy="847006"/>
        </a:xfrm>
        <a:prstGeom prst="roundRect">
          <a:avLst/>
        </a:prstGeom>
        <a:gradFill rotWithShape="0">
          <a:gsLst>
            <a:gs pos="0">
              <a:schemeClr val="accent5">
                <a:hueOff val="-6323450"/>
                <a:satOff val="30831"/>
                <a:lumOff val="-34708"/>
                <a:alphaOff val="0"/>
                <a:tint val="50000"/>
                <a:satMod val="300000"/>
              </a:schemeClr>
            </a:gs>
            <a:gs pos="35000">
              <a:schemeClr val="accent5">
                <a:hueOff val="-6323450"/>
                <a:satOff val="30831"/>
                <a:lumOff val="-34708"/>
                <a:alphaOff val="0"/>
                <a:tint val="37000"/>
                <a:satMod val="300000"/>
              </a:schemeClr>
            </a:gs>
            <a:gs pos="100000">
              <a:schemeClr val="accent5">
                <a:hueOff val="-6323450"/>
                <a:satOff val="30831"/>
                <a:lumOff val="-347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/>
            </a:rPr>
            <a:t>(</a:t>
          </a:r>
          <a:r>
            <a:rPr lang="zh-TW" sz="2700" b="1" kern="1200" dirty="0" smtClean="0">
              <a:effectLst/>
            </a:rPr>
            <a:t>五</a:t>
          </a:r>
          <a:r>
            <a:rPr lang="en-US" sz="2700" b="1" kern="1200" dirty="0" smtClean="0">
              <a:effectLst/>
            </a:rPr>
            <a:t>) </a:t>
          </a:r>
          <a:r>
            <a:rPr lang="zh-HK" sz="2700" b="1" kern="1200" dirty="0" smtClean="0">
              <a:effectLst/>
            </a:rPr>
            <a:t>問答時間 </a:t>
          </a:r>
          <a:endParaRPr lang="zh-TW" sz="2700" b="1" kern="1200" dirty="0">
            <a:effectLst/>
          </a:endParaRPr>
        </a:p>
      </dsp:txBody>
      <dsp:txXfrm>
        <a:off x="41347" y="3771633"/>
        <a:ext cx="7994506" cy="76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84" cy="499033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495" y="2"/>
            <a:ext cx="2949084" cy="499033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306"/>
            <a:ext cx="2949084" cy="499033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495" y="9440306"/>
            <a:ext cx="2949084" cy="499033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859" cy="499268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259" y="0"/>
            <a:ext cx="2949859" cy="499268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54" y="4783308"/>
            <a:ext cx="5444893" cy="3913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072"/>
            <a:ext cx="2949859" cy="49926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259" y="9440072"/>
            <a:ext cx="2949859" cy="49926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481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151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348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3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892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73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 smtClean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2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2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65900"/>
            <a:ext cx="9144000" cy="253916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05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 </a:t>
            </a:r>
            <a:r>
              <a:rPr lang="en-US" altLang="zh-TW" sz="1050" dirty="0" smtClean="0">
                <a:solidFill>
                  <a:srgbClr val="0099FF"/>
                </a:solidFill>
              </a:rPr>
              <a:t>			  </a:t>
            </a:r>
            <a:fld id="{C3239713-29F9-4F4B-821A-E34EC7241232}" type="slidenum">
              <a:rPr lang="en-US" altLang="zh-TW" sz="105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050" dirty="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2700">
                <a:ea typeface="Gungsuh" pitchFamily="18" charset="-127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054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351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lIns="91349" tIns="45674" rIns="91349" bIns="45674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TW" sz="2400" b="0" dirty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1223963" y="1339851"/>
            <a:ext cx="6697662" cy="1509713"/>
            <a:chOff x="0" y="2633"/>
            <a:chExt cx="4219" cy="951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defRPr sz="4000" b="1">
                  <a:solidFill>
                    <a:schemeClr val="folHlink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9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1349" tIns="45674" rIns="91349" bIns="45674" anchor="ctr"/>
            <a:lstStyle>
              <a:lvl1pPr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fol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  </a:t>
              </a:r>
              <a:r>
                <a:rPr kumimoji="1" lang="en-US" altLang="zh-TW" sz="93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</a:t>
              </a:r>
              <a:r>
                <a:rPr kumimoji="1" lang="en-US" altLang="zh-TW" sz="900" dirty="0">
                  <a:solidFill>
                    <a:srgbClr val="003333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2344" y="1234381"/>
            <a:ext cx="8244916" cy="1615183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algn="ctr">
              <a:defRPr/>
            </a:pPr>
            <a:r>
              <a:rPr lang="zh-TW" altLang="en-US" sz="4400" kern="0" dirty="0">
                <a:solidFill>
                  <a:schemeClr val="tx1"/>
                </a:solidFill>
              </a:rPr>
              <a:t>網上校管系統簡介會</a:t>
            </a:r>
            <a:r>
              <a:rPr lang="en-US" altLang="zh-TW" sz="4400" kern="0" dirty="0">
                <a:solidFill>
                  <a:schemeClr val="tx1"/>
                </a:solidFill>
              </a:rPr>
              <a:t/>
            </a:r>
            <a:br>
              <a:rPr lang="en-US" altLang="zh-TW" sz="4400" kern="0" dirty="0">
                <a:solidFill>
                  <a:schemeClr val="tx1"/>
                </a:solidFill>
              </a:rPr>
            </a:br>
            <a:endParaRPr lang="en-US" altLang="zh-TW" sz="2800" kern="0" dirty="0">
              <a:solidFill>
                <a:schemeClr val="tx1"/>
              </a:solidFill>
            </a:endParaRPr>
          </a:p>
        </p:txBody>
      </p:sp>
      <p:sp>
        <p:nvSpPr>
          <p:cNvPr id="1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76043" y="2924944"/>
            <a:ext cx="8243887" cy="884237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sz="quarter" idx="14"/>
          </p:nvPr>
        </p:nvSpPr>
        <p:spPr>
          <a:xfrm>
            <a:off x="576585" y="3900872"/>
            <a:ext cx="8243887" cy="884237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4896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</p:spPr>
        <p:txBody>
          <a:bodyPr/>
          <a:lstStyle/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921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9946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0393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1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6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z="1800" smtClean="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3871912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253916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050" dirty="0">
                <a:solidFill>
                  <a:srgbClr val="0099FF"/>
                </a:solidFill>
              </a:rPr>
              <a:t>Systems and Information Management Section                                                                                </a:t>
            </a:r>
            <a:r>
              <a:rPr lang="en-US" altLang="zh-TW" sz="1050" dirty="0" smtClean="0">
                <a:solidFill>
                  <a:srgbClr val="0099FF"/>
                </a:solidFill>
              </a:rPr>
              <a:t>			   </a:t>
            </a:r>
            <a:fld id="{0D656F87-60A1-4A49-815C-33C78A650ADD}" type="slidenum">
              <a:rPr lang="en-US" altLang="zh-TW" sz="105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05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100">
          <a:solidFill>
            <a:schemeClr val="folHlink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800">
          <a:solidFill>
            <a:schemeClr val="folHlink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500">
          <a:solidFill>
            <a:schemeClr val="folHlink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s-helpdesk@hkbn.com.h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bsams.helpdesk@sunnyvisi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32879;&#32097;&#25105;&#20497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dr.websams.edb.gov.hk/cloud/cloudref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dr.websams.edb.gov.hk/cloud/cloudref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pd.org.hk/tc_chi/resources_centre/publications/files/guidance_datasecurity_c.pdf" TargetMode="External"/><Relationship Id="rId2" Type="http://schemas.openxmlformats.org/officeDocument/2006/relationships/hyperlink" Target="http://www.pcpd.org.h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&#27169;&#32068;&#36039;&#26009;/" TargetMode="External"/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cdr.websams.edb.gov.hk/Files/Contact/WebSAMS%20School%20Liaison%20Officer%20list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websams_support@ges.com.hk" TargetMode="External"/><Relationship Id="rId2" Type="http://schemas.openxmlformats.org/officeDocument/2006/relationships/hyperlink" Target="https://forum.hkedcity.net/forumdisplay.php?fid=71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ctrTitle"/>
          </p:nvPr>
        </p:nvSpPr>
        <p:spPr>
          <a:xfrm>
            <a:off x="127684" y="2725947"/>
            <a:ext cx="8182537" cy="1600200"/>
          </a:xfrm>
        </p:spPr>
        <p:txBody>
          <a:bodyPr/>
          <a:lstStyle/>
          <a:p>
            <a:r>
              <a:rPr lang="zh-TW" altLang="en-US" sz="3600" b="1" dirty="0"/>
              <a:t>網上校管系統</a:t>
            </a:r>
            <a:br>
              <a:rPr lang="zh-TW" altLang="en-US" sz="3600" b="1" dirty="0"/>
            </a:br>
            <a:r>
              <a:rPr lang="zh-TW" altLang="en-US" sz="3600" b="1" dirty="0"/>
              <a:t>系統保安及常規保安措施簡介會</a:t>
            </a:r>
            <a:endParaRPr lang="zh-HK" altLang="en-US" sz="4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928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77008" y="1492713"/>
            <a:ext cx="7603564" cy="52568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各密碼及重要物</a:t>
            </a:r>
            <a:r>
              <a:rPr lang="zh-TW" altLang="en-US" dirty="0" smtClean="0"/>
              <a:t>品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 marL="144000" lvl="1" indent="-457200">
              <a:spcBef>
                <a:spcPts val="1200"/>
              </a:spcBef>
              <a:buNone/>
            </a:pPr>
            <a:endParaRPr lang="en-US" altLang="zh-TW" sz="1600" i="1" baseline="30000" dirty="0" smtClean="0"/>
          </a:p>
          <a:p>
            <a:pPr marL="144000" lvl="1" indent="-457200">
              <a:spcBef>
                <a:spcPts val="1200"/>
              </a:spcBef>
              <a:buNone/>
            </a:pPr>
            <a:r>
              <a:rPr lang="en-US" altLang="zh-TW" sz="1600" i="1" baseline="30000" dirty="0" smtClean="0"/>
              <a:t>#</a:t>
            </a:r>
            <a:r>
              <a:rPr lang="en-US" altLang="zh-TW" sz="1600" i="1" dirty="0" smtClean="0"/>
              <a:t> </a:t>
            </a:r>
            <a:r>
              <a:rPr lang="zh-TW" altLang="en-US" sz="1600" i="1" dirty="0"/>
              <a:t>只適用於雲端服務計</a:t>
            </a:r>
            <a:r>
              <a:rPr lang="zh-TW" altLang="en-US" sz="1600" i="1" dirty="0" smtClean="0"/>
              <a:t>劃 </a:t>
            </a:r>
            <a:r>
              <a:rPr lang="en-US" altLang="zh-TW" sz="1600" i="1" dirty="0" smtClean="0"/>
              <a:t>2019</a:t>
            </a:r>
            <a:r>
              <a:rPr lang="zh-TW" altLang="en-US" sz="1600" i="1" dirty="0" smtClean="0"/>
              <a:t>及 </a:t>
            </a:r>
            <a:r>
              <a:rPr lang="en-US" altLang="zh-TW" sz="1600" i="1" dirty="0" smtClean="0"/>
              <a:t>2020</a:t>
            </a:r>
            <a:r>
              <a:rPr lang="zh-TW" altLang="en-US" sz="1600" i="1" dirty="0" smtClean="0"/>
              <a:t>。</a:t>
            </a:r>
            <a:endParaRPr lang="en-US" altLang="zh-TW" sz="1600" i="1" dirty="0" smtClean="0"/>
          </a:p>
          <a:p>
            <a:pPr marL="144000" lvl="1" indent="-457200">
              <a:spcBef>
                <a:spcPts val="600"/>
              </a:spcBef>
              <a:buNone/>
            </a:pPr>
            <a:r>
              <a:rPr lang="en-US" altLang="zh-TW" sz="1600" i="1" baseline="30000" dirty="0" smtClean="0"/>
              <a:t>^</a:t>
            </a:r>
            <a:r>
              <a:rPr lang="en-US" altLang="zh-TW" sz="1600" i="1" dirty="0" smtClean="0"/>
              <a:t> </a:t>
            </a:r>
            <a:r>
              <a:rPr lang="zh-TW" altLang="en-US" sz="1600" i="1" dirty="0" smtClean="0"/>
              <a:t>使用過一次的啟動碼便失去效用，學校可適時刪除。</a:t>
            </a:r>
            <a:endParaRPr lang="en-US" altLang="zh-TW" sz="1600" i="1" dirty="0"/>
          </a:p>
          <a:p>
            <a:pPr marL="144000" lvl="1" indent="-457200">
              <a:spcBef>
                <a:spcPts val="1200"/>
              </a:spcBef>
              <a:buNone/>
            </a:pPr>
            <a:endParaRPr lang="en-US" altLang="zh-TW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06223"/>
              </p:ext>
            </p:extLst>
          </p:nvPr>
        </p:nvGraphicFramePr>
        <p:xfrm>
          <a:off x="405763" y="2353014"/>
          <a:ext cx="8198806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0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613">
                  <a:extLst>
                    <a:ext uri="{9D8B030D-6E8A-4147-A177-3AD203B41FA5}">
                      <a16:colId xmlns:a16="http://schemas.microsoft.com/office/drawing/2014/main" val="3413249328"/>
                    </a:ext>
                  </a:extLst>
                </a:gridCol>
                <a:gridCol w="3129740">
                  <a:extLst>
                    <a:ext uri="{9D8B030D-6E8A-4147-A177-3AD203B41FA5}">
                      <a16:colId xmlns:a16="http://schemas.microsoft.com/office/drawing/2014/main" val="1629255144"/>
                    </a:ext>
                  </a:extLst>
                </a:gridCol>
              </a:tblGrid>
              <a:tr h="321169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服務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</a:rPr>
                        <a:t>用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戶名稱</a:t>
                      </a:r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密碼</a:t>
                      </a:r>
                      <a:r>
                        <a:rPr lang="en-US" altLang="zh-TW" sz="18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密鑰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</a:rPr>
                        <a:t>遺失時的處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理方法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97738"/>
                  </a:ext>
                </a:extLst>
              </a:tr>
              <a:tr h="552873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18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連線</a:t>
                      </a:r>
                      <a:endParaRPr lang="en-US" altLang="zh-TW" sz="18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用戶名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稱</a:t>
                      </a:r>
                      <a:endParaRPr lang="en-US" altLang="zh-TW" sz="1600" kern="1200" dirty="0">
                        <a:solidFill>
                          <a:srgbClr val="0033CC"/>
                        </a:solidFill>
                      </a:endParaRPr>
                    </a:p>
                    <a:p>
                      <a:pPr marL="0" algn="l" defTabSz="514350" rtl="0" eaLnBrk="1" latinLnBrk="0" hangingPunct="1"/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密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碼</a:t>
                      </a:r>
                      <a:endParaRPr lang="en-US" altLang="zh-TW" sz="16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</a:t>
                      </a:r>
                      <a:r>
                        <a:rPr lang="zh-TW" altLang="en-US" sz="1800" kern="1200" dirty="0" smtClean="0">
                          <a:solidFill>
                            <a:srgbClr val="0033CC"/>
                          </a:solidFill>
                        </a:rPr>
                        <a:t>排重置</a:t>
                      </a:r>
                      <a:endParaRPr lang="en-US" altLang="zh-HK" sz="1800" b="1" kern="1200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846242"/>
                  </a:ext>
                </a:extLst>
              </a:tr>
              <a:tr h="552873">
                <a:tc vMerge="1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rgbClr val="0033CC"/>
                          </a:solidFill>
                        </a:rPr>
                        <a:t>VPN </a:t>
                      </a:r>
                      <a:r>
                        <a:rPr lang="zh-TW" altLang="en-US" sz="1600" kern="1200" dirty="0">
                          <a:solidFill>
                            <a:srgbClr val="0033CC"/>
                          </a:solidFill>
                        </a:rPr>
                        <a:t>實體保安編碼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器 </a:t>
                      </a:r>
                      <a:r>
                        <a:rPr lang="en-US" altLang="zh-TW" sz="1600" kern="1200" baseline="30000" dirty="0" smtClean="0">
                          <a:solidFill>
                            <a:srgbClr val="0033CC"/>
                          </a:solidFill>
                        </a:rPr>
                        <a:t>#</a:t>
                      </a:r>
                      <a:endParaRPr lang="zh-HK" altLang="en-US" sz="1600" baseline="30000" dirty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6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聯絡求助台刪除該保安編碼器權限及安排補領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27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>
                          <a:solidFill>
                            <a:srgbClr val="0033CC"/>
                          </a:solidFill>
                        </a:rPr>
                        <a:t>VPN 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流動保安編碼程式啟動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碼 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啟動前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en-US" altLang="zh-TW" sz="1600" kern="1200" baseline="30000" dirty="0" smtClean="0">
                          <a:solidFill>
                            <a:srgbClr val="0033CC"/>
                          </a:solidFill>
                        </a:rPr>
                        <a:t>^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</a:rPr>
                        <a:t>VPN 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流動保安編碼裝置 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已啟動</a:t>
                      </a:r>
                      <a:r>
                        <a:rPr lang="en-US" altLang="zh-TW" sz="1600" kern="1200" dirty="0" smtClean="0">
                          <a:solidFill>
                            <a:srgbClr val="0033CC"/>
                          </a:solidFill>
                        </a:rPr>
                        <a:t>)</a:t>
                      </a:r>
                      <a:endParaRPr lang="zh-HK" altLang="en-US" sz="16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聯絡求助台安排重發啟動電郵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43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8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87400" y="1343025"/>
            <a:ext cx="7894638" cy="5132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學校人事變動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若</a:t>
            </a:r>
            <a:r>
              <a:rPr lang="en-US" altLang="zh-TW" dirty="0">
                <a:solidFill>
                  <a:srgbClr val="FF0000"/>
                </a:solidFill>
              </a:rPr>
              <a:t>BitLocker</a:t>
            </a:r>
            <a:r>
              <a:rPr lang="zh-TW" altLang="en-US" dirty="0">
                <a:solidFill>
                  <a:srgbClr val="FF0000"/>
                </a:solidFill>
              </a:rPr>
              <a:t>密碼</a:t>
            </a:r>
            <a:r>
              <a:rPr lang="en-US" altLang="zh-TW" sz="1800" baseline="30000" dirty="0" smtClean="0">
                <a:solidFill>
                  <a:srgbClr val="FF0000"/>
                </a:solidFill>
              </a:rPr>
              <a:t>#</a:t>
            </a:r>
            <a:r>
              <a:rPr lang="en-US" altLang="zh-TW" dirty="0">
                <a:solidFill>
                  <a:srgbClr val="FF0000"/>
                </a:solidFill>
              </a:rPr>
              <a:t> / </a:t>
            </a:r>
            <a:r>
              <a:rPr lang="en-US" altLang="zh-TW" dirty="0" smtClean="0">
                <a:solidFill>
                  <a:srgbClr val="FF0000"/>
                </a:solidFill>
              </a:rPr>
              <a:t>Data Encryption </a:t>
            </a:r>
            <a:r>
              <a:rPr lang="zh-TW" altLang="en-US" dirty="0" smtClean="0">
                <a:solidFill>
                  <a:srgbClr val="FF0000"/>
                </a:solidFill>
              </a:rPr>
              <a:t>密碼、視窗管理員密碼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#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BitLocker</a:t>
            </a:r>
            <a:r>
              <a:rPr lang="zh-TW" altLang="en-US" dirty="0" smtClean="0">
                <a:solidFill>
                  <a:srgbClr val="FF0000"/>
                </a:solidFill>
              </a:rPr>
              <a:t>修復金鑰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#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等的持有人離職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學校</a:t>
            </a:r>
            <a:r>
              <a:rPr lang="zh-TW" altLang="en-US" dirty="0"/>
              <a:t>應</a:t>
            </a:r>
            <a:r>
              <a:rPr lang="zh-TW" altLang="en-US" dirty="0" smtClean="0"/>
              <a:t>盡快</a:t>
            </a:r>
            <a:r>
              <a:rPr lang="zh-TW" altLang="en-US" dirty="0" smtClean="0">
                <a:solidFill>
                  <a:srgbClr val="FF0000"/>
                </a:solidFill>
              </a:rPr>
              <a:t>更改密碼 </a:t>
            </a:r>
            <a:r>
              <a:rPr lang="en-US" altLang="zh-TW" i="1" dirty="0" smtClean="0"/>
              <a:t>(</a:t>
            </a:r>
            <a:r>
              <a:rPr lang="zh-TW" altLang="en-US" i="1" dirty="0"/>
              <a:t>需要</a:t>
            </a:r>
            <a:r>
              <a:rPr lang="zh-TW" altLang="en-US" i="1" dirty="0" smtClean="0"/>
              <a:t>原</a:t>
            </a:r>
            <a:r>
              <a:rPr lang="zh-TW" altLang="en-US" i="1" dirty="0"/>
              <a:t>本</a:t>
            </a:r>
            <a:r>
              <a:rPr lang="zh-TW" altLang="en-US" i="1" dirty="0" smtClean="0"/>
              <a:t>密</a:t>
            </a:r>
            <a:r>
              <a:rPr lang="zh-TW" altLang="en-US" i="1" dirty="0"/>
              <a:t>碼</a:t>
            </a:r>
            <a:r>
              <a:rPr lang="en-US" altLang="zh-TW" i="1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dirty="0" smtClean="0"/>
              <a:t> 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如學校忘記原本密碼</a:t>
            </a:r>
            <a:r>
              <a:rPr lang="zh-TW" altLang="en-US" dirty="0"/>
              <a:t>，應盡快</a:t>
            </a:r>
            <a:r>
              <a:rPr lang="zh-TW" altLang="en-US" dirty="0" smtClean="0">
                <a:solidFill>
                  <a:srgbClr val="FF0000"/>
                </a:solidFill>
              </a:rPr>
              <a:t>通知</a:t>
            </a:r>
            <a:r>
              <a:rPr lang="en-US" altLang="zh-TW" dirty="0" smtClean="0">
                <a:solidFill>
                  <a:srgbClr val="FF0000"/>
                </a:solidFill>
              </a:rPr>
              <a:t>SLO</a:t>
            </a:r>
            <a:r>
              <a:rPr lang="zh-TW" altLang="en-US" dirty="0" smtClean="0">
                <a:solidFill>
                  <a:srgbClr val="FF0000"/>
                </a:solidFill>
              </a:rPr>
              <a:t>安排重置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若</a:t>
            </a:r>
            <a:r>
              <a:rPr lang="zh-TW" altLang="en-US" dirty="0">
                <a:solidFill>
                  <a:srgbClr val="FF0000"/>
                </a:solidFill>
              </a:rPr>
              <a:t>學校聯絡人離</a:t>
            </a:r>
            <a:r>
              <a:rPr lang="zh-TW" altLang="en-US" dirty="0" smtClean="0">
                <a:solidFill>
                  <a:srgbClr val="FF0000"/>
                </a:solidFill>
              </a:rPr>
              <a:t>職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盡</a:t>
            </a:r>
            <a:r>
              <a:rPr lang="zh-TW" altLang="en-US" dirty="0"/>
              <a:t>快通知教育局</a:t>
            </a:r>
            <a:r>
              <a:rPr lang="zh-TW" altLang="en-US" dirty="0">
                <a:solidFill>
                  <a:srgbClr val="FF0000"/>
                </a:solidFill>
              </a:rPr>
              <a:t>更新聯絡人資料</a:t>
            </a:r>
            <a:r>
              <a:rPr lang="zh-TW" altLang="en-US" dirty="0"/>
              <a:t>，承辦商</a:t>
            </a:r>
            <a:r>
              <a:rPr lang="zh-TW" altLang="en-US" dirty="0" smtClean="0"/>
              <a:t>會：</a:t>
            </a:r>
            <a:endParaRPr lang="en-US" altLang="zh-TW" dirty="0" smtClean="0"/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撤</a:t>
            </a:r>
            <a:r>
              <a:rPr lang="zh-TW" altLang="en-US" dirty="0">
                <a:solidFill>
                  <a:srgbClr val="FF0000"/>
                </a:solidFill>
              </a:rPr>
              <a:t>銷已離職學校聯絡人</a:t>
            </a:r>
            <a:r>
              <a:rPr lang="zh-TW" altLang="en-US" dirty="0"/>
              <a:t>的雲端服</a:t>
            </a:r>
            <a:r>
              <a:rPr lang="zh-TW" altLang="en-US" dirty="0" smtClean="0"/>
              <a:t>務求</a:t>
            </a:r>
            <a:r>
              <a:rPr lang="zh-TW" altLang="en-US" dirty="0"/>
              <a:t>助</a:t>
            </a:r>
            <a:r>
              <a:rPr lang="zh-TW" altLang="en-US" dirty="0" smtClean="0"/>
              <a:t>台</a:t>
            </a:r>
            <a:r>
              <a:rPr lang="zh-TW" altLang="en-US" kern="1200" dirty="0" smtClean="0">
                <a:solidFill>
                  <a:srgbClr val="FF0000"/>
                </a:solidFill>
              </a:rPr>
              <a:t>用</a:t>
            </a:r>
            <a:r>
              <a:rPr lang="zh-TW" altLang="en-US" dirty="0" smtClean="0">
                <a:solidFill>
                  <a:srgbClr val="FF0000"/>
                </a:solidFill>
              </a:rPr>
              <a:t>戶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/>
              <a:t>並開</a:t>
            </a:r>
            <a:r>
              <a:rPr lang="zh-TW" altLang="en-US" dirty="0"/>
              <a:t>設</a:t>
            </a:r>
            <a:r>
              <a:rPr lang="zh-TW" altLang="en-US" dirty="0" smtClean="0">
                <a:solidFill>
                  <a:srgbClr val="FF0000"/>
                </a:solidFill>
              </a:rPr>
              <a:t>新</a:t>
            </a:r>
            <a:r>
              <a:rPr lang="zh-TW" altLang="en-US" kern="1200" dirty="0" smtClean="0">
                <a:solidFill>
                  <a:srgbClr val="FF0000"/>
                </a:solidFill>
              </a:rPr>
              <a:t>用</a:t>
            </a:r>
            <a:r>
              <a:rPr lang="zh-TW" altLang="en-US" dirty="0" smtClean="0">
                <a:solidFill>
                  <a:srgbClr val="FF0000"/>
                </a:solidFill>
              </a:rPr>
              <a:t>戶</a:t>
            </a:r>
            <a:r>
              <a:rPr lang="zh-TW" altLang="en-US" dirty="0" smtClean="0"/>
              <a:t>予</a:t>
            </a:r>
            <a:r>
              <a:rPr lang="zh-TW" altLang="en-US" dirty="0"/>
              <a:t>新聯絡</a:t>
            </a:r>
            <a:r>
              <a:rPr lang="zh-TW" altLang="en-US" dirty="0" smtClean="0"/>
              <a:t>人</a:t>
            </a:r>
            <a:endParaRPr lang="en-US" altLang="zh-TW" dirty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/>
          </a:p>
          <a:p>
            <a:pPr marL="0" lvl="2" indent="0">
              <a:spcBef>
                <a:spcPts val="1200"/>
              </a:spcBef>
              <a:buNone/>
            </a:pPr>
            <a:r>
              <a:rPr lang="en-US" altLang="zh-TW" i="1" baseline="30000" dirty="0" smtClean="0"/>
              <a:t>#</a:t>
            </a:r>
            <a:r>
              <a:rPr lang="en-US" altLang="zh-TW" i="1" dirty="0" smtClean="0"/>
              <a:t> </a:t>
            </a:r>
            <a:r>
              <a:rPr lang="zh-TW" altLang="en-US" sz="1600" i="1" dirty="0" smtClean="0"/>
              <a:t>只適用於雲端服務計劃 </a:t>
            </a:r>
            <a:r>
              <a:rPr lang="en-US" altLang="zh-TW" sz="1600" i="1" dirty="0" smtClean="0"/>
              <a:t>2019</a:t>
            </a:r>
            <a:r>
              <a:rPr lang="zh-TW" altLang="en-US" sz="1600" i="1" dirty="0" smtClean="0"/>
              <a:t>及 </a:t>
            </a:r>
            <a:r>
              <a:rPr lang="en-US" altLang="zh-TW" sz="1600" i="1" dirty="0" smtClean="0"/>
              <a:t>2020</a:t>
            </a:r>
          </a:p>
          <a:p>
            <a:pPr marL="342900" lvl="1" indent="0">
              <a:spcBef>
                <a:spcPts val="1200"/>
              </a:spcBef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819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33268" y="1413363"/>
            <a:ext cx="8277463" cy="51323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學校人事變動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若</a:t>
            </a:r>
            <a:r>
              <a:rPr lang="en-US" altLang="zh-TW" dirty="0" smtClean="0">
                <a:solidFill>
                  <a:srgbClr val="FF0000"/>
                </a:solidFill>
              </a:rPr>
              <a:t>VPN</a:t>
            </a:r>
            <a:r>
              <a:rPr lang="zh-TW" altLang="en-US" dirty="0" smtClean="0">
                <a:solidFill>
                  <a:srgbClr val="FF0000"/>
                </a:solidFill>
              </a:rPr>
              <a:t>用戶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保安</a:t>
            </a:r>
            <a:r>
              <a:rPr lang="zh-TW" altLang="en-US" dirty="0">
                <a:solidFill>
                  <a:srgbClr val="FF0000"/>
                </a:solidFill>
              </a:rPr>
              <a:t>編碼</a:t>
            </a:r>
            <a:r>
              <a:rPr lang="zh-TW" altLang="en-US" dirty="0" smtClean="0">
                <a:solidFill>
                  <a:srgbClr val="FF0000"/>
                </a:solidFill>
              </a:rPr>
              <a:t>器</a:t>
            </a:r>
            <a:r>
              <a:rPr lang="en-US" altLang="zh-TW" sz="2000" baseline="30000" dirty="0">
                <a:solidFill>
                  <a:srgbClr val="FF0000"/>
                </a:solidFill>
              </a:rPr>
              <a:t>#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流動保</a:t>
            </a:r>
            <a:r>
              <a:rPr lang="zh-TW" altLang="en-US" dirty="0" smtClean="0">
                <a:solidFill>
                  <a:srgbClr val="FF0000"/>
                </a:solidFill>
              </a:rPr>
              <a:t>安編碼裝置</a:t>
            </a:r>
            <a:r>
              <a:rPr lang="zh-TW" altLang="en-US" dirty="0"/>
              <a:t>持有人離</a:t>
            </a:r>
            <a:r>
              <a:rPr lang="zh-TW" altLang="en-US" dirty="0" smtClean="0"/>
              <a:t>職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學校應儘快</a:t>
            </a:r>
            <a:r>
              <a:rPr lang="zh-TW" altLang="en-US" dirty="0" smtClean="0">
                <a:solidFill>
                  <a:srgbClr val="FF0000"/>
                </a:solidFill>
              </a:rPr>
              <a:t>更改</a:t>
            </a:r>
            <a:r>
              <a:rPr lang="en-US" altLang="zh-TW" dirty="0" smtClean="0">
                <a:solidFill>
                  <a:srgbClr val="FF0000"/>
                </a:solidFill>
              </a:rPr>
              <a:t>VPN</a:t>
            </a:r>
            <a:r>
              <a:rPr lang="zh-TW" altLang="en-US" dirty="0" smtClean="0">
                <a:solidFill>
                  <a:srgbClr val="FF0000"/>
                </a:solidFill>
              </a:rPr>
              <a:t>密碼</a:t>
            </a:r>
            <a:r>
              <a:rPr lang="zh-TW" altLang="en-US" dirty="0" smtClean="0"/>
              <a:t>及</a:t>
            </a:r>
            <a:r>
              <a:rPr lang="zh-TW" altLang="en-US" dirty="0"/>
              <a:t>妥善</a:t>
            </a:r>
            <a:r>
              <a:rPr lang="zh-TW" altLang="en-US" dirty="0" smtClean="0">
                <a:solidFill>
                  <a:srgbClr val="FF0000"/>
                </a:solidFill>
              </a:rPr>
              <a:t>交接保安編碼器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流動保安編碼裝</a:t>
            </a:r>
            <a:r>
              <a:rPr lang="zh-TW" altLang="en-US" dirty="0" smtClean="0">
                <a:solidFill>
                  <a:srgbClr val="FF0000"/>
                </a:solidFill>
              </a:rPr>
              <a:t>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如需要轉用新保</a:t>
            </a:r>
            <a:r>
              <a:rPr lang="zh-TW" altLang="en-US" dirty="0"/>
              <a:t>安編碼裝置</a:t>
            </a:r>
            <a:r>
              <a:rPr lang="zh-TW" altLang="en-US" dirty="0" smtClean="0"/>
              <a:t>，學</a:t>
            </a:r>
            <a:r>
              <a:rPr lang="zh-TW" altLang="en-US" dirty="0"/>
              <a:t>校</a:t>
            </a:r>
            <a:r>
              <a:rPr lang="zh-TW" altLang="en-US" dirty="0" smtClean="0"/>
              <a:t>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使用「</a:t>
            </a:r>
            <a:r>
              <a:rPr lang="en-US" altLang="zh-TW" dirty="0" smtClean="0">
                <a:solidFill>
                  <a:srgbClr val="FF0000"/>
                </a:solidFill>
              </a:rPr>
              <a:t>Transfer Tokens</a:t>
            </a:r>
            <a:r>
              <a:rPr lang="zh-TW" altLang="en-US" dirty="0" smtClean="0">
                <a:solidFill>
                  <a:srgbClr val="FF0000"/>
                </a:solidFill>
              </a:rPr>
              <a:t>」功能</a:t>
            </a:r>
            <a:r>
              <a:rPr lang="zh-TW" altLang="en-US" dirty="0" smtClean="0"/>
              <a:t> 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自行</a:t>
            </a:r>
            <a:r>
              <a:rPr lang="zh-TW" altLang="en-US" dirty="0"/>
              <a:t>轉移</a:t>
            </a:r>
            <a:r>
              <a:rPr lang="zh-TW" altLang="en-US" dirty="0" smtClean="0"/>
              <a:t>裝置。</a:t>
            </a:r>
            <a:r>
              <a:rPr lang="en-US" altLang="zh-TW" sz="1600" i="1" dirty="0" smtClean="0"/>
              <a:t>(</a:t>
            </a:r>
            <a:r>
              <a:rPr lang="zh-TW" altLang="en-US" sz="1600" i="1" dirty="0" smtClean="0"/>
              <a:t>過程需校長協助</a:t>
            </a:r>
            <a:r>
              <a:rPr lang="en-US" altLang="zh-TW" sz="1600" i="1" dirty="0" smtClean="0"/>
              <a:t>)</a:t>
            </a:r>
            <a:endParaRPr lang="en-US" altLang="zh-TW" i="1" dirty="0" smtClean="0"/>
          </a:p>
          <a:p>
            <a:pPr marL="685800" lvl="2" indent="0">
              <a:spcBef>
                <a:spcPts val="1200"/>
              </a:spcBef>
              <a:buNone/>
            </a:pP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如忘記密碼，請通知承</a:t>
            </a:r>
            <a:r>
              <a:rPr lang="zh-TW" altLang="en-US" dirty="0"/>
              <a:t>辦商</a:t>
            </a:r>
            <a:r>
              <a:rPr lang="zh-TW" altLang="en-US" dirty="0" smtClean="0">
                <a:solidFill>
                  <a:srgbClr val="FF0000"/>
                </a:solidFill>
              </a:rPr>
              <a:t>重</a:t>
            </a:r>
            <a:r>
              <a:rPr lang="zh-TW" altLang="en-US" dirty="0">
                <a:solidFill>
                  <a:srgbClr val="FF0000"/>
                </a:solidFill>
              </a:rPr>
              <a:t>置</a:t>
            </a:r>
            <a:r>
              <a:rPr lang="zh-TW" altLang="en-US" dirty="0" smtClean="0">
                <a:solidFill>
                  <a:srgbClr val="FF0000"/>
                </a:solidFill>
              </a:rPr>
              <a:t>密碼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如遺</a:t>
            </a:r>
            <a:r>
              <a:rPr lang="zh-TW" altLang="en-US" dirty="0"/>
              <a:t>失保安編碼</a:t>
            </a:r>
            <a:r>
              <a:rPr lang="zh-TW" altLang="en-US" dirty="0" smtClean="0"/>
              <a:t>器</a:t>
            </a:r>
            <a:r>
              <a:rPr lang="en-US" altLang="zh-TW" sz="2000" baseline="30000" dirty="0" smtClean="0"/>
              <a:t>#</a:t>
            </a:r>
            <a:r>
              <a:rPr lang="zh-TW" altLang="en-US" dirty="0" smtClean="0"/>
              <a:t>，請</a:t>
            </a:r>
            <a:r>
              <a:rPr lang="zh-TW" altLang="en-US" dirty="0"/>
              <a:t>向</a:t>
            </a:r>
            <a:r>
              <a:rPr lang="zh-TW" altLang="en-US" dirty="0" smtClean="0"/>
              <a:t>承</a:t>
            </a:r>
            <a:r>
              <a:rPr lang="zh-TW" altLang="en-US" dirty="0"/>
              <a:t>辦</a:t>
            </a:r>
            <a:r>
              <a:rPr lang="zh-TW" altLang="en-US" dirty="0" smtClean="0"/>
              <a:t>商</a:t>
            </a:r>
            <a:r>
              <a:rPr lang="zh-TW" altLang="en-US" dirty="0" smtClean="0">
                <a:solidFill>
                  <a:srgbClr val="FF0000"/>
                </a:solidFill>
              </a:rPr>
              <a:t>申</a:t>
            </a:r>
            <a:r>
              <a:rPr lang="zh-TW" altLang="en-US" dirty="0">
                <a:solidFill>
                  <a:srgbClr val="FF0000"/>
                </a:solidFill>
              </a:rPr>
              <a:t>請補</a:t>
            </a:r>
            <a:r>
              <a:rPr lang="zh-TW" altLang="en-US" dirty="0" smtClean="0">
                <a:solidFill>
                  <a:srgbClr val="FF0000"/>
                </a:solidFill>
              </a:rPr>
              <a:t>領</a:t>
            </a:r>
            <a:r>
              <a:rPr lang="zh-TW" altLang="en-US" dirty="0" smtClean="0"/>
              <a:t>。</a:t>
            </a:r>
            <a:endParaRPr lang="zh-TW" altLang="en-US" i="1" dirty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如遺</a:t>
            </a:r>
            <a:r>
              <a:rPr lang="zh-TW" altLang="en-US" dirty="0"/>
              <a:t>失保安編</a:t>
            </a:r>
            <a:r>
              <a:rPr lang="zh-TW" altLang="en-US" dirty="0" smtClean="0"/>
              <a:t>碼裝</a:t>
            </a:r>
            <a:r>
              <a:rPr lang="zh-TW" altLang="en-US" dirty="0"/>
              <a:t>置，請通</a:t>
            </a:r>
            <a:r>
              <a:rPr lang="zh-TW" altLang="en-US" dirty="0" smtClean="0"/>
              <a:t>知承</a:t>
            </a:r>
            <a:r>
              <a:rPr lang="zh-TW" altLang="en-US" dirty="0"/>
              <a:t>辦</a:t>
            </a:r>
            <a:r>
              <a:rPr lang="zh-TW" altLang="en-US" dirty="0" smtClean="0"/>
              <a:t>商</a:t>
            </a:r>
            <a:r>
              <a:rPr lang="zh-TW" altLang="en-US" dirty="0" smtClean="0">
                <a:solidFill>
                  <a:srgbClr val="FF0000"/>
                </a:solidFill>
              </a:rPr>
              <a:t>重</a:t>
            </a:r>
            <a:r>
              <a:rPr lang="zh-TW" altLang="en-US" dirty="0">
                <a:solidFill>
                  <a:srgbClr val="FF0000"/>
                </a:solidFill>
              </a:rPr>
              <a:t>發流</a:t>
            </a:r>
            <a:r>
              <a:rPr lang="zh-TW" altLang="en-US" dirty="0" smtClean="0">
                <a:solidFill>
                  <a:srgbClr val="FF0000"/>
                </a:solidFill>
              </a:rPr>
              <a:t>動保</a:t>
            </a:r>
            <a:r>
              <a:rPr lang="zh-TW" altLang="en-US" dirty="0">
                <a:solidFill>
                  <a:srgbClr val="FF0000"/>
                </a:solidFill>
              </a:rPr>
              <a:t>安編碼程式啟</a:t>
            </a:r>
            <a:r>
              <a:rPr lang="zh-TW" altLang="en-US" dirty="0" smtClean="0">
                <a:solidFill>
                  <a:srgbClr val="FF0000"/>
                </a:solidFill>
              </a:rPr>
              <a:t>動</a:t>
            </a:r>
            <a:r>
              <a:rPr lang="zh-TW" altLang="en-US" dirty="0">
                <a:solidFill>
                  <a:srgbClr val="FF0000"/>
                </a:solidFill>
              </a:rPr>
              <a:t>電</a:t>
            </a:r>
            <a:r>
              <a:rPr lang="zh-TW" altLang="en-US" dirty="0" smtClean="0">
                <a:solidFill>
                  <a:srgbClr val="FF0000"/>
                </a:solidFill>
              </a:rPr>
              <a:t>郵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以便學校</a:t>
            </a:r>
            <a:r>
              <a:rPr lang="zh-TW" altLang="en-US" dirty="0"/>
              <a:t>在新裝</a:t>
            </a:r>
            <a:r>
              <a:rPr lang="zh-TW" altLang="en-US" dirty="0" smtClean="0"/>
              <a:t>置上安裝及</a:t>
            </a:r>
            <a:r>
              <a:rPr lang="zh-TW" altLang="en-US" dirty="0"/>
              <a:t>啟</a:t>
            </a:r>
            <a:r>
              <a:rPr lang="zh-TW" altLang="en-US" dirty="0" smtClean="0"/>
              <a:t>動</a:t>
            </a:r>
            <a:r>
              <a:rPr lang="zh-TW" altLang="en-US" dirty="0"/>
              <a:t>流動</a:t>
            </a:r>
            <a:r>
              <a:rPr lang="zh-TW" altLang="en-US" dirty="0" smtClean="0"/>
              <a:t>保</a:t>
            </a:r>
            <a:r>
              <a:rPr lang="zh-TW" altLang="en-US" dirty="0"/>
              <a:t>安編碼程</a:t>
            </a:r>
            <a:r>
              <a:rPr lang="zh-TW" altLang="en-US" dirty="0" smtClean="0"/>
              <a:t>式。</a:t>
            </a:r>
            <a:endParaRPr lang="zh-TW" altLang="en-US" dirty="0"/>
          </a:p>
          <a:p>
            <a:pPr marL="0" lvl="1" indent="0">
              <a:spcBef>
                <a:spcPts val="600"/>
              </a:spcBef>
              <a:buNone/>
            </a:pPr>
            <a:endParaRPr lang="en-US" altLang="zh-TW" sz="1600" i="1" baseline="30000" dirty="0" smtClean="0"/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zh-TW" sz="1600" i="1" baseline="30000" dirty="0" smtClean="0"/>
              <a:t>#</a:t>
            </a:r>
            <a:r>
              <a:rPr lang="en-US" altLang="zh-TW" sz="1600" i="1" dirty="0" smtClean="0"/>
              <a:t> </a:t>
            </a:r>
            <a:r>
              <a:rPr lang="zh-TW" altLang="en-US" sz="1600" i="1" dirty="0"/>
              <a:t>只適用於雲端服務計</a:t>
            </a:r>
            <a:r>
              <a:rPr lang="zh-TW" altLang="en-US" sz="1600" i="1" dirty="0" smtClean="0"/>
              <a:t>劃 </a:t>
            </a:r>
            <a:r>
              <a:rPr lang="en-US" altLang="zh-TW" sz="1600" i="1" dirty="0" smtClean="0"/>
              <a:t>2019</a:t>
            </a:r>
            <a:r>
              <a:rPr lang="zh-TW" altLang="en-US" sz="1600" i="1" dirty="0" smtClean="0"/>
              <a:t>及</a:t>
            </a:r>
            <a:r>
              <a:rPr lang="en-US" altLang="zh-TW" sz="1600" i="1" dirty="0" smtClean="0"/>
              <a:t> 2020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98" y="2834556"/>
            <a:ext cx="1952753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26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6977" y="1492129"/>
            <a:ext cx="807720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en-US" altLang="zh-TW" dirty="0" smtClean="0"/>
              <a:t>VPN</a:t>
            </a:r>
            <a:r>
              <a:rPr lang="zh-TW" altLang="en-US" dirty="0" smtClean="0"/>
              <a:t>服務安排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採用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用戶</a:t>
            </a:r>
            <a:r>
              <a:rPr lang="en-US" altLang="zh-TW" dirty="0" smtClean="0"/>
              <a:t>(</a:t>
            </a:r>
            <a:r>
              <a:rPr lang="zh-TW" altLang="en-US" dirty="0"/>
              <a:t>名稱和密碼</a:t>
            </a:r>
            <a:r>
              <a:rPr lang="en-US" altLang="zh-TW" dirty="0"/>
              <a:t>)</a:t>
            </a:r>
            <a:r>
              <a:rPr lang="zh-TW" altLang="en-US" dirty="0"/>
              <a:t>及保安編碼作雙重認證。</a:t>
            </a: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92367"/>
              </p:ext>
            </p:extLst>
          </p:nvPr>
        </p:nvGraphicFramePr>
        <p:xfrm>
          <a:off x="769117" y="2705819"/>
          <a:ext cx="7912921" cy="27110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54757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2268550">
                  <a:extLst>
                    <a:ext uri="{9D8B030D-6E8A-4147-A177-3AD203B41FA5}">
                      <a16:colId xmlns:a16="http://schemas.microsoft.com/office/drawing/2014/main" val="1574523160"/>
                    </a:ext>
                  </a:extLst>
                </a:gridCol>
                <a:gridCol w="2989614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387344">
                <a:tc>
                  <a:txBody>
                    <a:bodyPr/>
                    <a:lstStyle/>
                    <a:p>
                      <a:r>
                        <a:rPr lang="zh-HK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雲端服務年份</a:t>
                      </a:r>
                      <a:endParaRPr lang="zh-HK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2019 / 2020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2018 / 2021 / 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2022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雲端服務整合平台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altLang="zh-HK" sz="1800" b="1" kern="1200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230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每所學校 </a:t>
                      </a:r>
                      <a:r>
                        <a:rPr lang="en-US" altLang="zh-HK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 </a:t>
                      </a:r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用戶數目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每所學校 </a:t>
                      </a:r>
                      <a:r>
                        <a:rPr lang="en-US" altLang="zh-TW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</a:t>
                      </a:r>
                      <a:r>
                        <a:rPr lang="en-US" altLang="zh-TW" sz="1800" b="1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保安編碼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實體保安編碼器 及</a:t>
                      </a:r>
                      <a:endParaRPr lang="en-US" altLang="zh-TW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流動保安編碼程式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全面採用流動保安編碼程式</a:t>
                      </a:r>
                      <a:endParaRPr lang="zh-HK" altLang="en-US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VPN </a:t>
                      </a:r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保安編碼程式啟動電郵有效時限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３日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HK" altLang="en-US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9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7766034" cy="4608512"/>
          </a:xfrm>
        </p:spPr>
        <p:txBody>
          <a:bodyPr/>
          <a:lstStyle/>
          <a:p>
            <a:pPr algn="just"/>
            <a:r>
              <a:rPr lang="en-US" altLang="zh-TW" dirty="0" smtClean="0"/>
              <a:t>VPN</a:t>
            </a:r>
            <a:r>
              <a:rPr lang="zh-TW" altLang="en-US" dirty="0" smtClean="0"/>
              <a:t>密碼更改及有效期限</a:t>
            </a:r>
            <a:endParaRPr lang="en-US" altLang="zh-TW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altLang="zh-TW" sz="1800" dirty="0" smtClean="0"/>
              <a:t>   (</a:t>
            </a:r>
            <a:r>
              <a:rPr lang="zh-TW" altLang="en-US" sz="1800" dirty="0" smtClean="0"/>
              <a:t>只適用於雲端服務平台整合計劃</a:t>
            </a:r>
            <a:r>
              <a:rPr lang="en-US" altLang="zh-TW" sz="1800" dirty="0" smtClean="0"/>
              <a:t>)</a:t>
            </a:r>
          </a:p>
          <a:p>
            <a:pPr lvl="1" algn="just">
              <a:spcAft>
                <a:spcPts val="600"/>
              </a:spcAft>
            </a:pPr>
            <a:r>
              <a:rPr lang="en-US" altLang="zh-TW" dirty="0" smtClean="0"/>
              <a:t>VPN</a:t>
            </a:r>
            <a:r>
              <a:rPr lang="zh-TW" altLang="en-US" dirty="0" smtClean="0"/>
              <a:t>密碼有效期限為</a:t>
            </a:r>
            <a:r>
              <a:rPr lang="en-US" altLang="zh-TW" dirty="0" smtClean="0"/>
              <a:t>180</a:t>
            </a:r>
            <a:r>
              <a:rPr lang="zh-TW" altLang="en-US" dirty="0" smtClean="0"/>
              <a:t>日。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學</a:t>
            </a:r>
            <a:r>
              <a:rPr lang="zh-TW" altLang="en-US" dirty="0"/>
              <a:t>校如欲更改密碼</a:t>
            </a:r>
            <a:r>
              <a:rPr lang="zh-TW" altLang="en-US" dirty="0" smtClean="0"/>
              <a:t>，可登入相關網站。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密碼過期前數天，會有提示電郵傳送至校長電郵地址。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密碼過期後，學校必須提交表格申請重置密碼。</a:t>
            </a:r>
            <a:endParaRPr lang="en-US" altLang="zh-TW" dirty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34" y="3392471"/>
            <a:ext cx="6756844" cy="1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7766034" cy="4608512"/>
          </a:xfrm>
        </p:spPr>
        <p:txBody>
          <a:bodyPr/>
          <a:lstStyle/>
          <a:p>
            <a:pPr algn="just"/>
            <a:r>
              <a:rPr lang="en-US" altLang="zh-TW" dirty="0" smtClean="0"/>
              <a:t>VPN</a:t>
            </a:r>
            <a:r>
              <a:rPr lang="zh-TW" altLang="en-US" dirty="0" smtClean="0"/>
              <a:t>密碼更改及有效期限</a:t>
            </a:r>
            <a:endParaRPr lang="en-US" altLang="zh-TW" dirty="0" smtClean="0"/>
          </a:p>
          <a:p>
            <a:pPr marL="0" indent="0" algn="just">
              <a:buNone/>
            </a:pPr>
            <a:r>
              <a:rPr lang="en-US" altLang="zh-TW" sz="1800" dirty="0" smtClean="0"/>
              <a:t>   (</a:t>
            </a:r>
            <a:r>
              <a:rPr lang="zh-TW" altLang="en-US" sz="1800" dirty="0" smtClean="0"/>
              <a:t>只適用於雲端服務平台整合計劃</a:t>
            </a:r>
            <a:r>
              <a:rPr lang="en-US" altLang="zh-TW" sz="1800" dirty="0" smtClean="0"/>
              <a:t>)</a:t>
            </a:r>
          </a:p>
          <a:p>
            <a:pPr lvl="1" algn="just"/>
            <a:r>
              <a:rPr lang="zh-TW" altLang="en-US" dirty="0" smtClean="0"/>
              <a:t>提示電郵</a:t>
            </a:r>
            <a:endParaRPr lang="en-US" altLang="zh-TW" dirty="0" smtClean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95" y="2760833"/>
            <a:ext cx="4989195" cy="35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使用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注意事項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定期更新相關軟件至最新版本，以</a:t>
            </a:r>
            <a:r>
              <a:rPr lang="zh-TW" altLang="en-US" dirty="0"/>
              <a:t>確保軟</a:t>
            </a:r>
            <a:r>
              <a:rPr lang="zh-TW" altLang="en-US" dirty="0" smtClean="0"/>
              <a:t>件安全：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en-US" altLang="zh-TW" dirty="0" err="1" smtClean="0"/>
              <a:t>FortiClient</a:t>
            </a:r>
            <a:r>
              <a:rPr lang="zh-TW" altLang="en-US" dirty="0" smtClean="0"/>
              <a:t> </a:t>
            </a:r>
            <a:r>
              <a:rPr lang="en-US" altLang="zh-TW" dirty="0"/>
              <a:t>– </a:t>
            </a:r>
            <a:r>
              <a:rPr lang="en-US" altLang="zh-TW" dirty="0" smtClean="0"/>
              <a:t>VPN</a:t>
            </a:r>
            <a:r>
              <a:rPr lang="zh-TW" altLang="en-US" dirty="0" smtClean="0"/>
              <a:t>連線軟件</a:t>
            </a:r>
            <a:endParaRPr lang="en-US" altLang="zh-TW" dirty="0" smtClean="0"/>
          </a:p>
          <a:p>
            <a:pPr lvl="2" algn="just">
              <a:spcAft>
                <a:spcPts val="1200"/>
              </a:spcAft>
            </a:pPr>
            <a:r>
              <a:rPr lang="en-US" altLang="zh-TW" dirty="0" err="1" smtClean="0"/>
              <a:t>FortiToken</a:t>
            </a:r>
            <a:r>
              <a:rPr lang="zh-TW" altLang="en-US" dirty="0"/>
              <a:t> </a:t>
            </a:r>
            <a:r>
              <a:rPr lang="en-US" altLang="zh-TW" dirty="0" smtClean="0"/>
              <a:t>– </a:t>
            </a:r>
            <a:r>
              <a:rPr lang="zh-TW" altLang="en-US" kern="1200" dirty="0" smtClean="0"/>
              <a:t>流</a:t>
            </a:r>
            <a:r>
              <a:rPr lang="zh-TW" altLang="en-US" kern="1200" dirty="0"/>
              <a:t>動</a:t>
            </a:r>
            <a:r>
              <a:rPr lang="zh-TW" altLang="en-US" dirty="0" smtClean="0"/>
              <a:t>保</a:t>
            </a:r>
            <a:r>
              <a:rPr lang="zh-TW" altLang="en-US" dirty="0"/>
              <a:t>安編碼程</a:t>
            </a:r>
            <a:r>
              <a:rPr lang="zh-TW" altLang="en-US" dirty="0" smtClean="0"/>
              <a:t>式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安</a:t>
            </a:r>
            <a:r>
              <a:rPr lang="zh-TW" altLang="en-US" dirty="0"/>
              <a:t>裝軟件</a:t>
            </a:r>
            <a:r>
              <a:rPr lang="zh-TW" altLang="en-US" dirty="0" smtClean="0"/>
              <a:t>的</a:t>
            </a:r>
            <a:r>
              <a:rPr lang="zh-TW" altLang="en-US" dirty="0"/>
              <a:t>流動</a:t>
            </a:r>
            <a:r>
              <a:rPr lang="zh-TW" altLang="en-US" dirty="0" smtClean="0"/>
              <a:t>裝置，亦要做好保安措施。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經常留意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相關電郵</a:t>
            </a:r>
            <a:r>
              <a:rPr lang="en-US" altLang="zh-TW" dirty="0" smtClean="0"/>
              <a:t>(</a:t>
            </a:r>
            <a:r>
              <a:rPr lang="zh-TW" altLang="en-US" dirty="0"/>
              <a:t>校長電子郵箱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，例如密碼過期提示。</a:t>
            </a:r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321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0727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使用雲</a:t>
            </a:r>
            <a:r>
              <a:rPr lang="zh-TW" altLang="en-US" dirty="0" smtClean="0"/>
              <a:t>端服務求助台注</a:t>
            </a:r>
            <a:r>
              <a:rPr lang="zh-TW" altLang="en-US" dirty="0"/>
              <a:t>意事項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只有學校聯絡人，才有權聯絡求助台。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如致電求助台，必須輸入電話</a:t>
            </a:r>
            <a:r>
              <a:rPr lang="en-US" altLang="zh-TW" dirty="0" smtClean="0"/>
              <a:t>PIN</a:t>
            </a:r>
            <a:r>
              <a:rPr lang="zh-TW" altLang="en-US" dirty="0" smtClean="0"/>
              <a:t>碼，才可接通。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如發電</a:t>
            </a:r>
            <a:r>
              <a:rPr lang="zh-TW" altLang="en-US" dirty="0"/>
              <a:t>郵至求助台</a:t>
            </a:r>
            <a:r>
              <a:rPr lang="zh-TW" altLang="en-US" dirty="0" smtClean="0"/>
              <a:t>，必須用學</a:t>
            </a:r>
            <a:r>
              <a:rPr lang="zh-TW" altLang="en-US" dirty="0"/>
              <a:t>校聯</a:t>
            </a:r>
            <a:r>
              <a:rPr lang="zh-TW" altLang="en-US" dirty="0" smtClean="0"/>
              <a:t>絡人的電郵地址發送。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部份操作要求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例如重啟網上校管系統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，必須登入求助</a:t>
            </a:r>
            <a:r>
              <a:rPr lang="zh-TW" altLang="en-US" dirty="0"/>
              <a:t>台的身份認證系</a:t>
            </a:r>
            <a:r>
              <a:rPr lang="zh-TW" altLang="en-US" dirty="0" smtClean="0"/>
              <a:t>統做確認。</a:t>
            </a:r>
            <a:endParaRPr lang="en-US" altLang="zh-TW" dirty="0"/>
          </a:p>
          <a:p>
            <a:pPr lvl="2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499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9519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 smtClean="0"/>
              <a:t>求助台身份系統登入密</a:t>
            </a:r>
            <a:r>
              <a:rPr lang="zh-TW" altLang="en-US" dirty="0"/>
              <a:t>碼更改及有效期限</a:t>
            </a:r>
            <a:endParaRPr lang="en-US" altLang="zh-TW" dirty="0" smtClean="0"/>
          </a:p>
          <a:p>
            <a:pPr marL="342900" lvl="1" indent="0" algn="just">
              <a:spcAft>
                <a:spcPts val="1200"/>
              </a:spcAft>
              <a:buNone/>
            </a:pPr>
            <a:r>
              <a:rPr lang="en-US" altLang="zh-TW" sz="1800" dirty="0">
                <a:ea typeface="+mn-ea"/>
                <a:cs typeface="+mn-cs"/>
              </a:rPr>
              <a:t>(</a:t>
            </a:r>
            <a:r>
              <a:rPr lang="zh-TW" altLang="en-US" sz="1800" dirty="0">
                <a:ea typeface="+mn-ea"/>
                <a:cs typeface="+mn-cs"/>
              </a:rPr>
              <a:t>只適用於雲端服務平台整合計劃</a:t>
            </a:r>
            <a:r>
              <a:rPr lang="en-US" altLang="zh-TW" sz="1800" dirty="0">
                <a:ea typeface="+mn-ea"/>
                <a:cs typeface="+mn-cs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zh-TW" altLang="en-US" dirty="0"/>
              <a:t>密碼有效期限為</a:t>
            </a:r>
            <a:r>
              <a:rPr lang="en-US" altLang="zh-TW" dirty="0"/>
              <a:t>180</a:t>
            </a:r>
            <a:r>
              <a:rPr lang="zh-TW" altLang="en-US" dirty="0" smtClean="0"/>
              <a:t>日。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可</a:t>
            </a:r>
            <a:r>
              <a:rPr lang="zh-TW" altLang="en-US" dirty="0"/>
              <a:t>以直</a:t>
            </a:r>
            <a:r>
              <a:rPr lang="zh-TW" altLang="en-US" dirty="0" smtClean="0"/>
              <a:t>接登入求助台系統更改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密</a:t>
            </a:r>
            <a:r>
              <a:rPr lang="zh-TW" altLang="en-US" dirty="0"/>
              <a:t>碼。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密碼過期前數</a:t>
            </a:r>
            <a:r>
              <a:rPr lang="zh-TW" altLang="en-US" dirty="0"/>
              <a:t>天，學校聯絡</a:t>
            </a:r>
            <a:r>
              <a:rPr lang="zh-TW" altLang="en-US" dirty="0" smtClean="0"/>
              <a:t>人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會收到提</a:t>
            </a:r>
            <a:r>
              <a:rPr lang="zh-TW" altLang="en-US" dirty="0"/>
              <a:t>示電</a:t>
            </a:r>
            <a:r>
              <a:rPr lang="zh-TW" altLang="en-US" dirty="0" smtClean="0"/>
              <a:t>郵。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密碼過期後，登入</a:t>
            </a:r>
            <a:r>
              <a:rPr lang="zh-TW" altLang="en-US" dirty="0"/>
              <a:t>系</a:t>
            </a:r>
            <a:r>
              <a:rPr lang="zh-TW" altLang="en-US" dirty="0" smtClean="0"/>
              <a:t>統時，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會強制要求即時更改密碼。</a:t>
            </a:r>
            <a:endParaRPr lang="en-US" altLang="zh-TW" dirty="0" smtClean="0"/>
          </a:p>
          <a:p>
            <a:pPr lvl="2" algn="just"/>
            <a:endParaRPr lang="en-US" altLang="zh-TW" dirty="0"/>
          </a:p>
          <a:p>
            <a:pPr lvl="2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42" y="1987063"/>
            <a:ext cx="3986945" cy="40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48640" y="1509713"/>
            <a:ext cx="7890365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辨別求助台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因承辦商不同，分別有兩個雲端服務求助台。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3206"/>
              </p:ext>
            </p:extLst>
          </p:nvPr>
        </p:nvGraphicFramePr>
        <p:xfrm>
          <a:off x="619574" y="2660099"/>
          <a:ext cx="8119980" cy="21838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1595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2822331">
                  <a:extLst>
                    <a:ext uri="{9D8B030D-6E8A-4147-A177-3AD203B41FA5}">
                      <a16:colId xmlns:a16="http://schemas.microsoft.com/office/drawing/2014/main" val="1574523160"/>
                    </a:ext>
                  </a:extLst>
                </a:gridCol>
                <a:gridCol w="3596054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387344">
                <a:tc>
                  <a:txBody>
                    <a:bodyPr/>
                    <a:lstStyle/>
                    <a:p>
                      <a:r>
                        <a:rPr lang="zh-HK" alt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雲端服務年份</a:t>
                      </a:r>
                      <a:endParaRPr lang="zh-HK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2019 / 2020</a:t>
                      </a:r>
                      <a:endParaRPr lang="zh-HK" altLang="en-US" sz="14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2018 / 2021 / </a:t>
                      </a:r>
                      <a:r>
                        <a:rPr lang="en-US" altLang="zh-HK" sz="1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2022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</a:rPr>
                        <a:t>雲端服務整合平台</a:t>
                      </a:r>
                      <a:r>
                        <a:rPr lang="en-US" altLang="zh-TW" sz="1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altLang="zh-HK" sz="1400" b="1" kern="1200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230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zh-TW" altLang="en-US" sz="14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雲端服務承辦商</a:t>
                      </a:r>
                      <a:endParaRPr lang="zh-HK" altLang="en-US" sz="14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HKBN JOS Limited</a:t>
                      </a:r>
                      <a:endParaRPr lang="zh-HK" altLang="en-US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err="1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SunnyVision</a:t>
                      </a: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 Limited</a:t>
                      </a:r>
                      <a:endParaRPr lang="zh-HK" altLang="en-US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690313">
                <a:tc>
                  <a:txBody>
                    <a:bodyPr/>
                    <a:lstStyle/>
                    <a:p>
                      <a:r>
                        <a:rPr lang="zh-TW" altLang="en-US" sz="14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聯絡方法</a:t>
                      </a:r>
                      <a:endParaRPr lang="zh-HK" altLang="en-US" sz="14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i="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</a:t>
                      </a:r>
                      <a:r>
                        <a:rPr lang="zh-TW" altLang="en-US" sz="1400" i="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2201 7268</a:t>
                      </a:r>
                    </a:p>
                    <a:p>
                      <a:endParaRPr lang="en-US" altLang="zh-TW" sz="14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</a:t>
                      </a:r>
                      <a:r>
                        <a:rPr lang="zh-TW" altLang="en-US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ms-helpdesk@hkbn.com.hk</a:t>
                      </a:r>
                      <a:endParaRPr lang="zh-HK" altLang="en-US" sz="14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i="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</a:t>
                      </a:r>
                      <a:r>
                        <a:rPr lang="zh-TW" altLang="en-US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2802 0218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</a:t>
                      </a:r>
                      <a:r>
                        <a:rPr lang="zh-TW" altLang="en-US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websams.helpdesk@sunnyvision.com</a:t>
                      </a:r>
                      <a:endParaRPr lang="en-US" altLang="zh-TW" sz="14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4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2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5">
                    <a:lumMod val="25000"/>
                  </a:schemeClr>
                </a:solidFill>
              </a:rPr>
              <a:t>內容概</a:t>
            </a:r>
            <a:r>
              <a:rPr lang="zh-TW" altLang="en-US" sz="3200" b="1" dirty="0" smtClean="0">
                <a:solidFill>
                  <a:schemeClr val="accent5">
                    <a:lumMod val="25000"/>
                  </a:schemeClr>
                </a:solidFill>
              </a:rPr>
              <a:t>覽</a:t>
            </a:r>
            <a:endParaRPr lang="zh-TW" altLang="en-US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03160"/>
              </p:ext>
            </p:extLst>
          </p:nvPr>
        </p:nvGraphicFramePr>
        <p:xfrm>
          <a:off x="512445" y="1414463"/>
          <a:ext cx="80772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6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04838" y="1479233"/>
            <a:ext cx="807720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 smtClean="0"/>
              <a:t>辨別求助台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雲端服務求助台只處理雲端服務相關事宜，如</a:t>
            </a:r>
            <a:r>
              <a:rPr lang="en-US" altLang="zh-TW" dirty="0" smtClean="0"/>
              <a:t>VPN</a:t>
            </a:r>
            <a:r>
              <a:rPr lang="zh-TW" altLang="en-US" dirty="0" smtClean="0"/>
              <a:t>連線問題，協助重啟系統等等。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網上校管系統內的功能問題，請聯絡一直以來原有的網上校管系統求助台。</a:t>
            </a:r>
            <a:endParaRPr lang="en-US" altLang="zh-TW" dirty="0" smtClean="0"/>
          </a:p>
          <a:p>
            <a:pPr lvl="1" algn="just"/>
            <a:endParaRPr lang="en-US" altLang="zh-TW" dirty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/>
          </a:p>
          <a:p>
            <a:pPr lvl="1" algn="just"/>
            <a:r>
              <a:rPr lang="zh-TW" altLang="en-US" dirty="0" smtClean="0"/>
              <a:t>各求助台的聯絡方法可在網上校管系統資料庫</a:t>
            </a:r>
            <a:r>
              <a:rPr lang="en-US" altLang="zh-TW" dirty="0" smtClean="0"/>
              <a:t>(CDR)</a:t>
            </a:r>
            <a:r>
              <a:rPr lang="zh-TW" altLang="en-US" dirty="0" smtClean="0"/>
              <a:t>網站找到：</a:t>
            </a:r>
            <a:endParaRPr lang="en-US" altLang="zh-TW" dirty="0" smtClean="0"/>
          </a:p>
          <a:p>
            <a:pPr marL="685800" lvl="2" indent="0" algn="just">
              <a:buNone/>
            </a:pPr>
            <a:endParaRPr lang="en-US" altLang="zh-TW" sz="1200" dirty="0" smtClean="0"/>
          </a:p>
          <a:p>
            <a:pPr marL="685800" lvl="2" indent="0" algn="just">
              <a:buNone/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://cdr.websams.edb.gov.hk/</a:t>
            </a:r>
            <a:r>
              <a:rPr lang="zh-TW" altLang="en-US" dirty="0">
                <a:hlinkClick r:id="rId3"/>
              </a:rPr>
              <a:t>聯絡我</a:t>
            </a:r>
            <a:r>
              <a:rPr lang="zh-TW" altLang="en-US" dirty="0" smtClean="0">
                <a:hlinkClick r:id="rId3"/>
              </a:rPr>
              <a:t>們</a:t>
            </a:r>
            <a:endParaRPr lang="en-US" altLang="zh-TW" dirty="0" smtClean="0"/>
          </a:p>
          <a:p>
            <a:pPr marL="685800" lvl="2" indent="0" algn="just">
              <a:buNone/>
            </a:pPr>
            <a:endParaRPr lang="en-US" altLang="zh-TW" dirty="0" smtClean="0"/>
          </a:p>
          <a:p>
            <a:pPr marL="685800" lvl="2" indent="0" algn="just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3401377"/>
            <a:ext cx="6819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68311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不同工作站的權限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沿用網上校管系統三種工作站的設定，各種工作站擁有不同登入權限。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en-US" altLang="zh-TW" dirty="0"/>
              <a:t>VPN </a:t>
            </a:r>
            <a:r>
              <a:rPr lang="zh-TW" altLang="en-US" dirty="0"/>
              <a:t>工作站 </a:t>
            </a:r>
            <a:r>
              <a:rPr lang="en-US" altLang="zh-TW" dirty="0"/>
              <a:t>(</a:t>
            </a:r>
            <a:r>
              <a:rPr lang="zh-TW" altLang="en-US" dirty="0"/>
              <a:t>權限等</a:t>
            </a:r>
            <a:r>
              <a:rPr lang="zh-TW" altLang="en-US" dirty="0" smtClean="0"/>
              <a:t>同網</a:t>
            </a:r>
            <a:r>
              <a:rPr lang="zh-TW" altLang="en-US" dirty="0"/>
              <a:t>上校管系統網絡內工作站</a:t>
            </a:r>
            <a:r>
              <a:rPr lang="en-US" altLang="zh-TW" dirty="0"/>
              <a:t>)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校內工作站 </a:t>
            </a:r>
            <a:r>
              <a:rPr lang="en-US" altLang="zh-TW" dirty="0"/>
              <a:t>(</a:t>
            </a:r>
            <a:r>
              <a:rPr lang="zh-TW" altLang="en-US" dirty="0"/>
              <a:t>權限等</a:t>
            </a:r>
            <a:r>
              <a:rPr lang="zh-TW" altLang="en-US" dirty="0" smtClean="0"/>
              <a:t>同 </a:t>
            </a:r>
            <a:r>
              <a:rPr lang="en-US" altLang="zh-TW" dirty="0"/>
              <a:t>ITED </a:t>
            </a:r>
            <a:r>
              <a:rPr lang="zh-TW" altLang="en-US" dirty="0"/>
              <a:t>工作站</a:t>
            </a:r>
            <a:r>
              <a:rPr lang="en-US" altLang="zh-TW" dirty="0"/>
              <a:t>) 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/>
              <a:t>校外工作站 </a:t>
            </a:r>
            <a:r>
              <a:rPr lang="en-US" altLang="zh-TW" dirty="0"/>
              <a:t>(</a:t>
            </a:r>
            <a:r>
              <a:rPr lang="zh-TW" altLang="en-US" dirty="0"/>
              <a:t>權限等</a:t>
            </a:r>
            <a:r>
              <a:rPr lang="zh-TW" altLang="en-US" dirty="0" smtClean="0"/>
              <a:t>同 </a:t>
            </a:r>
            <a:r>
              <a:rPr lang="en-US" altLang="zh-TW" dirty="0"/>
              <a:t>Internet </a:t>
            </a:r>
            <a:r>
              <a:rPr lang="zh-TW" altLang="en-US" dirty="0"/>
              <a:t>工作站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lvl="1" algn="just"/>
            <a:endParaRPr lang="en-US" altLang="zh-TW" dirty="0"/>
          </a:p>
          <a:p>
            <a:pPr lvl="2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915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59519"/>
            <a:ext cx="82561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24"/>
              </a:spcBef>
              <a:spcAft>
                <a:spcPts val="1200"/>
              </a:spcAft>
            </a:pPr>
            <a:r>
              <a:rPr lang="zh-TW" altLang="en-US" dirty="0"/>
              <a:t>設</a:t>
            </a:r>
            <a:r>
              <a:rPr lang="zh-TW" altLang="en-US" dirty="0" smtClean="0"/>
              <a:t>定</a:t>
            </a:r>
            <a:r>
              <a:rPr lang="zh-TW" altLang="en-US" dirty="0"/>
              <a:t>學</a:t>
            </a:r>
            <a:r>
              <a:rPr lang="zh-TW" altLang="en-US" dirty="0" smtClean="0"/>
              <a:t>校</a:t>
            </a:r>
            <a:r>
              <a:rPr lang="en-US" altLang="zh-TW" dirty="0" smtClean="0"/>
              <a:t>Internet IP Address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zh-TW" altLang="en-US" sz="1800" i="1" dirty="0" smtClean="0"/>
              <a:t>系統保安</a:t>
            </a:r>
            <a:r>
              <a:rPr lang="zh-TW" altLang="en-US" sz="1800" i="1" dirty="0"/>
              <a:t>模組</a:t>
            </a:r>
            <a:r>
              <a:rPr lang="en-US" altLang="zh-TW" sz="1800" i="1" dirty="0"/>
              <a:t> </a:t>
            </a:r>
            <a:r>
              <a:rPr lang="en-US" altLang="zh-TW" sz="1800" i="1" dirty="0">
                <a:sym typeface="Wingdings" panose="05000000000000000000" pitchFamily="2" charset="2"/>
              </a:rPr>
              <a:t></a:t>
            </a:r>
            <a:r>
              <a:rPr lang="en-US" altLang="zh-TW" sz="1800" i="1" dirty="0"/>
              <a:t> </a:t>
            </a:r>
            <a:r>
              <a:rPr lang="zh-TW" altLang="en-US" sz="1800" i="1" dirty="0"/>
              <a:t>設定 </a:t>
            </a:r>
            <a:r>
              <a:rPr lang="en-US" altLang="zh-TW" sz="1800" i="1" dirty="0">
                <a:sym typeface="Wingdings" panose="05000000000000000000" pitchFamily="2" charset="2"/>
              </a:rPr>
              <a:t></a:t>
            </a:r>
            <a:r>
              <a:rPr lang="en-US" altLang="zh-TW" sz="1800" i="1" dirty="0"/>
              <a:t> </a:t>
            </a:r>
            <a:r>
              <a:rPr lang="zh-TW" altLang="en-US" sz="1800" i="1" dirty="0" smtClean="0"/>
              <a:t>「網</a:t>
            </a:r>
            <a:r>
              <a:rPr lang="zh-TW" altLang="en-US" sz="1800" i="1" dirty="0"/>
              <a:t>絡協定位</a:t>
            </a:r>
            <a:r>
              <a:rPr lang="zh-TW" altLang="en-US" sz="1800" i="1" dirty="0" smtClean="0"/>
              <a:t>址」設</a:t>
            </a:r>
            <a:r>
              <a:rPr lang="zh-TW" altLang="en-US" sz="1800" i="1" dirty="0"/>
              <a:t>定 </a:t>
            </a:r>
            <a:r>
              <a:rPr lang="en-US" altLang="zh-TW" sz="1800" i="1" dirty="0"/>
              <a:t>(IP </a:t>
            </a:r>
            <a:r>
              <a:rPr lang="en-US" altLang="zh-TW" sz="1800" i="1" dirty="0" err="1"/>
              <a:t>Config</a:t>
            </a:r>
            <a:r>
              <a:rPr lang="en-US" altLang="zh-TW" sz="1800" i="1" dirty="0" smtClean="0"/>
              <a:t>)</a:t>
            </a:r>
            <a:endParaRPr lang="en-US" altLang="zh-TW" i="1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 smtClean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 smtClean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 smtClean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endParaRPr lang="en-US" altLang="zh-TW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zh-TW" altLang="en-US" dirty="0" smtClean="0"/>
              <a:t>學</a:t>
            </a:r>
            <a:r>
              <a:rPr lang="zh-TW" altLang="en-US" dirty="0"/>
              <a:t>校在</a:t>
            </a:r>
            <a:r>
              <a:rPr lang="zh-TW" altLang="en-US" dirty="0" smtClean="0"/>
              <a:t>遷移至雲端</a:t>
            </a:r>
            <a:r>
              <a:rPr lang="zh-TW" altLang="en-US" dirty="0"/>
              <a:t>平</a:t>
            </a:r>
            <a:r>
              <a:rPr lang="zh-TW" altLang="en-US" dirty="0" smtClean="0"/>
              <a:t>台後，應已設</a:t>
            </a:r>
            <a:r>
              <a:rPr lang="zh-TW" altLang="en-US" dirty="0"/>
              <a:t>定互聯網服務供應</a:t>
            </a:r>
            <a:r>
              <a:rPr lang="zh-TW" altLang="en-US" dirty="0" smtClean="0"/>
              <a:t>商</a:t>
            </a:r>
            <a:r>
              <a:rPr lang="en-US" altLang="zh-TW" dirty="0"/>
              <a:t>(ISP</a:t>
            </a:r>
            <a:r>
              <a:rPr lang="en-US" altLang="zh-TW" dirty="0" smtClean="0"/>
              <a:t>)</a:t>
            </a:r>
            <a:r>
              <a:rPr lang="zh-TW" altLang="en-US" dirty="0" smtClean="0"/>
              <a:t>提供的</a:t>
            </a:r>
            <a:r>
              <a:rPr lang="en-US" altLang="zh-TW" dirty="0" smtClean="0"/>
              <a:t>Internet IP Address</a:t>
            </a:r>
            <a:r>
              <a:rPr lang="zh-TW" altLang="en-US" dirty="0" smtClean="0"/>
              <a:t>，以</a:t>
            </a:r>
            <a:r>
              <a:rPr lang="zh-TW" altLang="en-US" dirty="0"/>
              <a:t>辨認</a:t>
            </a:r>
            <a:r>
              <a:rPr lang="zh-TW" altLang="en-US" dirty="0" smtClean="0"/>
              <a:t>校內</a:t>
            </a:r>
            <a:r>
              <a:rPr lang="en-US" altLang="zh-TW" dirty="0" smtClean="0"/>
              <a:t>/</a:t>
            </a:r>
            <a:r>
              <a:rPr lang="zh-TW" altLang="en-US" dirty="0" smtClean="0"/>
              <a:t>校</a:t>
            </a:r>
            <a:r>
              <a:rPr lang="zh-TW" altLang="en-US" dirty="0"/>
              <a:t>外</a:t>
            </a:r>
            <a:r>
              <a:rPr lang="zh-TW" altLang="en-US" dirty="0" smtClean="0"/>
              <a:t>工作站</a:t>
            </a:r>
            <a:r>
              <a:rPr lang="zh-TW" altLang="en-US" dirty="0"/>
              <a:t>。</a:t>
            </a:r>
            <a:endParaRPr lang="en-US" altLang="zh-TW" dirty="0"/>
          </a:p>
          <a:p>
            <a:pPr lvl="2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8" y="2557904"/>
            <a:ext cx="7459597" cy="2214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848413" y="1717043"/>
            <a:ext cx="1833625" cy="433855"/>
            <a:chOff x="2879052" y="2607667"/>
            <a:chExt cx="1833625" cy="433855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Explosion 1 7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7426"/>
            <a:ext cx="8159262" cy="4785424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設定學校</a:t>
            </a:r>
            <a:r>
              <a:rPr lang="en-US" altLang="zh-TW" dirty="0"/>
              <a:t>Internet IP Address</a:t>
            </a:r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轉換互</a:t>
            </a:r>
            <a:r>
              <a:rPr lang="zh-TW" altLang="en-US" dirty="0" smtClean="0"/>
              <a:t>聯網服務供應商</a:t>
            </a:r>
            <a:r>
              <a:rPr lang="en-US" altLang="zh-TW" dirty="0" smtClean="0"/>
              <a:t>(ISP)</a:t>
            </a:r>
            <a:r>
              <a:rPr lang="zh-TW" altLang="en-US" dirty="0" smtClean="0"/>
              <a:t> 或校舍搬遷</a:t>
            </a:r>
            <a:endParaRPr lang="en-US" altLang="zh-TW" dirty="0" smtClean="0"/>
          </a:p>
          <a:p>
            <a:pPr lvl="2" algn="just">
              <a:spcAft>
                <a:spcPts val="1200"/>
              </a:spcAft>
            </a:pPr>
            <a:r>
              <a:rPr lang="zh-TW" altLang="en-US" dirty="0" smtClean="0"/>
              <a:t>盡快在系統內更新</a:t>
            </a:r>
            <a:r>
              <a:rPr lang="en-US" altLang="zh-TW" dirty="0" smtClean="0"/>
              <a:t>Internet IP address</a:t>
            </a:r>
          </a:p>
          <a:p>
            <a:pPr lvl="2" algn="just">
              <a:spcAft>
                <a:spcPts val="1200"/>
              </a:spcAft>
            </a:pPr>
            <a:r>
              <a:rPr lang="zh-TW" altLang="en-US" dirty="0" smtClean="0"/>
              <a:t>並通知學校聯絡主任 </a:t>
            </a:r>
            <a:r>
              <a:rPr lang="en-US" altLang="zh-TW" dirty="0" smtClean="0"/>
              <a:t>— SLO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留意以下類別的瀏覽器功能或插件</a:t>
            </a:r>
            <a:r>
              <a:rPr lang="en-US" altLang="zh-TW" dirty="0" smtClean="0"/>
              <a:t>(plug-in)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zh-TW" altLang="en-US" dirty="0" smtClean="0"/>
              <a:t>節省網絡流量</a:t>
            </a:r>
            <a:endParaRPr lang="en-US" altLang="zh-TW" dirty="0" smtClean="0"/>
          </a:p>
          <a:p>
            <a:pPr lvl="2">
              <a:spcAft>
                <a:spcPts val="1200"/>
              </a:spcAft>
            </a:pPr>
            <a:r>
              <a:rPr lang="zh-TW" altLang="en-US" dirty="0" smtClean="0"/>
              <a:t>第三方 </a:t>
            </a:r>
            <a:r>
              <a:rPr lang="en-US" altLang="zh-TW" dirty="0" smtClean="0"/>
              <a:t>VPN </a:t>
            </a:r>
            <a:br>
              <a:rPr lang="en-US" altLang="zh-TW" dirty="0" smtClean="0"/>
            </a:br>
            <a:r>
              <a:rPr lang="en-US" altLang="zh-TW" sz="1400" i="1" dirty="0" smtClean="0"/>
              <a:t>(</a:t>
            </a:r>
            <a:r>
              <a:rPr lang="zh-TW" altLang="en-US" sz="1400" i="1" dirty="0" smtClean="0"/>
              <a:t>不是網上校管系統雲端平台的 </a:t>
            </a:r>
            <a:r>
              <a:rPr lang="en-US" altLang="zh-TW" sz="1400" i="1" dirty="0" smtClean="0"/>
              <a:t>VPN)</a:t>
            </a:r>
            <a:endParaRPr lang="en-US" altLang="zh-TW" sz="1600" i="1" dirty="0" smtClean="0"/>
          </a:p>
          <a:p>
            <a:pPr marL="342900" lvl="1" indent="0" algn="just">
              <a:buNone/>
            </a:pPr>
            <a:endParaRPr lang="en-GB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kern="0" dirty="0"/>
              <a:t>(</a:t>
            </a:r>
            <a:r>
              <a:rPr lang="zh-TW" altLang="en-US" b="1" kern="0" dirty="0"/>
              <a:t>三</a:t>
            </a:r>
            <a:r>
              <a:rPr lang="en-US" altLang="zh-TW" b="1" kern="0" dirty="0" smtClean="0"/>
              <a:t>)</a:t>
            </a:r>
            <a:r>
              <a:rPr lang="zh-TW" altLang="en-US" b="1" kern="0" dirty="0"/>
              <a:t>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</a:t>
            </a:r>
            <a:r>
              <a:rPr lang="zh-TW" altLang="en-US" b="1" dirty="0" smtClean="0"/>
              <a:t>囊</a:t>
            </a:r>
            <a:endParaRPr lang="zh-TW" altLang="en-US" b="1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147646" y="3900138"/>
            <a:ext cx="3156437" cy="685799"/>
            <a:chOff x="4501662" y="4237895"/>
            <a:chExt cx="3156437" cy="685799"/>
          </a:xfrm>
        </p:grpSpPr>
        <p:sp>
          <p:nvSpPr>
            <p:cNvPr id="10" name="Flowchart: Terminator 9"/>
            <p:cNvSpPr/>
            <p:nvPr/>
          </p:nvSpPr>
          <p:spPr bwMode="auto">
            <a:xfrm>
              <a:off x="4721469" y="4237895"/>
              <a:ext cx="2936630" cy="685799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dirty="0">
                  <a:solidFill>
                    <a:schemeClr val="bg1"/>
                  </a:solidFill>
                </a:rPr>
                <a:t>這類功能，有可能會影響網上校管系統辨認工作站。</a:t>
              </a:r>
              <a:endParaRPr lang="en-US" altLang="zh-TW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xplosion 1 10"/>
            <p:cNvSpPr/>
            <p:nvPr/>
          </p:nvSpPr>
          <p:spPr bwMode="auto">
            <a:xfrm>
              <a:off x="4501662" y="4281855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9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9713"/>
            <a:ext cx="6940296" cy="460851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altLang="zh-TW" dirty="0" err="1" smtClean="0"/>
              <a:t>reCAPTCHA</a:t>
            </a:r>
            <a:r>
              <a:rPr lang="en-US" altLang="zh-TW" dirty="0" smtClean="0"/>
              <a:t> </a:t>
            </a:r>
            <a:r>
              <a:rPr lang="zh-TW" altLang="en-US" dirty="0"/>
              <a:t>驗</a:t>
            </a:r>
            <a:r>
              <a:rPr lang="zh-TW" altLang="en-US" dirty="0" smtClean="0"/>
              <a:t>證措施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如使用校外工作站，網上校管系統的登入畫面便會要求使用者進行 </a:t>
            </a:r>
            <a:r>
              <a:rPr lang="en-US" altLang="zh-TW" dirty="0" err="1" smtClean="0"/>
              <a:t>reCAPTCHA</a:t>
            </a:r>
            <a:r>
              <a:rPr lang="en-US" altLang="zh-TW" dirty="0" smtClean="0"/>
              <a:t> </a:t>
            </a:r>
            <a:r>
              <a:rPr lang="zh-TW" altLang="en-US" dirty="0" smtClean="0"/>
              <a:t>驗</a:t>
            </a:r>
            <a:r>
              <a:rPr lang="zh-TW" altLang="en-US" dirty="0"/>
              <a:t>證。</a:t>
            </a:r>
            <a:endParaRPr lang="en-US" altLang="zh-TW" dirty="0"/>
          </a:p>
          <a:p>
            <a:pPr lvl="1" algn="just"/>
            <a:endParaRPr lang="en-US" altLang="zh-TW" dirty="0" smtClean="0"/>
          </a:p>
          <a:p>
            <a:pPr lvl="1" algn="just"/>
            <a:endParaRPr lang="en-GB" altLang="zh-TW" dirty="0"/>
          </a:p>
          <a:p>
            <a:pPr lvl="1" algn="just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TW" altLang="en-US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4" y="3053663"/>
            <a:ext cx="4248721" cy="30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600" y="1628584"/>
            <a:ext cx="8058150" cy="45182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關於工作站</a:t>
            </a:r>
            <a:r>
              <a:rPr lang="zh-TW" altLang="en-US" dirty="0"/>
              <a:t>的安</a:t>
            </a:r>
            <a:r>
              <a:rPr lang="zh-TW" altLang="en-US" dirty="0" smtClean="0"/>
              <a:t>全措施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1800" i="1" dirty="0" smtClean="0"/>
              <a:t>(</a:t>
            </a:r>
            <a:r>
              <a:rPr lang="zh-TW" altLang="en-US" sz="1800" i="1" dirty="0"/>
              <a:t>特別是連</a:t>
            </a:r>
            <a:r>
              <a:rPr lang="zh-TW" altLang="en-US" sz="1800" i="1" dirty="0" smtClean="0"/>
              <a:t>接 </a:t>
            </a:r>
            <a:r>
              <a:rPr lang="en-US" altLang="zh-TW" sz="1800" i="1" dirty="0" smtClean="0"/>
              <a:t>VPN</a:t>
            </a:r>
            <a:r>
              <a:rPr lang="en-US" altLang="zh-TW" sz="1800" i="1" dirty="0"/>
              <a:t>)</a:t>
            </a:r>
            <a:endParaRPr lang="en-US" altLang="zh-TW" sz="2000" i="1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不要使用公</a:t>
            </a:r>
            <a:r>
              <a:rPr lang="zh-TW" altLang="en-US" dirty="0"/>
              <a:t>眾工作站。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注</a:t>
            </a:r>
            <a:r>
              <a:rPr lang="zh-TW" altLang="en-US" dirty="0" smtClean="0"/>
              <a:t>意學校的使</a:t>
            </a:r>
            <a:r>
              <a:rPr lang="zh-TW" altLang="en-US" dirty="0"/>
              <a:t>用工作站安</a:t>
            </a:r>
            <a:r>
              <a:rPr lang="zh-TW" altLang="en-US" dirty="0" smtClean="0"/>
              <a:t>全指引。</a:t>
            </a:r>
            <a:endParaRPr lang="en-US" altLang="zh-TW" dirty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安裝最新</a:t>
            </a:r>
            <a:r>
              <a:rPr lang="en-US" altLang="zh-TW" dirty="0" smtClean="0"/>
              <a:t>Windows Updates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安裝防毒軟件，下載最新病毒定義，定期掃描病毒。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避免安裝不知名軟件。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使用最新版本瀏覽器。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/>
              <a:t>避</a:t>
            </a:r>
            <a:r>
              <a:rPr lang="zh-TW" altLang="en-US" dirty="0" smtClean="0"/>
              <a:t>免在瀏覽器</a:t>
            </a:r>
            <a:r>
              <a:rPr lang="zh-TW" altLang="en-US" dirty="0"/>
              <a:t>使</a:t>
            </a:r>
            <a:r>
              <a:rPr lang="zh-TW" altLang="en-US" dirty="0" smtClean="0"/>
              <a:t>用不需要的插件</a:t>
            </a:r>
            <a:r>
              <a:rPr lang="en-US" altLang="zh-TW" dirty="0" smtClean="0"/>
              <a:t>(plug-in)</a:t>
            </a:r>
            <a:r>
              <a:rPr lang="zh-TW" altLang="en-US" dirty="0"/>
              <a:t> </a:t>
            </a:r>
            <a:r>
              <a:rPr lang="zh-TW" altLang="en-US" dirty="0" smtClean="0"/>
              <a:t>。</a:t>
            </a:r>
            <a:endParaRPr lang="en-GB" altLang="zh-TW" dirty="0" smtClean="0"/>
          </a:p>
          <a:p>
            <a:pPr lvl="1" algn="just"/>
            <a:endParaRPr lang="en-GB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b="1" kern="0" dirty="0"/>
              <a:t>(</a:t>
            </a:r>
            <a:r>
              <a:rPr lang="zh-TW" altLang="en-US" b="1" kern="0" dirty="0"/>
              <a:t>三</a:t>
            </a:r>
            <a:r>
              <a:rPr lang="en-US" altLang="zh-TW" b="1" kern="0" dirty="0" smtClean="0"/>
              <a:t>)</a:t>
            </a:r>
            <a:r>
              <a:rPr lang="zh-TW" altLang="en-US" b="1" kern="0" dirty="0"/>
              <a:t>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</a:t>
            </a:r>
            <a:r>
              <a:rPr lang="zh-TW" altLang="en-US" b="1" dirty="0" smtClean="0"/>
              <a:t>囊</a:t>
            </a:r>
            <a:endParaRPr lang="zh-TW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78483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5807222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雲端服務管理頁面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sz="1600" i="1" dirty="0" smtClean="0"/>
              <a:t>系</a:t>
            </a:r>
            <a:r>
              <a:rPr lang="zh-TW" altLang="en-US" sz="1600" i="1" dirty="0"/>
              <a:t>統保安模</a:t>
            </a:r>
            <a:r>
              <a:rPr lang="zh-TW" altLang="en-US" sz="1600" i="1" dirty="0" smtClean="0"/>
              <a:t>組</a:t>
            </a:r>
            <a:r>
              <a:rPr lang="en-US" altLang="zh-TW" sz="1600" i="1" dirty="0"/>
              <a:t> </a:t>
            </a:r>
            <a:r>
              <a:rPr lang="en-US" altLang="zh-TW" sz="1600" i="1" dirty="0" smtClean="0">
                <a:sym typeface="Wingdings" panose="05000000000000000000" pitchFamily="2" charset="2"/>
              </a:rPr>
              <a:t></a:t>
            </a:r>
            <a:r>
              <a:rPr lang="en-US" altLang="zh-TW" sz="1600" i="1" dirty="0" smtClean="0"/>
              <a:t> </a:t>
            </a:r>
            <a:r>
              <a:rPr lang="zh-TW" altLang="en-US" sz="1600" i="1" dirty="0"/>
              <a:t>雲端服務管理</a:t>
            </a:r>
            <a:endParaRPr lang="en-US" altLang="zh-TW" i="1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系統用戶必須屬於以下用戶組別：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zh-TW" altLang="en-US" dirty="0" smtClean="0"/>
              <a:t>校長 </a:t>
            </a:r>
            <a:r>
              <a:rPr lang="en-US" altLang="zh-TW" dirty="0" smtClean="0"/>
              <a:t>(SCHOOL_HEAD)</a:t>
            </a:r>
          </a:p>
          <a:p>
            <a:pPr lvl="2" algn="just">
              <a:spcAft>
                <a:spcPts val="600"/>
              </a:spcAft>
            </a:pPr>
            <a:r>
              <a:rPr lang="zh-TW" altLang="en-US" dirty="0" smtClean="0"/>
              <a:t>雲端服務管理員 </a:t>
            </a:r>
            <a:r>
              <a:rPr lang="en-US" altLang="zh-TW" dirty="0" smtClean="0"/>
              <a:t>(CS_ADMIN)</a:t>
            </a:r>
          </a:p>
          <a:p>
            <a:pPr lvl="2" algn="just">
              <a:spcAft>
                <a:spcPts val="1200"/>
              </a:spcAft>
            </a:pPr>
            <a:r>
              <a:rPr lang="zh-TW" altLang="en-US" dirty="0" smtClean="0"/>
              <a:t>雲端服務支援人員 </a:t>
            </a:r>
            <a:r>
              <a:rPr lang="en-US" altLang="zh-TW" dirty="0" smtClean="0"/>
              <a:t>(CS_SUPP)</a:t>
            </a:r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26" y="3143106"/>
            <a:ext cx="2103757" cy="2172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993274" y="1728801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4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529861"/>
            <a:ext cx="7926754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下</a:t>
            </a:r>
            <a:r>
              <a:rPr lang="zh-TW" altLang="en-US" dirty="0"/>
              <a:t>載</a:t>
            </a:r>
            <a:r>
              <a:rPr lang="zh-TW" altLang="en-US" dirty="0" smtClean="0">
                <a:solidFill>
                  <a:srgbClr val="0033CC"/>
                </a:solidFill>
              </a:rPr>
              <a:t>資</a:t>
            </a:r>
            <a:r>
              <a:rPr lang="zh-TW" altLang="en-US" dirty="0">
                <a:solidFill>
                  <a:srgbClr val="0033CC"/>
                </a:solidFill>
              </a:rPr>
              <a:t>料</a:t>
            </a:r>
            <a:r>
              <a:rPr lang="zh-TW" altLang="en-US" dirty="0" smtClean="0">
                <a:solidFill>
                  <a:srgbClr val="0033CC"/>
                </a:solidFill>
              </a:rPr>
              <a:t>庫</a:t>
            </a:r>
            <a:endParaRPr lang="en-US" altLang="zh-TW" dirty="0" smtClean="0">
              <a:solidFill>
                <a:srgbClr val="0033CC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如校務工作需要，學校可自行下載資料庫</a:t>
            </a:r>
            <a:r>
              <a:rPr lang="en-US" altLang="zh-TW" dirty="0" smtClean="0"/>
              <a:t>zip</a:t>
            </a:r>
            <a:r>
              <a:rPr lang="zh-TW" altLang="en-US" dirty="0" smtClean="0"/>
              <a:t>檔。</a:t>
            </a:r>
            <a:endParaRPr lang="en-US" altLang="zh-TW" dirty="0" smtClean="0"/>
          </a:p>
          <a:p>
            <a:pPr marL="342900" lvl="1" indent="0" algn="just">
              <a:spcAft>
                <a:spcPts val="600"/>
              </a:spcAft>
              <a:buNone/>
            </a:pPr>
            <a:r>
              <a:rPr lang="zh-TW" altLang="en-US" sz="2400" i="1" dirty="0" smtClean="0"/>
              <a:t>  </a:t>
            </a:r>
            <a:r>
              <a:rPr lang="zh-TW" altLang="en-US" sz="1600" i="1" dirty="0" smtClean="0"/>
              <a:t>系</a:t>
            </a:r>
            <a:r>
              <a:rPr lang="zh-TW" altLang="en-US" sz="1600" i="1" dirty="0"/>
              <a:t>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 smtClean="0"/>
              <a:t>網</a:t>
            </a:r>
            <a:r>
              <a:rPr lang="zh-TW" altLang="en-US" sz="1600" i="1" dirty="0"/>
              <a:t>上校</a:t>
            </a:r>
            <a:r>
              <a:rPr lang="zh-TW" altLang="en-US" sz="1600" i="1" dirty="0" smtClean="0"/>
              <a:t>管</a:t>
            </a:r>
            <a:r>
              <a:rPr lang="zh-TW" altLang="en-US" sz="1600" i="1" dirty="0" smtClean="0">
                <a:sym typeface="Wingdings" panose="05000000000000000000" pitchFamily="2" charset="2"/>
              </a:rPr>
              <a:t>系</a:t>
            </a:r>
            <a:r>
              <a:rPr lang="zh-TW" altLang="en-US" sz="1600" i="1" dirty="0">
                <a:sym typeface="Wingdings" panose="05000000000000000000" pitchFamily="2" charset="2"/>
              </a:rPr>
              <a:t>統管理</a:t>
            </a:r>
            <a:endParaRPr lang="en-US" altLang="zh-TW" sz="2000" dirty="0" smtClean="0"/>
          </a:p>
          <a:p>
            <a:pPr lvl="2" algn="just">
              <a:spcAft>
                <a:spcPts val="600"/>
              </a:spcAft>
            </a:pPr>
            <a:endParaRPr lang="en-US" altLang="zh-TW" sz="2000" dirty="0" smtClean="0"/>
          </a:p>
          <a:p>
            <a:pPr lvl="2" algn="just">
              <a:spcAft>
                <a:spcPts val="600"/>
              </a:spcAft>
            </a:pPr>
            <a:endParaRPr lang="en-US" altLang="zh-TW" sz="2000" dirty="0"/>
          </a:p>
          <a:p>
            <a:pPr marL="1028700" lvl="3" indent="0" algn="just">
              <a:spcAft>
                <a:spcPts val="600"/>
              </a:spcAft>
              <a:buNone/>
            </a:pPr>
            <a:endParaRPr lang="en-US" altLang="zh-TW" sz="1700" dirty="0" smtClean="0"/>
          </a:p>
          <a:p>
            <a:pPr lvl="1">
              <a:spcAft>
                <a:spcPts val="600"/>
              </a:spcAft>
            </a:pPr>
            <a:r>
              <a:rPr lang="en-US" altLang="zh-TW" dirty="0" smtClean="0"/>
              <a:t>zip</a:t>
            </a:r>
            <a:r>
              <a:rPr lang="zh-TW" altLang="en-US" dirty="0" smtClean="0"/>
              <a:t>檔是</a:t>
            </a:r>
            <a:r>
              <a:rPr lang="zh-TW" altLang="en-US" dirty="0"/>
              <a:t>用</a:t>
            </a:r>
            <a:r>
              <a:rPr lang="zh-TW" altLang="en-US" dirty="0" smtClean="0"/>
              <a:t>學</a:t>
            </a:r>
            <a:r>
              <a:rPr lang="zh-TW" altLang="en-US" dirty="0"/>
              <a:t>校自行設</a:t>
            </a:r>
            <a:r>
              <a:rPr lang="zh-TW" altLang="en-US" dirty="0" smtClean="0"/>
              <a:t>定</a:t>
            </a:r>
            <a:r>
              <a:rPr lang="zh-TW" altLang="en-US" dirty="0"/>
              <a:t>的密碼加</a:t>
            </a:r>
            <a:r>
              <a:rPr lang="zh-TW" altLang="en-US" dirty="0" smtClean="0"/>
              <a:t>密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1600" i="1" dirty="0" smtClean="0">
                <a:solidFill>
                  <a:srgbClr val="FF0000"/>
                </a:solidFill>
              </a:rPr>
              <a:t>( </a:t>
            </a:r>
            <a:r>
              <a:rPr lang="en-US" altLang="zh-TW" sz="1600" i="1" dirty="0">
                <a:solidFill>
                  <a:srgbClr val="FF0000"/>
                </a:solidFill>
              </a:rPr>
              <a:t>BitLocker</a:t>
            </a:r>
            <a:r>
              <a:rPr lang="zh-TW" altLang="en-US" sz="1600" i="1" dirty="0">
                <a:solidFill>
                  <a:srgbClr val="FF0000"/>
                </a:solidFill>
              </a:rPr>
              <a:t>密</a:t>
            </a:r>
            <a:r>
              <a:rPr lang="zh-TW" altLang="en-US" sz="1600" i="1" dirty="0" smtClean="0">
                <a:solidFill>
                  <a:srgbClr val="FF0000"/>
                </a:solidFill>
              </a:rPr>
              <a:t>碼 </a:t>
            </a:r>
            <a:r>
              <a:rPr lang="en-US" altLang="zh-TW" sz="1600" i="1" baseline="30000" dirty="0" smtClean="0">
                <a:solidFill>
                  <a:srgbClr val="FF0000"/>
                </a:solidFill>
              </a:rPr>
              <a:t>#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i="1" dirty="0">
                <a:solidFill>
                  <a:srgbClr val="FF0000"/>
                </a:solidFill>
              </a:rPr>
              <a:t>/ Data Encryption </a:t>
            </a:r>
            <a:r>
              <a:rPr lang="zh-TW" altLang="en-US" sz="1600" i="1" dirty="0">
                <a:solidFill>
                  <a:srgbClr val="FF0000"/>
                </a:solidFill>
              </a:rPr>
              <a:t>密碼 </a:t>
            </a:r>
            <a:r>
              <a:rPr lang="en-US" altLang="zh-TW" sz="1600" i="1" dirty="0">
                <a:solidFill>
                  <a:srgbClr val="FF0000"/>
                </a:solidFill>
              </a:rPr>
              <a:t>)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sz="2000" b="1" dirty="0" smtClean="0">
                <a:solidFill>
                  <a:srgbClr val="FF0000"/>
                </a:solidFill>
              </a:rPr>
              <a:t>學校必須小心</a:t>
            </a:r>
            <a:r>
              <a:rPr lang="zh-TW" altLang="en-US" sz="2000" b="1" dirty="0">
                <a:solidFill>
                  <a:srgbClr val="FF0000"/>
                </a:solidFill>
              </a:rPr>
              <a:t>保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管，注意</a:t>
            </a:r>
            <a:r>
              <a:rPr lang="zh-TW" altLang="en-US" sz="2000" b="1" dirty="0">
                <a:solidFill>
                  <a:srgbClr val="FF0000"/>
                </a:solidFill>
              </a:rPr>
              <a:t>資料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庫保安，避免</a:t>
            </a:r>
            <a:r>
              <a:rPr lang="zh-TW" altLang="en-US" sz="2000" b="1" dirty="0">
                <a:solidFill>
                  <a:srgbClr val="FF0000"/>
                </a:solidFill>
              </a:rPr>
              <a:t>資料洩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漏。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0" lvl="2" indent="0" algn="just">
              <a:buNone/>
            </a:pPr>
            <a:endParaRPr lang="en-US" altLang="zh-TW" i="1" baseline="30000" dirty="0" smtClean="0"/>
          </a:p>
          <a:p>
            <a:pPr marL="0" lvl="2" indent="0" algn="just">
              <a:buNone/>
            </a:pPr>
            <a:r>
              <a:rPr lang="en-US" altLang="zh-TW" sz="1600" i="1" baseline="30000" dirty="0" smtClean="0"/>
              <a:t>#</a:t>
            </a:r>
            <a:r>
              <a:rPr lang="en-US" altLang="zh-TW" sz="1600" i="1" dirty="0" smtClean="0"/>
              <a:t> </a:t>
            </a:r>
            <a:r>
              <a:rPr lang="zh-TW" altLang="en-US" sz="1600" i="1" dirty="0" smtClean="0"/>
              <a:t>只適用於雲端服務計劃 </a:t>
            </a:r>
            <a:r>
              <a:rPr lang="en-US" altLang="zh-TW" sz="1600" i="1" dirty="0" smtClean="0"/>
              <a:t>2019</a:t>
            </a:r>
            <a:r>
              <a:rPr lang="zh-TW" altLang="en-US" sz="1600" i="1" dirty="0" smtClean="0"/>
              <a:t>及 </a:t>
            </a:r>
            <a:r>
              <a:rPr lang="en-US" altLang="zh-TW" sz="1600" i="1" dirty="0" smtClean="0"/>
              <a:t>2020</a:t>
            </a:r>
            <a:endParaRPr lang="en-US" altLang="zh-TW" sz="1600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pSp>
        <p:nvGrpSpPr>
          <p:cNvPr id="5" name="Group 4"/>
          <p:cNvGrpSpPr/>
          <p:nvPr/>
        </p:nvGrpSpPr>
        <p:grpSpPr>
          <a:xfrm>
            <a:off x="5888434" y="2526869"/>
            <a:ext cx="1833625" cy="433855"/>
            <a:chOff x="2879052" y="2607667"/>
            <a:chExt cx="1833625" cy="433855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Explosion 1 6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199398"/>
            <a:ext cx="5762259" cy="915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6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30" y="2662200"/>
            <a:ext cx="5128846" cy="2441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</a:t>
            </a:r>
            <a:r>
              <a:rPr lang="zh-TW" altLang="en-US" b="1" dirty="0"/>
              <a:t>端平台安全使用錦囊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336431"/>
            <a:ext cx="80010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/>
              <a:t>下載</a:t>
            </a:r>
            <a:r>
              <a:rPr lang="zh-TW" altLang="en-US" dirty="0">
                <a:solidFill>
                  <a:srgbClr val="0033CC"/>
                </a:solidFill>
              </a:rPr>
              <a:t>資料庫</a:t>
            </a:r>
            <a:endParaRPr lang="en-US" altLang="zh-TW" dirty="0">
              <a:solidFill>
                <a:srgbClr val="0033CC"/>
              </a:solidFill>
            </a:endParaRPr>
          </a:p>
          <a:p>
            <a:pPr lvl="2" algn="just"/>
            <a:r>
              <a:rPr lang="zh-TW" altLang="en-US" sz="2000" dirty="0"/>
              <a:t>更改</a:t>
            </a:r>
            <a:r>
              <a:rPr lang="en-US" altLang="zh-TW" sz="2000" dirty="0" smtClean="0"/>
              <a:t>zip</a:t>
            </a:r>
            <a:r>
              <a:rPr lang="zh-TW" altLang="en-US" sz="2000" dirty="0" smtClean="0"/>
              <a:t>檔解密密碼 </a:t>
            </a:r>
            <a:r>
              <a:rPr lang="en-US" altLang="zh-TW" sz="1600" i="1" dirty="0">
                <a:solidFill>
                  <a:srgbClr val="FF0000"/>
                </a:solidFill>
              </a:rPr>
              <a:t>( 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BitLocker</a:t>
            </a:r>
            <a:r>
              <a:rPr lang="zh-TW" altLang="en-US" sz="1600" i="1" dirty="0" smtClean="0">
                <a:solidFill>
                  <a:srgbClr val="FF0000"/>
                </a:solidFill>
              </a:rPr>
              <a:t>密碼 </a:t>
            </a:r>
            <a:r>
              <a:rPr lang="en-US" altLang="zh-TW" sz="1600" i="1" baseline="30000" dirty="0" smtClean="0">
                <a:solidFill>
                  <a:srgbClr val="FF0000"/>
                </a:solidFill>
              </a:rPr>
              <a:t>#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 / Data Encryption </a:t>
            </a:r>
            <a:r>
              <a:rPr lang="zh-TW" altLang="en-US" sz="1600" i="1" dirty="0" smtClean="0">
                <a:solidFill>
                  <a:srgbClr val="FF0000"/>
                </a:solidFill>
              </a:rPr>
              <a:t>密碼 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)</a:t>
            </a:r>
            <a:endParaRPr lang="en-US" altLang="zh-TW" i="1" dirty="0" smtClean="0"/>
          </a:p>
          <a:p>
            <a:pPr marL="685800" lvl="2" indent="0" algn="just">
              <a:buNone/>
            </a:pPr>
            <a:r>
              <a:rPr lang="zh-TW" altLang="en-US" sz="2000" dirty="0" smtClean="0"/>
              <a:t>   </a:t>
            </a:r>
            <a:r>
              <a:rPr lang="zh-TW" altLang="en-US" sz="1600" i="1" dirty="0" smtClean="0"/>
              <a:t>系</a:t>
            </a:r>
            <a:r>
              <a:rPr lang="zh-TW" altLang="en-US" sz="1600" i="1" dirty="0"/>
              <a:t>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</a:t>
            </a:r>
            <a:r>
              <a:rPr lang="zh-TW" altLang="en-US" sz="1600" i="1" dirty="0" smtClean="0"/>
              <a:t>理 </a:t>
            </a:r>
            <a:r>
              <a:rPr lang="en-US" altLang="zh-TW" sz="1600" i="1" dirty="0" smtClean="0">
                <a:sym typeface="Wingdings" panose="05000000000000000000" pitchFamily="2" charset="2"/>
              </a:rPr>
              <a:t> </a:t>
            </a:r>
            <a:r>
              <a:rPr lang="zh-TW" altLang="en-US" sz="1600" i="1" dirty="0" smtClean="0">
                <a:sym typeface="Wingdings" panose="05000000000000000000" pitchFamily="2" charset="2"/>
              </a:rPr>
              <a:t>操作系統管理</a:t>
            </a:r>
            <a:endParaRPr lang="en-US" altLang="zh-TW" sz="1600" i="1" dirty="0" smtClean="0">
              <a:sym typeface="Wingdings" panose="05000000000000000000" pitchFamily="2" charset="2"/>
            </a:endParaRPr>
          </a:p>
          <a:p>
            <a:pPr marL="685800" lvl="2" indent="0" algn="just">
              <a:buNone/>
            </a:pPr>
            <a:endParaRPr lang="en-US" altLang="zh-TW" sz="2000" i="1" dirty="0" smtClean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 smtClean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marL="685800" lvl="2" indent="0" algn="just">
              <a:buNone/>
            </a:pPr>
            <a:endParaRPr lang="en-US" altLang="zh-TW" sz="2000" i="1" dirty="0" smtClean="0"/>
          </a:p>
          <a:p>
            <a:pPr marL="685800" lvl="2" indent="0" algn="just">
              <a:buNone/>
            </a:pPr>
            <a:endParaRPr lang="en-US" altLang="zh-TW" sz="2000" i="1" dirty="0"/>
          </a:p>
          <a:p>
            <a:pPr lvl="2" algn="just">
              <a:spcBef>
                <a:spcPts val="1200"/>
              </a:spcBef>
            </a:pPr>
            <a:r>
              <a:rPr lang="zh-TW" altLang="en-US" sz="2000" dirty="0" smtClean="0"/>
              <a:t>每次更改，只會影響此後製作的</a:t>
            </a:r>
            <a:r>
              <a:rPr lang="en-US" altLang="zh-TW" sz="2000" dirty="0" smtClean="0"/>
              <a:t>zip</a:t>
            </a:r>
            <a:r>
              <a:rPr lang="zh-TW" altLang="en-US" sz="2000" dirty="0" smtClean="0"/>
              <a:t>檔。此前已製成的</a:t>
            </a:r>
            <a:r>
              <a:rPr lang="en-US" altLang="zh-TW" sz="2000" dirty="0" smtClean="0"/>
              <a:t>zip</a:t>
            </a:r>
            <a:r>
              <a:rPr lang="zh-TW" altLang="en-US" sz="2000" dirty="0" smtClean="0"/>
              <a:t>檔，仍然要用舊密碼解密。</a:t>
            </a:r>
            <a:endParaRPr lang="en-US" altLang="zh-TW" dirty="0" smtClean="0"/>
          </a:p>
          <a:p>
            <a:pPr marL="342900" lvl="1" indent="0" algn="just">
              <a:buNone/>
            </a:pPr>
            <a:endParaRPr lang="en-US" altLang="zh-TW" sz="1600" i="1" baseline="30000" dirty="0" smtClean="0"/>
          </a:p>
          <a:p>
            <a:pPr marL="342900" lvl="1" indent="0" algn="just">
              <a:buNone/>
            </a:pPr>
            <a:r>
              <a:rPr lang="en-US" altLang="zh-TW" sz="1600" i="1" baseline="30000" dirty="0" smtClean="0"/>
              <a:t>#</a:t>
            </a:r>
            <a:r>
              <a:rPr lang="en-US" altLang="zh-TW" sz="1600" i="1" dirty="0" smtClean="0"/>
              <a:t> </a:t>
            </a:r>
            <a:r>
              <a:rPr lang="zh-TW" altLang="en-US" sz="1600" i="1" dirty="0" smtClean="0"/>
              <a:t>只適用於雲端服務計劃 </a:t>
            </a:r>
            <a:r>
              <a:rPr lang="en-US" altLang="zh-TW" sz="1600" i="1" dirty="0" smtClean="0"/>
              <a:t>2019</a:t>
            </a:r>
            <a:r>
              <a:rPr lang="zh-TW" altLang="en-US" sz="1600" i="1" dirty="0" smtClean="0"/>
              <a:t>及 </a:t>
            </a:r>
            <a:r>
              <a:rPr lang="en-US" altLang="zh-TW" sz="1600" i="1" dirty="0" smtClean="0"/>
              <a:t>2020</a:t>
            </a:r>
            <a:endParaRPr lang="en-US" altLang="zh-TW" sz="1400" i="1" dirty="0" smtClean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pSp>
        <p:nvGrpSpPr>
          <p:cNvPr id="6" name="Group 5"/>
          <p:cNvGrpSpPr/>
          <p:nvPr/>
        </p:nvGrpSpPr>
        <p:grpSpPr>
          <a:xfrm>
            <a:off x="5766836" y="2360382"/>
            <a:ext cx="1833625" cy="433855"/>
            <a:chOff x="2879052" y="2607667"/>
            <a:chExt cx="1833625" cy="433855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Explosion 1 7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79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472335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重啟校管系統</a:t>
            </a:r>
            <a:endParaRPr lang="en-US" altLang="zh-TW" dirty="0" smtClean="0"/>
          </a:p>
          <a:p>
            <a:pPr lvl="1" algn="just"/>
            <a:r>
              <a:rPr lang="zh-TW" altLang="en-US" dirty="0"/>
              <a:t>如</a:t>
            </a:r>
            <a:r>
              <a:rPr lang="zh-TW" altLang="en-US" dirty="0" smtClean="0"/>
              <a:t>學校需要，可自行重啟網上校管系統。</a:t>
            </a:r>
            <a:endParaRPr lang="en-US" altLang="zh-TW" dirty="0" smtClean="0"/>
          </a:p>
          <a:p>
            <a:pPr marL="342900" lvl="1" indent="0" algn="just">
              <a:buNone/>
            </a:pPr>
            <a:r>
              <a:rPr lang="zh-TW" altLang="en-US" sz="1600" i="1" dirty="0" smtClean="0"/>
              <a:t>    系</a:t>
            </a:r>
            <a:r>
              <a:rPr lang="zh-TW" altLang="en-US" sz="1600" i="1" dirty="0"/>
              <a:t>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 smtClean="0"/>
              <a:t>重啟校</a:t>
            </a:r>
            <a:r>
              <a:rPr lang="zh-TW" altLang="en-US" sz="1600" i="1" dirty="0"/>
              <a:t>管系</a:t>
            </a:r>
            <a:r>
              <a:rPr lang="zh-TW" altLang="en-US" sz="1600" i="1" dirty="0" smtClean="0"/>
              <a:t>統</a:t>
            </a:r>
            <a:endParaRPr lang="en-US" altLang="zh-TW" i="1" dirty="0" smtClean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lvl="1" algn="just"/>
            <a:r>
              <a:rPr lang="zh-TW" altLang="en-US" dirty="0"/>
              <a:t>如學</a:t>
            </a:r>
            <a:r>
              <a:rPr lang="zh-TW" altLang="en-US" dirty="0" smtClean="0"/>
              <a:t>校不能自</a:t>
            </a:r>
            <a:r>
              <a:rPr lang="zh-TW" altLang="en-US" dirty="0"/>
              <a:t>行重啟網上校管系</a:t>
            </a:r>
            <a:r>
              <a:rPr lang="zh-TW" altLang="en-US" dirty="0" smtClean="0"/>
              <a:t>統，可聯絡</a:t>
            </a:r>
            <a:r>
              <a:rPr lang="zh-TW" altLang="en-US" dirty="0"/>
              <a:t>雲端服務求助</a:t>
            </a:r>
            <a:r>
              <a:rPr lang="zh-TW" altLang="en-US" dirty="0" smtClean="0"/>
              <a:t>台。</a:t>
            </a:r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766836" y="2360382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947987"/>
            <a:ext cx="7258050" cy="962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91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 smtClean="0"/>
              <a:t>) </a:t>
            </a:r>
            <a:r>
              <a:rPr lang="zh-TW" altLang="en-US" b="1" dirty="0" smtClean="0"/>
              <a:t>現</a:t>
            </a:r>
            <a:r>
              <a:rPr lang="zh-TW" altLang="en-US" b="1" dirty="0"/>
              <a:t>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6720" y="1509713"/>
            <a:ext cx="7978140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/>
              <a:t>現時全港使用「網上校管系統」的學校，分別於 </a:t>
            </a:r>
            <a:r>
              <a:rPr lang="en-US" altLang="zh-TW" dirty="0"/>
              <a:t>2018 </a:t>
            </a:r>
            <a:r>
              <a:rPr lang="zh-TW" altLang="en-US" dirty="0"/>
              <a:t>年、</a:t>
            </a:r>
            <a:r>
              <a:rPr lang="en-US" altLang="zh-TW" dirty="0"/>
              <a:t>2019 </a:t>
            </a:r>
            <a:r>
              <a:rPr lang="zh-TW" altLang="en-US" dirty="0"/>
              <a:t>年、 </a:t>
            </a:r>
            <a:r>
              <a:rPr lang="en-HK" altLang="zh-TW" dirty="0"/>
              <a:t>2020 </a:t>
            </a:r>
            <a:r>
              <a:rPr lang="zh-TW" altLang="en-US" dirty="0"/>
              <a:t>年、 </a:t>
            </a:r>
            <a:r>
              <a:rPr lang="en-US" altLang="zh-TW" dirty="0"/>
              <a:t>2021 </a:t>
            </a:r>
            <a:r>
              <a:rPr lang="zh-TW" altLang="en-US" dirty="0"/>
              <a:t>年及</a:t>
            </a:r>
            <a:r>
              <a:rPr lang="en-US" altLang="zh-TW" dirty="0"/>
              <a:t>2022 </a:t>
            </a:r>
            <a:r>
              <a:rPr lang="zh-TW" altLang="en-US" dirty="0"/>
              <a:t>年轉用了雲端服務來運行系統，整體運作暢順。</a:t>
            </a:r>
            <a:endParaRPr lang="en-US" altLang="zh-TW" dirty="0"/>
          </a:p>
          <a:p>
            <a:pPr algn="just"/>
            <a:endParaRPr lang="en-HK" altLang="zh-TW" dirty="0" smtClean="0"/>
          </a:p>
          <a:p>
            <a:pPr algn="just"/>
            <a:r>
              <a:rPr lang="zh-TW" altLang="en-US" dirty="0" smtClean="0"/>
              <a:t>現時雲</a:t>
            </a:r>
            <a:r>
              <a:rPr lang="zh-TW" altLang="en-US" dirty="0"/>
              <a:t>端服</a:t>
            </a:r>
            <a:r>
              <a:rPr lang="zh-TW" altLang="en-US" dirty="0" smtClean="0"/>
              <a:t>務平台如下：</a:t>
            </a:r>
            <a:endParaRPr lang="en-US" altLang="zh-TW" dirty="0" smtClean="0"/>
          </a:p>
          <a:p>
            <a:pPr marL="0" indent="0" algn="just">
              <a:buNone/>
            </a:pPr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5828"/>
              </p:ext>
            </p:extLst>
          </p:nvPr>
        </p:nvGraphicFramePr>
        <p:xfrm>
          <a:off x="875137" y="3563815"/>
          <a:ext cx="7644023" cy="18222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84450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2436656">
                  <a:extLst>
                    <a:ext uri="{9D8B030D-6E8A-4147-A177-3AD203B41FA5}">
                      <a16:colId xmlns:a16="http://schemas.microsoft.com/office/drawing/2014/main" val="1574523160"/>
                    </a:ext>
                  </a:extLst>
                </a:gridCol>
                <a:gridCol w="2822917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r>
                        <a:rPr lang="zh-HK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雲端服務年份</a:t>
                      </a:r>
                      <a:endParaRPr lang="zh-HK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2019 / 2020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2018 / 2021 / 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2022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雲端服務整合平台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altLang="zh-HK" sz="1800" b="1" kern="1200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230"/>
                  </a:ext>
                </a:extLst>
              </a:tr>
              <a:tr h="422024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雲端服務承辦商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HKBN JOS Limited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SunnyVision</a:t>
                      </a: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 Limited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40448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862651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學校數目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150 / 150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75 / 301 /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2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48288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1200"/>
              </a:spcAft>
            </a:pPr>
            <a:r>
              <a:rPr lang="zh-TW" altLang="en-US" dirty="0" smtClean="0"/>
              <a:t>系</a:t>
            </a:r>
            <a:r>
              <a:rPr lang="zh-TW" altLang="en-US" dirty="0"/>
              <a:t>統版本升</a:t>
            </a:r>
            <a:r>
              <a:rPr lang="zh-TW" altLang="en-US" dirty="0" smtClean="0"/>
              <a:t>級</a:t>
            </a: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r>
              <a:rPr lang="zh-TW" altLang="en-US" dirty="0" smtClean="0"/>
              <a:t>每個新版本的升級日期宣布後</a:t>
            </a:r>
            <a:r>
              <a:rPr lang="zh-TW" altLang="en-US" dirty="0"/>
              <a:t>，如學</a:t>
            </a:r>
            <a:r>
              <a:rPr lang="zh-TW" altLang="en-US" dirty="0" smtClean="0"/>
              <a:t>校想在</a:t>
            </a:r>
            <a:r>
              <a:rPr lang="zh-TW" altLang="en-US" dirty="0"/>
              <a:t>延緩</a:t>
            </a:r>
            <a:r>
              <a:rPr lang="zh-TW" altLang="en-US" dirty="0" smtClean="0"/>
              <a:t>的</a:t>
            </a:r>
            <a:r>
              <a:rPr lang="zh-TW" altLang="en-US" dirty="0"/>
              <a:t>日</a:t>
            </a:r>
            <a:r>
              <a:rPr lang="zh-TW" altLang="en-US" dirty="0" smtClean="0"/>
              <a:t>期才升級，可在以下頁面按</a:t>
            </a:r>
            <a:r>
              <a:rPr lang="zh-TW" altLang="en-US" dirty="0"/>
              <a:t>「確定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marL="342900" lvl="1" indent="0" algn="just">
              <a:spcAft>
                <a:spcPts val="600"/>
              </a:spcAft>
              <a:buNone/>
            </a:pPr>
            <a:r>
              <a:rPr lang="zh-TW" altLang="en-US" sz="1600" i="1" dirty="0" smtClean="0"/>
              <a:t>    系</a:t>
            </a:r>
            <a:r>
              <a:rPr lang="zh-TW" altLang="en-US" sz="1600" i="1" dirty="0"/>
              <a:t>統保安模組</a:t>
            </a:r>
            <a:r>
              <a:rPr lang="en-US" altLang="zh-TW" sz="1600" i="1" dirty="0"/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</a:t>
            </a:r>
            <a:r>
              <a:rPr lang="en-US" altLang="zh-TW" sz="1600" i="1" dirty="0"/>
              <a:t> </a:t>
            </a:r>
            <a:r>
              <a:rPr lang="zh-TW" altLang="en-US" sz="1600" i="1" dirty="0"/>
              <a:t>雲端服務管理 </a:t>
            </a:r>
            <a:r>
              <a:rPr lang="en-US" altLang="zh-TW" sz="1600" i="1" dirty="0">
                <a:sym typeface="Wingdings" panose="05000000000000000000" pitchFamily="2" charset="2"/>
              </a:rPr>
              <a:t> </a:t>
            </a:r>
            <a:r>
              <a:rPr lang="zh-TW" altLang="en-US" sz="1600" i="1" dirty="0" smtClean="0"/>
              <a:t>網</a:t>
            </a:r>
            <a:r>
              <a:rPr lang="zh-TW" altLang="en-US" sz="1600" i="1" dirty="0"/>
              <a:t>上校管</a:t>
            </a:r>
            <a:r>
              <a:rPr lang="zh-TW" altLang="en-US" sz="1600" i="1" dirty="0" smtClean="0">
                <a:sym typeface="Wingdings" panose="05000000000000000000" pitchFamily="2" charset="2"/>
              </a:rPr>
              <a:t>系</a:t>
            </a:r>
            <a:r>
              <a:rPr lang="zh-TW" altLang="en-US" sz="1600" i="1" dirty="0">
                <a:sym typeface="Wingdings" panose="05000000000000000000" pitchFamily="2" charset="2"/>
              </a:rPr>
              <a:t>統管</a:t>
            </a:r>
            <a:r>
              <a:rPr lang="zh-TW" altLang="en-US" sz="1600" i="1" dirty="0" smtClean="0">
                <a:sym typeface="Wingdings" panose="05000000000000000000" pitchFamily="2" charset="2"/>
              </a:rPr>
              <a:t>理  </a:t>
            </a:r>
            <a:endParaRPr lang="en-US" altLang="zh-TW" sz="1600" dirty="0" smtClean="0"/>
          </a:p>
          <a:p>
            <a:pPr lvl="1" algn="just">
              <a:spcAft>
                <a:spcPts val="600"/>
              </a:spcAft>
            </a:pP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lvl="1" algn="just">
              <a:spcAft>
                <a:spcPts val="600"/>
              </a:spcAft>
            </a:pPr>
            <a:endParaRPr lang="en-US" altLang="zh-TW" dirty="0" smtClean="0"/>
          </a:p>
          <a:p>
            <a:pPr lvl="1" algn="just">
              <a:spcAft>
                <a:spcPts val="600"/>
              </a:spcAft>
            </a:pPr>
            <a:endParaRPr lang="en-US" altLang="zh-TW" dirty="0"/>
          </a:p>
          <a:p>
            <a:pPr marL="685800" lvl="2" indent="0" algn="just">
              <a:buNone/>
            </a:pPr>
            <a:endParaRPr lang="en-US" altLang="zh-TW" dirty="0"/>
          </a:p>
          <a:p>
            <a:pPr lvl="2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70" y="3777369"/>
            <a:ext cx="6221660" cy="1748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009116" y="2683808"/>
            <a:ext cx="1833625" cy="433855"/>
            <a:chOff x="2879052" y="2607667"/>
            <a:chExt cx="1833625" cy="433855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3098859" y="2672246"/>
              <a:ext cx="1613818" cy="369276"/>
            </a:xfrm>
            <a:prstGeom prst="flowChartTerminator">
              <a:avLst/>
            </a:prstGeom>
            <a:solidFill>
              <a:srgbClr val="FF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2" indent="0" algn="ctr">
                <a:spcAft>
                  <a:spcPts val="600"/>
                </a:spcAft>
                <a:buNone/>
              </a:pPr>
              <a:r>
                <a:rPr lang="zh-TW" altLang="en-US" sz="1400" b="1" i="1" dirty="0">
                  <a:solidFill>
                    <a:schemeClr val="bg1"/>
                  </a:solidFill>
                </a:rPr>
                <a:t>必須連接</a:t>
              </a:r>
              <a:r>
                <a:rPr lang="en-US" altLang="zh-TW" sz="1400" b="1" i="1" dirty="0">
                  <a:solidFill>
                    <a:schemeClr val="bg1"/>
                  </a:solidFill>
                </a:rPr>
                <a:t>VPN</a:t>
              </a:r>
              <a:r>
                <a:rPr lang="en-US" altLang="zh-TW" sz="14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2879052" y="2607667"/>
              <a:ext cx="439615" cy="3253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(</a:t>
            </a:r>
            <a:r>
              <a:rPr lang="zh-TW" altLang="en-US" b="1" dirty="0"/>
              <a:t>三</a:t>
            </a:r>
            <a:r>
              <a:rPr lang="en-US" altLang="zh-TW" b="1" dirty="0"/>
              <a:t>) </a:t>
            </a:r>
            <a:r>
              <a:rPr lang="zh-TW" altLang="en-US" b="1" dirty="0"/>
              <a:t>雲端平台安全使用錦囊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14306"/>
            <a:ext cx="8001000" cy="47862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dirty="0" smtClean="0"/>
              <a:t>嚴</a:t>
            </a:r>
            <a:r>
              <a:rPr lang="zh-TW" altLang="en-US" dirty="0"/>
              <a:t>重事</a:t>
            </a:r>
            <a:r>
              <a:rPr lang="zh-TW" altLang="en-US" dirty="0" smtClean="0"/>
              <a:t>故後</a:t>
            </a:r>
            <a:r>
              <a:rPr lang="zh-TW" altLang="en-US" dirty="0"/>
              <a:t>備方案</a:t>
            </a:r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41588"/>
              </p:ext>
            </p:extLst>
          </p:nvPr>
        </p:nvGraphicFramePr>
        <p:xfrm>
          <a:off x="514017" y="1996451"/>
          <a:ext cx="7912921" cy="40539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8845">
                  <a:extLst>
                    <a:ext uri="{9D8B030D-6E8A-4147-A177-3AD203B41FA5}">
                      <a16:colId xmlns:a16="http://schemas.microsoft.com/office/drawing/2014/main" val="4184214134"/>
                    </a:ext>
                  </a:extLst>
                </a:gridCol>
                <a:gridCol w="2778369">
                  <a:extLst>
                    <a:ext uri="{9D8B030D-6E8A-4147-A177-3AD203B41FA5}">
                      <a16:colId xmlns:a16="http://schemas.microsoft.com/office/drawing/2014/main" val="1574523160"/>
                    </a:ext>
                  </a:extLst>
                </a:gridCol>
                <a:gridCol w="2975707">
                  <a:extLst>
                    <a:ext uri="{9D8B030D-6E8A-4147-A177-3AD203B41FA5}">
                      <a16:colId xmlns:a16="http://schemas.microsoft.com/office/drawing/2014/main" val="2097480772"/>
                    </a:ext>
                  </a:extLst>
                </a:gridCol>
              </a:tblGrid>
              <a:tr h="679195">
                <a:tc>
                  <a:txBody>
                    <a:bodyPr/>
                    <a:lstStyle/>
                    <a:p>
                      <a:r>
                        <a:rPr lang="zh-HK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雲端服務年份</a:t>
                      </a:r>
                      <a:endParaRPr lang="zh-HK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2019 / 2020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2018 / 2021 / 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2022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雲端服務整合平台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altLang="zh-HK" sz="1800" b="1" kern="1200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230"/>
                  </a:ext>
                </a:extLst>
              </a:tr>
              <a:tr h="428039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數據中心數目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905663"/>
                  </a:ext>
                </a:extLst>
              </a:tr>
              <a:tr h="965536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數據中心發生嚴重事故時的後備方案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學校須保留校內原有系統伺服器作後備用途</a:t>
                      </a:r>
                      <a:endParaRPr lang="zh-HK" altLang="en-US" sz="1800" kern="1200" dirty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兩個中心互作後備</a:t>
                      </a:r>
                      <a:endParaRPr lang="en-US" altLang="zh-TW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學校不須保留校內原有系統伺服器</a:t>
                      </a:r>
                      <a:endParaRPr lang="zh-HK" altLang="en-US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251"/>
                  </a:ext>
                </a:extLst>
              </a:tr>
              <a:tr h="1875873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後備設施維護</a:t>
                      </a:r>
                      <a:endParaRPr lang="zh-HK" alt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2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建議每月進行一次伺服器軟件更新，包括</a:t>
                      </a:r>
                      <a:r>
                        <a:rPr lang="en-US" altLang="zh-TW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28650" lvl="4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Windows Update</a:t>
                      </a:r>
                    </a:p>
                    <a:p>
                      <a:pPr marL="628650" lvl="4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Antivirus Software &amp; Definition Update</a:t>
                      </a:r>
                    </a:p>
                    <a:p>
                      <a:pPr marL="628650" lvl="4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HTTP Server Update</a:t>
                      </a:r>
                    </a:p>
                    <a:p>
                      <a:pPr marL="285750" lvl="3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不需要進行 </a:t>
                      </a:r>
                      <a:r>
                        <a:rPr lang="en-US" altLang="zh-TW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WebSAMS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build upgrade</a:t>
                      </a:r>
                      <a:endParaRPr lang="zh-HK" alt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folHlink"/>
                          </a:solidFill>
                          <a:latin typeface="+mn-lt"/>
                          <a:ea typeface="+mn-ea"/>
                          <a:cs typeface="+mn-cs"/>
                        </a:rPr>
                        <a:t>由承辦商負責</a:t>
                      </a:r>
                      <a:endParaRPr lang="zh-HK" altLang="en-US" sz="1800" kern="1200" dirty="0" smtClean="0">
                        <a:solidFill>
                          <a:schemeClr val="fol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0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95300" y="1509713"/>
            <a:ext cx="7971692" cy="4608512"/>
          </a:xfrm>
        </p:spPr>
        <p:txBody>
          <a:bodyPr/>
          <a:lstStyle/>
          <a:p>
            <a:r>
              <a:rPr lang="zh-TW" altLang="en-US" dirty="0" smtClean="0"/>
              <a:t>常見疑問</a:t>
            </a:r>
            <a:endParaRPr lang="en-US" altLang="zh-TW" dirty="0" smtClean="0"/>
          </a:p>
          <a:p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學校轉換了互聯網服務供應商 </a:t>
            </a:r>
            <a:r>
              <a:rPr lang="en-US" altLang="zh-TW" dirty="0" smtClean="0"/>
              <a:t>(ISP)</a:t>
            </a:r>
            <a:r>
              <a:rPr lang="zh-TW" altLang="en-US" dirty="0" smtClean="0"/>
              <a:t>，有甚</a:t>
            </a:r>
            <a:r>
              <a:rPr lang="zh-TW" altLang="en-US" dirty="0"/>
              <a:t>麼需要</a:t>
            </a:r>
            <a:r>
              <a:rPr lang="zh-TW" altLang="en-US" dirty="0" smtClean="0"/>
              <a:t>注意</a:t>
            </a:r>
            <a:r>
              <a:rPr lang="en-US" altLang="zh-TW" dirty="0" smtClean="0"/>
              <a:t>?</a:t>
            </a:r>
          </a:p>
          <a:p>
            <a:pPr lvl="2">
              <a:spcAft>
                <a:spcPts val="600"/>
              </a:spcAft>
            </a:pPr>
            <a:r>
              <a:rPr lang="zh-TW" altLang="en-US" dirty="0"/>
              <a:t>必</a:t>
            </a:r>
            <a:r>
              <a:rPr lang="zh-TW" altLang="en-US" dirty="0" smtClean="0"/>
              <a:t>須使用固定及專用的</a:t>
            </a:r>
            <a:r>
              <a:rPr lang="en-US" altLang="zh-TW" dirty="0" smtClean="0"/>
              <a:t>Internet IP address</a:t>
            </a:r>
            <a:r>
              <a:rPr lang="zh-TW" altLang="en-US" dirty="0" smtClean="0"/>
              <a:t>，不能與</a:t>
            </a:r>
            <a:r>
              <a:rPr lang="en-US" altLang="zh-TW" dirty="0" smtClean="0"/>
              <a:t>ISP</a:t>
            </a:r>
            <a:r>
              <a:rPr lang="zh-TW" altLang="en-US" dirty="0" smtClean="0"/>
              <a:t>的其他客戶共用。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 smtClean="0"/>
              <a:t>若</a:t>
            </a:r>
            <a:r>
              <a:rPr lang="en-US" altLang="zh-TW" dirty="0" smtClean="0"/>
              <a:t>ISP</a:t>
            </a:r>
            <a:r>
              <a:rPr lang="zh-TW" altLang="en-US" dirty="0"/>
              <a:t>有提供網站過</a:t>
            </a:r>
            <a:r>
              <a:rPr lang="zh-TW" altLang="en-US" dirty="0" smtClean="0"/>
              <a:t>濾</a:t>
            </a:r>
            <a:r>
              <a:rPr lang="en-US" altLang="zh-TW" dirty="0"/>
              <a:t>/</a:t>
            </a:r>
            <a:r>
              <a:rPr lang="zh-TW" altLang="en-US" dirty="0" smtClean="0"/>
              <a:t>篩</a:t>
            </a:r>
            <a:r>
              <a:rPr lang="zh-TW" altLang="en-US" dirty="0"/>
              <a:t>選功能</a:t>
            </a:r>
            <a:r>
              <a:rPr lang="zh-TW" altLang="en-US" dirty="0" smtClean="0"/>
              <a:t>，可能會使用代</a:t>
            </a:r>
            <a:r>
              <a:rPr lang="zh-TW" altLang="en-US" dirty="0"/>
              <a:t>理伺服器</a:t>
            </a:r>
            <a:r>
              <a:rPr lang="en-US" altLang="zh-TW" dirty="0"/>
              <a:t>(web proxy</a:t>
            </a:r>
            <a:r>
              <a:rPr lang="en-US" altLang="zh-TW" dirty="0" smtClean="0"/>
              <a:t>)</a:t>
            </a:r>
            <a:r>
              <a:rPr lang="zh-TW" altLang="en-US" dirty="0" smtClean="0"/>
              <a:t>技術連</a:t>
            </a:r>
            <a:r>
              <a:rPr lang="zh-TW" altLang="en-US" dirty="0"/>
              <a:t>接網站，這會影響網上校管系統辨別</a:t>
            </a:r>
            <a:r>
              <a:rPr lang="zh-TW" altLang="en-US" dirty="0" smtClean="0"/>
              <a:t>校內</a:t>
            </a:r>
            <a:r>
              <a:rPr lang="en-US" altLang="zh-TW" dirty="0" smtClean="0"/>
              <a:t>/</a:t>
            </a:r>
            <a:r>
              <a:rPr lang="zh-TW" altLang="en-US" dirty="0" smtClean="0"/>
              <a:t>校外工作站。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遇</a:t>
            </a:r>
            <a:r>
              <a:rPr lang="zh-TW" altLang="en-US" dirty="0"/>
              <a:t>上這類情況，請與</a:t>
            </a:r>
            <a:r>
              <a:rPr lang="en-US" altLang="zh-TW" dirty="0"/>
              <a:t>ISP</a:t>
            </a:r>
            <a:r>
              <a:rPr lang="zh-TW" altLang="en-US" dirty="0"/>
              <a:t>商討解決辦法。</a:t>
            </a:r>
            <a:endParaRPr lang="en-US" altLang="zh-TW" dirty="0" smtClean="0"/>
          </a:p>
          <a:p>
            <a:pPr marL="685800" lvl="2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378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99459" y="1437981"/>
            <a:ext cx="8549640" cy="50463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常見疑問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校長及兩名聯絡人提供電郵地址</a:t>
            </a:r>
            <a:r>
              <a:rPr lang="zh-TW" altLang="en-US" dirty="0"/>
              <a:t>有</a:t>
            </a:r>
            <a:r>
              <a:rPr lang="zh-TW" altLang="en-US" dirty="0" smtClean="0"/>
              <a:t>甚麼主要用</a:t>
            </a:r>
            <a:r>
              <a:rPr lang="zh-TW" altLang="en-US" dirty="0"/>
              <a:t>途</a:t>
            </a:r>
            <a:r>
              <a:rPr lang="en-US" altLang="zh-TW" dirty="0" smtClean="0"/>
              <a:t>?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zh-TW" altLang="en-US" dirty="0" smtClean="0"/>
              <a:t>主要用途如下：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en-US" altLang="zh-TW" dirty="0" smtClean="0"/>
              <a:t>VPN</a:t>
            </a:r>
            <a:r>
              <a:rPr lang="zh-TW" altLang="en-US" dirty="0" smtClean="0"/>
              <a:t>相關電郵如密碼過期</a:t>
            </a:r>
            <a:r>
              <a:rPr lang="zh-TW" altLang="en-US" dirty="0"/>
              <a:t>提示</a:t>
            </a:r>
            <a:r>
              <a:rPr lang="zh-TW" altLang="en-US" dirty="0" smtClean="0"/>
              <a:t>、流動保安編碼程式啟動碼等，會傳送至校長的電郵地址。得到啟動碼，便得到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用戶的</a:t>
            </a:r>
            <a:r>
              <a:rPr lang="zh-TW" altLang="en-US" dirty="0"/>
              <a:t>流動保</a:t>
            </a:r>
            <a:r>
              <a:rPr lang="zh-TW" altLang="en-US" dirty="0" smtClean="0"/>
              <a:t>安編碼程式使用權。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 smtClean="0"/>
              <a:t>由校長或聯絡人發出的電郵，</a:t>
            </a:r>
            <a:r>
              <a:rPr lang="zh-TW" altLang="en-US" dirty="0"/>
              <a:t>雲端服務</a:t>
            </a:r>
            <a:r>
              <a:rPr lang="zh-TW" altLang="en-US" dirty="0" smtClean="0"/>
              <a:t>求助台才會受理。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 smtClean="0"/>
              <a:t>如向</a:t>
            </a:r>
            <a:r>
              <a:rPr lang="zh-TW" altLang="en-US" dirty="0"/>
              <a:t>雲端服務</a:t>
            </a:r>
            <a:r>
              <a:rPr lang="zh-TW" altLang="en-US" dirty="0" smtClean="0"/>
              <a:t>求助台提出操作指示如重啟系統，會有電郵傳送至相關聯絡人的電郵地址，要求登入身份認證系統。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 smtClean="0"/>
              <a:t>若學校要求重置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用戶</a:t>
            </a:r>
            <a:r>
              <a:rPr lang="zh-TW" altLang="en-US" dirty="0"/>
              <a:t>密碼、雲端服</a:t>
            </a:r>
            <a:r>
              <a:rPr lang="zh-TW" altLang="en-US" dirty="0" smtClean="0"/>
              <a:t>務求助台用戶的密碼或電話熱線</a:t>
            </a:r>
            <a:r>
              <a:rPr lang="en-US" altLang="zh-TW" dirty="0" smtClean="0"/>
              <a:t>PIN</a:t>
            </a:r>
            <a:r>
              <a:rPr lang="zh-TW" altLang="en-US" dirty="0" smtClean="0"/>
              <a:t>，新密碼或</a:t>
            </a:r>
            <a:r>
              <a:rPr lang="en-US" altLang="zh-TW" dirty="0" smtClean="0"/>
              <a:t>PIN</a:t>
            </a:r>
            <a:r>
              <a:rPr lang="zh-TW" altLang="en-US" dirty="0" smtClean="0"/>
              <a:t>會傳送至校長的</a:t>
            </a:r>
            <a:r>
              <a:rPr lang="zh-TW" altLang="en-US" dirty="0"/>
              <a:t>電郵地址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82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54964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參考文件及手冊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en-US" altLang="zh-TW" sz="1800" dirty="0">
                <a:hlinkClick r:id="rId2"/>
              </a:rPr>
              <a:t>https://cdr.websams.edb.gov.hk/cloud/cloudref</a:t>
            </a:r>
            <a:r>
              <a:rPr lang="en-US" altLang="zh-TW" sz="1800" dirty="0" smtClean="0">
                <a:hlinkClick r:id="rId2"/>
              </a:rPr>
              <a:t>/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請點選學校所屬的雲端服務計劃。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4" y="3022945"/>
            <a:ext cx="7463409" cy="1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40486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參考文件及手冊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較常用的文件或手冊包括：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en-US" altLang="zh-TW" dirty="0"/>
              <a:t>VPN</a:t>
            </a:r>
            <a:r>
              <a:rPr lang="zh-TW" altLang="en-US" dirty="0"/>
              <a:t>連線程序指</a:t>
            </a:r>
            <a:r>
              <a:rPr lang="zh-TW" altLang="en-US" dirty="0" smtClean="0"/>
              <a:t>引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/>
              <a:t>承辦商雲端服務求助</a:t>
            </a:r>
            <a:r>
              <a:rPr lang="zh-TW" altLang="en-US" dirty="0" smtClean="0"/>
              <a:t>台用戶手冊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zh-TW" altLang="en-US" dirty="0"/>
              <a:t>雲端服務管理頁</a:t>
            </a:r>
            <a:r>
              <a:rPr lang="zh-TW" altLang="en-US" dirty="0" smtClean="0"/>
              <a:t>面用戶手冊</a:t>
            </a:r>
            <a:endParaRPr lang="en-US" altLang="zh-TW" dirty="0" smtClean="0"/>
          </a:p>
          <a:p>
            <a:pPr lvl="2">
              <a:spcAft>
                <a:spcPts val="600"/>
              </a:spcAft>
            </a:pPr>
            <a:r>
              <a:rPr lang="en-US" altLang="zh-HK" dirty="0"/>
              <a:t>Computer Operating Procedures Manual For School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00" y="4253155"/>
            <a:ext cx="5402580" cy="2068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0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54964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常用申請表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en-US" altLang="zh-TW" sz="1800" dirty="0">
                <a:hlinkClick r:id="rId2"/>
              </a:rPr>
              <a:t>https://cdr.websams.edb.gov.hk/cloud/cloudform/</a:t>
            </a:r>
            <a:endParaRPr lang="en-US" altLang="zh-TW" dirty="0">
              <a:hlinkClick r:id="rId2"/>
            </a:endParaRPr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請點選學校所屬的雲端服務計劃。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3135706"/>
            <a:ext cx="7683946" cy="11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1960" y="1509713"/>
            <a:ext cx="8404860" cy="4608512"/>
          </a:xfrm>
        </p:spPr>
        <p:txBody>
          <a:bodyPr/>
          <a:lstStyle/>
          <a:p>
            <a:r>
              <a:rPr lang="zh-TW" altLang="en-US" dirty="0" smtClean="0"/>
              <a:t>常用</a:t>
            </a:r>
            <a:r>
              <a:rPr lang="zh-TW" altLang="en-US" dirty="0"/>
              <a:t>申請表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" y="2428821"/>
            <a:ext cx="7999043" cy="1564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06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三</a:t>
            </a:r>
            <a:r>
              <a:rPr lang="en-US" altLang="zh-TW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1980" y="1509712"/>
            <a:ext cx="8389620" cy="48377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學校個案分享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一部手機上同時使用了兩個保安編碼程式啟動碼。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en-US" altLang="zh-TW" dirty="0" smtClean="0"/>
              <a:t>VPN</a:t>
            </a:r>
            <a:r>
              <a:rPr lang="zh-TW" altLang="en-US" dirty="0" smtClean="0"/>
              <a:t>連線設定，輸入了其他雲端服務計劃的</a:t>
            </a:r>
            <a:r>
              <a:rPr lang="en-US" altLang="zh-TW" dirty="0" smtClean="0"/>
              <a:t>VPN Gateway</a:t>
            </a:r>
            <a:r>
              <a:rPr lang="zh-TW" altLang="en-US" dirty="0"/>
              <a:t> 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一部電腦連接</a:t>
            </a:r>
            <a:r>
              <a:rPr lang="en-US" altLang="zh-TW" dirty="0" smtClean="0"/>
              <a:t>VPN</a:t>
            </a:r>
            <a:r>
              <a:rPr lang="zh-TW" altLang="en-US" dirty="0" smtClean="0"/>
              <a:t>後，嘗試在校內另一部電腦使用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工作站限定的網上校管系統功能。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嘗試連接</a:t>
            </a:r>
            <a:r>
              <a:rPr lang="en-US" altLang="zh-TW" dirty="0" smtClean="0"/>
              <a:t>VPN</a:t>
            </a:r>
            <a:r>
              <a:rPr lang="zh-TW" altLang="en-US" dirty="0" smtClean="0"/>
              <a:t>不成功，原來有同工曾用同一用戶連接了</a:t>
            </a:r>
            <a:r>
              <a:rPr lang="en-US" altLang="zh-TW" dirty="0" smtClean="0"/>
              <a:t>VPN</a:t>
            </a:r>
            <a:r>
              <a:rPr lang="zh-TW" altLang="en-US" dirty="0" smtClean="0"/>
              <a:t>，沒有解除連線。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使用不相對應的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用戶和</a:t>
            </a:r>
            <a:r>
              <a:rPr lang="en-US" altLang="zh-TW" dirty="0" smtClean="0"/>
              <a:t>VPN</a:t>
            </a:r>
            <a:r>
              <a:rPr lang="zh-TW" altLang="en-US" dirty="0" smtClean="0"/>
              <a:t>保安編碼器</a:t>
            </a:r>
            <a:r>
              <a:rPr lang="en-US" altLang="zh-TW" dirty="0" smtClean="0"/>
              <a:t>/</a:t>
            </a:r>
            <a:r>
              <a:rPr lang="zh-TW" altLang="en-US" dirty="0" smtClean="0"/>
              <a:t>裝置。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負責老師離職後，所有密碼</a:t>
            </a:r>
            <a:r>
              <a:rPr lang="en-US" altLang="zh-TW" dirty="0" smtClean="0"/>
              <a:t>/PIN/</a:t>
            </a:r>
            <a:r>
              <a:rPr lang="zh-TW" altLang="en-US" dirty="0" smtClean="0"/>
              <a:t>保安編碼器</a:t>
            </a:r>
            <a:r>
              <a:rPr lang="en-US" altLang="zh-TW" dirty="0" smtClean="0"/>
              <a:t>/</a:t>
            </a:r>
            <a:r>
              <a:rPr lang="zh-TW" altLang="en-US" dirty="0" smtClean="0"/>
              <a:t>裝置失傳，沒其他人知道。</a:t>
            </a:r>
            <a:endParaRPr lang="en-US" altLang="zh-TW" dirty="0" smtClean="0"/>
          </a:p>
          <a:p>
            <a:pPr marL="342900" lvl="1" indent="0">
              <a:buNone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272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/>
              <a:t>三</a:t>
            </a:r>
            <a:r>
              <a:rPr lang="en-US" altLang="zh-TW" b="1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01980" y="1509712"/>
            <a:ext cx="8389620" cy="48377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學校個案分享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/>
              <a:t>學校使用</a:t>
            </a:r>
            <a:r>
              <a:rPr lang="en-US" altLang="zh-TW" dirty="0"/>
              <a:t>whatismyipaddress.com</a:t>
            </a:r>
            <a:r>
              <a:rPr lang="zh-TW" altLang="en-US" dirty="0"/>
              <a:t>或類似的網站找出自己學校的</a:t>
            </a:r>
            <a:r>
              <a:rPr lang="en-US" altLang="zh-TW" dirty="0"/>
              <a:t>Internet IP address</a:t>
            </a:r>
            <a:r>
              <a:rPr lang="zh-TW" altLang="en-US" dirty="0"/>
              <a:t>。但使用網上校管系統時，系統偵測到的</a:t>
            </a:r>
            <a:r>
              <a:rPr lang="en-US" altLang="zh-TW" dirty="0"/>
              <a:t>IP </a:t>
            </a:r>
            <a:r>
              <a:rPr lang="en-US" altLang="zh-TW" dirty="0" smtClean="0"/>
              <a:t>address</a:t>
            </a:r>
            <a:r>
              <a:rPr lang="zh-TW" altLang="en-US" dirty="0" smtClean="0"/>
              <a:t>卻不</a:t>
            </a:r>
            <a:r>
              <a:rPr lang="zh-TW" altLang="en-US" dirty="0"/>
              <a:t>相同。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雲端平台監測系統發現網上校管系統登入畫面不能正常顯示，</a:t>
            </a:r>
            <a:r>
              <a:rPr lang="en-US" altLang="zh-TW" dirty="0" smtClean="0"/>
              <a:t>CPU</a:t>
            </a:r>
            <a:r>
              <a:rPr lang="zh-TW" altLang="en-US" dirty="0" smtClean="0"/>
              <a:t>用量頗高。與學校溝通後，發現原因是學校在</a:t>
            </a:r>
            <a:r>
              <a:rPr lang="en-US" altLang="zh-TW" dirty="0" smtClean="0"/>
              <a:t>DAT</a:t>
            </a:r>
            <a:r>
              <a:rPr lang="zh-TW" altLang="en-US" dirty="0" smtClean="0"/>
              <a:t>模組執行</a:t>
            </a:r>
            <a:r>
              <a:rPr lang="en-US" altLang="zh-TW" dirty="0" smtClean="0"/>
              <a:t>SQL</a:t>
            </a:r>
            <a:r>
              <a:rPr lang="zh-TW" altLang="en-US" dirty="0" smtClean="0"/>
              <a:t>，但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沒有正確地 </a:t>
            </a:r>
            <a:r>
              <a:rPr lang="en-US" altLang="zh-TW" dirty="0" smtClean="0"/>
              <a:t>join tables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1" indent="0">
              <a:buNone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28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 smtClean="0"/>
              <a:t>) </a:t>
            </a:r>
            <a:r>
              <a:rPr lang="zh-TW" altLang="en-US" b="1" dirty="0" smtClean="0"/>
              <a:t>現</a:t>
            </a:r>
            <a:r>
              <a:rPr lang="zh-TW" altLang="en-US" b="1" dirty="0"/>
              <a:t>時雲端服務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521068"/>
            <a:ext cx="8001000" cy="44840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雲端服</a:t>
            </a:r>
            <a:r>
              <a:rPr lang="zh-TW" altLang="en-US" dirty="0" smtClean="0"/>
              <a:t>務</a:t>
            </a:r>
            <a:r>
              <a:rPr lang="zh-TW" altLang="en-US" dirty="0"/>
              <a:t>平台</a:t>
            </a:r>
            <a:r>
              <a:rPr lang="zh-TW" altLang="en-US" dirty="0" smtClean="0"/>
              <a:t>整合計劃目標：</a:t>
            </a:r>
            <a:endParaRPr lang="en-US" altLang="zh-TW" dirty="0" smtClean="0"/>
          </a:p>
          <a:p>
            <a:pPr lvl="1" algn="just">
              <a:spcBef>
                <a:spcPts val="1200"/>
              </a:spcBef>
            </a:pPr>
            <a:r>
              <a:rPr lang="zh-TW" altLang="en-US" dirty="0" smtClean="0"/>
              <a:t>統</a:t>
            </a:r>
            <a:r>
              <a:rPr lang="zh-TW" altLang="en-US" dirty="0"/>
              <a:t>一雲端</a:t>
            </a:r>
            <a:r>
              <a:rPr lang="zh-TW" altLang="en-US" dirty="0" smtClean="0"/>
              <a:t>平台的技術運作及</a:t>
            </a:r>
            <a:r>
              <a:rPr lang="zh-TW" altLang="en-US" dirty="0"/>
              <a:t>行</a:t>
            </a:r>
            <a:r>
              <a:rPr lang="zh-TW" altLang="en-US" dirty="0" smtClean="0"/>
              <a:t>政管理</a:t>
            </a:r>
            <a:endParaRPr lang="en-US" altLang="zh-TW" dirty="0" smtClean="0"/>
          </a:p>
          <a:p>
            <a:pPr lvl="1" algn="just">
              <a:spcBef>
                <a:spcPts val="1200"/>
              </a:spcBef>
            </a:pPr>
            <a:r>
              <a:rPr lang="zh-TW" altLang="en-US" dirty="0" smtClean="0"/>
              <a:t>更</a:t>
            </a:r>
            <a:r>
              <a:rPr lang="zh-TW" altLang="en-US" dirty="0"/>
              <a:t>有效運用雲端平台資</a:t>
            </a:r>
            <a:r>
              <a:rPr lang="zh-TW" altLang="en-US" dirty="0" smtClean="0"/>
              <a:t>源</a:t>
            </a:r>
            <a:endParaRPr lang="en-US" altLang="zh-TW" dirty="0" smtClean="0"/>
          </a:p>
          <a:p>
            <a:pPr lvl="1" algn="just">
              <a:spcBef>
                <a:spcPts val="1200"/>
              </a:spcBef>
            </a:pPr>
            <a:r>
              <a:rPr lang="zh-TW" altLang="en-US" dirty="0" smtClean="0"/>
              <a:t>採用雙數據中心架構：</a:t>
            </a:r>
            <a:endParaRPr lang="en-US" altLang="zh-TW" dirty="0" smtClean="0"/>
          </a:p>
          <a:p>
            <a:pPr lvl="2" algn="just">
              <a:spcBef>
                <a:spcPts val="1200"/>
              </a:spcBef>
            </a:pPr>
            <a:r>
              <a:rPr lang="zh-TW" altLang="en-US" dirty="0" smtClean="0"/>
              <a:t>攤分日常運行負荷，避免同時受災風險</a:t>
            </a:r>
            <a:endParaRPr lang="en-US" altLang="zh-TW" dirty="0" smtClean="0"/>
          </a:p>
          <a:p>
            <a:pPr lvl="2" algn="just"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/>
              <a:t>互為後備，無</a:t>
            </a:r>
            <a:r>
              <a:rPr lang="zh-TW" altLang="en-US" dirty="0"/>
              <a:t>需使用學校原有伺服器作後備用途</a:t>
            </a:r>
            <a:endParaRPr lang="en-US" altLang="zh-TW" dirty="0" smtClean="0"/>
          </a:p>
          <a:p>
            <a:pPr algn="just">
              <a:spcBef>
                <a:spcPts val="1200"/>
              </a:spcBef>
            </a:pPr>
            <a:r>
              <a:rPr lang="zh-TW" altLang="en-US" dirty="0" smtClean="0"/>
              <a:t>於</a:t>
            </a:r>
            <a:r>
              <a:rPr lang="en-US" altLang="zh-TW" dirty="0"/>
              <a:t>2024 - 2025</a:t>
            </a:r>
            <a:r>
              <a:rPr lang="zh-TW" altLang="en-US" dirty="0"/>
              <a:t>，會將</a:t>
            </a:r>
            <a:r>
              <a:rPr lang="en-US" altLang="zh-TW" dirty="0"/>
              <a:t>2019</a:t>
            </a:r>
            <a:r>
              <a:rPr lang="zh-TW" altLang="en-US" dirty="0"/>
              <a:t>和</a:t>
            </a:r>
            <a:r>
              <a:rPr lang="en-US" altLang="zh-TW" dirty="0"/>
              <a:t>2020</a:t>
            </a:r>
            <a:r>
              <a:rPr lang="zh-TW" altLang="en-US" dirty="0"/>
              <a:t>參與雲端服務</a:t>
            </a:r>
            <a:r>
              <a:rPr lang="zh-HK" altLang="en-US" dirty="0"/>
              <a:t>計劃</a:t>
            </a:r>
            <a:r>
              <a:rPr lang="zh-TW" altLang="en-US" dirty="0"/>
              <a:t>的「網上校管系統」，遷移</a:t>
            </a:r>
            <a:r>
              <a:rPr lang="zh-TW" altLang="en-US" dirty="0" smtClean="0"/>
              <a:t>至整</a:t>
            </a:r>
            <a:r>
              <a:rPr lang="zh-TW" altLang="en-US" dirty="0"/>
              <a:t>合平</a:t>
            </a:r>
            <a:r>
              <a:rPr lang="zh-TW" altLang="en-US" dirty="0" smtClean="0"/>
              <a:t>台。</a:t>
            </a:r>
            <a:endParaRPr lang="en-US" altLang="zh-TW" dirty="0" smtClean="0"/>
          </a:p>
          <a:p>
            <a:pPr lvl="1" algn="just">
              <a:spcBef>
                <a:spcPts val="1200"/>
              </a:spcBef>
            </a:pPr>
            <a:endParaRPr lang="en-US" altLang="zh-TW" dirty="0" smtClean="0"/>
          </a:p>
          <a:p>
            <a:pPr algn="just">
              <a:spcBef>
                <a:spcPts val="1200"/>
              </a:spcBef>
            </a:pPr>
            <a:endParaRPr lang="en-US" altLang="zh-TW" dirty="0"/>
          </a:p>
          <a:p>
            <a:pPr marL="342900" lvl="1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7637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 </a:t>
            </a:r>
            <a:r>
              <a:rPr lang="zh-TW" altLang="en-US" b="1" dirty="0"/>
              <a:t>網上校管系統安全使用錦囊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888940"/>
            <a:ext cx="7977655" cy="10081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chemeClr val="accent5">
                  <a:lumMod val="10000"/>
                </a:schemeClr>
              </a:buClr>
              <a:buNone/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資訊保安</a:t>
            </a:r>
            <a:endParaRPr lang="zh-HK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223627" y="4149079"/>
            <a:ext cx="24830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5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87694"/>
            <a:ext cx="7776864" cy="481295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</a:t>
            </a: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認證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uthentication)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審計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udit)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548" y="1376772"/>
            <a:ext cx="7884876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認證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uthentication) </a:t>
            </a: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小心計劃及設定用戶登入政策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容許錯誤登入的最高次數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自動重啟已鎖用戶時限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自動登出時限</a:t>
            </a:r>
            <a:endParaRPr lang="en-HK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密碼到期時限</a:t>
            </a:r>
            <a:endParaRPr lang="en-HK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帳戶到期時限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200" dirty="0">
                <a:solidFill>
                  <a:schemeClr val="tx1"/>
                </a:solidFill>
              </a:rPr>
              <a:t>曾用密碼紀錄之數目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7" lvl="1" indent="0">
              <a:buSzPct val="80000"/>
              <a:buNone/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81125" lvl="2" indent="-446088"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38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967289" y="1385448"/>
            <a:ext cx="8890000" cy="63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</a:defRPr>
            </a:lvl1pPr>
            <a:lvl2pPr marL="557213" indent="-214313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folHlink"/>
                </a:solidFill>
              </a:defRPr>
            </a:lvl2pPr>
            <a:lvl3pPr marL="8572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</a:defRPr>
            </a:lvl3pPr>
            <a:lvl4pPr marL="1200150" indent="-1714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folHlink"/>
                </a:solidFill>
              </a:defRPr>
            </a:lvl4pPr>
            <a:lvl5pPr marL="15430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latin typeface="Tahoma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latin typeface="Tahoma" pitchFamily="34" charset="0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妥善設定系統保安預設值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78084" y="267848"/>
            <a:ext cx="7162800" cy="762000"/>
          </a:xfrm>
        </p:spPr>
        <p:txBody>
          <a:bodyPr/>
          <a:lstStyle/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74" y="1781175"/>
            <a:ext cx="5149780" cy="46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76772"/>
            <a:ext cx="8100900" cy="4812953"/>
          </a:xfrm>
        </p:spPr>
        <p:txBody>
          <a:bodyPr/>
          <a:lstStyle/>
          <a:p>
            <a:pPr marL="0" lv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設定用戶及權限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</a:rPr>
              <a:t>帳戶到期日</a:t>
            </a:r>
            <a:r>
              <a:rPr lang="zh-TW" altLang="en-US" sz="3200" dirty="0">
                <a:solidFill>
                  <a:schemeClr val="tx1"/>
                </a:solidFill>
              </a:rPr>
              <a:t>，防止過期帳戶登入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lvl="0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</a:rPr>
              <a:t>用戶密碼到期日</a:t>
            </a:r>
            <a:r>
              <a:rPr lang="zh-TW" altLang="en-US" sz="3200" dirty="0">
                <a:solidFill>
                  <a:schemeClr val="tx1"/>
                </a:solidFill>
              </a:rPr>
              <a:t>，規定用戶更改密碼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lvl="0" indent="-534988" algn="just">
              <a:spcBef>
                <a:spcPts val="0"/>
              </a:spcBef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500"/>
              </a:spcBef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7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76772"/>
            <a:ext cx="8100900" cy="4812953"/>
          </a:xfrm>
        </p:spPr>
        <p:txBody>
          <a:bodyPr/>
          <a:lstStyle/>
          <a:p>
            <a:pPr marL="0" lv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設定用戶及權限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及時移除過期</a:t>
            </a:r>
            <a:r>
              <a:rPr lang="en-US" altLang="zh-TW" sz="3200" dirty="0">
                <a:solidFill>
                  <a:srgbClr val="FF0000"/>
                </a:solidFill>
              </a:rPr>
              <a:t>/</a:t>
            </a:r>
            <a:r>
              <a:rPr lang="zh-TW" altLang="en-US" sz="3200" dirty="0">
                <a:solidFill>
                  <a:srgbClr val="FF0000"/>
                </a:solidFill>
              </a:rPr>
              <a:t>無效帳戶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包括離職人員</a:t>
            </a:r>
            <a:r>
              <a:rPr lang="en-US" altLang="zh-TW" sz="3200" dirty="0">
                <a:solidFill>
                  <a:schemeClr val="tx1"/>
                </a:solidFill>
              </a:rPr>
              <a:t>/</a:t>
            </a:r>
            <a:r>
              <a:rPr lang="zh-TW" altLang="en-US" sz="3200" dirty="0">
                <a:solidFill>
                  <a:schemeClr val="tx1"/>
                </a:solidFill>
              </a:rPr>
              <a:t>離校學生及其家長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  <a:p>
            <a:pPr marL="534988" lvl="0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開設學生、家長戶口前必須考慮周詳，並作出周全的運作安排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包括限制用戶使用範圍及時段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lang="zh-TW" altLang="en-US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500"/>
              </a:spcBef>
              <a:buSzPct val="80000"/>
            </a:pP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668852" cy="4812953"/>
          </a:xfrm>
        </p:spPr>
        <p:txBody>
          <a:bodyPr/>
          <a:lstStyle/>
          <a:p>
            <a:pPr marL="0" indent="0" algn="just">
              <a:spcBef>
                <a:spcPts val="500"/>
              </a:spcBef>
              <a:buSzPct val="100000"/>
              <a:buNone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養成良好習慣，承擔操作責任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 algn="just">
              <a:spcBef>
                <a:spcPts val="8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學校應編訂及頒布用戶使用守則和程序，以便遵循及協助用戶正確使用網上校管系統，增加學校行政管理效能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8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用戶必須</a:t>
            </a:r>
            <a:r>
              <a:rPr lang="zh-TW" altLang="en-US" sz="3200" dirty="0">
                <a:solidFill>
                  <a:srgbClr val="FF0000"/>
                </a:solidFill>
              </a:rPr>
              <a:t>養成良好使用網上校管系統習慣</a:t>
            </a:r>
            <a:r>
              <a:rPr lang="zh-TW" altLang="en-US" sz="3200" dirty="0">
                <a:solidFill>
                  <a:schemeClr val="tx1"/>
                </a:solidFill>
              </a:rPr>
              <a:t>，並</a:t>
            </a:r>
            <a:r>
              <a:rPr lang="zh-TW" altLang="en-US" sz="3200" dirty="0">
                <a:solidFill>
                  <a:srgbClr val="FF0000"/>
                </a:solidFill>
              </a:rPr>
              <a:t>為名下戶口的登入狀況和操作承擔責任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</p:spTree>
    <p:extLst>
      <p:ext uri="{BB962C8B-B14F-4D97-AF65-F5344CB8AC3E}">
        <p14:creationId xmlns:p14="http://schemas.microsoft.com/office/powerpoint/2010/main" val="257657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67" y="1533363"/>
            <a:ext cx="7757696" cy="1620180"/>
          </a:xfrm>
        </p:spPr>
        <p:txBody>
          <a:bodyPr/>
          <a:lstStyle/>
          <a:p>
            <a:pPr marL="981075" lvl="1" indent="-446088" eaLnBrk="0" hangingPunct="0">
              <a:buSzTx/>
            </a:pPr>
            <a:r>
              <a:rPr lang="zh-TW" altLang="en-US" sz="3200" dirty="0">
                <a:solidFill>
                  <a:schemeClr val="tx1"/>
                </a:solidFill>
                <a:ea typeface="+mn-ea"/>
                <a:cs typeface="+mn-cs"/>
              </a:rPr>
              <a:t>用戶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只可用名下戶口登入，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切勿同一戶口多人共用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例如 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sysadmin)</a:t>
            </a:r>
            <a:endParaRPr lang="zh-TW" altLang="en-US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4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6331" y="1547944"/>
            <a:ext cx="8044962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為保障帳戶安全，完成操作後應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登出系統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關閉瀏覽器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設定合理的鎖定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系統時間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可啟用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螢幕保護程式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CF0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5124" y="1536872"/>
            <a:ext cx="7543800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marR="0" lvl="1" indent="-446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妥善保管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用戶資料及密碼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，切勿置於開放及當眼地方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CF0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46" y="3033347"/>
            <a:ext cx="3950676" cy="2963007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 bwMode="auto">
          <a:xfrm>
            <a:off x="5750169" y="3253154"/>
            <a:ext cx="1011116" cy="77372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5750169" y="3336681"/>
            <a:ext cx="1123003" cy="60666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6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zh-TW" altLang="en-US" b="1" dirty="0"/>
              <a:t>一</a:t>
            </a:r>
            <a:r>
              <a:rPr lang="en-US" b="1" dirty="0" smtClean="0"/>
              <a:t>) </a:t>
            </a:r>
            <a:r>
              <a:rPr lang="zh-TW" altLang="en-US" b="1" dirty="0" smtClean="0"/>
              <a:t>現時</a:t>
            </a:r>
            <a:r>
              <a:rPr lang="zh-TW" altLang="en-US" b="1" dirty="0"/>
              <a:t>雲端服務</a:t>
            </a:r>
            <a:r>
              <a:rPr lang="zh-HK" altLang="en-US" b="1" dirty="0"/>
              <a:t>計劃</a:t>
            </a:r>
            <a:r>
              <a:rPr lang="zh-TW" altLang="en-US" b="1" dirty="0"/>
              <a:t>的</a:t>
            </a:r>
            <a:r>
              <a:rPr lang="zh-HK" altLang="en-US" b="1" dirty="0"/>
              <a:t>運作情況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38" y="1441935"/>
            <a:ext cx="8001000" cy="48641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zh-TW" altLang="en-US" dirty="0" smtClean="0"/>
              <a:t>網上校管系統開放時間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zh-TW" altLang="en-US" sz="2000" dirty="0" smtClean="0"/>
              <a:t>星期一至日 </a:t>
            </a:r>
            <a:r>
              <a:rPr lang="en-US" altLang="zh-TW" sz="2000" dirty="0" smtClean="0"/>
              <a:t>6:00am – (</a:t>
            </a:r>
            <a:r>
              <a:rPr lang="zh-TW" altLang="en-US" sz="2000" dirty="0" smtClean="0"/>
              <a:t>翌日</a:t>
            </a:r>
            <a:r>
              <a:rPr lang="en-US" altLang="zh-TW" sz="2000" dirty="0" smtClean="0"/>
              <a:t>)1:00am </a:t>
            </a:r>
          </a:p>
          <a:p>
            <a:pPr lvl="2" algn="just">
              <a:spcAft>
                <a:spcPts val="600"/>
              </a:spcAft>
            </a:pPr>
            <a:r>
              <a:rPr lang="zh-TW" altLang="en-US" sz="2000" dirty="0" smtClean="0"/>
              <a:t>其他時間為平台維護時段</a:t>
            </a:r>
            <a:endParaRPr lang="en-US" altLang="zh-TW" sz="2000" dirty="0"/>
          </a:p>
          <a:p>
            <a:pPr algn="just">
              <a:spcAft>
                <a:spcPts val="600"/>
              </a:spcAft>
            </a:pPr>
            <a:r>
              <a:rPr lang="zh-TW" altLang="en-US" dirty="0" smtClean="0"/>
              <a:t>承辦商負責伺服器日常維護，軟件更新等工作。</a:t>
            </a:r>
            <a:endParaRPr lang="en-US" altLang="zh-TW" dirty="0" smtClean="0"/>
          </a:p>
          <a:p>
            <a:pPr algn="just">
              <a:spcAft>
                <a:spcPts val="600"/>
              </a:spcAft>
            </a:pPr>
            <a:r>
              <a:rPr lang="zh-TW" altLang="en-US" dirty="0" smtClean="0"/>
              <a:t>雲端服務求助台</a:t>
            </a:r>
            <a:r>
              <a:rPr lang="en-US" altLang="zh-TW" dirty="0" smtClean="0"/>
              <a:t>, </a:t>
            </a:r>
            <a:r>
              <a:rPr lang="zh-TW" altLang="en-US" dirty="0" smtClean="0"/>
              <a:t>供學校聯絡人提出服務請求。</a:t>
            </a:r>
            <a:endParaRPr lang="en-US" altLang="zh-TW" dirty="0" smtClean="0"/>
          </a:p>
          <a:p>
            <a:pPr lvl="2" algn="just">
              <a:spcAft>
                <a:spcPts val="600"/>
              </a:spcAft>
            </a:pPr>
            <a:r>
              <a:rPr lang="zh-TW" altLang="en-US" sz="2000" dirty="0" smtClean="0"/>
              <a:t>服務時間同上</a:t>
            </a:r>
            <a:endParaRPr lang="en-US" altLang="zh-TW" sz="2000" dirty="0" smtClean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中央模式處理網上校管系統版本升</a:t>
            </a:r>
            <a:r>
              <a:rPr lang="zh-TW" altLang="en-US" dirty="0" smtClean="0"/>
              <a:t>級</a:t>
            </a:r>
            <a:endParaRPr lang="en-US" altLang="zh-TW" dirty="0" smtClean="0"/>
          </a:p>
          <a:p>
            <a:pPr algn="just">
              <a:spcAft>
                <a:spcPts val="600"/>
              </a:spcAft>
            </a:pPr>
            <a:r>
              <a:rPr lang="zh-TW" altLang="en-US" dirty="0"/>
              <a:t>每</a:t>
            </a:r>
            <a:r>
              <a:rPr lang="zh-TW" altLang="en-US" dirty="0" smtClean="0"/>
              <a:t>天維</a:t>
            </a:r>
            <a:r>
              <a:rPr lang="zh-TW" altLang="en-US" dirty="0"/>
              <a:t>護時段內製</a:t>
            </a:r>
            <a:r>
              <a:rPr lang="zh-TW" altLang="en-US" dirty="0" smtClean="0"/>
              <a:t>作備</a:t>
            </a:r>
            <a:r>
              <a:rPr lang="zh-TW" altLang="en-US" dirty="0"/>
              <a:t>份</a:t>
            </a:r>
            <a:endParaRPr lang="en-US" altLang="zh-TW" dirty="0"/>
          </a:p>
          <a:p>
            <a:pPr lvl="2" algn="just">
              <a:spcAft>
                <a:spcPts val="600"/>
              </a:spcAft>
            </a:pPr>
            <a:r>
              <a:rPr lang="zh-TW" altLang="en-US" sz="2000" dirty="0"/>
              <a:t>每日備</a:t>
            </a:r>
            <a:r>
              <a:rPr lang="zh-TW" altLang="en-US" sz="2000" dirty="0" smtClean="0"/>
              <a:t>份保</a:t>
            </a:r>
            <a:r>
              <a:rPr lang="zh-TW" altLang="en-US" sz="2000" dirty="0"/>
              <a:t>存一個月</a:t>
            </a:r>
            <a:endParaRPr lang="en-US" altLang="zh-TW" sz="2000" dirty="0"/>
          </a:p>
          <a:p>
            <a:pPr lvl="2" algn="just"/>
            <a:r>
              <a:rPr lang="zh-TW" altLang="en-US" sz="2000" dirty="0"/>
              <a:t>每月最後一天的備</a:t>
            </a:r>
            <a:r>
              <a:rPr lang="zh-TW" altLang="en-US" sz="2000" dirty="0" smtClean="0"/>
              <a:t>份</a:t>
            </a:r>
            <a:r>
              <a:rPr lang="zh-TW" altLang="en-US" sz="2000" dirty="0"/>
              <a:t>保存一年</a:t>
            </a:r>
            <a:endParaRPr lang="en-US" altLang="zh-TW" sz="2000" dirty="0"/>
          </a:p>
          <a:p>
            <a:pPr lvl="2" algn="just"/>
            <a:endParaRPr lang="en-US" altLang="zh-TW" sz="2000" dirty="0"/>
          </a:p>
          <a:p>
            <a:pPr lvl="1" algn="just"/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marL="0" indent="0" algn="just">
              <a:buNone/>
            </a:pPr>
            <a:endParaRPr lang="en-US" altLang="zh-TW" sz="500" dirty="0" smtClean="0"/>
          </a:p>
          <a:p>
            <a:pPr algn="just"/>
            <a:endParaRPr lang="zh-TW" altLang="en-US" dirty="0"/>
          </a:p>
          <a:p>
            <a:pPr marL="0" indent="0" algn="just">
              <a:buNone/>
            </a:pPr>
            <a:endParaRPr lang="zh-TW" altLang="en-US" dirty="0"/>
          </a:p>
          <a:p>
            <a:pPr algn="just"/>
            <a:endParaRPr lang="en-US" altLang="zh-TW" dirty="0" smtClean="0"/>
          </a:p>
          <a:p>
            <a:pPr marL="0" indent="0" algn="just">
              <a:buNone/>
            </a:pPr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006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0121" y="1500703"/>
            <a:ext cx="7543800" cy="4812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81075" lvl="1" indent="-446088"/>
            <a:r>
              <a:rPr lang="zh-TW" altLang="en-US" kern="0" dirty="0">
                <a:solidFill>
                  <a:srgbClr val="000000"/>
                </a:solidFill>
                <a:effectLst/>
              </a:rPr>
              <a:t>定期更改各類密碼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Picture 2" descr="C:\Users\NOVEMC~1\AppData\Local\Temp\x10sctmp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59" y="2208434"/>
            <a:ext cx="2758893" cy="43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OVEMC~1\AppData\Local\Temp\x10sctm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22" y="2167813"/>
            <a:ext cx="3490131" cy="18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NOVEMC~1\AppData\Local\Temp\x10sctm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98" y="4079741"/>
            <a:ext cx="4135816" cy="21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 bwMode="auto">
          <a:xfrm>
            <a:off x="1106424" y="5913648"/>
            <a:ext cx="801340" cy="680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03209" y="3063207"/>
            <a:ext cx="1735578" cy="9441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87591" y="5424529"/>
            <a:ext cx="1751196" cy="8891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38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12776"/>
            <a:ext cx="7704856" cy="4812953"/>
          </a:xfrm>
        </p:spPr>
        <p:txBody>
          <a:bodyPr/>
          <a:lstStyle/>
          <a:p>
            <a:pPr marL="534988" lvl="1" indent="-446088"/>
            <a:r>
              <a:rPr lang="zh-TW" altLang="en-US" sz="3200" dirty="0">
                <a:solidFill>
                  <a:schemeClr val="tx1"/>
                </a:solidFill>
              </a:rPr>
              <a:t>如非必要，</a:t>
            </a:r>
            <a:r>
              <a:rPr lang="zh-TW" altLang="en-US" sz="3200" dirty="0">
                <a:solidFill>
                  <a:srgbClr val="FF0000"/>
                </a:solidFill>
              </a:rPr>
              <a:t>切勿使用公用電腦</a:t>
            </a:r>
            <a:r>
              <a:rPr lang="zh-TW" altLang="en-US" sz="3200" dirty="0">
                <a:solidFill>
                  <a:schemeClr val="tx1"/>
                </a:solidFill>
              </a:rPr>
              <a:t>操作系統</a:t>
            </a:r>
          </a:p>
          <a:p>
            <a:pPr marL="534988" lvl="1" indent="-446088"/>
            <a:r>
              <a:rPr lang="zh-TW" altLang="en-US" sz="3200" dirty="0">
                <a:solidFill>
                  <a:schemeClr val="tx1"/>
                </a:solidFill>
              </a:rPr>
              <a:t>若在特殊情況下須使用公用電腦操作系統，</a:t>
            </a:r>
            <a:r>
              <a:rPr lang="zh-TW" altLang="en-US" sz="3200" dirty="0">
                <a:solidFill>
                  <a:srgbClr val="FF0000"/>
                </a:solidFill>
              </a:rPr>
              <a:t>切勿設定自動儲存帳戶資料</a:t>
            </a:r>
            <a:r>
              <a:rPr lang="zh-TW" altLang="en-US" sz="3200" dirty="0">
                <a:solidFill>
                  <a:schemeClr val="tx1"/>
                </a:solidFill>
              </a:rPr>
              <a:t>，並注意</a:t>
            </a:r>
            <a:r>
              <a:rPr lang="zh-TW" altLang="en-US" sz="3200" dirty="0">
                <a:solidFill>
                  <a:srgbClr val="FF0000"/>
                </a:solidFill>
              </a:rPr>
              <a:t>下載</a:t>
            </a:r>
            <a:r>
              <a:rPr lang="zh-TW" altLang="en-US" sz="3200" dirty="0">
                <a:solidFill>
                  <a:schemeClr val="tx1"/>
                </a:solidFill>
              </a:rPr>
              <a:t>資料可能涉及的</a:t>
            </a:r>
            <a:r>
              <a:rPr lang="zh-TW" altLang="en-US" sz="3200" dirty="0">
                <a:solidFill>
                  <a:srgbClr val="FF0000"/>
                </a:solidFill>
              </a:rPr>
              <a:t>風險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3215" y="285727"/>
            <a:ext cx="7380312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12776"/>
            <a:ext cx="7704856" cy="4812953"/>
          </a:xfrm>
        </p:spPr>
        <p:txBody>
          <a:bodyPr/>
          <a:lstStyle/>
          <a:p>
            <a:pPr marL="534988" lvl="1" indent="-446088" algn="just"/>
            <a:r>
              <a:rPr lang="zh-TW" altLang="en-US" sz="3200" dirty="0">
                <a:solidFill>
                  <a:schemeClr val="tx1"/>
                </a:solidFill>
              </a:rPr>
              <a:t>可使用瀏覽器的</a:t>
            </a:r>
            <a:r>
              <a:rPr lang="zh-TW" altLang="en-US" sz="3200" dirty="0">
                <a:solidFill>
                  <a:srgbClr val="FF0000"/>
                </a:solidFill>
              </a:rPr>
              <a:t>無痕式視窗</a:t>
            </a:r>
            <a:r>
              <a:rPr lang="zh-TW" altLang="en-US" sz="3200" dirty="0">
                <a:solidFill>
                  <a:schemeClr val="tx1"/>
                </a:solidFill>
              </a:rPr>
              <a:t>功能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啟用功能後，視窗不會儲存瀏覽記錄、</a:t>
            </a:r>
            <a:r>
              <a:rPr lang="en-US" altLang="zh-TW" sz="3200" dirty="0">
                <a:solidFill>
                  <a:schemeClr val="tx1"/>
                </a:solidFill>
              </a:rPr>
              <a:t>cookie</a:t>
            </a:r>
            <a:r>
              <a:rPr lang="zh-TW" altLang="en-US" sz="3200" dirty="0">
                <a:solidFill>
                  <a:schemeClr val="tx1"/>
                </a:solidFill>
              </a:rPr>
              <a:t>和曾在表單輸入的資料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lang="zh-TW" altLang="en-US" sz="3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6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97" y="1561724"/>
            <a:ext cx="7235704" cy="3750054"/>
          </a:xfrm>
        </p:spPr>
        <p:txBody>
          <a:bodyPr anchor="t"/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系統管理員設定時需要考慮的因素：</a:t>
            </a: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設定為寬鬆的準則時，系統保安的憂慮</a:t>
            </a: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設定為嚴謹的準則時，行政上的不便</a:t>
            </a:r>
            <a:endParaRPr lang="en-US" sz="2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467859" y="59969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59044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178168" y="1486310"/>
            <a:ext cx="7503869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>
                <a:solidFill>
                  <a:schemeClr val="tx1"/>
                </a:solidFill>
              </a:rPr>
              <a:t>請學校檢查 </a:t>
            </a:r>
            <a:r>
              <a:rPr lang="en-US" altLang="zh-TW" dirty="0">
                <a:solidFill>
                  <a:schemeClr val="tx1"/>
                </a:solidFill>
              </a:rPr>
              <a:t>“sysadmin”</a:t>
            </a:r>
            <a:r>
              <a:rPr lang="zh-TW" altLang="en-US" dirty="0">
                <a:solidFill>
                  <a:schemeClr val="tx1"/>
                </a:solidFill>
              </a:rPr>
              <a:t>及 </a:t>
            </a:r>
            <a:r>
              <a:rPr lang="en-US" altLang="zh-TW" dirty="0">
                <a:solidFill>
                  <a:schemeClr val="tx1"/>
                </a:solidFill>
              </a:rPr>
              <a:t>“</a:t>
            </a:r>
            <a:r>
              <a:rPr lang="en-US" altLang="zh-TW" dirty="0" err="1">
                <a:solidFill>
                  <a:schemeClr val="tx1"/>
                </a:solidFill>
              </a:rPr>
              <a:t>asysadmin</a:t>
            </a:r>
            <a:r>
              <a:rPr lang="en-US" altLang="zh-TW" dirty="0">
                <a:solidFill>
                  <a:schemeClr val="tx1"/>
                </a:solidFill>
              </a:rPr>
              <a:t>”</a:t>
            </a:r>
            <a:r>
              <a:rPr lang="zh-TW" altLang="en-US" dirty="0">
                <a:solidFill>
                  <a:schemeClr val="tx1"/>
                </a:solidFill>
              </a:rPr>
              <a:t>戶口及其他用戶的密碼到期日，並適時更改密碼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2417886"/>
            <a:ext cx="6416351" cy="38175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622372" y="3297114"/>
            <a:ext cx="2307730" cy="3733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76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8780"/>
            <a:ext cx="7315200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嚴禁</a:t>
            </a:r>
            <a:r>
              <a:rPr lang="en-US" altLang="zh-TW" sz="3600" dirty="0">
                <a:solidFill>
                  <a:schemeClr val="tx1"/>
                </a:solidFill>
              </a:rPr>
              <a:t>/</a:t>
            </a:r>
            <a:r>
              <a:rPr lang="zh-TW" altLang="en-US" sz="3600" dirty="0">
                <a:solidFill>
                  <a:schemeClr val="tx1"/>
                </a:solidFill>
              </a:rPr>
              <a:t>預防教職員在未經許可下</a:t>
            </a:r>
            <a:r>
              <a:rPr lang="zh-TW" altLang="en-US" sz="3600" dirty="0">
                <a:solidFill>
                  <a:srgbClr val="FF0000"/>
                </a:solidFill>
              </a:rPr>
              <a:t>披露或取用系統的個人資料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HK" altLang="zh-TW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6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8780"/>
            <a:ext cx="7315200" cy="4608513"/>
          </a:xfrm>
        </p:spPr>
        <p:txBody>
          <a:bodyPr/>
          <a:lstStyle/>
          <a:p>
            <a:pPr marL="534988" indent="-534988" algn="just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授權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 err="1">
                <a:solidFill>
                  <a:srgbClr val="FF0000"/>
                </a:solidFill>
              </a:rPr>
              <a:t>A</a:t>
            </a:r>
            <a:r>
              <a:rPr lang="en-US" altLang="zh-TW" sz="3600" dirty="0" err="1">
                <a:solidFill>
                  <a:schemeClr val="tx1"/>
                </a:solidFill>
              </a:rPr>
              <a:t>uthorisation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小心計劃及設定各系統用戶及用戶組的權責</a:t>
            </a:r>
            <a:endParaRPr lang="en-HK" altLang="zh-TW" sz="3600" dirty="0">
              <a:solidFill>
                <a:schemeClr val="tx1"/>
              </a:solidFill>
            </a:endParaRPr>
          </a:p>
          <a:p>
            <a:pPr marL="981075" lvl="1" indent="-446088">
              <a:buSzPct val="80000"/>
            </a:pPr>
            <a:r>
              <a:rPr lang="zh-TW" altLang="en-US" sz="3600" dirty="0">
                <a:solidFill>
                  <a:schemeClr val="tx1"/>
                </a:solidFill>
              </a:rPr>
              <a:t>經常檢視「用戶組」權責及編配用戶入組的設定 </a:t>
            </a:r>
            <a:endParaRPr lang="en-HK" altLang="zh-TW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9713"/>
            <a:ext cx="7448550" cy="4608512"/>
          </a:xfrm>
        </p:spPr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系統管理員對於</a:t>
            </a:r>
            <a:r>
              <a:rPr lang="en-US" altLang="zh-CN" sz="3600" dirty="0">
                <a:solidFill>
                  <a:schemeClr val="tx1"/>
                </a:solidFill>
              </a:rPr>
              <a:t>WebSAMS</a:t>
            </a:r>
            <a:r>
              <a:rPr lang="zh-CN" altLang="en-US" sz="3600" dirty="0">
                <a:solidFill>
                  <a:schemeClr val="tx1"/>
                </a:solidFill>
              </a:rPr>
              <a:t>中「預設」和「</a:t>
            </a:r>
            <a:r>
              <a:rPr lang="zh-TW" altLang="en-US" sz="3600" dirty="0">
                <a:solidFill>
                  <a:schemeClr val="tx1"/>
                </a:solidFill>
              </a:rPr>
              <a:t> 用戶設定 </a:t>
            </a:r>
            <a:r>
              <a:rPr lang="zh-CN" altLang="en-US" sz="3600" dirty="0">
                <a:solidFill>
                  <a:schemeClr val="tx1"/>
                </a:solidFill>
              </a:rPr>
              <a:t>」用戶組別内權限如何規劃 </a:t>
            </a:r>
            <a:r>
              <a:rPr lang="en-US" altLang="zh-CN" sz="3600" dirty="0">
                <a:solidFill>
                  <a:schemeClr val="tx1"/>
                </a:solidFill>
              </a:rPr>
              <a:t/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避免每人一組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所有人在同一組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74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每天檢視「</a:t>
            </a:r>
            <a:r>
              <a:rPr lang="zh-TW" altLang="en-US" sz="3400" dirty="0">
                <a:solidFill>
                  <a:srgbClr val="FF0000"/>
                </a:solidFill>
              </a:rPr>
              <a:t>用戶不成功登入紀錄</a:t>
            </a:r>
            <a:r>
              <a:rPr lang="zh-TW" altLang="en-US" sz="3400" dirty="0">
                <a:solidFill>
                  <a:schemeClr val="tx1"/>
                </a:solidFill>
              </a:rPr>
              <a:t>」，以便監察系統使用情況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en-US" altLang="zh-TW" b="1" dirty="0"/>
              <a:t>[S-SEC09-06]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經常檢視</a:t>
            </a:r>
            <a:r>
              <a:rPr lang="zh-TW" altLang="en-US" sz="3400" dirty="0">
                <a:solidFill>
                  <a:srgbClr val="FF0000"/>
                </a:solidFill>
              </a:rPr>
              <a:t>審計追蹤紀錄</a:t>
            </a:r>
            <a:r>
              <a:rPr lang="en-US" altLang="zh-TW" sz="3400" dirty="0">
                <a:solidFill>
                  <a:schemeClr val="tx1"/>
                </a:solidFill>
              </a:rPr>
              <a:t>(audit trail) </a:t>
            </a:r>
            <a:r>
              <a:rPr lang="zh-TW" altLang="en-US" sz="3400" dirty="0">
                <a:solidFill>
                  <a:schemeClr val="tx1"/>
                </a:solidFill>
              </a:rPr>
              <a:t>，特別是「教職員資料」及「財務管理及策劃」的審計追蹤紀錄，留意不尋常的登入狀況</a:t>
            </a:r>
            <a:r>
              <a:rPr lang="zh-TW" altLang="en-US" sz="3600" dirty="0">
                <a:solidFill>
                  <a:schemeClr val="tx1"/>
                </a:solidFill>
              </a:rPr>
              <a:t>，需要</a:t>
            </a:r>
            <a:r>
              <a:rPr lang="en-HK" altLang="zh-TW" sz="3600" dirty="0">
                <a:solidFill>
                  <a:schemeClr val="tx1"/>
                </a:solidFill>
              </a:rPr>
              <a:t>VPN</a:t>
            </a:r>
            <a:r>
              <a:rPr lang="zh-TW" altLang="en-US" sz="3600" dirty="0">
                <a:solidFill>
                  <a:schemeClr val="tx1"/>
                </a:solidFill>
              </a:rPr>
              <a:t>登入才能查看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en-US" altLang="zh-TW" b="1" dirty="0"/>
              <a:t>[S-SEC21-01]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教職員資料審計紀錄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檢視</a:t>
            </a:r>
            <a:endParaRPr lang="en-US" altLang="zh-TW" b="1" dirty="0"/>
          </a:p>
          <a:p>
            <a:pPr marL="981075" lvl="1" indent="-446088"/>
            <a:r>
              <a:rPr lang="en-US" altLang="zh-TW" b="1" dirty="0"/>
              <a:t>[S-SEC20-01]</a:t>
            </a:r>
            <a:r>
              <a:rPr lang="zh-TW" altLang="en-US" dirty="0"/>
              <a:t> </a:t>
            </a: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報告及紀錄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財務管理及策劃審計追蹤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檢視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7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344" y="1469618"/>
            <a:ext cx="7473462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數據中心的保安措拖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/>
              <a:t>承辦商已取得相關資訊安全管理的 </a:t>
            </a:r>
            <a:r>
              <a:rPr lang="en-US" altLang="zh-TW" dirty="0"/>
              <a:t>ISO </a:t>
            </a:r>
            <a:r>
              <a:rPr lang="zh-TW" altLang="en-US" dirty="0"/>
              <a:t>認</a:t>
            </a:r>
            <a:r>
              <a:rPr lang="zh-TW" altLang="en-US" dirty="0" smtClean="0"/>
              <a:t>證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/>
              <a:t>承辦商必須</a:t>
            </a:r>
            <a:r>
              <a:rPr lang="zh-TW" altLang="en-US" dirty="0" smtClean="0"/>
              <a:t>遵</a:t>
            </a:r>
            <a:r>
              <a:rPr lang="zh-TW" altLang="en-US" dirty="0"/>
              <a:t>守由政府資訊科技總監辦公</a:t>
            </a:r>
            <a:r>
              <a:rPr lang="zh-TW" altLang="en-US" dirty="0" smtClean="0"/>
              <a:t>室</a:t>
            </a:r>
            <a:r>
              <a:rPr lang="en-US" altLang="zh-TW" dirty="0" smtClean="0"/>
              <a:t>(</a:t>
            </a:r>
            <a:r>
              <a:rPr lang="en-US" altLang="zh-TW" dirty="0"/>
              <a:t>OGCIO) </a:t>
            </a:r>
            <a:r>
              <a:rPr lang="zh-TW" altLang="en-US" dirty="0"/>
              <a:t>制定的資訊科</a:t>
            </a:r>
            <a:r>
              <a:rPr lang="zh-TW" altLang="en-US" dirty="0" smtClean="0"/>
              <a:t>技安全指引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定期委託第三方進行保安風險評估及審計</a:t>
            </a:r>
            <a:r>
              <a:rPr lang="en-US" altLang="zh-TW" dirty="0" smtClean="0"/>
              <a:t>(Security Risk Assessment and Audit)</a:t>
            </a:r>
            <a:r>
              <a:rPr lang="zh-TW" altLang="en-US" dirty="0" smtClean="0"/>
              <a:t>，審視及完善保安措施</a:t>
            </a:r>
            <a:endParaRPr lang="en-US" altLang="zh-TW" dirty="0" smtClean="0"/>
          </a:p>
          <a:p>
            <a:pPr lvl="1" algn="just">
              <a:spcAft>
                <a:spcPts val="1200"/>
              </a:spcAft>
            </a:pPr>
            <a:r>
              <a:rPr lang="zh-TW" altLang="en-US" dirty="0" smtClean="0"/>
              <a:t>由專</a:t>
            </a:r>
            <a:r>
              <a:rPr lang="zh-TW" altLang="en-US" dirty="0"/>
              <a:t>業人員負責系統管理及維護，定期更新系統軟件</a:t>
            </a:r>
            <a:r>
              <a:rPr lang="zh-TW" altLang="en-US" dirty="0" smtClean="0"/>
              <a:t>及實時</a:t>
            </a:r>
            <a:r>
              <a:rPr lang="zh-TW" altLang="en-US" dirty="0"/>
              <a:t>監測系</a:t>
            </a:r>
            <a:r>
              <a:rPr lang="zh-TW" altLang="en-US" dirty="0" smtClean="0"/>
              <a:t>統運作狀況</a:t>
            </a:r>
            <a:endParaRPr lang="zh-TW" altLang="en-US" dirty="0"/>
          </a:p>
          <a:p>
            <a:pPr marL="342900" lvl="1" indent="0" algn="just">
              <a:spcAft>
                <a:spcPts val="1200"/>
              </a:spcAft>
              <a:buNone/>
            </a:pPr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 smtClean="0"/>
              <a:t>(</a:t>
            </a:r>
            <a:r>
              <a:rPr lang="zh-TW" altLang="en-US" b="1" dirty="0" smtClean="0"/>
              <a:t>二</a:t>
            </a:r>
            <a:r>
              <a:rPr lang="en-US" b="1" dirty="0" smtClean="0"/>
              <a:t>) </a:t>
            </a:r>
            <a:r>
              <a:rPr lang="zh-TW" altLang="en-US" b="1" kern="0" dirty="0" smtClean="0"/>
              <a:t>雲端</a:t>
            </a:r>
            <a:r>
              <a:rPr lang="zh-TW" altLang="en-US" b="1" kern="0" dirty="0"/>
              <a:t>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355155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紀錄 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ccounting)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127"/>
          <a:stretch/>
        </p:blipFill>
        <p:spPr>
          <a:xfrm>
            <a:off x="66676" y="1127919"/>
            <a:ext cx="8824406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193"/>
          <a:stretch/>
        </p:blipFill>
        <p:spPr>
          <a:xfrm>
            <a:off x="66676" y="3804444"/>
            <a:ext cx="8824406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3" y="1587502"/>
            <a:ext cx="7431087" cy="1362075"/>
          </a:xfrm>
        </p:spPr>
        <p:txBody>
          <a:bodyPr anchor="t"/>
          <a:lstStyle/>
          <a:p>
            <a:pPr marL="257175" indent="-257175">
              <a:spcBef>
                <a:spcPts val="18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系統管理員對於審計追蹤及紀錄（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Audit Trail &amp; Log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）檔案保留或清理的考慮</a:t>
            </a:r>
            <a:endParaRPr lang="en-US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59" y="2603249"/>
            <a:ext cx="6736880" cy="306412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1503484" y="62344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1042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indent="-534988" algn="just"/>
            <a:r>
              <a:rPr lang="zh-TW" altLang="en-US" sz="3600" dirty="0">
                <a:solidFill>
                  <a:schemeClr val="tx1"/>
                </a:solidFill>
              </a:rPr>
              <a:t>紀錄 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A</a:t>
            </a:r>
            <a:r>
              <a:rPr lang="en-US" altLang="zh-TW" sz="3600" dirty="0">
                <a:solidFill>
                  <a:schemeClr val="tx1"/>
                </a:solidFill>
              </a:rPr>
              <a:t>ccounting)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伺服器日誌</a:t>
            </a:r>
            <a:r>
              <a:rPr lang="en-US" altLang="zh-TW" sz="3400" dirty="0">
                <a:solidFill>
                  <a:schemeClr val="tx1"/>
                </a:solidFill>
              </a:rPr>
              <a:t>(server log)</a:t>
            </a:r>
            <a:endParaRPr lang="en-GB" altLang="zh-TW" sz="3400" dirty="0">
              <a:solidFill>
                <a:srgbClr val="FF0000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備份紀錄</a:t>
            </a:r>
            <a:r>
              <a:rPr lang="en-US" altLang="zh-TW" sz="3400" dirty="0">
                <a:solidFill>
                  <a:schemeClr val="tx1"/>
                </a:solidFill>
              </a:rPr>
              <a:t>(backup log)</a:t>
            </a:r>
            <a:endParaRPr lang="en-GB" altLang="zh-TW" sz="34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3400" dirty="0">
                <a:solidFill>
                  <a:srgbClr val="FF0000"/>
                </a:solidFill>
              </a:rPr>
              <a:t>防毒掃描紀錄</a:t>
            </a:r>
            <a:r>
              <a:rPr lang="en-US" altLang="zh-TW" sz="3400" dirty="0">
                <a:solidFill>
                  <a:schemeClr val="tx1"/>
                </a:solidFill>
              </a:rPr>
              <a:t>(anti-virus log)</a:t>
            </a:r>
          </a:p>
          <a:p>
            <a:pPr marL="981075" lvl="1" indent="-446088"/>
            <a:endParaRPr lang="en-US" altLang="zh-TW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38" y="290513"/>
            <a:ext cx="7162800" cy="762000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資訊保安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534988" lvl="1" indent="-534988" algn="just">
              <a:spcBef>
                <a:spcPts val="800"/>
              </a:spcBef>
              <a:buClr>
                <a:schemeClr val="accent2"/>
              </a:buClr>
              <a:buSzPct val="80000"/>
            </a:pPr>
            <a:r>
              <a:rPr lang="zh-TW" altLang="en-US" sz="3600" dirty="0">
                <a:solidFill>
                  <a:schemeClr val="tx1"/>
                </a:solidFill>
                <a:cs typeface="+mn-cs"/>
              </a:rPr>
              <a:t>審計 </a:t>
            </a:r>
            <a:r>
              <a:rPr lang="en-US" altLang="zh-TW" sz="3600" dirty="0">
                <a:solidFill>
                  <a:schemeClr val="tx1"/>
                </a:solidFill>
                <a:cs typeface="+mn-cs"/>
              </a:rPr>
              <a:t>(</a:t>
            </a:r>
            <a:r>
              <a:rPr lang="en-US" altLang="zh-TW" sz="3600" dirty="0">
                <a:solidFill>
                  <a:srgbClr val="FF0000"/>
                </a:solidFill>
                <a:cs typeface="+mn-cs"/>
              </a:rPr>
              <a:t>A</a:t>
            </a:r>
            <a:r>
              <a:rPr lang="en-US" altLang="zh-TW" sz="3600" dirty="0">
                <a:solidFill>
                  <a:schemeClr val="tx1"/>
                </a:solidFill>
                <a:cs typeface="+mn-cs"/>
              </a:rPr>
              <a:t>udit)</a:t>
            </a:r>
            <a:endParaRPr lang="zh-TW" altLang="en-US" sz="3600" dirty="0">
              <a:solidFill>
                <a:schemeClr val="tx1"/>
              </a:solidFill>
              <a:cs typeface="+mn-cs"/>
            </a:endParaRPr>
          </a:p>
          <a:p>
            <a:pPr marL="981075" lvl="1" indent="-446088"/>
            <a:r>
              <a:rPr lang="zh-TW" altLang="en-US" sz="3400" dirty="0">
                <a:solidFill>
                  <a:schemeClr val="tx1"/>
                </a:solidFill>
              </a:rPr>
              <a:t>如有需要，進行</a:t>
            </a:r>
            <a:r>
              <a:rPr lang="zh-TW" altLang="en-US" sz="3400" dirty="0">
                <a:solidFill>
                  <a:srgbClr val="FF0000"/>
                </a:solidFill>
              </a:rPr>
              <a:t>系統保安檢查</a:t>
            </a:r>
            <a:r>
              <a:rPr lang="en-US" altLang="zh-TW" sz="3400" dirty="0">
                <a:solidFill>
                  <a:schemeClr val="tx1"/>
                </a:solidFill>
              </a:rPr>
              <a:t>(SRAA)</a:t>
            </a:r>
            <a:r>
              <a:rPr lang="zh-TW" altLang="en-US" sz="3400" dirty="0">
                <a:solidFill>
                  <a:schemeClr val="tx1"/>
                </a:solidFill>
              </a:rPr>
              <a:t>，以檢測系統保安漏洞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marL="981075" lvl="1" indent="-446088"/>
            <a:endParaRPr lang="en-US" altLang="zh-TW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400" dirty="0">
              <a:solidFill>
                <a:schemeClr val="tx1"/>
              </a:solidFill>
            </a:endParaRPr>
          </a:p>
          <a:p>
            <a:pPr lvl="1"/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71298" y="566917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sp>
        <p:nvSpPr>
          <p:cNvPr id="6" name="矩形 5"/>
          <p:cNvSpPr/>
          <p:nvPr/>
        </p:nvSpPr>
        <p:spPr>
          <a:xfrm>
            <a:off x="569202" y="167805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60" lvl="1" indent="-342882">
              <a:buFont typeface="+mj-lt"/>
              <a:buAutoNum type="arabicPeriod"/>
            </a:pPr>
            <a:r>
              <a:rPr lang="zh-TW" altLang="en-US" b="1" dirty="0"/>
              <a:t>如需要可設定 限制可使用</a:t>
            </a:r>
            <a:r>
              <a:rPr lang="en-US" altLang="zh-TW" b="1" dirty="0"/>
              <a:t>WebSAMS</a:t>
            </a:r>
            <a:r>
              <a:rPr lang="zh-TW" altLang="en-US" b="1" dirty="0"/>
              <a:t>時間 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 </a:t>
            </a:r>
            <a:r>
              <a:rPr lang="zh-TW" altLang="en-US" b="1" dirty="0"/>
              <a:t>系統設定</a:t>
            </a:r>
            <a:r>
              <a:rPr lang="en-US" altLang="zh-TW" b="1" dirty="0"/>
              <a:t>&gt; </a:t>
            </a:r>
            <a:r>
              <a:rPr lang="zh-TW" altLang="en-US" b="1" dirty="0"/>
              <a:t>在虛擬私人網絡外的系統存取</a:t>
            </a:r>
            <a:r>
              <a:rPr lang="zh-TW" altLang="en-US" b="1" dirty="0" smtClean="0"/>
              <a:t>時限，例如 </a:t>
            </a:r>
            <a:r>
              <a:rPr lang="zh-TW" altLang="en-US" b="1" dirty="0"/>
              <a:t>： 學校網絡或互聯網 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b="39281"/>
          <a:stretch/>
        </p:blipFill>
        <p:spPr>
          <a:xfrm>
            <a:off x="532541" y="2840162"/>
            <a:ext cx="7934902" cy="323678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4119" y="4386750"/>
            <a:ext cx="6183324" cy="1646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60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54670" y="53366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sp>
        <p:nvSpPr>
          <p:cNvPr id="5" name="矩形 4"/>
          <p:cNvSpPr/>
          <p:nvPr/>
        </p:nvSpPr>
        <p:spPr>
          <a:xfrm>
            <a:off x="552574" y="173648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+mj-lt"/>
              <a:buAutoNum type="arabicPeriod" startAt="2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設定不同的互聯網存取時限給不同的用戶群組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zh-TW" altLang="en-US" b="1" dirty="0"/>
              <a:t>系統保安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存取控制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互聯網存取時限概況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2" y="2754915"/>
            <a:ext cx="7581900" cy="2581275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152448" y="4640927"/>
            <a:ext cx="781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471298" y="55028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網絡保安</a:t>
            </a:r>
            <a:endParaRPr lang="zh-TW" altLang="en-US" sz="2400" kern="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48" y="1067201"/>
            <a:ext cx="6930014" cy="55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7" y="1222203"/>
            <a:ext cx="8103555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981075" lvl="1" indent="-446088" algn="just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</a:rPr>
              <a:t>使用</a:t>
            </a:r>
            <a:r>
              <a:rPr lang="zh-TW" altLang="en-US" sz="2800" dirty="0">
                <a:solidFill>
                  <a:srgbClr val="FF0000"/>
                </a:solidFill>
              </a:rPr>
              <a:t>加密工具</a:t>
            </a:r>
            <a:r>
              <a:rPr lang="en-US" altLang="zh-TW" sz="2800" dirty="0">
                <a:solidFill>
                  <a:srgbClr val="FF0000"/>
                </a:solidFill>
              </a:rPr>
              <a:t>/</a:t>
            </a:r>
            <a:r>
              <a:rPr lang="zh-TW" altLang="en-US" sz="2800" dirty="0">
                <a:solidFill>
                  <a:srgbClr val="FF0000"/>
                </a:solidFill>
              </a:rPr>
              <a:t>功能</a:t>
            </a:r>
            <a:r>
              <a:rPr lang="zh-TW" altLang="en-US" sz="2800" dirty="0">
                <a:solidFill>
                  <a:schemeClr val="tx1"/>
                </a:solidFill>
              </a:rPr>
              <a:t>加密內含敏感資料的檔案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例如使用</a:t>
            </a:r>
            <a:r>
              <a:rPr lang="en-US" altLang="zh-TW" sz="2800" dirty="0">
                <a:solidFill>
                  <a:schemeClr val="tx1"/>
                </a:solidFill>
              </a:rPr>
              <a:t>BitLocker </a:t>
            </a:r>
            <a:r>
              <a:rPr lang="zh-TW" altLang="en-US" sz="2800" dirty="0">
                <a:solidFill>
                  <a:schemeClr val="tx1"/>
                </a:solidFill>
              </a:rPr>
              <a:t>加密 </a:t>
            </a:r>
            <a:r>
              <a:rPr lang="en-US" altLang="zh-TW" sz="2800" dirty="0">
                <a:solidFill>
                  <a:schemeClr val="tx1"/>
                </a:solidFill>
              </a:rPr>
              <a:t>USB</a:t>
            </a:r>
            <a:r>
              <a:rPr lang="zh-TW" altLang="en-US" sz="2800" dirty="0">
                <a:solidFill>
                  <a:schemeClr val="tx1"/>
                </a:solidFill>
              </a:rPr>
              <a:t>，使用</a:t>
            </a:r>
            <a:r>
              <a:rPr lang="en-US" altLang="zh-TW" sz="2800" dirty="0">
                <a:solidFill>
                  <a:schemeClr val="tx1"/>
                </a:solidFill>
              </a:rPr>
              <a:t>MS Word</a:t>
            </a:r>
            <a:r>
              <a:rPr lang="zh-TW" altLang="en-US" sz="2800" dirty="0">
                <a:solidFill>
                  <a:schemeClr val="tx1"/>
                </a:solidFill>
              </a:rPr>
              <a:t>和</a:t>
            </a:r>
            <a:r>
              <a:rPr lang="en-US" altLang="zh-TW" sz="2800" dirty="0">
                <a:solidFill>
                  <a:schemeClr val="tx1"/>
                </a:solidFill>
              </a:rPr>
              <a:t>Excel</a:t>
            </a:r>
            <a:r>
              <a:rPr lang="zh-TW" altLang="en-US" sz="2800" dirty="0">
                <a:solidFill>
                  <a:schemeClr val="tx1"/>
                </a:solidFill>
              </a:rPr>
              <a:t>的內置加密功能，或將檔案壓成加密</a:t>
            </a:r>
            <a:r>
              <a:rPr lang="en-US" altLang="zh-TW" sz="2800" dirty="0">
                <a:solidFill>
                  <a:schemeClr val="tx1"/>
                </a:solidFill>
              </a:rPr>
              <a:t>zip</a:t>
            </a:r>
            <a:r>
              <a:rPr lang="zh-TW" altLang="en-US" sz="2800" dirty="0">
                <a:solidFill>
                  <a:schemeClr val="tx1"/>
                </a:solidFill>
              </a:rPr>
              <a:t>檔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3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7989377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  <a:p>
            <a:pPr marL="981075" lvl="1" indent="-446088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</a:rPr>
              <a:t>用戶從網上校管系統匯出資料並儲存於電腦或其他流動裝置時，須為檔案加密，以減低資料外洩風險。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981075" lvl="1" indent="-446088">
              <a:spcBef>
                <a:spcPts val="0"/>
              </a:spcBef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NOVEMC~1\AppData\Local\Temp\x10sctm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7" y="3564911"/>
            <a:ext cx="2831998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OVEMC~1\AppData\Local\Temp\x10sctm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55" y="3712208"/>
            <a:ext cx="3734671" cy="14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向右箭號 17"/>
          <p:cNvSpPr/>
          <p:nvPr/>
        </p:nvSpPr>
        <p:spPr bwMode="auto">
          <a:xfrm>
            <a:off x="3299287" y="4104890"/>
            <a:ext cx="101064" cy="450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58" y="3973720"/>
            <a:ext cx="827456" cy="71302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34" y="4071299"/>
            <a:ext cx="206301" cy="4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4" y="1927212"/>
            <a:ext cx="6439710" cy="4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344" y="1495985"/>
            <a:ext cx="7473462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/>
              <a:t>數據中心的保安措拖</a:t>
            </a:r>
            <a:endParaRPr lang="en-US" altLang="zh-TW" dirty="0" smtClean="0"/>
          </a:p>
          <a:p>
            <a:pPr lvl="1" algn="just">
              <a:spcAft>
                <a:spcPts val="1200"/>
              </a:spcAft>
            </a:pPr>
            <a:r>
              <a:rPr lang="zh-TW" altLang="en-US" dirty="0" smtClean="0"/>
              <a:t>採</a:t>
            </a:r>
            <a:r>
              <a:rPr lang="zh-TW" altLang="en-US" dirty="0"/>
              <a:t>用私有雲模式</a:t>
            </a:r>
            <a:r>
              <a:rPr lang="zh-TW" altLang="en-US" dirty="0" smtClean="0"/>
              <a:t>，安裝獨立</a:t>
            </a:r>
            <a:r>
              <a:rPr lang="zh-TW" altLang="en-US" dirty="0"/>
              <a:t>雲端平</a:t>
            </a:r>
            <a:r>
              <a:rPr lang="zh-TW" altLang="en-US" dirty="0" smtClean="0"/>
              <a:t>台設備，不與</a:t>
            </a:r>
            <a:r>
              <a:rPr lang="zh-TW" altLang="en-US" dirty="0"/>
              <a:t>其他系統的雲端服務共</a:t>
            </a:r>
            <a:r>
              <a:rPr lang="zh-TW" altLang="en-US" dirty="0" smtClean="0"/>
              <a:t>用</a:t>
            </a:r>
            <a:endParaRPr lang="en-US" altLang="zh-TW" dirty="0" smtClean="0"/>
          </a:p>
          <a:p>
            <a:pPr lvl="1" algn="just">
              <a:spcAft>
                <a:spcPts val="1200"/>
              </a:spcAft>
            </a:pPr>
            <a:r>
              <a:rPr lang="zh-TW" altLang="en-US" dirty="0" smtClean="0"/>
              <a:t>任何外</a:t>
            </a:r>
            <a:r>
              <a:rPr lang="zh-TW" altLang="en-US" dirty="0"/>
              <a:t>掛系</a:t>
            </a:r>
            <a:r>
              <a:rPr lang="zh-TW" altLang="en-US" dirty="0" smtClean="0"/>
              <a:t>統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程式，均</a:t>
            </a:r>
            <a:r>
              <a:rPr lang="zh-TW" altLang="en-US" dirty="0"/>
              <a:t>不可連接雲端平</a:t>
            </a:r>
            <a:r>
              <a:rPr lang="zh-TW" altLang="en-US" dirty="0" smtClean="0"/>
              <a:t>台，或在</a:t>
            </a:r>
            <a:r>
              <a:rPr lang="zh-TW" altLang="en-US" dirty="0"/>
              <a:t>雲端平</a:t>
            </a:r>
            <a:r>
              <a:rPr lang="zh-TW" altLang="en-US" dirty="0" smtClean="0"/>
              <a:t>台上安裝，</a:t>
            </a:r>
            <a:r>
              <a:rPr lang="zh-TW" altLang="en-US" dirty="0"/>
              <a:t>以</a:t>
            </a:r>
            <a:r>
              <a:rPr lang="zh-TW" altLang="en-US" dirty="0" smtClean="0"/>
              <a:t>保障系統穩</a:t>
            </a:r>
            <a:r>
              <a:rPr lang="zh-TW" altLang="en-US" dirty="0"/>
              <a:t>定及安</a:t>
            </a:r>
            <a:r>
              <a:rPr lang="zh-TW" altLang="en-US" dirty="0" smtClean="0"/>
              <a:t>全</a:t>
            </a:r>
            <a:endParaRPr lang="en-US" altLang="zh-TW" dirty="0" smtClean="0"/>
          </a:p>
          <a:p>
            <a:pPr lvl="1" algn="just">
              <a:spcAft>
                <a:spcPts val="1200"/>
              </a:spcAft>
            </a:pPr>
            <a:r>
              <a:rPr lang="zh-TW" altLang="en-US" dirty="0" smtClean="0"/>
              <a:t>每</a:t>
            </a:r>
            <a:r>
              <a:rPr lang="zh-TW" altLang="en-US" dirty="0"/>
              <a:t>所學校的網上校管系統和數據都是獨立間隔運行</a:t>
            </a:r>
            <a:endParaRPr lang="en-US" altLang="zh-TW" dirty="0" smtClean="0"/>
          </a:p>
          <a:p>
            <a:pPr lvl="1" algn="just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98534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二</a:t>
            </a:r>
            <a:r>
              <a:rPr lang="en-US" b="1" dirty="0" smtClean="0"/>
              <a:t>) </a:t>
            </a:r>
            <a:r>
              <a:rPr lang="zh-TW" altLang="en-US" b="1" kern="0" dirty="0" smtClean="0"/>
              <a:t>雲端</a:t>
            </a:r>
            <a:r>
              <a:rPr lang="zh-TW" altLang="en-US" b="1" kern="0" dirty="0"/>
              <a:t>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410883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6565312" cy="5646948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數據保安</a:t>
            </a:r>
          </a:p>
          <a:p>
            <a:pPr marL="981075" lvl="1" indent="-446088" algn="just">
              <a:spcBef>
                <a:spcPts val="0"/>
              </a:spcBef>
            </a:pPr>
            <a:r>
              <a:rPr lang="zh-TW" altLang="zh-TW" sz="2800" dirty="0">
                <a:solidFill>
                  <a:schemeClr val="tx1"/>
                </a:solidFill>
              </a:rPr>
              <a:t>由於網上校管系統</a:t>
            </a:r>
            <a:r>
              <a:rPr lang="zh-HK" altLang="zh-TW" sz="2800" dirty="0">
                <a:solidFill>
                  <a:schemeClr val="tx1"/>
                </a:solidFill>
              </a:rPr>
              <a:t>存放</a:t>
            </a:r>
            <a:r>
              <a:rPr lang="zh-TW" altLang="zh-TW" sz="2800" dirty="0">
                <a:solidFill>
                  <a:schemeClr val="tx1"/>
                </a:solidFill>
              </a:rPr>
              <a:t>的</a:t>
            </a:r>
            <a:r>
              <a:rPr lang="zh-TW" altLang="en-US" sz="2800" dirty="0">
                <a:solidFill>
                  <a:schemeClr val="tx1"/>
                </a:solidFill>
              </a:rPr>
              <a:t>教職員及</a:t>
            </a:r>
            <a:r>
              <a:rPr lang="zh-TW" altLang="zh-TW" sz="2800" dirty="0">
                <a:solidFill>
                  <a:schemeClr val="tx1"/>
                </a:solidFill>
              </a:rPr>
              <a:t>學生資料屬個人私隱資料，學校在收集、持有、處理或使用</a:t>
            </a:r>
            <a:r>
              <a:rPr lang="zh-HK" altLang="zh-TW" sz="2800" dirty="0">
                <a:solidFill>
                  <a:schemeClr val="tx1"/>
                </a:solidFill>
              </a:rPr>
              <a:t>這些</a:t>
            </a:r>
            <a:r>
              <a:rPr lang="zh-TW" altLang="en-US" sz="2800" dirty="0">
                <a:solidFill>
                  <a:schemeClr val="tx1"/>
                </a:solidFill>
              </a:rPr>
              <a:t>個人</a:t>
            </a:r>
            <a:r>
              <a:rPr lang="zh-TW" altLang="zh-TW" sz="2800" dirty="0">
                <a:solidFill>
                  <a:schemeClr val="tx1"/>
                </a:solidFill>
              </a:rPr>
              <a:t>資料時，必須遵守《個人資料（私隱）條例》的規定。有關條例的</a:t>
            </a:r>
            <a:r>
              <a:rPr lang="zh-HK" altLang="zh-TW" sz="2800" dirty="0">
                <a:solidFill>
                  <a:schemeClr val="tx1"/>
                </a:solidFill>
              </a:rPr>
              <a:t>詳</a:t>
            </a:r>
            <a:r>
              <a:rPr lang="zh-TW" altLang="zh-TW" sz="2800" dirty="0">
                <a:solidFill>
                  <a:schemeClr val="tx1"/>
                </a:solidFill>
              </a:rPr>
              <a:t>細</a:t>
            </a:r>
            <a:r>
              <a:rPr lang="zh-HK" altLang="zh-TW" sz="2800" dirty="0">
                <a:solidFill>
                  <a:schemeClr val="tx1"/>
                </a:solidFill>
              </a:rPr>
              <a:t>內</a:t>
            </a:r>
            <a:r>
              <a:rPr lang="zh-TW" altLang="zh-TW" sz="2800" dirty="0">
                <a:solidFill>
                  <a:schemeClr val="tx1"/>
                </a:solidFill>
              </a:rPr>
              <a:t>容，學校可以</a:t>
            </a:r>
            <a:r>
              <a:rPr lang="zh-HK" altLang="zh-TW" sz="2800" dirty="0">
                <a:solidFill>
                  <a:schemeClr val="tx1"/>
                </a:solidFill>
              </a:rPr>
              <a:t>瀏</a:t>
            </a:r>
            <a:r>
              <a:rPr lang="zh-TW" altLang="zh-TW" sz="2800" dirty="0">
                <a:solidFill>
                  <a:schemeClr val="tx1"/>
                </a:solidFill>
              </a:rPr>
              <a:t>覽</a:t>
            </a:r>
            <a:r>
              <a:rPr lang="en-US" altLang="zh-TW" sz="2800" u="sng" dirty="0" err="1">
                <a:solidFill>
                  <a:schemeClr val="tx1"/>
                </a:solidFill>
                <a:hlinkClick r:id="rId2"/>
              </a:rPr>
              <a:t>個人資料私隱專員公署網</a:t>
            </a:r>
            <a:r>
              <a:rPr lang="zh-HK" altLang="zh-TW" sz="2800" u="sng" dirty="0">
                <a:solidFill>
                  <a:schemeClr val="tx1"/>
                </a:solidFill>
                <a:hlinkClick r:id="rId2"/>
              </a:rPr>
              <a:t>頁</a:t>
            </a:r>
            <a:r>
              <a:rPr lang="zh-TW" altLang="zh-TW" sz="2800" dirty="0">
                <a:solidFill>
                  <a:schemeClr val="tx1"/>
                </a:solidFill>
              </a:rPr>
              <a:t>。</a:t>
            </a:r>
            <a:r>
              <a:rPr lang="zh-HK" altLang="zh-TW" sz="2800" dirty="0">
                <a:solidFill>
                  <a:schemeClr val="tx1"/>
                </a:solidFill>
              </a:rPr>
              <a:t>學校亦可掃</a:t>
            </a:r>
            <a:r>
              <a:rPr lang="zh-TW" altLang="zh-TW" sz="2800" dirty="0">
                <a:solidFill>
                  <a:schemeClr val="tx1"/>
                </a:solidFill>
              </a:rPr>
              <a:t>瞄</a:t>
            </a:r>
            <a:r>
              <a:rPr lang="zh-TW" altLang="en-US" sz="2800" dirty="0">
                <a:solidFill>
                  <a:schemeClr val="tx1"/>
                </a:solidFill>
              </a:rPr>
              <a:t>上述</a:t>
            </a:r>
            <a:r>
              <a:rPr lang="zh-HK" altLang="zh-TW" sz="2800" dirty="0">
                <a:solidFill>
                  <a:schemeClr val="tx1"/>
                </a:solidFill>
              </a:rPr>
              <a:t>二維碼</a:t>
            </a:r>
            <a:r>
              <a:rPr lang="zh-TW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chemeClr val="tx1"/>
                </a:solidFill>
              </a:rPr>
              <a:t>以獲取最新</a:t>
            </a:r>
            <a:r>
              <a:rPr lang="zh-HK" altLang="zh-TW" sz="2800" dirty="0">
                <a:solidFill>
                  <a:schemeClr val="tx1"/>
                </a:solidFill>
                <a:hlinkClick r:id="rId3"/>
              </a:rPr>
              <a:t>資訊及通訊科技的資料保安措施指引</a:t>
            </a:r>
            <a:r>
              <a:rPr lang="zh-HK" altLang="zh-TW" sz="2800" dirty="0">
                <a:solidFill>
                  <a:schemeClr val="tx1"/>
                </a:solidFill>
              </a:rPr>
              <a:t>。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0" y="1852857"/>
            <a:ext cx="1796857" cy="15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數據保安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376772"/>
            <a:ext cx="7211847" cy="4812953"/>
          </a:xfrm>
        </p:spPr>
        <p:txBody>
          <a:bodyPr/>
          <a:lstStyle/>
          <a:p>
            <a:pPr marL="534988" lvl="1" indent="-534988" algn="just">
              <a:spcBef>
                <a:spcPts val="0"/>
              </a:spcBef>
              <a:buClr>
                <a:schemeClr val="accent2"/>
              </a:buClr>
            </a:pPr>
            <a:r>
              <a:rPr lang="zh-TW" altLang="en-US" sz="3600" b="1" dirty="0">
                <a:solidFill>
                  <a:schemeClr val="tx1"/>
                </a:solidFill>
                <a:cs typeface="+mn-cs"/>
              </a:rPr>
              <a:t>在個人電腦</a:t>
            </a:r>
            <a:r>
              <a:rPr lang="zh-TW" altLang="en-US" sz="3600" b="1" dirty="0" smtClean="0">
                <a:solidFill>
                  <a:schemeClr val="tx1"/>
                </a:solidFill>
                <a:cs typeface="+mn-cs"/>
              </a:rPr>
              <a:t>上</a:t>
            </a:r>
            <a:r>
              <a:rPr lang="zh-TW" altLang="en-US" sz="3600" b="1" dirty="0">
                <a:solidFill>
                  <a:schemeClr val="tx1"/>
                </a:solidFill>
                <a:cs typeface="+mn-cs"/>
              </a:rPr>
              <a:t>，</a:t>
            </a:r>
            <a:r>
              <a:rPr lang="zh-TW" altLang="en-US" sz="3600" b="1" dirty="0" smtClean="0">
                <a:solidFill>
                  <a:schemeClr val="tx1"/>
                </a:solidFill>
                <a:cs typeface="+mn-cs"/>
              </a:rPr>
              <a:t>更新</a:t>
            </a:r>
            <a:r>
              <a:rPr lang="zh-TW" altLang="en-US" sz="3600" b="1" dirty="0">
                <a:solidFill>
                  <a:schemeClr val="tx1"/>
                </a:solidFill>
                <a:cs typeface="+mn-cs"/>
              </a:rPr>
              <a:t>防毒軟件及操作系統</a:t>
            </a:r>
            <a:r>
              <a:rPr lang="en-US" altLang="zh-TW" sz="3600" b="1" dirty="0">
                <a:solidFill>
                  <a:schemeClr val="tx1"/>
                </a:solidFill>
                <a:cs typeface="+mn-cs"/>
              </a:rPr>
              <a:t>(OS)</a:t>
            </a:r>
          </a:p>
          <a:p>
            <a:pPr marL="981075" lvl="1" indent="-446088"/>
            <a:r>
              <a:rPr lang="zh-TW" altLang="en-US" sz="2800" dirty="0">
                <a:solidFill>
                  <a:schemeClr val="tx1"/>
                </a:solidFill>
              </a:rPr>
              <a:t>定期更新</a:t>
            </a:r>
            <a:r>
              <a:rPr lang="zh-TW" altLang="en-US" sz="2800" dirty="0">
                <a:solidFill>
                  <a:srgbClr val="FF0000"/>
                </a:solidFill>
              </a:rPr>
              <a:t>防毒軟件</a:t>
            </a:r>
            <a:r>
              <a:rPr lang="zh-TW" altLang="en-US" sz="2800" dirty="0">
                <a:solidFill>
                  <a:schemeClr val="tx1"/>
                </a:solidFill>
              </a:rPr>
              <a:t>及執行</a:t>
            </a:r>
            <a:r>
              <a:rPr lang="zh-TW" altLang="en-US" sz="2800" dirty="0">
                <a:solidFill>
                  <a:srgbClr val="FF0000"/>
                </a:solidFill>
              </a:rPr>
              <a:t>整個操作系統防毒掃描 </a:t>
            </a:r>
            <a:r>
              <a:rPr lang="en-US" altLang="zh-TW" sz="2800" dirty="0">
                <a:solidFill>
                  <a:schemeClr val="tx1"/>
                </a:solidFill>
              </a:rPr>
              <a:t>(full system scan)</a:t>
            </a:r>
          </a:p>
          <a:p>
            <a:pPr marL="981075" lvl="1" indent="-446088"/>
            <a:r>
              <a:rPr lang="zh-TW" altLang="en-US" sz="2800" dirty="0">
                <a:solidFill>
                  <a:schemeClr val="tx1"/>
                </a:solidFill>
              </a:rPr>
              <a:t>每月執行</a:t>
            </a:r>
            <a:r>
              <a:rPr lang="en-US" altLang="zh-CN" sz="2800" dirty="0">
                <a:solidFill>
                  <a:srgbClr val="FF0000"/>
                </a:solidFill>
              </a:rPr>
              <a:t>W</a:t>
            </a:r>
            <a:r>
              <a:rPr lang="en-US" altLang="zh-TW" sz="2800" dirty="0">
                <a:solidFill>
                  <a:srgbClr val="FF0000"/>
                </a:solidFill>
              </a:rPr>
              <a:t>indows update</a:t>
            </a:r>
            <a:endParaRPr lang="zh-TW" altLang="en-US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1 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需要經常審視、登入及檢查</a:t>
            </a:r>
            <a:r>
              <a:rPr lang="zh-TW" altLang="en-US" sz="2400" b="1" dirty="0"/>
              <a:t>重要用戶</a:t>
            </a:r>
            <a:r>
              <a:rPr lang="zh-TW" altLang="en-US" sz="2400" dirty="0"/>
              <a:t>或</a:t>
            </a:r>
            <a:r>
              <a:rPr lang="zh-TW" altLang="en-US" sz="2400" b="1" dirty="0"/>
              <a:t>擁有重要權限的用戶</a:t>
            </a:r>
            <a:r>
              <a:rPr lang="zh-TW" altLang="en-US" sz="2400" dirty="0"/>
              <a:t>，及每三個月至六個月更改密碼。</a:t>
            </a:r>
            <a:endParaRPr lang="en-HK" altLang="zh-TW" sz="2400" dirty="0"/>
          </a:p>
          <a:p>
            <a:endParaRPr lang="en-H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400" dirty="0"/>
          </a:p>
          <a:p>
            <a:endParaRPr lang="en-HK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9816C-CC97-F7C1-D0AB-E8B7DBD9FB5D}"/>
              </a:ext>
            </a:extLst>
          </p:cNvPr>
          <p:cNvSpPr txBox="1"/>
          <p:nvPr/>
        </p:nvSpPr>
        <p:spPr>
          <a:xfrm>
            <a:off x="4339123" y="3236842"/>
            <a:ext cx="4156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用戶組別</a:t>
            </a:r>
            <a:endParaRPr lang="en-HK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SYSTEM_ADMIN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SCHOOL_HEAD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CS_ADMIN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CS_SUPP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355A8-01E6-B88B-022B-BA554DACC212}"/>
              </a:ext>
            </a:extLst>
          </p:cNvPr>
          <p:cNvSpPr txBox="1"/>
          <p:nvPr/>
        </p:nvSpPr>
        <p:spPr>
          <a:xfrm>
            <a:off x="758142" y="3236842"/>
            <a:ext cx="3258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用戶</a:t>
            </a:r>
            <a:endParaRPr lang="en-HK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400" dirty="0"/>
              <a:t>sysadmin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400" dirty="0" err="1"/>
              <a:t>asysadmin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64001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系統設有報告供學校查閱存取權限</a:t>
            </a:r>
            <a:endParaRPr lang="en-HK" altLang="zh-TW" sz="2800" dirty="0"/>
          </a:p>
          <a:p>
            <a:endParaRPr lang="en-HK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(R-SEC001)</a:t>
            </a:r>
            <a:r>
              <a:rPr lang="en-HK" altLang="zh-TW" sz="2800" dirty="0"/>
              <a:t> </a:t>
            </a:r>
            <a:r>
              <a:rPr lang="zh-TW" altLang="en-US" sz="2800" dirty="0"/>
              <a:t>用戶組別內用戶名單</a:t>
            </a:r>
            <a:endParaRPr lang="en-HK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(</a:t>
            </a:r>
            <a:r>
              <a:rPr lang="en-HK" sz="2800" dirty="0"/>
              <a:t>R-SEC003) </a:t>
            </a:r>
            <a:r>
              <a:rPr lang="zh-TW" altLang="en-US" sz="2800" dirty="0"/>
              <a:t>用戶組別存取權限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66402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2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當使用特別權限的使用時，不應進行常規活動包括但不限於閱讀電郵、瀏覽互聯網和下載檔案。</a:t>
            </a:r>
            <a:endParaRPr lang="en-HK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特別是高權限帳戶，應定期審計在系統的使用情況以確保這些帳戶是正確使用 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417733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3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對需要使用</a:t>
            </a:r>
            <a:r>
              <a:rPr lang="en-HK" altLang="zh-TW" sz="2400" dirty="0"/>
              <a:t>WebSAMS</a:t>
            </a:r>
            <a:r>
              <a:rPr lang="zh-TW" altLang="en-US" sz="2400"/>
              <a:t>的個人電腦，應注意以下事項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設定及開啟防火牆。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不應在工作站安裝及執行未獲授權軟件。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啓動即時偵測以掃描現行程式、執行程式及正在處理的檔案是否附帶惡意軟件 。此外，根據操作需要定期對系統進行全面掃描。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在使用前，檢查儲存媒體上的任何檔案及經網絡收到的檔案是否附帶惡意軟件。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避免開啓可疑的電子訊息，不要點擊來源不可信任的位址連結，以免被引導至惡意網站。</a:t>
            </a:r>
          </a:p>
        </p:txBody>
      </p:sp>
    </p:spTree>
    <p:extLst>
      <p:ext uri="{BB962C8B-B14F-4D97-AF65-F5344CB8AC3E}">
        <p14:creationId xmlns:p14="http://schemas.microsoft.com/office/powerpoint/2010/main" val="294331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3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在使用前，檢查附件及下載檔案是否附帶惡意軟件。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安裝任何軟件前，先驗證軟件的完整性（例如比較校驗和值）及確保軟件並無附帶惡意軟件。在安裝任何執行程式／軟件（包括經電子訊息收到或自互聯網下載的執行程式／軟件）前，應先得到學校指定人員的批准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應通過主硬磁碟啓動工作站。不應通過抽取式裝置啓動工作站 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切勿使用來源或源頭不明的儲存媒體和檔案，除非已檢查並清除儲存媒體和檔案上的惡意軟件。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11028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4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對需要使用</a:t>
            </a:r>
            <a:r>
              <a:rPr lang="en-HK" altLang="zh-TW" sz="2400" dirty="0"/>
              <a:t>WebSAMS</a:t>
            </a:r>
            <a:r>
              <a:rPr lang="zh-TW" altLang="en-US" sz="2400" dirty="0"/>
              <a:t>的瀏覽器，應注意以下事項</a:t>
            </a:r>
            <a:endParaRPr lang="en-HK" altLang="zh-TW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使</a:t>
            </a:r>
            <a:r>
              <a:rPr lang="zh-TW" altLang="en-US" sz="2400" dirty="0"/>
              <a:t>用最新版本的瀏覽器，並安裝最新的保安修補程式。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關閉自動輸入密碼或密碼記憶功能。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除與可信任網站通訊</a:t>
            </a:r>
            <a:r>
              <a:rPr lang="zh-TW" altLang="en-US" sz="2400" dirty="0" smtClean="0"/>
              <a:t>外，</a:t>
            </a:r>
            <a:r>
              <a:rPr lang="zh-TW" altLang="en-US" sz="2400" dirty="0"/>
              <a:t>啓動攔截彈出視窗功能。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定期刪除瀏覽器內的快取檔案或臨時檔案，以保障資料私隱。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關閉自動安裝外掛程式、附加元件或軟件的功能。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406597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22203"/>
            <a:ext cx="8784976" cy="772573"/>
          </a:xfrm>
        </p:spPr>
        <p:txBody>
          <a:bodyPr/>
          <a:lstStyle/>
          <a:p>
            <a:pPr marL="534988" indent="-534988"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chemeClr val="tx1"/>
                </a:solidFill>
              </a:rPr>
              <a:t>注意事項 </a:t>
            </a:r>
            <a:r>
              <a:rPr lang="en-HK" altLang="zh-TW" sz="3600" b="1" dirty="0">
                <a:solidFill>
                  <a:schemeClr val="tx1"/>
                </a:solidFill>
              </a:rPr>
              <a:t>5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B91D6-85B0-D0C9-DF24-5B9D5E66B09A}"/>
              </a:ext>
            </a:extLst>
          </p:cNvPr>
          <p:cNvSpPr txBox="1"/>
          <p:nvPr/>
        </p:nvSpPr>
        <p:spPr>
          <a:xfrm>
            <a:off x="758142" y="2192216"/>
            <a:ext cx="762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/>
              <a:t>在</a:t>
            </a:r>
            <a:r>
              <a:rPr lang="en-HK" altLang="zh-TW" sz="2400" dirty="0"/>
              <a:t>WebSAMS</a:t>
            </a:r>
            <a:r>
              <a:rPr lang="zh-TW" altLang="en-US" sz="2400" dirty="0"/>
              <a:t>下載的檔案及報告，不應長期儲存</a:t>
            </a:r>
            <a:r>
              <a:rPr lang="zh-TW" altLang="en-US" sz="2400" dirty="0" smtClean="0"/>
              <a:t>在流</a:t>
            </a:r>
            <a:r>
              <a:rPr lang="zh-TW" altLang="en-US" sz="2400" dirty="0"/>
              <a:t>動裝置或抽取式媒體。在使用後應立即刪除或加密保護</a:t>
            </a:r>
            <a:r>
              <a:rPr lang="zh-TW" altLang="en-US" sz="2400" dirty="0" smtClean="0"/>
              <a:t>該</a:t>
            </a:r>
            <a:r>
              <a:rPr lang="zh-TW" altLang="en-US" sz="2400" dirty="0"/>
              <a:t>檔案</a:t>
            </a:r>
            <a:r>
              <a:rPr lang="zh-TW" altLang="en-US" sz="2400" dirty="0" smtClean="0"/>
              <a:t>。</a:t>
            </a:r>
            <a:endParaRPr lang="en-HK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48055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 </a:t>
            </a:r>
            <a:r>
              <a:rPr lang="zh-TW" altLang="en-US" b="1" dirty="0"/>
              <a:t>網上校管系統安全使用錦囊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888940"/>
            <a:ext cx="7977655" cy="10081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chemeClr val="accent5">
                  <a:lumMod val="10000"/>
                </a:schemeClr>
              </a:buClr>
              <a:buNone/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聯絡與支援</a:t>
            </a:r>
            <a:endParaRPr lang="zh-HK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223627" y="4149079"/>
            <a:ext cx="24830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9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1509713"/>
            <a:ext cx="7698205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雲端平台</a:t>
            </a:r>
            <a:r>
              <a:rPr lang="zh-TW" altLang="en-US" dirty="0" smtClean="0"/>
              <a:t>的加密 </a:t>
            </a:r>
            <a:r>
              <a:rPr lang="en-US" altLang="zh-TW" dirty="0" smtClean="0"/>
              <a:t>(encryption) </a:t>
            </a:r>
            <a:r>
              <a:rPr lang="zh-TW" altLang="en-US" dirty="0" smtClean="0"/>
              <a:t>安排</a:t>
            </a:r>
            <a:endParaRPr lang="en-US" altLang="zh-TW" dirty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各</a:t>
            </a:r>
            <a:r>
              <a:rPr lang="zh-TW" altLang="en-US" dirty="0"/>
              <a:t>學校的「網上校管系統</a:t>
            </a:r>
            <a:r>
              <a:rPr lang="zh-TW" altLang="en-US" dirty="0" smtClean="0"/>
              <a:t>」數據被</a:t>
            </a:r>
            <a:r>
              <a:rPr lang="zh-TW" altLang="en-US" dirty="0"/>
              <a:t>個別加密，</a:t>
            </a:r>
            <a:r>
              <a:rPr lang="zh-TW" altLang="en-US" dirty="0" smtClean="0"/>
              <a:t>只</a:t>
            </a:r>
            <a:r>
              <a:rPr lang="zh-TW" altLang="en-US" dirty="0"/>
              <a:t>有學校負責人擁有解密</a:t>
            </a:r>
            <a:r>
              <a:rPr lang="zh-TW" altLang="en-US" dirty="0" smtClean="0"/>
              <a:t>密碼。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學校使用網上校管系統時為</a:t>
            </a:r>
            <a:r>
              <a:rPr lang="en-US" altLang="zh-TW" dirty="0" smtClean="0"/>
              <a:t>HTTPS</a:t>
            </a:r>
            <a:r>
              <a:rPr lang="zh-TW" altLang="en-US" dirty="0" smtClean="0"/>
              <a:t>加密連線。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 smtClean="0"/>
              <a:t>供下載的數據備份 </a:t>
            </a:r>
            <a:r>
              <a:rPr lang="en-US" altLang="zh-TW" dirty="0" smtClean="0"/>
              <a:t>zip </a:t>
            </a:r>
            <a:r>
              <a:rPr lang="zh-TW" altLang="en-US" dirty="0" smtClean="0"/>
              <a:t>檔，用學校</a:t>
            </a:r>
            <a:r>
              <a:rPr lang="zh-TW" altLang="en-US" dirty="0"/>
              <a:t>自</a:t>
            </a:r>
            <a:r>
              <a:rPr lang="zh-TW" altLang="en-US" dirty="0" smtClean="0"/>
              <a:t>設的密碼加密。</a:t>
            </a:r>
            <a:endParaRPr lang="en-US" altLang="zh-TW" dirty="0" smtClean="0"/>
          </a:p>
          <a:p>
            <a:pPr lvl="1">
              <a:spcAft>
                <a:spcPts val="600"/>
              </a:spcAft>
            </a:pPr>
            <a:r>
              <a:rPr lang="zh-TW" altLang="en-US" dirty="0"/>
              <a:t>重要系統功</a:t>
            </a:r>
            <a:r>
              <a:rPr lang="zh-TW" altLang="en-US" dirty="0" smtClean="0"/>
              <a:t>能，</a:t>
            </a:r>
            <a:r>
              <a:rPr lang="zh-TW" altLang="en-US" dirty="0"/>
              <a:t>需</a:t>
            </a:r>
            <a:r>
              <a:rPr lang="zh-TW" altLang="en-US" dirty="0" smtClean="0"/>
              <a:t>要虛</a:t>
            </a:r>
            <a:r>
              <a:rPr lang="zh-TW" altLang="en-US" dirty="0"/>
              <a:t>擬私人網絡</a:t>
            </a:r>
            <a:r>
              <a:rPr lang="en-US" altLang="zh-TW" dirty="0"/>
              <a:t>(VPN)</a:t>
            </a:r>
            <a:r>
              <a:rPr lang="zh-TW" altLang="en-US" dirty="0" smtClean="0"/>
              <a:t>保密連線。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17634" y="248839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(</a:t>
            </a:r>
            <a:r>
              <a:rPr lang="zh-TW" altLang="en-US" b="1" dirty="0"/>
              <a:t>二</a:t>
            </a:r>
            <a:r>
              <a:rPr lang="en-US" b="1" dirty="0" smtClean="0"/>
              <a:t>) </a:t>
            </a:r>
            <a:r>
              <a:rPr lang="zh-TW" altLang="en-US" b="1" kern="0" dirty="0" smtClean="0"/>
              <a:t>雲端</a:t>
            </a:r>
            <a:r>
              <a:rPr lang="zh-TW" altLang="en-US" b="1" kern="0" dirty="0"/>
              <a:t>服務保安措施及數據加密安排</a:t>
            </a:r>
          </a:p>
        </p:txBody>
      </p:sp>
    </p:spTree>
    <p:extLst>
      <p:ext uri="{BB962C8B-B14F-4D97-AF65-F5344CB8AC3E}">
        <p14:creationId xmlns:p14="http://schemas.microsoft.com/office/powerpoint/2010/main" val="49686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041979"/>
            <a:ext cx="8280412" cy="5816021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經常瀏覽相關網頁，自我增值，檢視系統是否已符合保安要求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政府資訊科技總監辦公室</a:t>
            </a:r>
            <a:r>
              <a:rPr lang="en-US" altLang="zh-TW" sz="2800" b="1" dirty="0">
                <a:solidFill>
                  <a:srgbClr val="0000FF"/>
                </a:solidFill>
              </a:rPr>
              <a:t>(OGCIO)</a:t>
            </a:r>
            <a:r>
              <a:rPr lang="zh-TW" altLang="en-US" sz="2800" b="1" dirty="0">
                <a:solidFill>
                  <a:srgbClr val="0000FF"/>
                </a:solidFill>
              </a:rPr>
              <a:t>網頁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[https://www.ogcio.gov.hk]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</a:t>
            </a:r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我們的工作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資訊及網絡安全</a:t>
            </a:r>
            <a:r>
              <a:rPr lang="en-US" altLang="zh-TW" sz="2000" dirty="0">
                <a:solidFill>
                  <a:schemeClr val="tx1"/>
                </a:solidFill>
              </a:rPr>
              <a:t>]</a:t>
            </a: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資訊安全網</a:t>
            </a:r>
            <a:r>
              <a:rPr lang="en-US" altLang="zh-TW" sz="2800" b="1" dirty="0">
                <a:solidFill>
                  <a:srgbClr val="0000FF"/>
                </a:solidFill>
              </a:rPr>
              <a:t>(InfoSec)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[https://www.infosec.gov.hk]</a:t>
            </a:r>
          </a:p>
          <a:p>
            <a:pPr marL="981075" lvl="1" indent="-446088"/>
            <a:r>
              <a:rPr lang="zh-TW" altLang="en-US" sz="2800" b="1" dirty="0">
                <a:solidFill>
                  <a:srgbClr val="0000FF"/>
                </a:solidFill>
              </a:rPr>
              <a:t>教育局網上校管系統資料庫</a:t>
            </a:r>
            <a:r>
              <a:rPr lang="en-US" altLang="zh-TW" sz="2800" b="1" dirty="0">
                <a:solidFill>
                  <a:srgbClr val="0000FF"/>
                </a:solidFill>
              </a:rPr>
              <a:t>(CDR) </a:t>
            </a: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[https://cdr.websams.edb.gov.hk]</a:t>
            </a:r>
          </a:p>
          <a:p>
            <a:pPr marL="992187" lvl="1" indent="-457200"/>
            <a:r>
              <a:rPr lang="zh-TW" altLang="en-US" sz="2800" b="1" dirty="0">
                <a:solidFill>
                  <a:srgbClr val="0000FF"/>
                </a:solidFill>
              </a:rPr>
              <a:t>教育局資訊科技教育</a:t>
            </a:r>
            <a:r>
              <a:rPr lang="en-US" altLang="zh-TW" sz="2800" b="1" dirty="0">
                <a:solidFill>
                  <a:srgbClr val="0000FF"/>
                </a:solidFill>
              </a:rPr>
              <a:t>(IT in Education)</a:t>
            </a:r>
            <a:r>
              <a:rPr lang="zh-TW" altLang="en-US" sz="2800" b="1" dirty="0">
                <a:solidFill>
                  <a:srgbClr val="0000FF"/>
                </a:solidFill>
              </a:rPr>
              <a:t>網頁</a:t>
            </a:r>
            <a:endParaRPr lang="en-US" altLang="zh-TW" sz="2800" b="1" dirty="0">
              <a:solidFill>
                <a:srgbClr val="0000FF"/>
              </a:solidFill>
            </a:endParaRPr>
          </a:p>
          <a:p>
            <a:pPr marL="981075" lvl="1" indent="0"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[https://www.edb.gov.hk]</a:t>
            </a:r>
          </a:p>
          <a:p>
            <a:pPr marL="981075" lvl="1" indent="0"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主頁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教育制度及政策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小學及中學教育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小學及中學教育適用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資訊科技教育 </a:t>
            </a:r>
            <a:r>
              <a:rPr lang="en-US" altLang="zh-TW" sz="2000" dirty="0">
                <a:solidFill>
                  <a:schemeClr val="tx1"/>
                </a:solidFill>
              </a:rPr>
              <a:t>&gt;</a:t>
            </a:r>
            <a:r>
              <a:rPr lang="zh-TW" altLang="en-US" sz="2000" dirty="0">
                <a:solidFill>
                  <a:schemeClr val="tx1"/>
                </a:solidFill>
              </a:rPr>
              <a:t>學校資訊保安建議措施</a:t>
            </a:r>
            <a:r>
              <a:rPr lang="en-US" altLang="zh-TW" sz="2000" dirty="0">
                <a:solidFill>
                  <a:schemeClr val="tx1"/>
                </a:solidFill>
              </a:rPr>
              <a:t>(2019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9</a:t>
            </a:r>
            <a:r>
              <a:rPr lang="zh-TW" altLang="en-US" sz="2000" dirty="0">
                <a:solidFill>
                  <a:schemeClr val="tx1"/>
                </a:solidFill>
              </a:rPr>
              <a:t>月修訂版</a:t>
            </a:r>
            <a:r>
              <a:rPr lang="en-US" altLang="zh-TW" sz="2000" dirty="0">
                <a:solidFill>
                  <a:schemeClr val="tx1"/>
                </a:solidFill>
              </a:rPr>
              <a:t>)]</a:t>
            </a:r>
          </a:p>
          <a:p>
            <a:pPr marL="981075" lvl="1" indent="-446088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7" lvl="1" indent="0">
              <a:buNone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TW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1" y="75846"/>
            <a:ext cx="8541927" cy="6433108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36994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44916" cy="4812953"/>
          </a:xfrm>
        </p:spPr>
        <p:txBody>
          <a:bodyPr/>
          <a:lstStyle/>
          <a:p>
            <a:pPr marL="457200" lvl="1" indent="0">
              <a:buNone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" y="1105220"/>
            <a:ext cx="9065342" cy="53301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6800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9504" y="973391"/>
            <a:ext cx="9051271" cy="5497675"/>
            <a:chOff x="-15751" y="476672"/>
            <a:chExt cx="9159751" cy="556356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751" y="476672"/>
              <a:ext cx="9159751" cy="55635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79512" y="2996952"/>
              <a:ext cx="8892988" cy="72008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en-HK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12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51012" y="1436914"/>
            <a:ext cx="8688443" cy="4393870"/>
            <a:chOff x="251012" y="1436914"/>
            <a:chExt cx="8688443" cy="439387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012" y="1436914"/>
              <a:ext cx="8688443" cy="439387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476643" y="4403320"/>
              <a:ext cx="7574142" cy="1109056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en-HK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49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0"/>
            <a:ext cx="6072260" cy="65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推動用戶養成良好使用系統習慣</a:t>
            </a: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參加教育局、業界及資訊科技界所舉辦的培訓課程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積極推廣與資訊科技保安相關的活動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534988" indent="-534988" algn="just">
              <a:spcBef>
                <a:spcPts val="0"/>
              </a:spcBef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WebSAMS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求助台服務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查詢</a:t>
            </a:r>
            <a:r>
              <a:rPr lang="zh-TW" altLang="en-US" dirty="0">
                <a:solidFill>
                  <a:schemeClr val="tx1"/>
                </a:solidFill>
              </a:rPr>
              <a:t>模組設定及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應用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257175" lvl="1" indent="-257175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lang="zh-TW" altLang="en-US" dirty="0">
                <a:solidFill>
                  <a:schemeClr val="tx1"/>
                </a:solidFill>
              </a:rPr>
              <a:t>網上校管系統</a:t>
            </a:r>
            <a:r>
              <a:rPr lang="en-US" altLang="zh-TW" dirty="0">
                <a:solidFill>
                  <a:schemeClr val="tx1"/>
                </a:solidFill>
              </a:rPr>
              <a:t>(WebSAMS)</a:t>
            </a:r>
            <a:r>
              <a:rPr lang="zh-TW" altLang="en-US" dirty="0">
                <a:solidFill>
                  <a:schemeClr val="tx1"/>
                </a:solidFill>
              </a:rPr>
              <a:t>學校聯絡主任</a:t>
            </a:r>
            <a:r>
              <a:rPr lang="en-US" altLang="zh-TW" dirty="0">
                <a:solidFill>
                  <a:schemeClr val="tx1"/>
                </a:solidFill>
              </a:rPr>
              <a:t>(SLO)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其他查詢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2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資源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</a:rPr>
              <a:t>網上校管系統資料庫</a:t>
            </a:r>
            <a:r>
              <a:rPr lang="en-US" altLang="zh-TW" dirty="0">
                <a:solidFill>
                  <a:schemeClr val="tx1"/>
                </a:solidFill>
              </a:rPr>
              <a:t>CDR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  <a:hlinkClick r:id="rId2"/>
              </a:rPr>
              <a:t>https://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  <a:hlinkClick r:id="rId2"/>
              </a:rPr>
              <a:t>cdr.websams.edb.gov.hk</a:t>
            </a:r>
            <a:endParaRPr lang="en-US" altLang="ko-KR" dirty="0" smtClean="0">
              <a:solidFill>
                <a:schemeClr val="tx1"/>
              </a:solidFill>
              <a:cs typeface="Arial" pitchFamily="34" charset="0"/>
            </a:endParaRPr>
          </a:p>
          <a:p>
            <a:pPr marL="685800" lvl="2" indent="0">
              <a:spcBef>
                <a:spcPts val="1200"/>
              </a:spcBef>
              <a:buNone/>
            </a:pPr>
            <a:endParaRPr lang="en-US" altLang="ko-KR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用戶手冊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https://cdr.websams.edb.gov.hk/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模組資料</a:t>
            </a:r>
            <a:r>
              <a:rPr lang="en-HK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/</a:t>
            </a:r>
            <a:endParaRPr lang="en-HK" altLang="zh-TW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3">
              <a:spcBef>
                <a:spcPts val="1200"/>
              </a:spcBef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&gt;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主頁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&gt;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模組資料</a:t>
            </a: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1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501036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向</a:t>
            </a:r>
            <a:r>
              <a:rPr lang="zh-TW" altLang="en-US" dirty="0">
                <a:solidFill>
                  <a:schemeClr val="tx1"/>
                </a:solidFill>
              </a:rPr>
              <a:t>學校聯絡主任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HK" altLang="zh-TW" dirty="0">
                <a:solidFill>
                  <a:schemeClr val="tx1"/>
                </a:solidFill>
              </a:rPr>
              <a:t>SLO)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登記學校</a:t>
            </a:r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IP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瀏覽常用</a:t>
            </a:r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SQL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等資料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https://cdr.websams.edb.gov.hk 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主頁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常用電話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電郵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地址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&gt;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網上校管系統學校聯絡主任名單及聯絡方法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46" y="3802904"/>
            <a:ext cx="5126621" cy="24708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3" y="1206324"/>
            <a:ext cx="2556284" cy="359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12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</a:t>
            </a:r>
            <a:r>
              <a:rPr lang="zh-TW" altLang="en-US" b="1" dirty="0" smtClean="0"/>
              <a:t>三</a:t>
            </a:r>
            <a:r>
              <a:rPr lang="en-US" b="1" dirty="0" smtClean="0"/>
              <a:t>) </a:t>
            </a:r>
            <a:r>
              <a:rPr lang="zh-TW" altLang="en-US" b="1" dirty="0" smtClean="0"/>
              <a:t>雲端</a:t>
            </a:r>
            <a:r>
              <a:rPr lang="zh-TW" altLang="en-US" b="1" dirty="0"/>
              <a:t>平台安全使用錦囊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17225" y="1431165"/>
            <a:ext cx="7348606" cy="514889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重</a:t>
            </a:r>
            <a:r>
              <a:rPr lang="zh-TW" altLang="en-US" dirty="0"/>
              <a:t>要物</a:t>
            </a:r>
            <a:r>
              <a:rPr lang="zh-TW" altLang="en-US" dirty="0" smtClean="0"/>
              <a:t>品及密碼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sz="2000" dirty="0" smtClean="0"/>
              <a:t>學校應妥</a:t>
            </a:r>
            <a:r>
              <a:rPr lang="zh-TW" altLang="en-US" sz="2000" dirty="0"/>
              <a:t>善保管以下</a:t>
            </a:r>
            <a:r>
              <a:rPr lang="zh-TW" altLang="en-US" sz="2000" dirty="0" smtClean="0"/>
              <a:t>物品，</a:t>
            </a:r>
            <a:r>
              <a:rPr lang="zh-TW" altLang="en-US" sz="2000" dirty="0"/>
              <a:t>及</a:t>
            </a:r>
            <a:r>
              <a:rPr lang="zh-TW" altLang="en-US" sz="2000" dirty="0" smtClean="0"/>
              <a:t>定期更新密碼。</a:t>
            </a:r>
            <a:endParaRPr lang="en-US" altLang="zh-TW" sz="2000" dirty="0" smtClean="0"/>
          </a:p>
          <a:p>
            <a:pPr lvl="1">
              <a:spcBef>
                <a:spcPts val="1200"/>
              </a:spcBef>
            </a:pPr>
            <a:endParaRPr lang="en-US" altLang="zh-TW" sz="2000" dirty="0" smtClean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>
              <a:spcBef>
                <a:spcPts val="1200"/>
              </a:spcBef>
            </a:pPr>
            <a:endParaRPr lang="en-US" altLang="zh-TW" sz="2000" dirty="0"/>
          </a:p>
          <a:p>
            <a:pPr>
              <a:spcBef>
                <a:spcPts val="1200"/>
              </a:spcBef>
            </a:pPr>
            <a:endParaRPr lang="en-US" altLang="zh-TW" sz="2000" dirty="0" smtClean="0"/>
          </a:p>
          <a:p>
            <a:pPr marL="342900" lvl="1" indent="0">
              <a:spcBef>
                <a:spcPts val="1200"/>
              </a:spcBef>
              <a:buNone/>
            </a:pPr>
            <a:endParaRPr lang="en-US" altLang="zh-TW" sz="2000" dirty="0"/>
          </a:p>
          <a:p>
            <a:pPr marL="0" lvl="1" indent="0">
              <a:spcBef>
                <a:spcPts val="1200"/>
              </a:spcBef>
              <a:buNone/>
            </a:pPr>
            <a:endParaRPr lang="en-US" altLang="zh-TW" sz="1600" baseline="30000" dirty="0" smtClean="0">
              <a:latin typeface="+mj-lt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US" altLang="zh-TW" sz="1600" i="1" baseline="30000" dirty="0" smtClean="0">
                <a:latin typeface="+mj-lt"/>
              </a:rPr>
              <a:t>#</a:t>
            </a:r>
            <a:r>
              <a:rPr lang="en-US" altLang="zh-TW" sz="1600" i="1" dirty="0" smtClean="0">
                <a:latin typeface="+mj-lt"/>
              </a:rPr>
              <a:t> </a:t>
            </a:r>
            <a:r>
              <a:rPr lang="zh-TW" altLang="en-US" sz="1600" i="1" dirty="0" smtClean="0">
                <a:latin typeface="+mj-lt"/>
              </a:rPr>
              <a:t>只適用於雲端服務計劃 </a:t>
            </a:r>
            <a:r>
              <a:rPr lang="en-US" altLang="zh-TW" sz="1600" i="1" dirty="0" smtClean="0">
                <a:latin typeface="+mj-lt"/>
              </a:rPr>
              <a:t>2019</a:t>
            </a:r>
            <a:r>
              <a:rPr lang="zh-TW" altLang="en-US" sz="1600" i="1" dirty="0" smtClean="0">
                <a:latin typeface="+mj-lt"/>
              </a:rPr>
              <a:t>及 </a:t>
            </a:r>
            <a:r>
              <a:rPr lang="en-US" altLang="zh-TW" sz="1600" i="1" dirty="0" smtClean="0">
                <a:latin typeface="+mj-lt"/>
              </a:rPr>
              <a:t>2020</a:t>
            </a:r>
            <a:r>
              <a:rPr lang="zh-TW" altLang="en-US" sz="1600" i="1" dirty="0" smtClean="0">
                <a:latin typeface="+mj-lt"/>
              </a:rPr>
              <a:t>。</a:t>
            </a:r>
            <a:endParaRPr lang="en-US" altLang="zh-TW" sz="1600" i="1" dirty="0">
              <a:latin typeface="+mj-lt"/>
            </a:endParaRPr>
          </a:p>
          <a:p>
            <a:pPr marL="144000" indent="-457200">
              <a:spcBef>
                <a:spcPts val="1200"/>
              </a:spcBef>
              <a:buNone/>
            </a:pPr>
            <a:r>
              <a:rPr lang="zh-TW" altLang="en-US" sz="1600" b="1" i="1" dirty="0">
                <a:solidFill>
                  <a:srgbClr val="FF0000"/>
                </a:solidFill>
                <a:latin typeface="+mj-lt"/>
              </a:rPr>
              <a:t>* 若三位聯絡人的身份認證系統名稱／密碼皆已遺失而無法聯絡求助台，請聯絡網上校管系統學校聯絡主任。</a:t>
            </a:r>
            <a:endParaRPr lang="en-US" altLang="zh-TW" sz="1600" b="1" i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46889"/>
              </p:ext>
            </p:extLst>
          </p:nvPr>
        </p:nvGraphicFramePr>
        <p:xfrm>
          <a:off x="555675" y="2483677"/>
          <a:ext cx="7848872" cy="24143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372">
                  <a:extLst>
                    <a:ext uri="{9D8B030D-6E8A-4147-A177-3AD203B41FA5}">
                      <a16:colId xmlns:a16="http://schemas.microsoft.com/office/drawing/2014/main" val="3351761333"/>
                    </a:ext>
                  </a:extLst>
                </a:gridCol>
                <a:gridCol w="4070753">
                  <a:extLst>
                    <a:ext uri="{9D8B030D-6E8A-4147-A177-3AD203B41FA5}">
                      <a16:colId xmlns:a16="http://schemas.microsoft.com/office/drawing/2014/main" val="1656303999"/>
                    </a:ext>
                  </a:extLst>
                </a:gridCol>
                <a:gridCol w="2557747">
                  <a:extLst>
                    <a:ext uri="{9D8B030D-6E8A-4147-A177-3AD203B41FA5}">
                      <a16:colId xmlns:a16="http://schemas.microsoft.com/office/drawing/2014/main" val="2347472418"/>
                    </a:ext>
                  </a:extLst>
                </a:gridCol>
              </a:tblGrid>
              <a:tr h="254479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服務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</a:rPr>
                        <a:t>用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戶名稱</a:t>
                      </a:r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密碼</a:t>
                      </a:r>
                      <a:r>
                        <a:rPr lang="en-US" altLang="zh-TW" sz="18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密鑰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</a:rPr>
                        <a:t>遺失時的處</a:t>
                      </a:r>
                      <a:r>
                        <a:rPr lang="zh-TW" altLang="en-US" sz="1800" kern="1200" dirty="0">
                          <a:solidFill>
                            <a:schemeClr val="bg1"/>
                          </a:solidFill>
                        </a:rPr>
                        <a:t>理方法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49306"/>
                  </a:ext>
                </a:extLst>
              </a:tr>
              <a:tr h="12109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學校數據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33CC"/>
                          </a:solidFill>
                        </a:rPr>
                        <a:t>BitLocker</a:t>
                      </a: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密碼</a:t>
                      </a:r>
                      <a:r>
                        <a:rPr lang="en-US" altLang="zh-TW" sz="1800" baseline="30000" dirty="0" smtClean="0">
                          <a:solidFill>
                            <a:srgbClr val="0033CC"/>
                          </a:solidFill>
                        </a:rPr>
                        <a:t>#</a:t>
                      </a:r>
                      <a:r>
                        <a:rPr lang="en-US" altLang="zh-TW" sz="1800" baseline="0" dirty="0" smtClean="0">
                          <a:solidFill>
                            <a:srgbClr val="0033CC"/>
                          </a:solidFill>
                        </a:rPr>
                        <a:t> / Data Encryption </a:t>
                      </a:r>
                      <a:r>
                        <a:rPr lang="zh-TW" altLang="en-US" sz="1800" baseline="0" dirty="0" smtClean="0">
                          <a:solidFill>
                            <a:srgbClr val="0033CC"/>
                          </a:solidFill>
                        </a:rPr>
                        <a:t>密碼</a:t>
                      </a:r>
                      <a:endParaRPr lang="en-US" altLang="zh-TW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視窗管理員密碼</a:t>
                      </a:r>
                      <a:r>
                        <a:rPr lang="en-US" altLang="zh-TW" sz="1800" baseline="30000" dirty="0" smtClean="0">
                          <a:solidFill>
                            <a:srgbClr val="0033CC"/>
                          </a:solidFill>
                        </a:rPr>
                        <a:t>#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33CC"/>
                          </a:solidFill>
                        </a:rPr>
                        <a:t>BitLocker</a:t>
                      </a: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修復金鑰</a:t>
                      </a:r>
                      <a:r>
                        <a:rPr lang="en-US" altLang="zh-TW" sz="1800" baseline="30000" dirty="0" smtClean="0">
                          <a:solidFill>
                            <a:srgbClr val="0033CC"/>
                          </a:solidFill>
                        </a:rPr>
                        <a:t>#</a:t>
                      </a:r>
                      <a:endParaRPr lang="en-US" altLang="zh-TW" sz="1800" b="1" baseline="30000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聯絡</a:t>
                      </a:r>
                      <a:r>
                        <a:rPr lang="en-US" altLang="zh-TW" sz="1800" dirty="0" smtClean="0">
                          <a:solidFill>
                            <a:srgbClr val="0033CC"/>
                          </a:solidFill>
                        </a:rPr>
                        <a:t>SLO</a:t>
                      </a: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要求重置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863267"/>
                  </a:ext>
                </a:extLst>
              </a:tr>
              <a:tr h="8376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求助</a:t>
                      </a: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台</a:t>
                      </a:r>
                      <a:endParaRPr lang="en-US" altLang="zh-TW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33CC"/>
                          </a:solidFill>
                        </a:rPr>
                        <a:t>服</a:t>
                      </a:r>
                      <a:r>
                        <a:rPr lang="zh-TW" altLang="en-US" sz="1800" dirty="0">
                          <a:solidFill>
                            <a:srgbClr val="0033CC"/>
                          </a:solidFill>
                        </a:rPr>
                        <a:t>務</a:t>
                      </a:r>
                      <a:endParaRPr lang="zh-HK" altLang="en-US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聯絡人的</a:t>
                      </a:r>
                      <a:r>
                        <a:rPr lang="zh-TW" altLang="en-US" sz="1600" dirty="0" smtClean="0">
                          <a:solidFill>
                            <a:srgbClr val="0033CC"/>
                          </a:solidFill>
                        </a:rPr>
                        <a:t>身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份認證系</a:t>
                      </a:r>
                      <a:r>
                        <a:rPr lang="zh-TW" altLang="en-US" sz="1600" dirty="0" smtClean="0">
                          <a:solidFill>
                            <a:srgbClr val="0033CC"/>
                          </a:solidFill>
                        </a:rPr>
                        <a:t>統</a:t>
                      </a:r>
                      <a:r>
                        <a:rPr lang="zh-TW" altLang="en-US" sz="1600" kern="1200" dirty="0" smtClean="0">
                          <a:solidFill>
                            <a:srgbClr val="0033CC"/>
                          </a:solidFill>
                        </a:rPr>
                        <a:t>用</a:t>
                      </a:r>
                      <a:r>
                        <a:rPr lang="zh-TW" altLang="en-US" sz="1600" dirty="0" smtClean="0">
                          <a:solidFill>
                            <a:srgbClr val="0033CC"/>
                          </a:solidFill>
                        </a:rPr>
                        <a:t>戶名</a:t>
                      </a: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稱及密碼</a:t>
                      </a:r>
                      <a:endParaRPr lang="en-US" altLang="zh-TW" sz="1600" dirty="0">
                        <a:solidFill>
                          <a:srgbClr val="0033CC"/>
                        </a:solidFill>
                      </a:endParaRPr>
                    </a:p>
                    <a:p>
                      <a:pPr algn="l"/>
                      <a:endParaRPr lang="en-US" altLang="zh-TW" sz="900" dirty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0033CC"/>
                          </a:solidFill>
                        </a:rPr>
                        <a:t>電話熱線服務識別</a:t>
                      </a:r>
                      <a:r>
                        <a:rPr lang="zh-TW" altLang="en-US" sz="1600" dirty="0" smtClean="0">
                          <a:solidFill>
                            <a:srgbClr val="0033CC"/>
                          </a:solidFill>
                        </a:rPr>
                        <a:t>碼 </a:t>
                      </a:r>
                      <a:r>
                        <a:rPr lang="en-US" altLang="zh-TW" sz="1600" dirty="0" smtClean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33CC"/>
                          </a:solidFill>
                        </a:rPr>
                        <a:t>PIN)</a:t>
                      </a:r>
                      <a:endParaRPr lang="en-US" altLang="zh-TW" sz="16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33CC"/>
                          </a:solidFill>
                        </a:rPr>
                        <a:t>聯絡求助台安</a:t>
                      </a:r>
                      <a:r>
                        <a:rPr lang="zh-TW" altLang="en-US" sz="1800" kern="1200" dirty="0" smtClean="0">
                          <a:solidFill>
                            <a:srgbClr val="0033CC"/>
                          </a:solidFill>
                        </a:rPr>
                        <a:t>排重置</a:t>
                      </a:r>
                      <a:endParaRPr lang="en-US" altLang="zh-TW" sz="1800" b="1" dirty="0">
                        <a:solidFill>
                          <a:srgbClr val="0033CC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3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21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5">
                  <a:lumMod val="10000"/>
                </a:schemeClr>
              </a:buClr>
              <a:defRPr/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聯絡與支援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資源</a:t>
            </a: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WebSAMS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討論區</a:t>
            </a:r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香港教育城校管系統討論區</a:t>
            </a:r>
            <a:r>
              <a:rPr lang="en-US" altLang="zh-TW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  <a:hlinkClick r:id="rId2"/>
              </a:rPr>
              <a:t>https://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  <a:hlinkClick r:id="rId2"/>
              </a:rPr>
              <a:t>forum.hkedcity.net/forumdisplay.php?fid=71</a:t>
            </a:r>
            <a:endParaRPr lang="en-US" altLang="ko-KR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WebSAMS </a:t>
            </a:r>
            <a:r>
              <a:rPr lang="zh-TW" altLang="en-US" dirty="0">
                <a:solidFill>
                  <a:schemeClr val="tx1"/>
                </a:solidFill>
                <a:cs typeface="Arial" pitchFamily="34" charset="0"/>
              </a:rPr>
              <a:t>求助台</a:t>
            </a:r>
            <a:r>
              <a:rPr lang="zh-TW" altLang="en-US" dirty="0" smtClean="0">
                <a:solidFill>
                  <a:schemeClr val="tx1"/>
                </a:solidFill>
                <a:cs typeface="Arial" pitchFamily="34" charset="0"/>
              </a:rPr>
              <a:t>服務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支援熱線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US" altLang="ko-KR" dirty="0">
                <a:solidFill>
                  <a:schemeClr val="tx1"/>
                </a:solidFill>
              </a:rPr>
              <a:t>2166-1150  </a:t>
            </a:r>
            <a:r>
              <a:rPr lang="zh-TW" altLang="en-US" dirty="0">
                <a:solidFill>
                  <a:schemeClr val="tx1"/>
                </a:solidFill>
              </a:rPr>
              <a:t>傳真</a:t>
            </a:r>
            <a:r>
              <a:rPr lang="en-US" altLang="ko-KR" dirty="0">
                <a:solidFill>
                  <a:schemeClr val="tx1"/>
                </a:solidFill>
              </a:rPr>
              <a:t>: 5801-1284</a:t>
            </a: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電郵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websams_support@ges.com.hk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742913" lvl="1" indent="-285737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</a:rPr>
              <a:t>請</a:t>
            </a:r>
            <a:r>
              <a:rPr lang="zh-TW" altLang="en-US" dirty="0">
                <a:solidFill>
                  <a:schemeClr val="tx1"/>
                </a:solidFill>
              </a:rPr>
              <a:t>提供學校</a:t>
            </a:r>
            <a:r>
              <a:rPr lang="en-US" altLang="zh-TW" dirty="0">
                <a:solidFill>
                  <a:schemeClr val="tx1"/>
                </a:solidFill>
              </a:rPr>
              <a:t>ID (</a:t>
            </a:r>
            <a:r>
              <a:rPr lang="en-US" altLang="ko-KR" dirty="0">
                <a:solidFill>
                  <a:schemeClr val="tx1"/>
                </a:solidFill>
              </a:rPr>
              <a:t>School ID), </a:t>
            </a:r>
            <a:r>
              <a:rPr lang="zh-TW" altLang="en-US" dirty="0">
                <a:solidFill>
                  <a:schemeClr val="tx1"/>
                </a:solidFill>
              </a:rPr>
              <a:t>來電者名稱及聯絡電話</a:t>
            </a:r>
            <a:endParaRPr lang="en-US" altLang="ko-KR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4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問答時間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1" y="1601524"/>
            <a:ext cx="7367682" cy="4812953"/>
          </a:xfrm>
        </p:spPr>
        <p:txBody>
          <a:bodyPr/>
          <a:lstStyle/>
          <a:p>
            <a:pPr marL="534988" indent="-534988" algn="just">
              <a:spcBef>
                <a:spcPts val="0"/>
              </a:spcBef>
            </a:pP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401" y="2422212"/>
            <a:ext cx="41168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Q&amp;A</a:t>
            </a:r>
            <a:endParaRPr lang="zh-TW" alt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12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29074</TotalTime>
  <Words>4880</Words>
  <Application>Microsoft Office PowerPoint</Application>
  <PresentationFormat>如螢幕大小 (4:3)</PresentationFormat>
  <Paragraphs>845</Paragraphs>
  <Slides>91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91</vt:i4>
      </vt:variant>
    </vt:vector>
  </HeadingPairs>
  <TitlesOfParts>
    <vt:vector size="104" baseType="lpstr">
      <vt:lpstr>Gungsuh</vt:lpstr>
      <vt:lpstr>Microsoft YaHei Light</vt:lpstr>
      <vt:lpstr>微軟正黑體</vt:lpstr>
      <vt:lpstr>新細明體</vt:lpstr>
      <vt:lpstr>新細明體</vt:lpstr>
      <vt:lpstr>標楷體</vt:lpstr>
      <vt:lpstr>Arial</vt:lpstr>
      <vt:lpstr>Calibri</vt:lpstr>
      <vt:lpstr>Monotype Corsiva</vt:lpstr>
      <vt:lpstr>Tahoma</vt:lpstr>
      <vt:lpstr>Times New Roman</vt:lpstr>
      <vt:lpstr>Wingdings</vt:lpstr>
      <vt:lpstr>佈景主題1</vt:lpstr>
      <vt:lpstr>網上校管系統 系統保安及常規保安措施簡介會</vt:lpstr>
      <vt:lpstr>內容概覽</vt:lpstr>
      <vt:lpstr>(一) 現時雲端服務計劃的運作情況</vt:lpstr>
      <vt:lpstr>(一) 現時雲端服務計劃的運作情況</vt:lpstr>
      <vt:lpstr>(一) 現時雲端服務計劃的運作情況</vt:lpstr>
      <vt:lpstr>PowerPoint 簡報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PowerPoint 簡報</vt:lpstr>
      <vt:lpstr>PowerPoint 簡報</vt:lpstr>
      <vt:lpstr>PowerPoint 簡報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(三) 雲端平台安全使用錦囊</vt:lpstr>
      <vt:lpstr>(四) 網上校管系統安全使用錦囊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系統管理員設定時需要考慮的因素：  - 設定為寬鬆的準則時，系統保安的憂慮 - 設定為嚴謹的準則時，行政上的不便</vt:lpstr>
      <vt:lpstr>(I)資訊保安</vt:lpstr>
      <vt:lpstr>(I)資訊保安</vt:lpstr>
      <vt:lpstr>(I)資訊保安</vt:lpstr>
      <vt:lpstr>(I)資訊保安</vt:lpstr>
      <vt:lpstr>(I)資訊保安</vt:lpstr>
      <vt:lpstr>(I)資訊保安</vt:lpstr>
      <vt:lpstr>紀錄 (Accounting)</vt:lpstr>
      <vt:lpstr>系統管理員對於審計追蹤及紀錄（Audit Trail &amp; Log）檔案保留或清理的考慮</vt:lpstr>
      <vt:lpstr>(I)資訊保安</vt:lpstr>
      <vt:lpstr>(I)資訊保安</vt:lpstr>
      <vt:lpstr>PowerPoint 簡報</vt:lpstr>
      <vt:lpstr>PowerPoint 簡報</vt:lpstr>
      <vt:lpstr>PowerPoint 簡報</vt:lpstr>
      <vt:lpstr>(III)數據保安</vt:lpstr>
      <vt:lpstr>(III)數據保安</vt:lpstr>
      <vt:lpstr>(III)數據保安</vt:lpstr>
      <vt:lpstr>(III)數據保安</vt:lpstr>
      <vt:lpstr>(III)數據保安</vt:lpstr>
      <vt:lpstr>注意事項</vt:lpstr>
      <vt:lpstr>注意事項</vt:lpstr>
      <vt:lpstr>注意事項</vt:lpstr>
      <vt:lpstr>注意事項</vt:lpstr>
      <vt:lpstr>注意事項</vt:lpstr>
      <vt:lpstr>注意事項</vt:lpstr>
      <vt:lpstr>注意事項</vt:lpstr>
      <vt:lpstr>(四) 網上校管系統安全使用錦囊</vt:lpstr>
      <vt:lpstr>(IV) 聯絡與支援</vt:lpstr>
      <vt:lpstr>PowerPoint 簡報</vt:lpstr>
      <vt:lpstr>PowerPoint 簡報</vt:lpstr>
      <vt:lpstr>PowerPoint 簡報</vt:lpstr>
      <vt:lpstr>PowerPoint 簡報</vt:lpstr>
      <vt:lpstr>PowerPoint 簡報</vt:lpstr>
      <vt:lpstr>(IV) 聯絡與支援</vt:lpstr>
      <vt:lpstr>(IV) 聯絡與支援</vt:lpstr>
      <vt:lpstr>(IV) 聯絡與支援</vt:lpstr>
      <vt:lpstr>(IV) 聯絡與支援</vt:lpstr>
      <vt:lpstr>(IV) 聯絡與支援</vt:lpstr>
      <vt:lpstr>(五) 問答時間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cp:lastModifiedBy>LAW, Yuen-sum Jenny</cp:lastModifiedBy>
  <cp:revision>1</cp:revision>
  <cp:lastPrinted>2023-05-30T03:19:59Z</cp:lastPrinted>
  <dcterms:created xsi:type="dcterms:W3CDTF">2018-05-11T03:19:46Z</dcterms:created>
  <dcterms:modified xsi:type="dcterms:W3CDTF">2023-06-07T08:21:25Z</dcterms:modified>
</cp:coreProperties>
</file>