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61"/>
  </p:notesMasterIdLst>
  <p:handoutMasterIdLst>
    <p:handoutMasterId r:id="rId62"/>
  </p:handoutMasterIdLst>
  <p:sldIdLst>
    <p:sldId id="622" r:id="rId4"/>
    <p:sldId id="621" r:id="rId5"/>
    <p:sldId id="623" r:id="rId6"/>
    <p:sldId id="624" r:id="rId7"/>
    <p:sldId id="625" r:id="rId8"/>
    <p:sldId id="626" r:id="rId9"/>
    <p:sldId id="627" r:id="rId10"/>
    <p:sldId id="628" r:id="rId11"/>
    <p:sldId id="629" r:id="rId12"/>
    <p:sldId id="630" r:id="rId13"/>
    <p:sldId id="631" r:id="rId14"/>
    <p:sldId id="632" r:id="rId15"/>
    <p:sldId id="633" r:id="rId16"/>
    <p:sldId id="634" r:id="rId17"/>
    <p:sldId id="635" r:id="rId18"/>
    <p:sldId id="636" r:id="rId19"/>
    <p:sldId id="637" r:id="rId20"/>
    <p:sldId id="638" r:id="rId21"/>
    <p:sldId id="639" r:id="rId22"/>
    <p:sldId id="640" r:id="rId23"/>
    <p:sldId id="641" r:id="rId24"/>
    <p:sldId id="642" r:id="rId25"/>
    <p:sldId id="643" r:id="rId26"/>
    <p:sldId id="644" r:id="rId27"/>
    <p:sldId id="645" r:id="rId28"/>
    <p:sldId id="646" r:id="rId29"/>
    <p:sldId id="647" r:id="rId30"/>
    <p:sldId id="648" r:id="rId31"/>
    <p:sldId id="649" r:id="rId32"/>
    <p:sldId id="650" r:id="rId33"/>
    <p:sldId id="651" r:id="rId34"/>
    <p:sldId id="652" r:id="rId35"/>
    <p:sldId id="653" r:id="rId36"/>
    <p:sldId id="654" r:id="rId37"/>
    <p:sldId id="655" r:id="rId38"/>
    <p:sldId id="656" r:id="rId39"/>
    <p:sldId id="657" r:id="rId40"/>
    <p:sldId id="658" r:id="rId41"/>
    <p:sldId id="659" r:id="rId42"/>
    <p:sldId id="660" r:id="rId43"/>
    <p:sldId id="661" r:id="rId44"/>
    <p:sldId id="662" r:id="rId45"/>
    <p:sldId id="663" r:id="rId46"/>
    <p:sldId id="664" r:id="rId47"/>
    <p:sldId id="665" r:id="rId48"/>
    <p:sldId id="666" r:id="rId49"/>
    <p:sldId id="667" r:id="rId50"/>
    <p:sldId id="668" r:id="rId51"/>
    <p:sldId id="669" r:id="rId52"/>
    <p:sldId id="670" r:id="rId53"/>
    <p:sldId id="671" r:id="rId54"/>
    <p:sldId id="672" r:id="rId55"/>
    <p:sldId id="673" r:id="rId56"/>
    <p:sldId id="674" r:id="rId57"/>
    <p:sldId id="675" r:id="rId58"/>
    <p:sldId id="676" r:id="rId59"/>
    <p:sldId id="677" r:id="rId60"/>
  </p:sldIdLst>
  <p:sldSz cx="12192000" cy="6858000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2403397-DC87-4AA5-9E50-DFD4A1CCB781}">
          <p14:sldIdLst>
            <p14:sldId id="622"/>
            <p14:sldId id="621"/>
            <p14:sldId id="623"/>
            <p14:sldId id="624"/>
            <p14:sldId id="625"/>
            <p14:sldId id="626"/>
            <p14:sldId id="627"/>
            <p14:sldId id="628"/>
            <p14:sldId id="629"/>
            <p14:sldId id="630"/>
            <p14:sldId id="631"/>
            <p14:sldId id="632"/>
            <p14:sldId id="633"/>
            <p14:sldId id="634"/>
            <p14:sldId id="635"/>
            <p14:sldId id="636"/>
            <p14:sldId id="637"/>
            <p14:sldId id="638"/>
            <p14:sldId id="639"/>
            <p14:sldId id="640"/>
            <p14:sldId id="641"/>
            <p14:sldId id="642"/>
            <p14:sldId id="643"/>
            <p14:sldId id="644"/>
            <p14:sldId id="645"/>
            <p14:sldId id="646"/>
            <p14:sldId id="647"/>
            <p14:sldId id="648"/>
            <p14:sldId id="649"/>
            <p14:sldId id="650"/>
            <p14:sldId id="651"/>
            <p14:sldId id="652"/>
            <p14:sldId id="653"/>
            <p14:sldId id="654"/>
            <p14:sldId id="655"/>
            <p14:sldId id="656"/>
            <p14:sldId id="657"/>
            <p14:sldId id="658"/>
            <p14:sldId id="659"/>
            <p14:sldId id="660"/>
            <p14:sldId id="661"/>
            <p14:sldId id="662"/>
            <p14:sldId id="663"/>
            <p14:sldId id="664"/>
            <p14:sldId id="665"/>
            <p14:sldId id="666"/>
            <p14:sldId id="667"/>
            <p14:sldId id="668"/>
            <p14:sldId id="669"/>
            <p14:sldId id="670"/>
            <p14:sldId id="671"/>
            <p14:sldId id="672"/>
            <p14:sldId id="673"/>
            <p14:sldId id="674"/>
            <p14:sldId id="675"/>
            <p14:sldId id="676"/>
            <p14:sldId id="67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UNG, Wai-chung Henry" initials="LWH" lastIdx="15" clrIdx="0">
    <p:extLst>
      <p:ext uri="{19B8F6BF-5375-455C-9EA6-DF929625EA0E}">
        <p15:presenceInfo xmlns:p15="http://schemas.microsoft.com/office/powerpoint/2012/main" userId="S-1-5-21-2637006528-1015924553-1750768987-1160" providerId="AD"/>
      </p:ext>
    </p:extLst>
  </p:cmAuthor>
  <p:cmAuthor id="2" name="SIM7" initials="SIM7" lastIdx="19" clrIdx="1">
    <p:extLst>
      <p:ext uri="{19B8F6BF-5375-455C-9EA6-DF929625EA0E}">
        <p15:presenceInfo xmlns:p15="http://schemas.microsoft.com/office/powerpoint/2012/main" userId="SIM7" providerId="None"/>
      </p:ext>
    </p:extLst>
  </p:cmAuthor>
  <p:cmAuthor id="3" name="LAM, Hiu-fung Cathy" initials="LHC" lastIdx="6" clrIdx="2">
    <p:extLst>
      <p:ext uri="{19B8F6BF-5375-455C-9EA6-DF929625EA0E}">
        <p15:presenceInfo xmlns:p15="http://schemas.microsoft.com/office/powerpoint/2012/main" userId="S-1-5-21-2637006528-1015924553-1750768987-30449" providerId="AD"/>
      </p:ext>
    </p:extLst>
  </p:cmAuthor>
  <p:cmAuthor id="4" name="SIM" initials="SIM" lastIdx="22" clrIdx="3">
    <p:extLst>
      <p:ext uri="{19B8F6BF-5375-455C-9EA6-DF929625EA0E}">
        <p15:presenceInfo xmlns:p15="http://schemas.microsoft.com/office/powerpoint/2012/main" userId="SIM" providerId="None"/>
      </p:ext>
    </p:extLst>
  </p:cmAuthor>
  <p:cmAuthor id="5" name="Ricardo Yu" initials="RY" lastIdx="15" clrIdx="4">
    <p:extLst>
      <p:ext uri="{19B8F6BF-5375-455C-9EA6-DF929625EA0E}">
        <p15:presenceInfo xmlns:p15="http://schemas.microsoft.com/office/powerpoint/2012/main" userId="S::ricardo.yu@ges.com.hk::48e45529-1bd2-4b89-9705-aafce10c1be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49FB"/>
    <a:srgbClr val="3973F3"/>
    <a:srgbClr val="F7FAFD"/>
    <a:srgbClr val="2E75B6"/>
    <a:srgbClr val="CEE1F2"/>
    <a:srgbClr val="B5D2EC"/>
    <a:srgbClr val="FF3399"/>
    <a:srgbClr val="663300"/>
    <a:srgbClr val="FFCC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6" autoAdjust="0"/>
    <p:restoredTop sz="83605" autoAdjust="0"/>
  </p:normalViewPr>
  <p:slideViewPr>
    <p:cSldViewPr snapToGrid="0">
      <p:cViewPr varScale="1">
        <p:scale>
          <a:sx n="95" d="100"/>
          <a:sy n="95" d="100"/>
        </p:scale>
        <p:origin x="1098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98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commentAuthors" Target="commentAuthor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099" y="3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/>
          <a:lstStyle>
            <a:lvl1pPr algn="r">
              <a:defRPr sz="1200"/>
            </a:lvl1pPr>
          </a:lstStyle>
          <a:p>
            <a:fld id="{5A6930C4-1CEF-44DC-BA4F-D4673626C546}" type="datetimeFigureOut">
              <a:rPr lang="zh-HK" altLang="en-US" smtClean="0"/>
              <a:t>26/9/2024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245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099" y="9428245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 anchor="b"/>
          <a:lstStyle>
            <a:lvl1pPr algn="r">
              <a:defRPr sz="1200"/>
            </a:lvl1pPr>
          </a:lstStyle>
          <a:p>
            <a:fld id="{CDEF0C94-2FE2-4F67-B31A-C622EEA70FD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7770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732" cy="498630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864" y="1"/>
            <a:ext cx="2945732" cy="498630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r">
              <a:defRPr sz="1200"/>
            </a:lvl1pPr>
          </a:lstStyle>
          <a:p>
            <a:fld id="{71A6E3F1-224B-425D-A857-3CA308D64953}" type="datetimeFigureOut">
              <a:rPr lang="zh-HK" altLang="en-US" smtClean="0"/>
              <a:t>26/9/2024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46" tIns="45473" rIns="90946" bIns="45473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202" y="4777198"/>
            <a:ext cx="5437275" cy="3908613"/>
          </a:xfrm>
          <a:prstGeom prst="rect">
            <a:avLst/>
          </a:prstGeom>
        </p:spPr>
        <p:txBody>
          <a:bodyPr vert="horz" lIns="90946" tIns="45473" rIns="90946" bIns="45473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28010"/>
            <a:ext cx="2945732" cy="498628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864" y="9428010"/>
            <a:ext cx="2945732" cy="498628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r">
              <a:defRPr sz="1200"/>
            </a:lvl1pPr>
          </a:lstStyle>
          <a:p>
            <a:fld id="{1E360F69-5F52-4D59-8E6C-D976104DA97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27069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>
            <a:extLst>
              <a:ext uri="{FF2B5EF4-FFF2-40B4-BE49-F238E27FC236}">
                <a16:creationId xmlns:a16="http://schemas.microsoft.com/office/drawing/2014/main" id="{635241B9-6404-4628-AE09-839B066B3A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44800" y="2438400"/>
            <a:ext cx="7924800" cy="1143000"/>
          </a:xfrm>
          <a:prstGeom prst="rect">
            <a:avLst/>
          </a:prstGeom>
        </p:spPr>
        <p:txBody>
          <a:bodyPr/>
          <a:lstStyle>
            <a:lvl1pPr algn="r">
              <a:defRPr lang="en-US" altLang="zh-TW" sz="4800" b="1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  <a:endParaRPr lang="en-US" altLang="zh-TW" noProof="0" dirty="0"/>
          </a:p>
        </p:txBody>
      </p:sp>
      <p:sp>
        <p:nvSpPr>
          <p:cNvPr id="13" name="Rectangle 1027">
            <a:extLst>
              <a:ext uri="{FF2B5EF4-FFF2-40B4-BE49-F238E27FC236}">
                <a16:creationId xmlns:a16="http://schemas.microsoft.com/office/drawing/2014/main" id="{5E4EDF56-8EA8-4F51-AA6F-DB1DEFF70B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44800" y="3810001"/>
            <a:ext cx="7924800" cy="9747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按一下以編輯母片子標題樣式</a:t>
            </a:r>
            <a:endParaRPr lang="en-US" altLang="zh-TW" noProof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FCD2874-BFE6-457A-ACBB-071CAF287E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1" y="17393"/>
            <a:ext cx="2489606" cy="1590730"/>
          </a:xfrm>
          <a:prstGeom prst="rect">
            <a:avLst/>
          </a:prstGeom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13E72F35-3812-4F97-BA68-593F2C02403D}"/>
              </a:ext>
            </a:extLst>
          </p:cNvPr>
          <p:cNvGrpSpPr/>
          <p:nvPr userDrawn="1"/>
        </p:nvGrpSpPr>
        <p:grpSpPr>
          <a:xfrm>
            <a:off x="11351895" y="0"/>
            <a:ext cx="840103" cy="6858000"/>
            <a:chOff x="250409" y="0"/>
            <a:chExt cx="272970" cy="208788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219A514-3B88-467B-B1CA-C375CE10AC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0409" y="0"/>
              <a:ext cx="272970" cy="2087880"/>
            </a:xfrm>
            <a:custGeom>
              <a:avLst/>
              <a:gdLst/>
              <a:ahLst/>
              <a:cxnLst/>
              <a:rect l="l" t="t" r="r" b="b"/>
              <a:pathLst>
                <a:path w="523379" h="3479800">
                  <a:moveTo>
                    <a:pt x="0" y="0"/>
                  </a:moveTo>
                  <a:lnTo>
                    <a:pt x="523379" y="0"/>
                  </a:lnTo>
                  <a:lnTo>
                    <a:pt x="523379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D7E7F5"/>
            </a:solidFill>
          </p:spPr>
          <p:txBody>
            <a:bodyPr vert="vert270" tIns="10800" bIns="10800"/>
            <a:lstStyle/>
            <a:p>
              <a:r>
                <a:rPr lang="en-US" altLang="zh-TW" sz="4000" dirty="0">
                  <a:solidFill>
                    <a:srgbClr val="EBF0F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zh-TW" altLang="en-US" sz="4000" dirty="0">
                <a:solidFill>
                  <a:srgbClr val="EBF0F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AD288FEC-AA20-43F8-835C-0CEBA2C73EC1}"/>
              </a:ext>
            </a:extLst>
          </p:cNvPr>
          <p:cNvSpPr/>
          <p:nvPr userDrawn="1"/>
        </p:nvSpPr>
        <p:spPr>
          <a:xfrm>
            <a:off x="333148" y="564846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1" lang="zh-TW" altLang="en-US" sz="200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教育局</a:t>
            </a:r>
          </a:p>
          <a:p>
            <a:pPr>
              <a:defRPr/>
            </a:pPr>
            <a:r>
              <a:rPr kumimoji="1" lang="zh-TW" altLang="en-US" sz="200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系統及資訊管理組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4539CA01-2C86-42BF-BC79-9C12D166EC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61855" y="3730074"/>
            <a:ext cx="6264000" cy="129717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59EC2015-1BCE-4CAC-82A4-E0B3CD2E44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9227" y="3563420"/>
            <a:ext cx="6372000" cy="135604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01AEA9E3-178C-490D-AC73-A7332BBA0AA6}"/>
              </a:ext>
            </a:extLst>
          </p:cNvPr>
          <p:cNvSpPr txBox="1"/>
          <p:nvPr userDrawn="1"/>
        </p:nvSpPr>
        <p:spPr>
          <a:xfrm rot="16200000">
            <a:off x="10192598" y="4788826"/>
            <a:ext cx="3158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CloudSAMS</a:t>
            </a:r>
            <a:endParaRPr lang="en-US" sz="40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28005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zh-TW" altLang="en-US" sz="2400" dirty="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>
              <a:defRPr lang="zh-TW" altLang="en-US" sz="2100" dirty="0">
                <a:solidFill>
                  <a:schemeClr val="folHlink"/>
                </a:solidFill>
                <a:latin typeface="+mn-lt"/>
              </a:defRPr>
            </a:lvl2pPr>
            <a:lvl3pPr>
              <a:defRPr lang="zh-TW" altLang="en-US" sz="1800" dirty="0">
                <a:solidFill>
                  <a:schemeClr val="folHlink"/>
                </a:solidFill>
                <a:latin typeface="+mn-lt"/>
              </a:defRPr>
            </a:lvl3pPr>
            <a:lvl4pPr>
              <a:defRPr lang="zh-TW" altLang="en-US" sz="1700" dirty="0">
                <a:solidFill>
                  <a:schemeClr val="folHlink"/>
                </a:solidFill>
                <a:latin typeface="+mn-lt"/>
              </a:defRPr>
            </a:lvl4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  <p:sp>
        <p:nvSpPr>
          <p:cNvPr id="4" name="Rectangle 1032">
            <a:extLst>
              <a:ext uri="{FF2B5EF4-FFF2-40B4-BE49-F238E27FC236}">
                <a16:creationId xmlns:a16="http://schemas.microsoft.com/office/drawing/2014/main" id="{690065EC-2AB5-4318-9AAB-4D71484F29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8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032">
            <a:extLst>
              <a:ext uri="{FF2B5EF4-FFF2-40B4-BE49-F238E27FC236}">
                <a16:creationId xmlns:a16="http://schemas.microsoft.com/office/drawing/2014/main" id="{E6B67330-8775-428E-9999-1505B0ACF1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3510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19200" y="1509713"/>
            <a:ext cx="5283200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05600" y="1509713"/>
            <a:ext cx="5283200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4A4002C6-7F14-4731-BC20-7B9B3C8260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10289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B4C24F66-D125-4F79-A64B-6CCC3D01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8" name="Rectangle 1032">
            <a:extLst>
              <a:ext uri="{FF2B5EF4-FFF2-40B4-BE49-F238E27FC236}">
                <a16:creationId xmlns:a16="http://schemas.microsoft.com/office/drawing/2014/main" id="{B1DAEE3E-4B73-415E-814D-0FF70825F4F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664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219200" y="1509713"/>
            <a:ext cx="5283200" cy="4608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05600" y="1509713"/>
            <a:ext cx="5283200" cy="4608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67D7D5DD-2948-40FA-8FBF-3FB22A6578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82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Rectangle 1032">
            <a:extLst>
              <a:ext uri="{FF2B5EF4-FFF2-40B4-BE49-F238E27FC236}">
                <a16:creationId xmlns:a16="http://schemas.microsoft.com/office/drawing/2014/main" id="{CA6AC465-E014-49CB-8844-29A0F59407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81616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713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2">
            <a:extLst>
              <a:ext uri="{FF2B5EF4-FFF2-40B4-BE49-F238E27FC236}">
                <a16:creationId xmlns:a16="http://schemas.microsoft.com/office/drawing/2014/main" id="{FC03FC6E-3F99-4AA3-80AF-4061C271DF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813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C9BB8881-ECBC-4142-9933-CDAB826E4185}"/>
              </a:ext>
            </a:extLst>
          </p:cNvPr>
          <p:cNvSpPr/>
          <p:nvPr userDrawn="1"/>
        </p:nvSpPr>
        <p:spPr>
          <a:xfrm>
            <a:off x="0" y="6283067"/>
            <a:ext cx="12192000" cy="584776"/>
          </a:xfrm>
          <a:prstGeom prst="rect">
            <a:avLst/>
          </a:prstGeom>
          <a:gradFill>
            <a:gsLst>
              <a:gs pos="18000">
                <a:srgbClr val="F7FAFD"/>
              </a:gs>
              <a:gs pos="58000">
                <a:srgbClr val="B5D2EC"/>
              </a:gs>
              <a:gs pos="81000">
                <a:srgbClr val="B5D2EC"/>
              </a:gs>
              <a:gs pos="100000">
                <a:srgbClr val="CEE1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F0E82B3-CBDD-4AC0-821B-99CF90E0C81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0" y="48034"/>
            <a:ext cx="1591731" cy="1017034"/>
          </a:xfrm>
          <a:prstGeom prst="rect">
            <a:avLst/>
          </a:prstGeom>
        </p:spPr>
      </p:pic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509713"/>
            <a:ext cx="1076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rebuchet MS"/>
              </a:rPr>
              <a:t>Second level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4A8"/>
              </a:buClr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en-US" altLang="zh-TW" sz="2000" b="0" i="0" u="none" strike="noStrike" kern="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rebuchet MS"/>
              </a:rPr>
              <a:t>Third level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rebuchet MS"/>
              </a:rPr>
              <a:t>Fourth level</a:t>
            </a:r>
          </a:p>
        </p:txBody>
      </p:sp>
      <p:sp>
        <p:nvSpPr>
          <p:cNvPr id="15" name="Rectangle 1028">
            <a:extLst>
              <a:ext uri="{FF2B5EF4-FFF2-40B4-BE49-F238E27FC236}">
                <a16:creationId xmlns:a16="http://schemas.microsoft.com/office/drawing/2014/main" id="{AD4C71FC-CCAA-42BB-8D48-DFD3FDF83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70101" y="263690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16" name="Rectangle 1034">
            <a:extLst>
              <a:ext uri="{FF2B5EF4-FFF2-40B4-BE49-F238E27FC236}">
                <a16:creationId xmlns:a16="http://schemas.microsoft.com/office/drawing/2014/main" id="{11DA46A4-38A6-4E5A-9752-565E045AFC5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1051" y="330201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7" name="Rectangle 1035">
            <a:extLst>
              <a:ext uri="{FF2B5EF4-FFF2-40B4-BE49-F238E27FC236}">
                <a16:creationId xmlns:a16="http://schemas.microsoft.com/office/drawing/2014/main" id="{ECF39216-7EA6-4DDD-969A-CA2C48B8803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628651" y="1016000"/>
            <a:ext cx="10968567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8" name="Rectangle 1036">
            <a:extLst>
              <a:ext uri="{FF2B5EF4-FFF2-40B4-BE49-F238E27FC236}">
                <a16:creationId xmlns:a16="http://schemas.microsoft.com/office/drawing/2014/main" id="{496A3C86-C137-476B-B3EA-5A54F8D4D6E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692651" y="1092200"/>
            <a:ext cx="5278967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9" name="Rectangle 1037">
            <a:extLst>
              <a:ext uri="{FF2B5EF4-FFF2-40B4-BE49-F238E27FC236}">
                <a16:creationId xmlns:a16="http://schemas.microsoft.com/office/drawing/2014/main" id="{2E234E59-394E-4DFC-8838-16B123A48A3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7429501" y="1187450"/>
            <a:ext cx="3359151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D009F95-6ACD-47DA-B333-DCE5346BC742}"/>
              </a:ext>
            </a:extLst>
          </p:cNvPr>
          <p:cNvSpPr txBox="1"/>
          <p:nvPr userDrawn="1"/>
        </p:nvSpPr>
        <p:spPr>
          <a:xfrm>
            <a:off x="41565" y="6480355"/>
            <a:ext cx="498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Systems and </a:t>
            </a:r>
            <a:r>
              <a:rPr lang="en-US" sz="1800" u="none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en-US" sz="1800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 Management Section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FAB57F6A-1ACD-4678-872A-38EEF24D92FE}"/>
              </a:ext>
            </a:extLst>
          </p:cNvPr>
          <p:cNvSpPr txBox="1"/>
          <p:nvPr userDrawn="1"/>
        </p:nvSpPr>
        <p:spPr>
          <a:xfrm>
            <a:off x="8949061" y="6400425"/>
            <a:ext cx="2492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CloudSAMS</a:t>
            </a:r>
            <a:endParaRPr lang="en-US" sz="28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Rectangle 1032">
            <a:extLst>
              <a:ext uri="{FF2B5EF4-FFF2-40B4-BE49-F238E27FC236}">
                <a16:creationId xmlns:a16="http://schemas.microsoft.com/office/drawing/2014/main" id="{E6A5F99F-9F59-43CB-B56C-561C7B4947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9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76" r:id="rId7"/>
    <p:sldLayoutId id="2147483667" r:id="rId8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altLang="zh-TW" sz="2600" b="1" dirty="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FFCF01"/>
        </a:buClr>
        <a:buSzPct val="60000"/>
        <a:buFont typeface="Wingdings" pitchFamily="2" charset="2"/>
        <a:buChar char="n"/>
        <a:tabLst/>
        <a:defRPr lang="en-US" altLang="zh-TW" sz="2800" dirty="0">
          <a:solidFill>
            <a:srgbClr val="660066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itchFamily="2" charset="2"/>
        <a:buChar char="n"/>
        <a:tabLst/>
        <a:defRPr lang="en-US" altLang="zh-TW" sz="2400" dirty="0">
          <a:solidFill>
            <a:srgbClr val="9900CC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E4A8"/>
        </a:buClr>
        <a:buSzPct val="50000"/>
        <a:buFont typeface="Wingdings" pitchFamily="2" charset="2"/>
        <a:buChar char="n"/>
        <a:tabLst/>
        <a:defRPr lang="en-US" altLang="zh-TW" sz="2000" dirty="0">
          <a:solidFill>
            <a:srgbClr val="6600CC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3333CC"/>
        </a:buClr>
        <a:buSzPct val="55000"/>
        <a:buFont typeface="Wingdings" pitchFamily="2" charset="2"/>
        <a:buChar char="n"/>
        <a:tabLst/>
        <a:defRPr lang="en-US" altLang="zh-TW" sz="1800" kern="1200" noProof="0" dirty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050">
          <a:solidFill>
            <a:schemeClr val="tx1"/>
          </a:solidFill>
          <a:latin typeface="Tahoma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18" Type="http://schemas.openxmlformats.org/officeDocument/2006/relationships/image" Target="../media/image35.png"/><Relationship Id="rId26" Type="http://schemas.openxmlformats.org/officeDocument/2006/relationships/image" Target="../media/image43.svg"/><Relationship Id="rId3" Type="http://schemas.openxmlformats.org/officeDocument/2006/relationships/image" Target="../media/image22.png"/><Relationship Id="rId21" Type="http://schemas.openxmlformats.org/officeDocument/2006/relationships/image" Target="../media/image38.pn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8.svg"/><Relationship Id="rId25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png"/><Relationship Id="rId20" Type="http://schemas.openxmlformats.org/officeDocument/2006/relationships/image" Target="../media/image37.svg"/><Relationship Id="rId29" Type="http://schemas.openxmlformats.org/officeDocument/2006/relationships/image" Target="../media/image46.png"/><Relationship Id="rId1" Type="http://schemas.openxmlformats.org/officeDocument/2006/relationships/tags" Target="../tags/tag1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24" Type="http://schemas.openxmlformats.org/officeDocument/2006/relationships/image" Target="../media/image41.svg"/><Relationship Id="rId5" Type="http://schemas.openxmlformats.org/officeDocument/2006/relationships/image" Target="../media/image24.png"/><Relationship Id="rId15" Type="http://schemas.openxmlformats.org/officeDocument/2006/relationships/image" Target="../media/image34.svg"/><Relationship Id="rId23" Type="http://schemas.openxmlformats.org/officeDocument/2006/relationships/image" Target="../media/image40.png"/><Relationship Id="rId28" Type="http://schemas.openxmlformats.org/officeDocument/2006/relationships/image" Target="../media/image45.svg"/><Relationship Id="rId10" Type="http://schemas.openxmlformats.org/officeDocument/2006/relationships/image" Target="../media/image29.png"/><Relationship Id="rId19" Type="http://schemas.openxmlformats.org/officeDocument/2006/relationships/image" Target="../media/image36.png"/><Relationship Id="rId4" Type="http://schemas.openxmlformats.org/officeDocument/2006/relationships/image" Target="../media/image23.svg"/><Relationship Id="rId9" Type="http://schemas.openxmlformats.org/officeDocument/2006/relationships/image" Target="../media/image28.svg"/><Relationship Id="rId14" Type="http://schemas.openxmlformats.org/officeDocument/2006/relationships/image" Target="../media/image33.png"/><Relationship Id="rId22" Type="http://schemas.openxmlformats.org/officeDocument/2006/relationships/image" Target="../media/image39.svg"/><Relationship Id="rId27" Type="http://schemas.openxmlformats.org/officeDocument/2006/relationships/image" Target="../media/image44.png"/><Relationship Id="rId30" Type="http://schemas.openxmlformats.org/officeDocument/2006/relationships/image" Target="../media/image47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25.png"/><Relationship Id="rId7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svg"/><Relationship Id="rId5" Type="http://schemas.openxmlformats.org/officeDocument/2006/relationships/image" Target="../media/image27.png"/><Relationship Id="rId4" Type="http://schemas.openxmlformats.org/officeDocument/2006/relationships/image" Target="../media/image57.svg"/><Relationship Id="rId9" Type="http://schemas.openxmlformats.org/officeDocument/2006/relationships/image" Target="../media/image8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.png"/><Relationship Id="rId3" Type="http://schemas.openxmlformats.org/officeDocument/2006/relationships/image" Target="../media/image61.svg"/><Relationship Id="rId7" Type="http://schemas.openxmlformats.org/officeDocument/2006/relationships/image" Target="../media/image65.svg"/><Relationship Id="rId12" Type="http://schemas.openxmlformats.org/officeDocument/2006/relationships/image" Target="../media/image58.svg"/><Relationship Id="rId17" Type="http://schemas.openxmlformats.org/officeDocument/2006/relationships/image" Target="../media/image68.svg"/><Relationship Id="rId2" Type="http://schemas.openxmlformats.org/officeDocument/2006/relationships/image" Target="../media/image60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27.png"/><Relationship Id="rId5" Type="http://schemas.openxmlformats.org/officeDocument/2006/relationships/image" Target="../media/image63.svg"/><Relationship Id="rId15" Type="http://schemas.openxmlformats.org/officeDocument/2006/relationships/image" Target="../media/image8.svg"/><Relationship Id="rId10" Type="http://schemas.openxmlformats.org/officeDocument/2006/relationships/image" Target="../media/image57.svg"/><Relationship Id="rId4" Type="http://schemas.openxmlformats.org/officeDocument/2006/relationships/image" Target="../media/image62.png"/><Relationship Id="rId9" Type="http://schemas.openxmlformats.org/officeDocument/2006/relationships/image" Target="../media/image25.png"/><Relationship Id="rId14" Type="http://schemas.openxmlformats.org/officeDocument/2006/relationships/image" Target="../media/image59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7.svg"/><Relationship Id="rId4" Type="http://schemas.openxmlformats.org/officeDocument/2006/relationships/image" Target="../media/image13.svg"/><Relationship Id="rId9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hyperlink" Target="https://cdr.websams.edb.gov.hk/%e6%a8%a1%e7%b5%84%e8%b3%87%e6%96%99/" TargetMode="Externa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C6FFD95A-49D4-4B9B-B896-118F562332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人才資料庫模組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80488"/>
      </p:ext>
    </p:extLst>
  </p:cSld>
  <p:clrMapOvr>
    <a:masterClrMapping/>
  </p:clrMapOvr>
  <p:transition advTm="522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10</a:t>
            </a:fld>
            <a:endParaRPr 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B53142C-DBC4-4AF2-B9CA-B101A470D735}"/>
              </a:ext>
            </a:extLst>
          </p:cNvPr>
          <p:cNvSpPr txBox="1"/>
          <p:nvPr/>
        </p:nvSpPr>
        <p:spPr>
          <a:xfrm>
            <a:off x="1556730" y="5248500"/>
            <a:ext cx="279244" cy="3000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srgbClr val="0000FF"/>
                </a:solidFill>
              </a:rPr>
              <a:t>3</a:t>
            </a:r>
            <a:endParaRPr lang="zh-HK" altLang="en-US" sz="1350" dirty="0">
              <a:solidFill>
                <a:srgbClr val="0000FF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9F0A14F-7088-46B4-9EF5-E79C662DA575}"/>
              </a:ext>
            </a:extLst>
          </p:cNvPr>
          <p:cNvSpPr txBox="1"/>
          <p:nvPr/>
        </p:nvSpPr>
        <p:spPr>
          <a:xfrm>
            <a:off x="1537424" y="3050958"/>
            <a:ext cx="279244" cy="3000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srgbClr val="0000FF"/>
                </a:solidFill>
              </a:rPr>
              <a:t>2</a:t>
            </a:r>
            <a:endParaRPr lang="zh-HK" altLang="en-US" sz="1350" dirty="0">
              <a:solidFill>
                <a:srgbClr val="0000FF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8BBB49F-86ED-4A7D-8751-491C78656085}"/>
              </a:ext>
            </a:extLst>
          </p:cNvPr>
          <p:cNvSpPr txBox="1"/>
          <p:nvPr/>
        </p:nvSpPr>
        <p:spPr>
          <a:xfrm>
            <a:off x="1601083" y="1155664"/>
            <a:ext cx="279244" cy="3000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srgbClr val="0000FF"/>
                </a:solidFill>
              </a:rPr>
              <a:t>1</a:t>
            </a:r>
            <a:endParaRPr lang="zh-HK" altLang="en-US" sz="1350" dirty="0">
              <a:solidFill>
                <a:srgbClr val="0000FF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0E5EF2A-1DD4-45EA-BD6A-AFFE650E5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105" y="1155664"/>
            <a:ext cx="6707319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33168"/>
      </p:ext>
    </p:extLst>
  </p:cSld>
  <p:clrMapOvr>
    <a:masterClrMapping/>
  </p:clrMapOvr>
  <p:transition advTm="8507"/>
  <p:extLst>
    <p:ext uri="{E180D4A7-C9FB-4DFB-919C-405C955672EB}">
      <p14:showEvtLst xmlns:p14="http://schemas.microsoft.com/office/powerpoint/2010/main">
        <p14:playEvt time="16" objId="9"/>
        <p14:playEvt time="29" objId="8"/>
        <p14:stopEvt time="7613" objId="8"/>
        <p14:stopEvt time="8372" objId="9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11</a:t>
            </a:fld>
            <a:endParaRPr 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0CBC90CF-230B-4A35-95B5-1A367B3005C8}"/>
              </a:ext>
            </a:extLst>
          </p:cNvPr>
          <p:cNvSpPr txBox="1">
            <a:spLocks/>
          </p:cNvSpPr>
          <p:nvPr/>
        </p:nvSpPr>
        <p:spPr bwMode="auto">
          <a:xfrm>
            <a:off x="3346765" y="2510827"/>
            <a:ext cx="5943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zh-TW" altLang="en-US" sz="3600" kern="0"/>
              <a:t>不同渠道的介紹</a:t>
            </a:r>
            <a:endParaRPr lang="zh-HK" alt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1390665651"/>
      </p:ext>
    </p:extLst>
  </p:cSld>
  <p:clrMapOvr>
    <a:masterClrMapping/>
  </p:clrMapOvr>
  <p:transition advTm="4678"/>
  <p:extLst>
    <p:ext uri="{E180D4A7-C9FB-4DFB-919C-405C955672EB}">
      <p14:showEvtLst xmlns:p14="http://schemas.microsoft.com/office/powerpoint/2010/main">
        <p14:playEvt time="26" objId="6"/>
        <p14:playEvt time="38" objId="5"/>
        <p14:stopEvt time="3762" objId="5"/>
        <p14:stopEvt time="4434" objId="6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12</a:t>
            </a:fld>
            <a:endParaRPr 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BB5B0E3-D44B-49B1-B26E-8B710253B4D6}"/>
              </a:ext>
            </a:extLst>
          </p:cNvPr>
          <p:cNvSpPr txBox="1"/>
          <p:nvPr/>
        </p:nvSpPr>
        <p:spPr>
          <a:xfrm>
            <a:off x="11220400" y="1674278"/>
            <a:ext cx="971600" cy="5078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1350" dirty="0">
                <a:solidFill>
                  <a:schemeClr val="bg2"/>
                </a:solidFill>
              </a:rPr>
              <a:t>渠道一：學業成績</a:t>
            </a:r>
            <a:endParaRPr lang="en-US" altLang="zh-HK" sz="1350" dirty="0">
              <a:solidFill>
                <a:schemeClr val="bg2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BBFF173-59A1-4476-90BF-6BAF79CFDBF9}"/>
              </a:ext>
            </a:extLst>
          </p:cNvPr>
          <p:cNvSpPr txBox="1">
            <a:spLocks/>
          </p:cNvSpPr>
          <p:nvPr/>
        </p:nvSpPr>
        <p:spPr bwMode="auto">
          <a:xfrm>
            <a:off x="2649647" y="2857500"/>
            <a:ext cx="5943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zh-TW" altLang="en-US" sz="3600" kern="0"/>
              <a:t>渠道一：學業成績</a:t>
            </a:r>
            <a:br>
              <a:rPr lang="en-US" altLang="zh-HK" sz="3600" kern="0"/>
            </a:br>
            <a:endParaRPr lang="zh-HK" alt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3730915132"/>
      </p:ext>
    </p:extLst>
  </p:cSld>
  <p:clrMapOvr>
    <a:masterClrMapping/>
  </p:clrMapOvr>
  <p:transition advTm="4373"/>
  <p:extLst>
    <p:ext uri="{E180D4A7-C9FB-4DFB-919C-405C955672EB}">
      <p14:showEvtLst xmlns:p14="http://schemas.microsoft.com/office/powerpoint/2010/main">
        <p14:playEvt time="15" objId="6"/>
        <p14:stopEvt time="3475" objId="6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13</a:t>
            </a:fld>
            <a:endParaRPr 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D5AF579-95B0-4456-B8E2-1DBFAECF1801}"/>
              </a:ext>
            </a:extLst>
          </p:cNvPr>
          <p:cNvSpPr txBox="1"/>
          <p:nvPr/>
        </p:nvSpPr>
        <p:spPr>
          <a:xfrm>
            <a:off x="4031944" y="352587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人才資料庫渠道一組成流程圖</a:t>
            </a:r>
            <a:endParaRPr lang="zh-HK" altLang="en-US" sz="3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EEE3794-6178-4091-8252-A660BD6F6D98}"/>
              </a:ext>
            </a:extLst>
          </p:cNvPr>
          <p:cNvSpPr txBox="1"/>
          <p:nvPr/>
        </p:nvSpPr>
        <p:spPr>
          <a:xfrm>
            <a:off x="11220400" y="1674278"/>
            <a:ext cx="971600" cy="5078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渠道一：學業成績</a:t>
            </a:r>
            <a:endParaRPr kumimoji="0" lang="en-US" altLang="zh-HK" sz="135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474AC6D-F6E4-4C47-B95E-AEDFF71A6A61}"/>
              </a:ext>
            </a:extLst>
          </p:cNvPr>
          <p:cNvSpPr txBox="1"/>
          <p:nvPr/>
        </p:nvSpPr>
        <p:spPr>
          <a:xfrm>
            <a:off x="2275485" y="1798429"/>
            <a:ext cx="631968" cy="23616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wordArtVertRtl" wrap="square" rtlCol="0">
            <a:spAutoFit/>
          </a:bodyPr>
          <a:lstStyle/>
          <a:p>
            <a:pPr algn="dist"/>
            <a:r>
              <a:rPr lang="zh-TW" altLang="en-US" sz="1200" dirty="0"/>
              <a:t>人才資料庫科目組別</a:t>
            </a:r>
            <a:r>
              <a:rPr lang="en-US" altLang="zh-TW" sz="1200" dirty="0"/>
              <a:t>A</a:t>
            </a:r>
            <a:endParaRPr lang="zh-HK" altLang="en-US" sz="1200" dirty="0"/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642B3410-1B02-458C-A980-3353D279E607}"/>
              </a:ext>
            </a:extLst>
          </p:cNvPr>
          <p:cNvCxnSpPr>
            <a:cxnSpLocks/>
          </p:cNvCxnSpPr>
          <p:nvPr/>
        </p:nvCxnSpPr>
        <p:spPr>
          <a:xfrm>
            <a:off x="2915625" y="2218827"/>
            <a:ext cx="42141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形 7" descr="書籍">
            <a:extLst>
              <a:ext uri="{FF2B5EF4-FFF2-40B4-BE49-F238E27FC236}">
                <a16:creationId xmlns:a16="http://schemas.microsoft.com/office/drawing/2014/main" id="{E3C6DB8B-A931-46AD-8178-307390D26F1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7043" y="1931712"/>
            <a:ext cx="437209" cy="437209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BC097074-8993-4A7E-B4B8-71A6B267590C}"/>
              </a:ext>
            </a:extLst>
          </p:cNvPr>
          <p:cNvSpPr txBox="1"/>
          <p:nvPr/>
        </p:nvSpPr>
        <p:spPr>
          <a:xfrm>
            <a:off x="3126335" y="2311706"/>
            <a:ext cx="88363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25" b="1" dirty="0">
                <a:solidFill>
                  <a:srgbClr val="3149FB"/>
                </a:solidFill>
              </a:rPr>
              <a:t>e.g.</a:t>
            </a:r>
            <a:r>
              <a:rPr lang="zh-TW" altLang="en-US" sz="825" b="1" dirty="0">
                <a:solidFill>
                  <a:srgbClr val="3149FB"/>
                </a:solidFill>
              </a:rPr>
              <a:t>中國語文科</a:t>
            </a:r>
            <a:endParaRPr lang="zh-HK" altLang="en-US" sz="825" b="1" dirty="0">
              <a:solidFill>
                <a:srgbClr val="3149FB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996E68A-587B-4BD6-A8DC-69C68638BCE8}"/>
              </a:ext>
            </a:extLst>
          </p:cNvPr>
          <p:cNvSpPr txBox="1"/>
          <p:nvPr/>
        </p:nvSpPr>
        <p:spPr>
          <a:xfrm>
            <a:off x="2978772" y="2025690"/>
            <a:ext cx="39626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25" dirty="0">
                <a:highlight>
                  <a:srgbClr val="FFFF00"/>
                </a:highlight>
              </a:rPr>
              <a:t>配對</a:t>
            </a:r>
            <a:endParaRPr lang="zh-HK" altLang="en-US" sz="825" dirty="0">
              <a:highlight>
                <a:srgbClr val="FFFF00"/>
              </a:highlight>
            </a:endParaRPr>
          </a:p>
        </p:txBody>
      </p:sp>
      <p:pic>
        <p:nvPicPr>
          <p:cNvPr id="11" name="圖片 10" descr="File:Filter.svg">
            <a:extLst>
              <a:ext uri="{FF2B5EF4-FFF2-40B4-BE49-F238E27FC236}">
                <a16:creationId xmlns:a16="http://schemas.microsoft.com/office/drawing/2014/main" id="{58E197BB-BE5D-4428-8C14-9E4F82DEC5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182" y="4106410"/>
            <a:ext cx="635141" cy="640142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0AB76C28-D8BB-4E07-B15C-1D3430B1A566}"/>
              </a:ext>
            </a:extLst>
          </p:cNvPr>
          <p:cNvSpPr txBox="1"/>
          <p:nvPr/>
        </p:nvSpPr>
        <p:spPr>
          <a:xfrm>
            <a:off x="2978773" y="4162213"/>
            <a:ext cx="866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" b="1" dirty="0">
                <a:solidFill>
                  <a:srgbClr val="0070C0"/>
                </a:solidFill>
              </a:rPr>
              <a:t>提取百分比</a:t>
            </a:r>
            <a:endParaRPr lang="en-US" altLang="zh-TW" sz="1000" b="1" dirty="0">
              <a:solidFill>
                <a:srgbClr val="0070C0"/>
              </a:solidFill>
            </a:endParaRPr>
          </a:p>
          <a:p>
            <a:pPr algn="ctr"/>
            <a:r>
              <a:rPr lang="en-US" altLang="zh-TW" sz="1000" b="1" dirty="0">
                <a:solidFill>
                  <a:srgbClr val="0070C0"/>
                </a:solidFill>
              </a:rPr>
              <a:t>e.g. 2%</a:t>
            </a:r>
          </a:p>
        </p:txBody>
      </p:sp>
      <p:pic>
        <p:nvPicPr>
          <p:cNvPr id="13" name="圖形 12" descr="男人">
            <a:extLst>
              <a:ext uri="{FF2B5EF4-FFF2-40B4-BE49-F238E27FC236}">
                <a16:creationId xmlns:a16="http://schemas.microsoft.com/office/drawing/2014/main" id="{8BAB0FFA-A0E3-48F0-A199-C2BB92C7CD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12019" y="3884693"/>
            <a:ext cx="218648" cy="218648"/>
          </a:xfrm>
          <a:prstGeom prst="rect">
            <a:avLst/>
          </a:prstGeom>
        </p:spPr>
      </p:pic>
      <p:pic>
        <p:nvPicPr>
          <p:cNvPr id="14" name="圖形 13" descr="女人">
            <a:extLst>
              <a:ext uri="{FF2B5EF4-FFF2-40B4-BE49-F238E27FC236}">
                <a16:creationId xmlns:a16="http://schemas.microsoft.com/office/drawing/2014/main" id="{C731D8EE-BC9B-4C3B-B806-6F9FE9C03E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25721" y="3668817"/>
            <a:ext cx="191243" cy="191243"/>
          </a:xfrm>
          <a:prstGeom prst="rect">
            <a:avLst/>
          </a:prstGeom>
        </p:spPr>
      </p:pic>
      <p:pic>
        <p:nvPicPr>
          <p:cNvPr id="15" name="圖形 14" descr="男人">
            <a:extLst>
              <a:ext uri="{FF2B5EF4-FFF2-40B4-BE49-F238E27FC236}">
                <a16:creationId xmlns:a16="http://schemas.microsoft.com/office/drawing/2014/main" id="{8C4A027D-F25A-4CD0-87DC-1E04B94A1A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12019" y="3450170"/>
            <a:ext cx="218648" cy="218648"/>
          </a:xfrm>
          <a:prstGeom prst="rect">
            <a:avLst/>
          </a:prstGeom>
        </p:spPr>
      </p:pic>
      <p:pic>
        <p:nvPicPr>
          <p:cNvPr id="16" name="圖形 15" descr="女人">
            <a:extLst>
              <a:ext uri="{FF2B5EF4-FFF2-40B4-BE49-F238E27FC236}">
                <a16:creationId xmlns:a16="http://schemas.microsoft.com/office/drawing/2014/main" id="{069364BD-6BDB-48B6-ABA9-AD03C9050D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25721" y="3234294"/>
            <a:ext cx="191243" cy="191243"/>
          </a:xfrm>
          <a:prstGeom prst="rect">
            <a:avLst/>
          </a:prstGeom>
        </p:spPr>
      </p:pic>
      <p:pic>
        <p:nvPicPr>
          <p:cNvPr id="17" name="圖形 16" descr="男人">
            <a:extLst>
              <a:ext uri="{FF2B5EF4-FFF2-40B4-BE49-F238E27FC236}">
                <a16:creationId xmlns:a16="http://schemas.microsoft.com/office/drawing/2014/main" id="{107AAB67-39F1-49E9-A8A5-00787F5F5B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12019" y="3001943"/>
            <a:ext cx="218648" cy="218648"/>
          </a:xfrm>
          <a:prstGeom prst="rect">
            <a:avLst/>
          </a:prstGeom>
        </p:spPr>
      </p:pic>
      <p:pic>
        <p:nvPicPr>
          <p:cNvPr id="18" name="圖形 17" descr="女人">
            <a:extLst>
              <a:ext uri="{FF2B5EF4-FFF2-40B4-BE49-F238E27FC236}">
                <a16:creationId xmlns:a16="http://schemas.microsoft.com/office/drawing/2014/main" id="{94786381-AEDE-4660-A42A-62675F210E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25721" y="2786068"/>
            <a:ext cx="191243" cy="191243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1EC77EAC-7086-4429-9458-57409C79D217}"/>
              </a:ext>
            </a:extLst>
          </p:cNvPr>
          <p:cNvSpPr txBox="1"/>
          <p:nvPr/>
        </p:nvSpPr>
        <p:spPr>
          <a:xfrm>
            <a:off x="2861288" y="2450584"/>
            <a:ext cx="392415" cy="3391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TW" sz="1350" dirty="0"/>
              <a:t>…..</a:t>
            </a:r>
            <a:endParaRPr lang="zh-HK" altLang="en-US" sz="1350" dirty="0"/>
          </a:p>
        </p:txBody>
      </p:sp>
      <p:pic>
        <p:nvPicPr>
          <p:cNvPr id="20" name="圖形 19" descr="男人">
            <a:extLst>
              <a:ext uri="{FF2B5EF4-FFF2-40B4-BE49-F238E27FC236}">
                <a16:creationId xmlns:a16="http://schemas.microsoft.com/office/drawing/2014/main" id="{E32139D3-5014-4674-A36B-2B868F68B1B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57658" y="5158787"/>
            <a:ext cx="218648" cy="218648"/>
          </a:xfrm>
          <a:prstGeom prst="rect">
            <a:avLst/>
          </a:prstGeom>
        </p:spPr>
      </p:pic>
      <p:pic>
        <p:nvPicPr>
          <p:cNvPr id="21" name="圖形 20" descr="女人">
            <a:extLst>
              <a:ext uri="{FF2B5EF4-FFF2-40B4-BE49-F238E27FC236}">
                <a16:creationId xmlns:a16="http://schemas.microsoft.com/office/drawing/2014/main" id="{C0AC67F4-B267-41AF-B59C-7AD31246480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42197" y="5081709"/>
            <a:ext cx="191243" cy="191243"/>
          </a:xfrm>
          <a:prstGeom prst="rect">
            <a:avLst/>
          </a:prstGeom>
        </p:spPr>
      </p:pic>
      <p:pic>
        <p:nvPicPr>
          <p:cNvPr id="22" name="圖形 21" descr="男人">
            <a:extLst>
              <a:ext uri="{FF2B5EF4-FFF2-40B4-BE49-F238E27FC236}">
                <a16:creationId xmlns:a16="http://schemas.microsoft.com/office/drawing/2014/main" id="{395C369F-65CF-432F-A8E2-98C8882F1D5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618358" y="4989494"/>
            <a:ext cx="218648" cy="218648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02E4DFDF-ED70-4EA8-B51F-743B7B9C9AE3}"/>
              </a:ext>
            </a:extLst>
          </p:cNvPr>
          <p:cNvSpPr txBox="1"/>
          <p:nvPr/>
        </p:nvSpPr>
        <p:spPr>
          <a:xfrm>
            <a:off x="2759257" y="4669615"/>
            <a:ext cx="1515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" b="1" dirty="0">
                <a:solidFill>
                  <a:srgbClr val="0070C0"/>
                </a:solidFill>
              </a:rPr>
              <a:t>識別標籤</a:t>
            </a:r>
            <a:endParaRPr lang="en-US" altLang="zh-TW" sz="1000" b="1" dirty="0">
              <a:solidFill>
                <a:srgbClr val="0070C0"/>
              </a:solidFill>
            </a:endParaRPr>
          </a:p>
          <a:p>
            <a:pPr algn="ctr"/>
            <a:r>
              <a:rPr lang="en-US" altLang="zh-TW" sz="1000" b="1" dirty="0">
                <a:solidFill>
                  <a:srgbClr val="0070C0"/>
                </a:solidFill>
              </a:rPr>
              <a:t>e.g. </a:t>
            </a:r>
            <a:r>
              <a:rPr lang="zh-TW" altLang="en-US" sz="1000" b="1" dirty="0">
                <a:solidFill>
                  <a:srgbClr val="0070C0"/>
                </a:solidFill>
              </a:rPr>
              <a:t>語言智能</a:t>
            </a:r>
            <a:r>
              <a:rPr lang="en-US" altLang="zh-TW" sz="1000" b="1" dirty="0">
                <a:solidFill>
                  <a:srgbClr val="0070C0"/>
                </a:solidFill>
              </a:rPr>
              <a:t>(</a:t>
            </a:r>
            <a:r>
              <a:rPr lang="zh-TW" altLang="en-US" sz="1000" b="1" dirty="0">
                <a:solidFill>
                  <a:srgbClr val="0070C0"/>
                </a:solidFill>
              </a:rPr>
              <a:t>中國語文</a:t>
            </a:r>
            <a:r>
              <a:rPr lang="en-US" altLang="zh-TW" sz="1000" b="1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24" name="圖形 23" descr="檢查清單">
            <a:extLst>
              <a:ext uri="{FF2B5EF4-FFF2-40B4-BE49-F238E27FC236}">
                <a16:creationId xmlns:a16="http://schemas.microsoft.com/office/drawing/2014/main" id="{769A5604-AE1F-4766-93BA-39610CDA508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rgbClr val="00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54060" y="5123937"/>
            <a:ext cx="106785" cy="106785"/>
          </a:xfrm>
          <a:prstGeom prst="rect">
            <a:avLst/>
          </a:prstGeom>
        </p:spPr>
      </p:pic>
      <p:pic>
        <p:nvPicPr>
          <p:cNvPr id="25" name="圖形 24" descr="檢查清單">
            <a:extLst>
              <a:ext uri="{FF2B5EF4-FFF2-40B4-BE49-F238E27FC236}">
                <a16:creationId xmlns:a16="http://schemas.microsoft.com/office/drawing/2014/main" id="{F12DEB8C-9231-46A9-9DBB-8225B2D2787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rgbClr val="00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607178" y="5013149"/>
            <a:ext cx="106785" cy="106785"/>
          </a:xfrm>
          <a:prstGeom prst="rect">
            <a:avLst/>
          </a:prstGeom>
        </p:spPr>
      </p:pic>
      <p:pic>
        <p:nvPicPr>
          <p:cNvPr id="26" name="圖形 25" descr="檢查清單">
            <a:extLst>
              <a:ext uri="{FF2B5EF4-FFF2-40B4-BE49-F238E27FC236}">
                <a16:creationId xmlns:a16="http://schemas.microsoft.com/office/drawing/2014/main" id="{C8A40CC7-D5B8-44E9-A520-A35503FB658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rgbClr val="00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543142" y="5196672"/>
            <a:ext cx="106785" cy="106785"/>
          </a:xfrm>
          <a:prstGeom prst="rect">
            <a:avLst/>
          </a:prstGeom>
        </p:spPr>
      </p:pic>
      <p:pic>
        <p:nvPicPr>
          <p:cNvPr id="27" name="Picture 2" descr="Door opening arrow icon by Erol">
            <a:extLst>
              <a:ext uri="{FF2B5EF4-FFF2-40B4-BE49-F238E27FC236}">
                <a16:creationId xmlns:a16="http://schemas.microsoft.com/office/drawing/2014/main" id="{E3BE2F84-595F-4A6C-AD92-CD52E6144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169" y="4746551"/>
            <a:ext cx="199775" cy="20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圖形 27" descr="檢查清單">
            <a:extLst>
              <a:ext uri="{FF2B5EF4-FFF2-40B4-BE49-F238E27FC236}">
                <a16:creationId xmlns:a16="http://schemas.microsoft.com/office/drawing/2014/main" id="{05DE583D-DB47-458C-8044-E3184C4129B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rgbClr val="00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83428" y="4726649"/>
            <a:ext cx="106785" cy="106785"/>
          </a:xfrm>
          <a:prstGeom prst="rect">
            <a:avLst/>
          </a:prstGeom>
        </p:spPr>
      </p:pic>
      <p:sp>
        <p:nvSpPr>
          <p:cNvPr id="29" name="文字方塊 28">
            <a:extLst>
              <a:ext uri="{FF2B5EF4-FFF2-40B4-BE49-F238E27FC236}">
                <a16:creationId xmlns:a16="http://schemas.microsoft.com/office/drawing/2014/main" id="{7EAB2C39-04D0-4224-A540-24EB5FBEE98D}"/>
              </a:ext>
            </a:extLst>
          </p:cNvPr>
          <p:cNvSpPr txBox="1"/>
          <p:nvPr/>
        </p:nvSpPr>
        <p:spPr>
          <a:xfrm>
            <a:off x="4134100" y="1795360"/>
            <a:ext cx="631968" cy="23616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wordArtVertRtl" wrap="square" rtlCol="0">
            <a:spAutoFit/>
          </a:bodyPr>
          <a:lstStyle/>
          <a:p>
            <a:pPr algn="dist"/>
            <a:r>
              <a:rPr lang="zh-TW" altLang="en-US" sz="1200" dirty="0"/>
              <a:t>人才資料庫科目組別</a:t>
            </a:r>
            <a:r>
              <a:rPr lang="en-US" altLang="zh-TW" sz="1200" dirty="0"/>
              <a:t>B</a:t>
            </a:r>
            <a:endParaRPr lang="zh-HK" altLang="en-US" sz="1200" dirty="0"/>
          </a:p>
        </p:txBody>
      </p: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35946CB7-470E-4AD1-88BF-7A9769F08888}"/>
              </a:ext>
            </a:extLst>
          </p:cNvPr>
          <p:cNvCxnSpPr>
            <a:cxnSpLocks/>
          </p:cNvCxnSpPr>
          <p:nvPr/>
        </p:nvCxnSpPr>
        <p:spPr>
          <a:xfrm>
            <a:off x="4774240" y="2215758"/>
            <a:ext cx="42141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圖形 30" descr="書籍">
            <a:extLst>
              <a:ext uri="{FF2B5EF4-FFF2-40B4-BE49-F238E27FC236}">
                <a16:creationId xmlns:a16="http://schemas.microsoft.com/office/drawing/2014/main" id="{9EC31FDA-F56C-431F-BD82-39586D58FD0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5658" y="1928643"/>
            <a:ext cx="437209" cy="437209"/>
          </a:xfrm>
          <a:prstGeom prst="rect">
            <a:avLst/>
          </a:prstGeom>
        </p:spPr>
      </p:pic>
      <p:sp>
        <p:nvSpPr>
          <p:cNvPr id="32" name="文字方塊 31">
            <a:extLst>
              <a:ext uri="{FF2B5EF4-FFF2-40B4-BE49-F238E27FC236}">
                <a16:creationId xmlns:a16="http://schemas.microsoft.com/office/drawing/2014/main" id="{0C016930-A8F8-4AF6-A439-4CC7696FEB2E}"/>
              </a:ext>
            </a:extLst>
          </p:cNvPr>
          <p:cNvSpPr txBox="1"/>
          <p:nvPr/>
        </p:nvSpPr>
        <p:spPr>
          <a:xfrm>
            <a:off x="5074189" y="2306877"/>
            <a:ext cx="88363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25" dirty="0">
                <a:solidFill>
                  <a:srgbClr val="0070C0"/>
                </a:solidFill>
              </a:rPr>
              <a:t>e.g.</a:t>
            </a:r>
            <a:r>
              <a:rPr lang="zh-TW" altLang="en-US" sz="825" dirty="0">
                <a:solidFill>
                  <a:srgbClr val="0070C0"/>
                </a:solidFill>
              </a:rPr>
              <a:t>數學科</a:t>
            </a:r>
            <a:endParaRPr lang="zh-HK" altLang="en-US" sz="825" dirty="0">
              <a:solidFill>
                <a:srgbClr val="0070C0"/>
              </a:solidFill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91C7F65A-F36C-4996-8BD4-235F54208577}"/>
              </a:ext>
            </a:extLst>
          </p:cNvPr>
          <p:cNvSpPr txBox="1"/>
          <p:nvPr/>
        </p:nvSpPr>
        <p:spPr>
          <a:xfrm>
            <a:off x="4837388" y="2022621"/>
            <a:ext cx="39626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25" dirty="0">
                <a:highlight>
                  <a:srgbClr val="FFFF00"/>
                </a:highlight>
              </a:rPr>
              <a:t>配對</a:t>
            </a:r>
            <a:endParaRPr lang="zh-HK" altLang="en-US" sz="825" dirty="0">
              <a:highlight>
                <a:srgbClr val="FFFF00"/>
              </a:highlight>
            </a:endParaRPr>
          </a:p>
        </p:txBody>
      </p:sp>
      <p:pic>
        <p:nvPicPr>
          <p:cNvPr id="34" name="圖片 33" descr="File:Filter.svg">
            <a:extLst>
              <a:ext uri="{FF2B5EF4-FFF2-40B4-BE49-F238E27FC236}">
                <a16:creationId xmlns:a16="http://schemas.microsoft.com/office/drawing/2014/main" id="{0DA0ACDB-6F15-435B-8577-D035F8F9DA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797" y="4103341"/>
            <a:ext cx="635141" cy="640142"/>
          </a:xfrm>
          <a:prstGeom prst="rect">
            <a:avLst/>
          </a:prstGeom>
        </p:spPr>
      </p:pic>
      <p:sp>
        <p:nvSpPr>
          <p:cNvPr id="35" name="文字方塊 34">
            <a:extLst>
              <a:ext uri="{FF2B5EF4-FFF2-40B4-BE49-F238E27FC236}">
                <a16:creationId xmlns:a16="http://schemas.microsoft.com/office/drawing/2014/main" id="{A90ECDD6-FACA-4800-AD2B-5269DB1CE85A}"/>
              </a:ext>
            </a:extLst>
          </p:cNvPr>
          <p:cNvSpPr txBox="1"/>
          <p:nvPr/>
        </p:nvSpPr>
        <p:spPr>
          <a:xfrm>
            <a:off x="4837389" y="4159144"/>
            <a:ext cx="87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" dirty="0">
                <a:solidFill>
                  <a:srgbClr val="0070C0"/>
                </a:solidFill>
              </a:rPr>
              <a:t>提取百分比</a:t>
            </a:r>
            <a:endParaRPr lang="en-US" altLang="zh-TW" sz="1000" dirty="0">
              <a:solidFill>
                <a:srgbClr val="0070C0"/>
              </a:solidFill>
            </a:endParaRPr>
          </a:p>
          <a:p>
            <a:pPr algn="ctr"/>
            <a:r>
              <a:rPr lang="en-US" altLang="zh-TW" sz="1000" dirty="0">
                <a:solidFill>
                  <a:srgbClr val="0070C0"/>
                </a:solidFill>
              </a:rPr>
              <a:t>e.g. 2%</a:t>
            </a:r>
          </a:p>
        </p:txBody>
      </p:sp>
      <p:pic>
        <p:nvPicPr>
          <p:cNvPr id="36" name="圖形 35" descr="男人">
            <a:extLst>
              <a:ext uri="{FF2B5EF4-FFF2-40B4-BE49-F238E27FC236}">
                <a16:creationId xmlns:a16="http://schemas.microsoft.com/office/drawing/2014/main" id="{B3CD70B0-761A-408F-901C-2D835B283C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70635" y="3881624"/>
            <a:ext cx="218648" cy="218648"/>
          </a:xfrm>
          <a:prstGeom prst="rect">
            <a:avLst/>
          </a:prstGeom>
        </p:spPr>
      </p:pic>
      <p:pic>
        <p:nvPicPr>
          <p:cNvPr id="37" name="圖形 36" descr="女人">
            <a:extLst>
              <a:ext uri="{FF2B5EF4-FFF2-40B4-BE49-F238E27FC236}">
                <a16:creationId xmlns:a16="http://schemas.microsoft.com/office/drawing/2014/main" id="{8EA2813D-79A7-45DE-9FCB-A5CAEB8740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84336" y="3665748"/>
            <a:ext cx="191243" cy="191243"/>
          </a:xfrm>
          <a:prstGeom prst="rect">
            <a:avLst/>
          </a:prstGeom>
        </p:spPr>
      </p:pic>
      <p:pic>
        <p:nvPicPr>
          <p:cNvPr id="38" name="圖形 37" descr="男人">
            <a:extLst>
              <a:ext uri="{FF2B5EF4-FFF2-40B4-BE49-F238E27FC236}">
                <a16:creationId xmlns:a16="http://schemas.microsoft.com/office/drawing/2014/main" id="{63288C6B-BD58-44C4-A5A2-9805EABA64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70635" y="3447101"/>
            <a:ext cx="218648" cy="218648"/>
          </a:xfrm>
          <a:prstGeom prst="rect">
            <a:avLst/>
          </a:prstGeom>
        </p:spPr>
      </p:pic>
      <p:pic>
        <p:nvPicPr>
          <p:cNvPr id="39" name="圖形 38" descr="女人">
            <a:extLst>
              <a:ext uri="{FF2B5EF4-FFF2-40B4-BE49-F238E27FC236}">
                <a16:creationId xmlns:a16="http://schemas.microsoft.com/office/drawing/2014/main" id="{8BF09766-D60E-46BC-A7D6-8BD89FA92B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84336" y="3231225"/>
            <a:ext cx="191243" cy="191243"/>
          </a:xfrm>
          <a:prstGeom prst="rect">
            <a:avLst/>
          </a:prstGeom>
        </p:spPr>
      </p:pic>
      <p:pic>
        <p:nvPicPr>
          <p:cNvPr id="40" name="圖形 39" descr="男人">
            <a:extLst>
              <a:ext uri="{FF2B5EF4-FFF2-40B4-BE49-F238E27FC236}">
                <a16:creationId xmlns:a16="http://schemas.microsoft.com/office/drawing/2014/main" id="{3636AFFF-5C3B-47A2-BD6A-0A6995A6CC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70635" y="2998874"/>
            <a:ext cx="218648" cy="218648"/>
          </a:xfrm>
          <a:prstGeom prst="rect">
            <a:avLst/>
          </a:prstGeom>
        </p:spPr>
      </p:pic>
      <p:pic>
        <p:nvPicPr>
          <p:cNvPr id="41" name="圖形 40" descr="女人">
            <a:extLst>
              <a:ext uri="{FF2B5EF4-FFF2-40B4-BE49-F238E27FC236}">
                <a16:creationId xmlns:a16="http://schemas.microsoft.com/office/drawing/2014/main" id="{0489104B-0ADD-4660-A9CA-74DF558C57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84336" y="2782999"/>
            <a:ext cx="191243" cy="191243"/>
          </a:xfrm>
          <a:prstGeom prst="rect">
            <a:avLst/>
          </a:prstGeom>
        </p:spPr>
      </p:pic>
      <p:sp>
        <p:nvSpPr>
          <p:cNvPr id="42" name="文字方塊 41">
            <a:extLst>
              <a:ext uri="{FF2B5EF4-FFF2-40B4-BE49-F238E27FC236}">
                <a16:creationId xmlns:a16="http://schemas.microsoft.com/office/drawing/2014/main" id="{3451C455-A15B-4E93-AB16-AC3A78399824}"/>
              </a:ext>
            </a:extLst>
          </p:cNvPr>
          <p:cNvSpPr txBox="1"/>
          <p:nvPr/>
        </p:nvSpPr>
        <p:spPr>
          <a:xfrm>
            <a:off x="4719903" y="2447515"/>
            <a:ext cx="392415" cy="3391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TW" sz="1350" dirty="0"/>
              <a:t>…..</a:t>
            </a:r>
            <a:endParaRPr lang="zh-HK" altLang="en-US" sz="1350" dirty="0"/>
          </a:p>
        </p:txBody>
      </p:sp>
      <p:pic>
        <p:nvPicPr>
          <p:cNvPr id="43" name="圖形 42" descr="男人">
            <a:extLst>
              <a:ext uri="{FF2B5EF4-FFF2-40B4-BE49-F238E27FC236}">
                <a16:creationId xmlns:a16="http://schemas.microsoft.com/office/drawing/2014/main" id="{BDEF4346-5FDB-4C2D-8EEE-21B5DF61C4A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16273" y="5155718"/>
            <a:ext cx="218648" cy="218648"/>
          </a:xfrm>
          <a:prstGeom prst="rect">
            <a:avLst/>
          </a:prstGeom>
        </p:spPr>
      </p:pic>
      <p:pic>
        <p:nvPicPr>
          <p:cNvPr id="44" name="圖形 43" descr="女人">
            <a:extLst>
              <a:ext uri="{FF2B5EF4-FFF2-40B4-BE49-F238E27FC236}">
                <a16:creationId xmlns:a16="http://schemas.microsoft.com/office/drawing/2014/main" id="{4765C7BA-7A8C-4C2B-852F-A3320421FC0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600813" y="5078640"/>
            <a:ext cx="191243" cy="191243"/>
          </a:xfrm>
          <a:prstGeom prst="rect">
            <a:avLst/>
          </a:prstGeom>
        </p:spPr>
      </p:pic>
      <p:pic>
        <p:nvPicPr>
          <p:cNvPr id="45" name="圖形 44" descr="男人">
            <a:extLst>
              <a:ext uri="{FF2B5EF4-FFF2-40B4-BE49-F238E27FC236}">
                <a16:creationId xmlns:a16="http://schemas.microsoft.com/office/drawing/2014/main" id="{2D670B3A-8BA6-4D2B-BCE1-D627A65832B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476975" y="4986425"/>
            <a:ext cx="218648" cy="218648"/>
          </a:xfrm>
          <a:prstGeom prst="rect">
            <a:avLst/>
          </a:prstGeom>
        </p:spPr>
      </p:pic>
      <p:sp>
        <p:nvSpPr>
          <p:cNvPr id="46" name="文字方塊 45">
            <a:extLst>
              <a:ext uri="{FF2B5EF4-FFF2-40B4-BE49-F238E27FC236}">
                <a16:creationId xmlns:a16="http://schemas.microsoft.com/office/drawing/2014/main" id="{E345DF77-7135-4026-B8F3-AC09D8318344}"/>
              </a:ext>
            </a:extLst>
          </p:cNvPr>
          <p:cNvSpPr txBox="1"/>
          <p:nvPr/>
        </p:nvSpPr>
        <p:spPr>
          <a:xfrm>
            <a:off x="4679736" y="4666546"/>
            <a:ext cx="1578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" dirty="0">
                <a:solidFill>
                  <a:srgbClr val="0070C0"/>
                </a:solidFill>
              </a:rPr>
              <a:t>識別標籤</a:t>
            </a:r>
            <a:endParaRPr lang="en-US" altLang="zh-TW" sz="1000" dirty="0">
              <a:solidFill>
                <a:srgbClr val="0070C0"/>
              </a:solidFill>
            </a:endParaRPr>
          </a:p>
          <a:p>
            <a:pPr algn="ctr"/>
            <a:r>
              <a:rPr lang="en-US" altLang="zh-TW" sz="1000" dirty="0">
                <a:solidFill>
                  <a:srgbClr val="0070C0"/>
                </a:solidFill>
              </a:rPr>
              <a:t>e.g. </a:t>
            </a:r>
            <a:r>
              <a:rPr lang="zh-TW" altLang="en-US" sz="1000" dirty="0">
                <a:solidFill>
                  <a:srgbClr val="0070C0"/>
                </a:solidFill>
              </a:rPr>
              <a:t>邏輯數學智能</a:t>
            </a:r>
            <a:endParaRPr lang="en-US" altLang="zh-TW" sz="1000" dirty="0">
              <a:solidFill>
                <a:srgbClr val="0070C0"/>
              </a:solidFill>
            </a:endParaRPr>
          </a:p>
          <a:p>
            <a:pPr algn="ctr"/>
            <a:r>
              <a:rPr lang="zh-HK" altLang="en-US" sz="1000" dirty="0">
                <a:solidFill>
                  <a:srgbClr val="0070C0"/>
                </a:solidFill>
              </a:rPr>
              <a:t>空間智能</a:t>
            </a:r>
            <a:endParaRPr lang="en-US" altLang="zh-TW" sz="1000" dirty="0">
              <a:solidFill>
                <a:srgbClr val="0070C0"/>
              </a:solidFill>
            </a:endParaRPr>
          </a:p>
        </p:txBody>
      </p:sp>
      <p:pic>
        <p:nvPicPr>
          <p:cNvPr id="47" name="圖形 46" descr="檢查清單">
            <a:extLst>
              <a:ext uri="{FF2B5EF4-FFF2-40B4-BE49-F238E27FC236}">
                <a16:creationId xmlns:a16="http://schemas.microsoft.com/office/drawing/2014/main" id="{ACF0B770-2C6A-45D2-BBB4-48F577B3002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12676" y="5120868"/>
            <a:ext cx="106785" cy="106785"/>
          </a:xfrm>
          <a:prstGeom prst="rect">
            <a:avLst/>
          </a:prstGeom>
        </p:spPr>
      </p:pic>
      <p:pic>
        <p:nvPicPr>
          <p:cNvPr id="48" name="圖形 47" descr="檢查清單">
            <a:extLst>
              <a:ext uri="{FF2B5EF4-FFF2-40B4-BE49-F238E27FC236}">
                <a16:creationId xmlns:a16="http://schemas.microsoft.com/office/drawing/2014/main" id="{E09183C2-F056-4D9D-82C6-3E02628714B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465795" y="5010080"/>
            <a:ext cx="106785" cy="106785"/>
          </a:xfrm>
          <a:prstGeom prst="rect">
            <a:avLst/>
          </a:prstGeom>
        </p:spPr>
      </p:pic>
      <p:pic>
        <p:nvPicPr>
          <p:cNvPr id="49" name="圖形 48" descr="檢查清單">
            <a:extLst>
              <a:ext uri="{FF2B5EF4-FFF2-40B4-BE49-F238E27FC236}">
                <a16:creationId xmlns:a16="http://schemas.microsoft.com/office/drawing/2014/main" id="{101AFF43-B4C2-4534-A4A1-0DAE07E49CE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401757" y="5193603"/>
            <a:ext cx="106785" cy="106785"/>
          </a:xfrm>
          <a:prstGeom prst="rect">
            <a:avLst/>
          </a:prstGeom>
        </p:spPr>
      </p:pic>
      <p:pic>
        <p:nvPicPr>
          <p:cNvPr id="50" name="Picture 2" descr="Door opening arrow icon by Erol">
            <a:extLst>
              <a:ext uri="{FF2B5EF4-FFF2-40B4-BE49-F238E27FC236}">
                <a16:creationId xmlns:a16="http://schemas.microsoft.com/office/drawing/2014/main" id="{0107A856-BCAD-44A5-9D46-C99EE3C81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785" y="4743482"/>
            <a:ext cx="199775" cy="20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圖形 50" descr="檢查清單">
            <a:extLst>
              <a:ext uri="{FF2B5EF4-FFF2-40B4-BE49-F238E27FC236}">
                <a16:creationId xmlns:a16="http://schemas.microsoft.com/office/drawing/2014/main" id="{3C77B196-0AB5-409C-B19D-94801F9B501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85892" y="4690089"/>
            <a:ext cx="106785" cy="106785"/>
          </a:xfrm>
          <a:prstGeom prst="rect">
            <a:avLst/>
          </a:prstGeom>
        </p:spPr>
      </p:pic>
      <p:sp>
        <p:nvSpPr>
          <p:cNvPr id="52" name="文字方塊 51">
            <a:extLst>
              <a:ext uri="{FF2B5EF4-FFF2-40B4-BE49-F238E27FC236}">
                <a16:creationId xmlns:a16="http://schemas.microsoft.com/office/drawing/2014/main" id="{A2F1E1BE-D996-4F27-8A92-3269B60986D7}"/>
              </a:ext>
            </a:extLst>
          </p:cNvPr>
          <p:cNvSpPr txBox="1"/>
          <p:nvPr/>
        </p:nvSpPr>
        <p:spPr>
          <a:xfrm>
            <a:off x="6071064" y="2937453"/>
            <a:ext cx="5196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/>
              <a:t>…….</a:t>
            </a:r>
            <a:endParaRPr lang="zh-HK" altLang="en-US" sz="1350" dirty="0"/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75A1FFD2-F225-4F18-AC6C-F2B8CB72A2FC}"/>
              </a:ext>
            </a:extLst>
          </p:cNvPr>
          <p:cNvSpPr txBox="1"/>
          <p:nvPr/>
        </p:nvSpPr>
        <p:spPr>
          <a:xfrm>
            <a:off x="6559525" y="1785211"/>
            <a:ext cx="631968" cy="23616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wordArtVertRtl" wrap="square" rtlCol="0">
            <a:spAutoFit/>
          </a:bodyPr>
          <a:lstStyle/>
          <a:p>
            <a:pPr algn="dist"/>
            <a:r>
              <a:rPr lang="zh-TW" altLang="en-US" sz="1200" dirty="0"/>
              <a:t>人才資料庫科目組別</a:t>
            </a:r>
            <a:r>
              <a:rPr lang="en-US" altLang="zh-TW" sz="1200" dirty="0"/>
              <a:t>E</a:t>
            </a:r>
            <a:endParaRPr lang="zh-HK" altLang="en-US" sz="1200" dirty="0"/>
          </a:p>
        </p:txBody>
      </p:sp>
      <p:cxnSp>
        <p:nvCxnSpPr>
          <p:cNvPr id="54" name="直線單箭頭接點 53">
            <a:extLst>
              <a:ext uri="{FF2B5EF4-FFF2-40B4-BE49-F238E27FC236}">
                <a16:creationId xmlns:a16="http://schemas.microsoft.com/office/drawing/2014/main" id="{8C90CE34-4859-4C6C-8A28-7EEFC0E72420}"/>
              </a:ext>
            </a:extLst>
          </p:cNvPr>
          <p:cNvCxnSpPr>
            <a:cxnSpLocks/>
          </p:cNvCxnSpPr>
          <p:nvPr/>
        </p:nvCxnSpPr>
        <p:spPr>
          <a:xfrm>
            <a:off x="7199665" y="2205609"/>
            <a:ext cx="42141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圖形 54" descr="書籍">
            <a:extLst>
              <a:ext uri="{FF2B5EF4-FFF2-40B4-BE49-F238E27FC236}">
                <a16:creationId xmlns:a16="http://schemas.microsoft.com/office/drawing/2014/main" id="{3429AEDF-5D05-4CAF-87F9-F7888843B79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1083" y="1918495"/>
            <a:ext cx="437209" cy="437209"/>
          </a:xfrm>
          <a:prstGeom prst="rect">
            <a:avLst/>
          </a:prstGeom>
        </p:spPr>
      </p:pic>
      <p:sp>
        <p:nvSpPr>
          <p:cNvPr id="56" name="文字方塊 55">
            <a:extLst>
              <a:ext uri="{FF2B5EF4-FFF2-40B4-BE49-F238E27FC236}">
                <a16:creationId xmlns:a16="http://schemas.microsoft.com/office/drawing/2014/main" id="{F3A9A8D9-A456-4C79-AFD9-D3C80357C33F}"/>
              </a:ext>
            </a:extLst>
          </p:cNvPr>
          <p:cNvSpPr txBox="1"/>
          <p:nvPr/>
        </p:nvSpPr>
        <p:spPr>
          <a:xfrm>
            <a:off x="7262813" y="2012473"/>
            <a:ext cx="39626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25" dirty="0">
                <a:highlight>
                  <a:srgbClr val="FFFF00"/>
                </a:highlight>
              </a:rPr>
              <a:t>配對</a:t>
            </a:r>
            <a:endParaRPr lang="zh-HK" altLang="en-US" sz="825" dirty="0">
              <a:highlight>
                <a:srgbClr val="FFFF00"/>
              </a:highlight>
            </a:endParaRPr>
          </a:p>
        </p:txBody>
      </p:sp>
      <p:pic>
        <p:nvPicPr>
          <p:cNvPr id="57" name="圖片 56" descr="File:Filter.svg">
            <a:extLst>
              <a:ext uri="{FF2B5EF4-FFF2-40B4-BE49-F238E27FC236}">
                <a16:creationId xmlns:a16="http://schemas.microsoft.com/office/drawing/2014/main" id="{DE71B7EF-8997-479C-AD87-D75B8EED5C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222" y="4093193"/>
            <a:ext cx="635141" cy="640142"/>
          </a:xfrm>
          <a:prstGeom prst="rect">
            <a:avLst/>
          </a:prstGeom>
        </p:spPr>
      </p:pic>
      <p:sp>
        <p:nvSpPr>
          <p:cNvPr id="58" name="文字方塊 57">
            <a:extLst>
              <a:ext uri="{FF2B5EF4-FFF2-40B4-BE49-F238E27FC236}">
                <a16:creationId xmlns:a16="http://schemas.microsoft.com/office/drawing/2014/main" id="{3C5B3A75-3AFE-4F87-913B-A2DA8E02667A}"/>
              </a:ext>
            </a:extLst>
          </p:cNvPr>
          <p:cNvSpPr txBox="1"/>
          <p:nvPr/>
        </p:nvSpPr>
        <p:spPr>
          <a:xfrm>
            <a:off x="7262814" y="4148996"/>
            <a:ext cx="7954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" dirty="0">
                <a:solidFill>
                  <a:srgbClr val="0070C0"/>
                </a:solidFill>
              </a:rPr>
              <a:t>提取百分比</a:t>
            </a:r>
            <a:endParaRPr lang="en-US" altLang="zh-TW" sz="1000" dirty="0">
              <a:solidFill>
                <a:srgbClr val="0070C0"/>
              </a:solidFill>
            </a:endParaRPr>
          </a:p>
          <a:p>
            <a:pPr algn="ctr"/>
            <a:r>
              <a:rPr lang="en-US" altLang="zh-TW" sz="1000" dirty="0">
                <a:solidFill>
                  <a:srgbClr val="0070C0"/>
                </a:solidFill>
              </a:rPr>
              <a:t>e.g. 2%</a:t>
            </a:r>
          </a:p>
        </p:txBody>
      </p:sp>
      <p:pic>
        <p:nvPicPr>
          <p:cNvPr id="59" name="圖形 58" descr="男人">
            <a:extLst>
              <a:ext uri="{FF2B5EF4-FFF2-40B4-BE49-F238E27FC236}">
                <a16:creationId xmlns:a16="http://schemas.microsoft.com/office/drawing/2014/main" id="{C87EC420-73E0-4006-A8AC-0F23788B14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96060" y="3871475"/>
            <a:ext cx="218648" cy="218648"/>
          </a:xfrm>
          <a:prstGeom prst="rect">
            <a:avLst/>
          </a:prstGeom>
        </p:spPr>
      </p:pic>
      <p:pic>
        <p:nvPicPr>
          <p:cNvPr id="60" name="圖形 59" descr="女人">
            <a:extLst>
              <a:ext uri="{FF2B5EF4-FFF2-40B4-BE49-F238E27FC236}">
                <a16:creationId xmlns:a16="http://schemas.microsoft.com/office/drawing/2014/main" id="{0365BEB0-06B7-4865-9861-E9D75B19CB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09761" y="3655599"/>
            <a:ext cx="191243" cy="191243"/>
          </a:xfrm>
          <a:prstGeom prst="rect">
            <a:avLst/>
          </a:prstGeom>
        </p:spPr>
      </p:pic>
      <p:pic>
        <p:nvPicPr>
          <p:cNvPr id="61" name="圖形 60" descr="男人">
            <a:extLst>
              <a:ext uri="{FF2B5EF4-FFF2-40B4-BE49-F238E27FC236}">
                <a16:creationId xmlns:a16="http://schemas.microsoft.com/office/drawing/2014/main" id="{DA1197E1-FBF6-4CDD-A64C-7642554973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96060" y="3436952"/>
            <a:ext cx="218648" cy="218648"/>
          </a:xfrm>
          <a:prstGeom prst="rect">
            <a:avLst/>
          </a:prstGeom>
        </p:spPr>
      </p:pic>
      <p:pic>
        <p:nvPicPr>
          <p:cNvPr id="62" name="圖形 61" descr="女人">
            <a:extLst>
              <a:ext uri="{FF2B5EF4-FFF2-40B4-BE49-F238E27FC236}">
                <a16:creationId xmlns:a16="http://schemas.microsoft.com/office/drawing/2014/main" id="{AE5C777C-04AB-4CDB-A751-1F5050A640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09761" y="3221076"/>
            <a:ext cx="191243" cy="191243"/>
          </a:xfrm>
          <a:prstGeom prst="rect">
            <a:avLst/>
          </a:prstGeom>
        </p:spPr>
      </p:pic>
      <p:pic>
        <p:nvPicPr>
          <p:cNvPr id="63" name="圖形 62" descr="男人">
            <a:extLst>
              <a:ext uri="{FF2B5EF4-FFF2-40B4-BE49-F238E27FC236}">
                <a16:creationId xmlns:a16="http://schemas.microsoft.com/office/drawing/2014/main" id="{E827668C-866B-44F6-AC51-15457D788F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96060" y="2988727"/>
            <a:ext cx="218648" cy="218648"/>
          </a:xfrm>
          <a:prstGeom prst="rect">
            <a:avLst/>
          </a:prstGeom>
        </p:spPr>
      </p:pic>
      <p:pic>
        <p:nvPicPr>
          <p:cNvPr id="64" name="圖形 63" descr="女人">
            <a:extLst>
              <a:ext uri="{FF2B5EF4-FFF2-40B4-BE49-F238E27FC236}">
                <a16:creationId xmlns:a16="http://schemas.microsoft.com/office/drawing/2014/main" id="{6AF530F6-73CC-4AB7-B92B-F802055AC1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09761" y="2772851"/>
            <a:ext cx="191243" cy="191243"/>
          </a:xfrm>
          <a:prstGeom prst="rect">
            <a:avLst/>
          </a:prstGeom>
        </p:spPr>
      </p:pic>
      <p:sp>
        <p:nvSpPr>
          <p:cNvPr id="65" name="文字方塊 64">
            <a:extLst>
              <a:ext uri="{FF2B5EF4-FFF2-40B4-BE49-F238E27FC236}">
                <a16:creationId xmlns:a16="http://schemas.microsoft.com/office/drawing/2014/main" id="{ECB48130-9C90-4D25-8EF9-168AFD4AB933}"/>
              </a:ext>
            </a:extLst>
          </p:cNvPr>
          <p:cNvSpPr txBox="1"/>
          <p:nvPr/>
        </p:nvSpPr>
        <p:spPr>
          <a:xfrm>
            <a:off x="7145328" y="2437367"/>
            <a:ext cx="392415" cy="3391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TW" sz="1350" dirty="0"/>
              <a:t>…..</a:t>
            </a:r>
            <a:endParaRPr lang="zh-HK" altLang="en-US" sz="1350" dirty="0"/>
          </a:p>
        </p:txBody>
      </p:sp>
      <p:pic>
        <p:nvPicPr>
          <p:cNvPr id="66" name="圖形 65" descr="男人">
            <a:extLst>
              <a:ext uri="{FF2B5EF4-FFF2-40B4-BE49-F238E27FC236}">
                <a16:creationId xmlns:a16="http://schemas.microsoft.com/office/drawing/2014/main" id="{08BA4CF6-EB57-4650-8AE1-CA53EFD2945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841698" y="5123971"/>
            <a:ext cx="218648" cy="218648"/>
          </a:xfrm>
          <a:prstGeom prst="rect">
            <a:avLst/>
          </a:prstGeom>
        </p:spPr>
      </p:pic>
      <p:pic>
        <p:nvPicPr>
          <p:cNvPr id="67" name="圖形 66" descr="女人">
            <a:extLst>
              <a:ext uri="{FF2B5EF4-FFF2-40B4-BE49-F238E27FC236}">
                <a16:creationId xmlns:a16="http://schemas.microsoft.com/office/drawing/2014/main" id="{EB315648-59EC-4834-998B-446EA638DE3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026238" y="5068492"/>
            <a:ext cx="191243" cy="191243"/>
          </a:xfrm>
          <a:prstGeom prst="rect">
            <a:avLst/>
          </a:prstGeom>
        </p:spPr>
      </p:pic>
      <p:pic>
        <p:nvPicPr>
          <p:cNvPr id="68" name="圖形 67" descr="男人">
            <a:extLst>
              <a:ext uri="{FF2B5EF4-FFF2-40B4-BE49-F238E27FC236}">
                <a16:creationId xmlns:a16="http://schemas.microsoft.com/office/drawing/2014/main" id="{D59E1E1C-A137-4315-B1CB-CED088514428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902400" y="4976276"/>
            <a:ext cx="218648" cy="218648"/>
          </a:xfrm>
          <a:prstGeom prst="rect">
            <a:avLst/>
          </a:prstGeom>
        </p:spPr>
      </p:pic>
      <p:pic>
        <p:nvPicPr>
          <p:cNvPr id="69" name="圖形 68" descr="檢查清單">
            <a:extLst>
              <a:ext uri="{FF2B5EF4-FFF2-40B4-BE49-F238E27FC236}">
                <a16:creationId xmlns:a16="http://schemas.microsoft.com/office/drawing/2014/main" id="{EE007D6C-BD65-47F3-859C-7B9BD62E16C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138101" y="5110721"/>
            <a:ext cx="106785" cy="106785"/>
          </a:xfrm>
          <a:prstGeom prst="rect">
            <a:avLst/>
          </a:prstGeom>
        </p:spPr>
      </p:pic>
      <p:pic>
        <p:nvPicPr>
          <p:cNvPr id="70" name="圖形 69" descr="檢查清單">
            <a:extLst>
              <a:ext uri="{FF2B5EF4-FFF2-40B4-BE49-F238E27FC236}">
                <a16:creationId xmlns:a16="http://schemas.microsoft.com/office/drawing/2014/main" id="{1A694FB8-7108-4227-B2B0-159ED22DDC4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91220" y="4999932"/>
            <a:ext cx="106785" cy="106785"/>
          </a:xfrm>
          <a:prstGeom prst="rect">
            <a:avLst/>
          </a:prstGeom>
        </p:spPr>
      </p:pic>
      <p:pic>
        <p:nvPicPr>
          <p:cNvPr id="71" name="圖形 70" descr="檢查清單">
            <a:extLst>
              <a:ext uri="{FF2B5EF4-FFF2-40B4-BE49-F238E27FC236}">
                <a16:creationId xmlns:a16="http://schemas.microsoft.com/office/drawing/2014/main" id="{294BC1A6-1AE7-437A-A4C0-8317BAF4562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27182" y="5183456"/>
            <a:ext cx="106785" cy="106785"/>
          </a:xfrm>
          <a:prstGeom prst="rect">
            <a:avLst/>
          </a:prstGeom>
        </p:spPr>
      </p:pic>
      <p:pic>
        <p:nvPicPr>
          <p:cNvPr id="72" name="Picture 2" descr="Door opening arrow icon by Erol">
            <a:extLst>
              <a:ext uri="{FF2B5EF4-FFF2-40B4-BE49-F238E27FC236}">
                <a16:creationId xmlns:a16="http://schemas.microsoft.com/office/drawing/2014/main" id="{6DEEA9C2-7305-456D-8EFF-D40AAFB30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210" y="4733334"/>
            <a:ext cx="199775" cy="20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圖形 72" descr="檢查清單">
            <a:extLst>
              <a:ext uri="{FF2B5EF4-FFF2-40B4-BE49-F238E27FC236}">
                <a16:creationId xmlns:a16="http://schemas.microsoft.com/office/drawing/2014/main" id="{306664A4-8640-47BE-9DDB-41CF4E94AFF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987946" y="4726649"/>
            <a:ext cx="106785" cy="106785"/>
          </a:xfrm>
          <a:prstGeom prst="rect">
            <a:avLst/>
          </a:prstGeom>
        </p:spPr>
      </p:pic>
      <p:sp>
        <p:nvSpPr>
          <p:cNvPr id="74" name="箭號: 向右 73">
            <a:extLst>
              <a:ext uri="{FF2B5EF4-FFF2-40B4-BE49-F238E27FC236}">
                <a16:creationId xmlns:a16="http://schemas.microsoft.com/office/drawing/2014/main" id="{3F24CAFE-C298-45B8-8378-546FA02B774C}"/>
              </a:ext>
            </a:extLst>
          </p:cNvPr>
          <p:cNvSpPr/>
          <p:nvPr/>
        </p:nvSpPr>
        <p:spPr>
          <a:xfrm rot="5400000">
            <a:off x="5669592" y="4477481"/>
            <a:ext cx="197726" cy="2330174"/>
          </a:xfrm>
          <a:prstGeom prst="rightArrow">
            <a:avLst>
              <a:gd name="adj1" fmla="val 50000"/>
              <a:gd name="adj2" fmla="val 549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pic>
        <p:nvPicPr>
          <p:cNvPr id="75" name="圖形 74" descr="男人">
            <a:extLst>
              <a:ext uri="{FF2B5EF4-FFF2-40B4-BE49-F238E27FC236}">
                <a16:creationId xmlns:a16="http://schemas.microsoft.com/office/drawing/2014/main" id="{504A5D6E-B04E-4D37-9552-88532648733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70123" y="5823980"/>
            <a:ext cx="246509" cy="246509"/>
          </a:xfrm>
          <a:prstGeom prst="rect">
            <a:avLst/>
          </a:prstGeom>
        </p:spPr>
      </p:pic>
      <p:pic>
        <p:nvPicPr>
          <p:cNvPr id="76" name="圖形 75" descr="女人">
            <a:extLst>
              <a:ext uri="{FF2B5EF4-FFF2-40B4-BE49-F238E27FC236}">
                <a16:creationId xmlns:a16="http://schemas.microsoft.com/office/drawing/2014/main" id="{9ECADDD1-0898-4F93-BA63-098B92DE2B0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67471" y="6072728"/>
            <a:ext cx="215611" cy="215611"/>
          </a:xfrm>
          <a:prstGeom prst="rect">
            <a:avLst/>
          </a:prstGeom>
        </p:spPr>
      </p:pic>
      <p:pic>
        <p:nvPicPr>
          <p:cNvPr id="77" name="圖形 76" descr="男人">
            <a:extLst>
              <a:ext uri="{FF2B5EF4-FFF2-40B4-BE49-F238E27FC236}">
                <a16:creationId xmlns:a16="http://schemas.microsoft.com/office/drawing/2014/main" id="{9E94F98B-102B-4724-B4BC-54A85BE5EE1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40139" y="5980511"/>
            <a:ext cx="246509" cy="246509"/>
          </a:xfrm>
          <a:prstGeom prst="rect">
            <a:avLst/>
          </a:prstGeom>
        </p:spPr>
      </p:pic>
      <p:pic>
        <p:nvPicPr>
          <p:cNvPr id="78" name="圖形 77" descr="檢查清單">
            <a:extLst>
              <a:ext uri="{FF2B5EF4-FFF2-40B4-BE49-F238E27FC236}">
                <a16:creationId xmlns:a16="http://schemas.microsoft.com/office/drawing/2014/main" id="{CAA7F036-0EB8-4342-B65E-54586091B68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rgbClr val="00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390094" y="6114956"/>
            <a:ext cx="120392" cy="120392"/>
          </a:xfrm>
          <a:prstGeom prst="rect">
            <a:avLst/>
          </a:prstGeom>
        </p:spPr>
      </p:pic>
      <p:pic>
        <p:nvPicPr>
          <p:cNvPr id="79" name="圖形 78" descr="檢查清單">
            <a:extLst>
              <a:ext uri="{FF2B5EF4-FFF2-40B4-BE49-F238E27FC236}">
                <a16:creationId xmlns:a16="http://schemas.microsoft.com/office/drawing/2014/main" id="{0638B6FC-923A-4587-9BBB-AA09EBD8D70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rgbClr val="00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143212" y="6004166"/>
            <a:ext cx="120392" cy="120392"/>
          </a:xfrm>
          <a:prstGeom prst="rect">
            <a:avLst/>
          </a:prstGeom>
        </p:spPr>
      </p:pic>
      <p:pic>
        <p:nvPicPr>
          <p:cNvPr id="80" name="圖形 79" descr="檢查清單">
            <a:extLst>
              <a:ext uri="{FF2B5EF4-FFF2-40B4-BE49-F238E27FC236}">
                <a16:creationId xmlns:a16="http://schemas.microsoft.com/office/drawing/2014/main" id="{F0D5FABD-49FB-4A3F-8A44-0D4FFC29D70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rgbClr val="00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193377" y="5853016"/>
            <a:ext cx="120392" cy="120392"/>
          </a:xfrm>
          <a:prstGeom prst="rect">
            <a:avLst/>
          </a:prstGeom>
        </p:spPr>
      </p:pic>
      <p:pic>
        <p:nvPicPr>
          <p:cNvPr id="81" name="圖形 80" descr="女人">
            <a:extLst>
              <a:ext uri="{FF2B5EF4-FFF2-40B4-BE49-F238E27FC236}">
                <a16:creationId xmlns:a16="http://schemas.microsoft.com/office/drawing/2014/main" id="{9C4C03F0-00B0-4911-A5F1-5FA6280D961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376788" y="5806872"/>
            <a:ext cx="191243" cy="191243"/>
          </a:xfrm>
          <a:prstGeom prst="rect">
            <a:avLst/>
          </a:prstGeom>
        </p:spPr>
      </p:pic>
      <p:pic>
        <p:nvPicPr>
          <p:cNvPr id="82" name="圖形 81" descr="男人">
            <a:extLst>
              <a:ext uri="{FF2B5EF4-FFF2-40B4-BE49-F238E27FC236}">
                <a16:creationId xmlns:a16="http://schemas.microsoft.com/office/drawing/2014/main" id="{099E2722-8C5B-45AB-8B1C-81E38AC0886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252949" y="5714657"/>
            <a:ext cx="218648" cy="218648"/>
          </a:xfrm>
          <a:prstGeom prst="rect">
            <a:avLst/>
          </a:prstGeom>
        </p:spPr>
      </p:pic>
      <p:pic>
        <p:nvPicPr>
          <p:cNvPr id="83" name="圖形 82" descr="檢查清單">
            <a:extLst>
              <a:ext uri="{FF2B5EF4-FFF2-40B4-BE49-F238E27FC236}">
                <a16:creationId xmlns:a16="http://schemas.microsoft.com/office/drawing/2014/main" id="{A9F1CA90-6DD2-4BF5-B99D-DEC129AC3FA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488651" y="5849100"/>
            <a:ext cx="106785" cy="106785"/>
          </a:xfrm>
          <a:prstGeom prst="rect">
            <a:avLst/>
          </a:prstGeom>
        </p:spPr>
      </p:pic>
      <p:pic>
        <p:nvPicPr>
          <p:cNvPr id="84" name="圖形 83" descr="檢查清單">
            <a:extLst>
              <a:ext uri="{FF2B5EF4-FFF2-40B4-BE49-F238E27FC236}">
                <a16:creationId xmlns:a16="http://schemas.microsoft.com/office/drawing/2014/main" id="{144A4A59-4E06-449B-B8ED-2449E1AC790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39653" y="5715879"/>
            <a:ext cx="106785" cy="106785"/>
          </a:xfrm>
          <a:prstGeom prst="rect">
            <a:avLst/>
          </a:prstGeom>
        </p:spPr>
      </p:pic>
      <p:pic>
        <p:nvPicPr>
          <p:cNvPr id="85" name="圖形 84" descr="檢查清單">
            <a:extLst>
              <a:ext uri="{FF2B5EF4-FFF2-40B4-BE49-F238E27FC236}">
                <a16:creationId xmlns:a16="http://schemas.microsoft.com/office/drawing/2014/main" id="{ED0C22B4-D8BC-493C-9BB1-AC7F6FA2C1D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270547" y="5904561"/>
            <a:ext cx="106785" cy="106785"/>
          </a:xfrm>
          <a:prstGeom prst="rect">
            <a:avLst/>
          </a:prstGeom>
        </p:spPr>
      </p:pic>
      <p:pic>
        <p:nvPicPr>
          <p:cNvPr id="86" name="圖形 85" descr="男人">
            <a:extLst>
              <a:ext uri="{FF2B5EF4-FFF2-40B4-BE49-F238E27FC236}">
                <a16:creationId xmlns:a16="http://schemas.microsoft.com/office/drawing/2014/main" id="{324C81D1-1CB9-468F-8B2E-3F24A9F6D174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5730072" y="6164393"/>
            <a:ext cx="218648" cy="218648"/>
          </a:xfrm>
          <a:prstGeom prst="rect">
            <a:avLst/>
          </a:prstGeom>
        </p:spPr>
      </p:pic>
      <p:pic>
        <p:nvPicPr>
          <p:cNvPr id="87" name="圖形 86" descr="女人">
            <a:extLst>
              <a:ext uri="{FF2B5EF4-FFF2-40B4-BE49-F238E27FC236}">
                <a16:creationId xmlns:a16="http://schemas.microsoft.com/office/drawing/2014/main" id="{EA19FC62-2D7F-447F-80DD-AA3DFAD6CFF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914612" y="6108915"/>
            <a:ext cx="191243" cy="191243"/>
          </a:xfrm>
          <a:prstGeom prst="rect">
            <a:avLst/>
          </a:prstGeom>
        </p:spPr>
      </p:pic>
      <p:pic>
        <p:nvPicPr>
          <p:cNvPr id="88" name="圖形 87" descr="男人">
            <a:extLst>
              <a:ext uri="{FF2B5EF4-FFF2-40B4-BE49-F238E27FC236}">
                <a16:creationId xmlns:a16="http://schemas.microsoft.com/office/drawing/2014/main" id="{C6B87A16-6537-46C2-B31C-595A71B033A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790774" y="6016700"/>
            <a:ext cx="218648" cy="218648"/>
          </a:xfrm>
          <a:prstGeom prst="rect">
            <a:avLst/>
          </a:prstGeom>
        </p:spPr>
      </p:pic>
      <p:pic>
        <p:nvPicPr>
          <p:cNvPr id="89" name="圖形 88" descr="檢查清單">
            <a:extLst>
              <a:ext uri="{FF2B5EF4-FFF2-40B4-BE49-F238E27FC236}">
                <a16:creationId xmlns:a16="http://schemas.microsoft.com/office/drawing/2014/main" id="{BB2C5942-9721-4358-ACD9-FB849A6FF6E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26476" y="6151143"/>
            <a:ext cx="106785" cy="106785"/>
          </a:xfrm>
          <a:prstGeom prst="rect">
            <a:avLst/>
          </a:prstGeom>
        </p:spPr>
      </p:pic>
      <p:pic>
        <p:nvPicPr>
          <p:cNvPr id="90" name="圖形 89" descr="檢查清單">
            <a:extLst>
              <a:ext uri="{FF2B5EF4-FFF2-40B4-BE49-F238E27FC236}">
                <a16:creationId xmlns:a16="http://schemas.microsoft.com/office/drawing/2014/main" id="{D3C9542E-AA66-4396-B878-1CEEBCA3720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79594" y="6040355"/>
            <a:ext cx="106785" cy="106785"/>
          </a:xfrm>
          <a:prstGeom prst="rect">
            <a:avLst/>
          </a:prstGeom>
        </p:spPr>
      </p:pic>
      <p:pic>
        <p:nvPicPr>
          <p:cNvPr id="91" name="圖形 90" descr="檢查清單">
            <a:extLst>
              <a:ext uri="{FF2B5EF4-FFF2-40B4-BE49-F238E27FC236}">
                <a16:creationId xmlns:a16="http://schemas.microsoft.com/office/drawing/2014/main" id="{147A4745-9582-4F56-9545-751B413B027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15556" y="6223878"/>
            <a:ext cx="106785" cy="106785"/>
          </a:xfrm>
          <a:prstGeom prst="rect">
            <a:avLst/>
          </a:prstGeom>
        </p:spPr>
      </p:pic>
      <p:sp>
        <p:nvSpPr>
          <p:cNvPr id="92" name="文字方塊 91">
            <a:extLst>
              <a:ext uri="{FF2B5EF4-FFF2-40B4-BE49-F238E27FC236}">
                <a16:creationId xmlns:a16="http://schemas.microsoft.com/office/drawing/2014/main" id="{65CD44F7-513E-46BD-AE31-4E4C7E349C0C}"/>
              </a:ext>
            </a:extLst>
          </p:cNvPr>
          <p:cNvSpPr txBox="1"/>
          <p:nvPr/>
        </p:nvSpPr>
        <p:spPr>
          <a:xfrm>
            <a:off x="5526081" y="5797606"/>
            <a:ext cx="4667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350" dirty="0"/>
              <a:t>……</a:t>
            </a:r>
            <a:endParaRPr lang="zh-HK" altLang="en-US" sz="1350" dirty="0"/>
          </a:p>
        </p:txBody>
      </p:sp>
      <p:sp>
        <p:nvSpPr>
          <p:cNvPr id="93" name="文字方塊 92">
            <a:extLst>
              <a:ext uri="{FF2B5EF4-FFF2-40B4-BE49-F238E27FC236}">
                <a16:creationId xmlns:a16="http://schemas.microsoft.com/office/drawing/2014/main" id="{D32B7DD0-4D94-4C0D-B3AC-82B1A3DBCECF}"/>
              </a:ext>
            </a:extLst>
          </p:cNvPr>
          <p:cNvSpPr txBox="1"/>
          <p:nvPr/>
        </p:nvSpPr>
        <p:spPr>
          <a:xfrm>
            <a:off x="5522977" y="5280967"/>
            <a:ext cx="595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highlight>
                  <a:srgbClr val="FFFF00"/>
                </a:highlight>
              </a:rPr>
              <a:t>提取</a:t>
            </a:r>
            <a:endParaRPr lang="zh-HK" altLang="en-US" sz="1600" dirty="0">
              <a:highlight>
                <a:srgbClr val="FFFF00"/>
              </a:highlight>
            </a:endParaRPr>
          </a:p>
        </p:txBody>
      </p:sp>
      <p:sp>
        <p:nvSpPr>
          <p:cNvPr id="94" name="語音泡泡: 矩形 93">
            <a:extLst>
              <a:ext uri="{FF2B5EF4-FFF2-40B4-BE49-F238E27FC236}">
                <a16:creationId xmlns:a16="http://schemas.microsoft.com/office/drawing/2014/main" id="{9BCCB8FF-3F14-404E-A9E9-D96686577F6F}"/>
              </a:ext>
            </a:extLst>
          </p:cNvPr>
          <p:cNvSpPr/>
          <p:nvPr/>
        </p:nvSpPr>
        <p:spPr>
          <a:xfrm>
            <a:off x="2381214" y="1211979"/>
            <a:ext cx="1555055" cy="629518"/>
          </a:xfrm>
          <a:prstGeom prst="wedgeRectCallout">
            <a:avLst>
              <a:gd name="adj1" fmla="val 23795"/>
              <a:gd name="adj2" fmla="val 8192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>
                <a:solidFill>
                  <a:schemeClr val="bg2"/>
                </a:solidFill>
              </a:rPr>
              <a:t>1.</a:t>
            </a:r>
            <a:r>
              <a:rPr lang="zh-TW" altLang="en-US" sz="1100" dirty="0">
                <a:solidFill>
                  <a:schemeClr val="bg2"/>
                </a:solidFill>
              </a:rPr>
              <a:t>單一科目</a:t>
            </a:r>
            <a:endParaRPr lang="en-US" altLang="zh-TW" sz="1100" dirty="0">
              <a:solidFill>
                <a:schemeClr val="bg2"/>
              </a:solidFill>
            </a:endParaRPr>
          </a:p>
          <a:p>
            <a:pPr algn="ctr"/>
            <a:r>
              <a:rPr lang="en-US" altLang="zh-TW" sz="1100" dirty="0">
                <a:solidFill>
                  <a:schemeClr val="bg2"/>
                </a:solidFill>
              </a:rPr>
              <a:t>2.</a:t>
            </a:r>
            <a:r>
              <a:rPr lang="zh-TW" altLang="en-US" sz="1100" dirty="0">
                <a:solidFill>
                  <a:schemeClr val="bg2"/>
                </a:solidFill>
              </a:rPr>
              <a:t> 單一分卷</a:t>
            </a:r>
            <a:endParaRPr lang="en-US" altLang="zh-TW" sz="1100" dirty="0">
              <a:solidFill>
                <a:schemeClr val="bg2"/>
              </a:solidFill>
            </a:endParaRPr>
          </a:p>
          <a:p>
            <a:pPr algn="ctr"/>
            <a:r>
              <a:rPr lang="en-US" altLang="zh-TW" sz="1100" dirty="0">
                <a:solidFill>
                  <a:schemeClr val="bg2"/>
                </a:solidFill>
              </a:rPr>
              <a:t>3.</a:t>
            </a:r>
            <a:r>
              <a:rPr lang="zh-TW" altLang="en-US" sz="1100" dirty="0">
                <a:solidFill>
                  <a:schemeClr val="bg2"/>
                </a:solidFill>
              </a:rPr>
              <a:t>校本自訂評核組別</a:t>
            </a:r>
            <a:endParaRPr lang="zh-HK" altLang="en-US" sz="1100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1621876"/>
      </p:ext>
    </p:extLst>
  </p:cSld>
  <p:clrMapOvr>
    <a:masterClrMapping/>
  </p:clrMapOvr>
  <p:transition advTm="165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</p:bldLst>
  </p:timing>
  <p:extLst>
    <p:ext uri="{E180D4A7-C9FB-4DFB-919C-405C955672EB}">
      <p14:showEvtLst xmlns:p14="http://schemas.microsoft.com/office/powerpoint/2010/main">
        <p14:playEvt time="708" objId="95"/>
        <p14:stopEvt time="16483" objId="95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14</a:t>
            </a:fld>
            <a:endParaRPr 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C68DC33-BF0E-473E-995E-3C252D470766}"/>
              </a:ext>
            </a:extLst>
          </p:cNvPr>
          <p:cNvSpPr txBox="1"/>
          <p:nvPr/>
        </p:nvSpPr>
        <p:spPr>
          <a:xfrm>
            <a:off x="11220400" y="1674278"/>
            <a:ext cx="971600" cy="5078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渠道一：學業成績</a:t>
            </a:r>
            <a:endParaRPr kumimoji="0" lang="en-US" altLang="zh-HK" sz="135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372AFAA-2372-49AC-AB26-A746CCEF4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512" y="1464997"/>
            <a:ext cx="7272808" cy="484506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17ACABC-D0F8-43C2-A57C-CB52583D57E3}"/>
              </a:ext>
            </a:extLst>
          </p:cNvPr>
          <p:cNvSpPr/>
          <p:nvPr/>
        </p:nvSpPr>
        <p:spPr>
          <a:xfrm>
            <a:off x="1760512" y="1464998"/>
            <a:ext cx="4248472" cy="60960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</p:spTree>
    <p:extLst>
      <p:ext uri="{BB962C8B-B14F-4D97-AF65-F5344CB8AC3E}">
        <p14:creationId xmlns:p14="http://schemas.microsoft.com/office/powerpoint/2010/main" val="1897201038"/>
      </p:ext>
    </p:extLst>
  </p:cSld>
  <p:clrMapOvr>
    <a:masterClrMapping/>
  </p:clrMapOvr>
  <p:transition advTm="4026"/>
  <p:extLst>
    <p:ext uri="{E180D4A7-C9FB-4DFB-919C-405C955672EB}">
      <p14:showEvtLst xmlns:p14="http://schemas.microsoft.com/office/powerpoint/2010/main">
        <p14:playEvt time="12" objId="7"/>
        <p14:stopEvt time="3964" objId="7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15</a:t>
            </a:fld>
            <a:endParaRPr 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4BC8E8AF-AFFE-44D4-9530-CFCBABD4C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240" y="235894"/>
            <a:ext cx="7162800" cy="762000"/>
          </a:xfrm>
        </p:spPr>
        <p:txBody>
          <a:bodyPr/>
          <a:lstStyle/>
          <a:p>
            <a:r>
              <a:rPr lang="zh-TW" altLang="zh-HK" sz="3600" dirty="0"/>
              <a:t>使用步驟概要</a:t>
            </a:r>
            <a:endParaRPr lang="zh-HK" altLang="en-US" sz="36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F3C876A-33C6-457D-B3E4-5A60F1EB6168}"/>
              </a:ext>
            </a:extLst>
          </p:cNvPr>
          <p:cNvSpPr txBox="1"/>
          <p:nvPr/>
        </p:nvSpPr>
        <p:spPr>
          <a:xfrm>
            <a:off x="11220400" y="1674278"/>
            <a:ext cx="971600" cy="5078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渠道一：學業成績</a:t>
            </a:r>
            <a:endParaRPr kumimoji="0" lang="en-US" altLang="zh-HK" sz="135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26B5AA14-4EBB-4614-A9EB-5347AFC0136D}"/>
              </a:ext>
            </a:extLst>
          </p:cNvPr>
          <p:cNvSpPr txBox="1">
            <a:spLocks/>
          </p:cNvSpPr>
          <p:nvPr/>
        </p:nvSpPr>
        <p:spPr>
          <a:xfrm>
            <a:off x="2545155" y="1395508"/>
            <a:ext cx="6110436" cy="46805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zh-HK" sz="2400" b="0" kern="0" dirty="0"/>
              <a:t>A.	</a:t>
            </a:r>
            <a:r>
              <a:rPr lang="en-US" altLang="zh-HK" sz="2400" b="1" kern="0" dirty="0" err="1">
                <a:solidFill>
                  <a:srgbClr val="FF0000"/>
                </a:solidFill>
                <a:highlight>
                  <a:srgbClr val="FFFF00"/>
                </a:highlight>
              </a:rPr>
              <a:t>管理</a:t>
            </a:r>
            <a:r>
              <a:rPr lang="zh-TW" altLang="en-US" sz="2400" b="0" kern="0" dirty="0"/>
              <a:t>人才資料庫</a:t>
            </a:r>
            <a:r>
              <a:rPr lang="en-US" altLang="zh-HK" sz="2400" b="0" kern="0" dirty="0" err="1"/>
              <a:t>科目組別配對</a:t>
            </a:r>
            <a:r>
              <a:rPr lang="zh-TW" altLang="zh-HK" sz="2400" b="0" kern="0" dirty="0"/>
              <a:t>的</a:t>
            </a:r>
            <a:r>
              <a:rPr lang="zh-TW" altLang="zh-HK" sz="2400" b="1" kern="0" dirty="0">
                <a:solidFill>
                  <a:srgbClr val="FF0000"/>
                </a:solidFill>
                <a:highlight>
                  <a:srgbClr val="FFFF00"/>
                </a:highlight>
              </a:rPr>
              <a:t>參數</a:t>
            </a:r>
            <a:r>
              <a:rPr lang="zh-TW" altLang="zh-HK" sz="2400" b="0" kern="0" dirty="0"/>
              <a:t>，包括：</a:t>
            </a:r>
          </a:p>
          <a:p>
            <a:pPr lvl="1"/>
            <a:r>
              <a:rPr lang="zh-TW" altLang="zh-HK" b="0" kern="0" dirty="0"/>
              <a:t>成績數據來源 </a:t>
            </a:r>
            <a:br>
              <a:rPr lang="en-US" altLang="zh-TW" b="0" kern="0" dirty="0"/>
            </a:br>
            <a:r>
              <a:rPr lang="en-US" altLang="zh-HK" b="0" kern="0" dirty="0"/>
              <a:t>(</a:t>
            </a:r>
            <a:r>
              <a:rPr lang="zh-HK" altLang="zh-HK" b="0" kern="0" dirty="0"/>
              <a:t>可選</a:t>
            </a:r>
            <a:r>
              <a:rPr lang="zh-TW" altLang="zh-HK" b="0" kern="0" dirty="0"/>
              <a:t>單一科目、單一科目分卷或學校自訂的評核組別</a:t>
            </a:r>
            <a:r>
              <a:rPr lang="en-US" altLang="zh-HK" b="0" kern="0" dirty="0"/>
              <a:t>)</a:t>
            </a:r>
            <a:endParaRPr lang="zh-TW" altLang="zh-HK" b="0" kern="0" dirty="0"/>
          </a:p>
          <a:p>
            <a:pPr lvl="1"/>
            <a:r>
              <a:rPr lang="zh-TW" altLang="zh-HK" b="0" kern="0" dirty="0"/>
              <a:t>提取百分比</a:t>
            </a:r>
          </a:p>
          <a:p>
            <a:pPr lvl="1"/>
            <a:r>
              <a:rPr lang="zh-TW" altLang="zh-HK" b="0" kern="0" dirty="0"/>
              <a:t>識別標籤</a:t>
            </a:r>
          </a:p>
          <a:p>
            <a:r>
              <a:rPr lang="en-US" altLang="zh-TW" sz="2400" b="0" kern="0" dirty="0"/>
              <a:t>B.</a:t>
            </a:r>
            <a:r>
              <a:rPr lang="zh-TW" altLang="en-US" sz="2400" b="0" kern="0" dirty="0"/>
              <a:t> </a:t>
            </a:r>
            <a:r>
              <a:rPr lang="en-US" altLang="zh-TW" sz="2400" b="0" kern="0" dirty="0"/>
              <a:t>	</a:t>
            </a:r>
            <a:r>
              <a:rPr lang="zh-TW" altLang="en-US" sz="2400" b="0" kern="0" dirty="0"/>
              <a:t>用戶</a:t>
            </a:r>
            <a:r>
              <a:rPr lang="zh-TW" altLang="zh-HK" sz="2400" b="0" kern="0" dirty="0"/>
              <a:t>從學生成績模組</a:t>
            </a:r>
            <a:r>
              <a:rPr lang="zh-TW" altLang="zh-HK" sz="2400" b="1" kern="0" dirty="0">
                <a:solidFill>
                  <a:srgbClr val="FF0000"/>
                </a:solidFill>
                <a:highlight>
                  <a:srgbClr val="FFFF00"/>
                </a:highlight>
              </a:rPr>
              <a:t>提取</a:t>
            </a:r>
            <a:r>
              <a:rPr lang="zh-TW" altLang="zh-HK" sz="2400" b="0" kern="0" dirty="0"/>
              <a:t>相關的學業成績</a:t>
            </a:r>
            <a:r>
              <a:rPr lang="zh-TW" altLang="zh-HK" sz="2400" b="1" kern="0" dirty="0">
                <a:solidFill>
                  <a:srgbClr val="FF0000"/>
                </a:solidFill>
                <a:highlight>
                  <a:srgbClr val="FFFF00"/>
                </a:highlight>
              </a:rPr>
              <a:t>數據</a:t>
            </a:r>
          </a:p>
          <a:p>
            <a:r>
              <a:rPr lang="en-US" altLang="zh-TW" sz="2400" b="0" kern="0" dirty="0"/>
              <a:t>C.	</a:t>
            </a:r>
            <a:r>
              <a:rPr lang="zh-TW" altLang="zh-HK" sz="2400" b="0" kern="0" dirty="0"/>
              <a:t>系統為已獲甄選的學生</a:t>
            </a:r>
            <a:r>
              <a:rPr lang="zh-TW" altLang="zh-HK" sz="2400" b="1" kern="0" dirty="0">
                <a:solidFill>
                  <a:srgbClr val="FF0000"/>
                </a:solidFill>
                <a:highlight>
                  <a:srgbClr val="FFFF00"/>
                </a:highlight>
              </a:rPr>
              <a:t>加上識別標籤</a:t>
            </a:r>
          </a:p>
          <a:p>
            <a:endParaRPr lang="zh-HK" altLang="en-US" sz="2400" b="0" kern="0" dirty="0"/>
          </a:p>
        </p:txBody>
      </p:sp>
    </p:spTree>
    <p:extLst>
      <p:ext uri="{BB962C8B-B14F-4D97-AF65-F5344CB8AC3E}">
        <p14:creationId xmlns:p14="http://schemas.microsoft.com/office/powerpoint/2010/main" val="112783910"/>
      </p:ext>
    </p:extLst>
  </p:cSld>
  <p:clrMapOvr>
    <a:masterClrMapping/>
  </p:clrMapOvr>
  <p:transition advTm="30027"/>
  <p:extLst>
    <p:ext uri="{E180D4A7-C9FB-4DFB-919C-405C955672EB}">
      <p14:showEvtLst xmlns:p14="http://schemas.microsoft.com/office/powerpoint/2010/main">
        <p14:playEvt time="16" objId="7"/>
        <p14:stopEvt time="29717" objId="7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16</a:t>
            </a:fld>
            <a:endParaRPr 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69586F1-F7C3-457B-9E53-74911AAC9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773" y="244947"/>
            <a:ext cx="7269609" cy="762000"/>
          </a:xfrm>
        </p:spPr>
        <p:txBody>
          <a:bodyPr/>
          <a:lstStyle/>
          <a:p>
            <a:r>
              <a:rPr lang="en-US" altLang="zh-TW" sz="3200" b="0" kern="1200" dirty="0">
                <a:solidFill>
                  <a:schemeClr val="dk1"/>
                </a:solidFill>
              </a:rPr>
              <a:t>A.</a:t>
            </a:r>
            <a:r>
              <a:rPr lang="en-US" altLang="zh-HK" sz="32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HK" sz="3200" dirty="0" err="1">
                <a:solidFill>
                  <a:srgbClr val="FF0000"/>
                </a:solidFill>
                <a:highlight>
                  <a:srgbClr val="FFFF00"/>
                </a:highlight>
              </a:rPr>
              <a:t>管理</a:t>
            </a:r>
            <a:r>
              <a:rPr lang="zh-TW" altLang="en-US" sz="3200" dirty="0"/>
              <a:t>人才資料庫</a:t>
            </a:r>
            <a:r>
              <a:rPr lang="en-US" altLang="zh-HK" sz="3200" dirty="0" err="1"/>
              <a:t>科目組別配對</a:t>
            </a:r>
            <a:r>
              <a:rPr lang="zh-TW" altLang="zh-HK" sz="3200" dirty="0"/>
              <a:t>的</a:t>
            </a:r>
            <a:r>
              <a:rPr lang="zh-TW" altLang="zh-HK" sz="3200" dirty="0">
                <a:solidFill>
                  <a:srgbClr val="FF0000"/>
                </a:solidFill>
                <a:highlight>
                  <a:srgbClr val="FFFF00"/>
                </a:highlight>
              </a:rPr>
              <a:t>參數</a:t>
            </a:r>
            <a:endParaRPr lang="zh-HK" altLang="en-US" sz="32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EE4EF97-7DBE-4AC1-BCD2-B669266D50EB}"/>
              </a:ext>
            </a:extLst>
          </p:cNvPr>
          <p:cNvSpPr txBox="1"/>
          <p:nvPr/>
        </p:nvSpPr>
        <p:spPr>
          <a:xfrm>
            <a:off x="11220400" y="1674278"/>
            <a:ext cx="971600" cy="5078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渠道一：學業成績</a:t>
            </a:r>
            <a:endParaRPr kumimoji="0" lang="en-US" altLang="zh-HK" sz="135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6" name="內容版面配置區 3">
            <a:extLst>
              <a:ext uri="{FF2B5EF4-FFF2-40B4-BE49-F238E27FC236}">
                <a16:creationId xmlns:a16="http://schemas.microsoft.com/office/drawing/2014/main" id="{D176A4D2-85D0-422B-BCA3-A92F92C1D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227" y="1674278"/>
            <a:ext cx="8075004" cy="374441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04FB2E2-8BA1-46C1-92D3-25F5C4F2614A}"/>
              </a:ext>
            </a:extLst>
          </p:cNvPr>
          <p:cNvSpPr/>
          <p:nvPr/>
        </p:nvSpPr>
        <p:spPr bwMode="auto">
          <a:xfrm>
            <a:off x="3802455" y="2290527"/>
            <a:ext cx="479834" cy="244443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FA878F8-AAA8-4015-97FC-674C282E2201}"/>
              </a:ext>
            </a:extLst>
          </p:cNvPr>
          <p:cNvSpPr txBox="1"/>
          <p:nvPr/>
        </p:nvSpPr>
        <p:spPr>
          <a:xfrm>
            <a:off x="1684319" y="5527814"/>
            <a:ext cx="8672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0" kern="0" dirty="0">
                <a:solidFill>
                  <a:srgbClr val="0070C0"/>
                </a:solidFill>
              </a:rPr>
              <a:t>同一人才資料庫科目組別與</a:t>
            </a:r>
            <a:r>
              <a:rPr lang="zh-TW" altLang="zh-HK" b="0" kern="0" dirty="0">
                <a:solidFill>
                  <a:srgbClr val="0070C0"/>
                </a:solidFill>
              </a:rPr>
              <a:t>單一科目、單一科目分卷或學校自訂的評核組別</a:t>
            </a:r>
            <a:endParaRPr lang="en-US" altLang="zh-TW" b="0" kern="0" dirty="0">
              <a:solidFill>
                <a:srgbClr val="0070C0"/>
              </a:solidFill>
            </a:endParaRPr>
          </a:p>
          <a:p>
            <a:r>
              <a:rPr lang="zh-TW" altLang="en-US" b="0" kern="0" dirty="0">
                <a:solidFill>
                  <a:srgbClr val="0070C0"/>
                </a:solidFill>
              </a:rPr>
              <a:t>配對一次。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4082"/>
      </p:ext>
    </p:extLst>
  </p:cSld>
  <p:clrMapOvr>
    <a:masterClrMapping/>
  </p:clrMapOvr>
  <p:transition advTm="25165"/>
  <p:extLst>
    <p:ext uri="{E180D4A7-C9FB-4DFB-919C-405C955672EB}">
      <p14:showEvtLst xmlns:p14="http://schemas.microsoft.com/office/powerpoint/2010/main">
        <p14:playEvt time="16" objId="10"/>
        <p14:stopEvt time="23841" objId="10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17</a:t>
            </a:fld>
            <a:endParaRPr 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BE2AA913-A7A4-4530-87B6-4958C9E32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773" y="244947"/>
            <a:ext cx="7269609" cy="762000"/>
          </a:xfrm>
        </p:spPr>
        <p:txBody>
          <a:bodyPr/>
          <a:lstStyle/>
          <a:p>
            <a:r>
              <a:rPr lang="en-US" altLang="zh-TW" sz="3200" b="0" kern="1200" dirty="0">
                <a:solidFill>
                  <a:schemeClr val="dk1"/>
                </a:solidFill>
              </a:rPr>
              <a:t>A.</a:t>
            </a:r>
            <a:r>
              <a:rPr lang="en-US" altLang="zh-HK" sz="32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HK" sz="3200" dirty="0" err="1">
                <a:solidFill>
                  <a:srgbClr val="FF0000"/>
                </a:solidFill>
                <a:highlight>
                  <a:srgbClr val="FFFF00"/>
                </a:highlight>
              </a:rPr>
              <a:t>管理</a:t>
            </a:r>
            <a:r>
              <a:rPr lang="zh-TW" altLang="en-US" sz="3200" dirty="0"/>
              <a:t>人才資料庫</a:t>
            </a:r>
            <a:r>
              <a:rPr lang="en-US" altLang="zh-HK" sz="3200" dirty="0" err="1"/>
              <a:t>科目組別配對</a:t>
            </a:r>
            <a:r>
              <a:rPr lang="zh-TW" altLang="zh-HK" sz="3200" dirty="0"/>
              <a:t>的</a:t>
            </a:r>
            <a:r>
              <a:rPr lang="zh-TW" altLang="zh-HK" sz="3200" dirty="0">
                <a:solidFill>
                  <a:srgbClr val="FF0000"/>
                </a:solidFill>
                <a:highlight>
                  <a:srgbClr val="FFFF00"/>
                </a:highlight>
              </a:rPr>
              <a:t>參數</a:t>
            </a:r>
            <a:endParaRPr lang="zh-HK" altLang="en-US" sz="32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8184288-D950-442F-B0B0-69BDCBF58CA2}"/>
              </a:ext>
            </a:extLst>
          </p:cNvPr>
          <p:cNvSpPr txBox="1"/>
          <p:nvPr/>
        </p:nvSpPr>
        <p:spPr>
          <a:xfrm>
            <a:off x="11220400" y="1674278"/>
            <a:ext cx="971600" cy="5078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渠道一：學業成績</a:t>
            </a:r>
            <a:endParaRPr kumimoji="0" lang="en-US" altLang="zh-HK" sz="135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59638A2-1865-4561-98C0-7B6DA638F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733" y="1718932"/>
            <a:ext cx="7709376" cy="339596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ECA4CB1F-31D3-481F-8DB1-D43A883AE341}"/>
              </a:ext>
            </a:extLst>
          </p:cNvPr>
          <p:cNvSpPr/>
          <p:nvPr/>
        </p:nvSpPr>
        <p:spPr bwMode="auto">
          <a:xfrm>
            <a:off x="3152066" y="2450596"/>
            <a:ext cx="5325394" cy="21602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ahoma" pitchFamily="34" charset="0"/>
              <a:ea typeface="標楷體" pitchFamily="65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B232B10-AD48-42C6-BFC0-E3BFB7C5974C}"/>
              </a:ext>
            </a:extLst>
          </p:cNvPr>
          <p:cNvSpPr txBox="1"/>
          <p:nvPr/>
        </p:nvSpPr>
        <p:spPr>
          <a:xfrm>
            <a:off x="1924733" y="5417398"/>
            <a:ext cx="8672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0" kern="0" dirty="0">
                <a:solidFill>
                  <a:srgbClr val="0070C0"/>
                </a:solidFill>
              </a:rPr>
              <a:t>選取一項人才資料庫科目組別</a:t>
            </a:r>
            <a:endParaRPr lang="en-US" altLang="zh-TW" b="0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30394"/>
      </p:ext>
    </p:extLst>
  </p:cSld>
  <p:clrMapOvr>
    <a:masterClrMapping/>
  </p:clrMapOvr>
  <p:transition advTm="9547"/>
  <p:extLst>
    <p:ext uri="{E180D4A7-C9FB-4DFB-919C-405C955672EB}">
      <p14:showEvtLst xmlns:p14="http://schemas.microsoft.com/office/powerpoint/2010/main">
        <p14:playEvt time="16" objId="9"/>
        <p14:stopEvt time="9253" objId="9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18</a:t>
            </a:fld>
            <a:endParaRPr 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A17428FF-46B1-439E-A2AA-4A37DD8B8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773" y="244947"/>
            <a:ext cx="7269609" cy="762000"/>
          </a:xfrm>
        </p:spPr>
        <p:txBody>
          <a:bodyPr/>
          <a:lstStyle/>
          <a:p>
            <a:r>
              <a:rPr lang="en-US" altLang="zh-TW" sz="3200" b="0" kern="1200" dirty="0">
                <a:solidFill>
                  <a:schemeClr val="dk1"/>
                </a:solidFill>
              </a:rPr>
              <a:t>A.</a:t>
            </a:r>
            <a:r>
              <a:rPr lang="en-US" altLang="zh-HK" sz="32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HK" sz="3200" dirty="0" err="1">
                <a:solidFill>
                  <a:srgbClr val="FF0000"/>
                </a:solidFill>
                <a:highlight>
                  <a:srgbClr val="FFFF00"/>
                </a:highlight>
              </a:rPr>
              <a:t>管理</a:t>
            </a:r>
            <a:r>
              <a:rPr lang="zh-TW" altLang="en-US" sz="3200" dirty="0"/>
              <a:t>人才資料庫</a:t>
            </a:r>
            <a:r>
              <a:rPr lang="en-US" altLang="zh-HK" sz="3200" dirty="0" err="1"/>
              <a:t>科目組別配對</a:t>
            </a:r>
            <a:r>
              <a:rPr lang="zh-TW" altLang="zh-HK" sz="3200" dirty="0"/>
              <a:t>的</a:t>
            </a:r>
            <a:r>
              <a:rPr lang="zh-TW" altLang="zh-HK" sz="3200" dirty="0">
                <a:solidFill>
                  <a:srgbClr val="FF0000"/>
                </a:solidFill>
                <a:highlight>
                  <a:srgbClr val="FFFF00"/>
                </a:highlight>
              </a:rPr>
              <a:t>參數</a:t>
            </a:r>
            <a:endParaRPr lang="zh-HK" altLang="en-US" sz="32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710333E-574C-4294-9BEF-BB469AE94D4F}"/>
              </a:ext>
            </a:extLst>
          </p:cNvPr>
          <p:cNvSpPr txBox="1"/>
          <p:nvPr/>
        </p:nvSpPr>
        <p:spPr>
          <a:xfrm>
            <a:off x="11220400" y="1674278"/>
            <a:ext cx="971600" cy="5078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渠道一：學業成績</a:t>
            </a:r>
            <a:endParaRPr kumimoji="0" lang="en-US" altLang="zh-HK" sz="135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99849B9-4C88-40B7-8C53-7F03FF8D6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304" y="1553521"/>
            <a:ext cx="8150540" cy="375095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196A477-02B4-4F74-96F5-DBC98980E737}"/>
              </a:ext>
            </a:extLst>
          </p:cNvPr>
          <p:cNvSpPr/>
          <p:nvPr/>
        </p:nvSpPr>
        <p:spPr bwMode="auto">
          <a:xfrm>
            <a:off x="4350041" y="3281713"/>
            <a:ext cx="1368152" cy="43204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ahoma" pitchFamily="34" charset="0"/>
              <a:ea typeface="標楷體" pitchFamily="65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E2A9B36-818D-479B-A9BA-34D89BDB05AE}"/>
              </a:ext>
            </a:extLst>
          </p:cNvPr>
          <p:cNvSpPr txBox="1"/>
          <p:nvPr/>
        </p:nvSpPr>
        <p:spPr>
          <a:xfrm>
            <a:off x="1924733" y="5417398"/>
            <a:ext cx="8672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b="0" kern="0"/>
            </a:lvl1pPr>
          </a:lstStyle>
          <a:p>
            <a:r>
              <a:rPr lang="zh-TW" altLang="en-US" dirty="0">
                <a:solidFill>
                  <a:srgbClr val="0070C0"/>
                </a:solidFill>
              </a:rPr>
              <a:t>與單一科目配對</a:t>
            </a:r>
            <a:endParaRPr lang="en-US" altLang="zh-TW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80541"/>
      </p:ext>
    </p:extLst>
  </p:cSld>
  <p:clrMapOvr>
    <a:masterClrMapping/>
  </p:clrMapOvr>
  <p:transition advTm="6578"/>
  <p:extLst>
    <p:ext uri="{E180D4A7-C9FB-4DFB-919C-405C955672EB}">
      <p14:showEvtLst xmlns:p14="http://schemas.microsoft.com/office/powerpoint/2010/main">
        <p14:playEvt time="10" objId="9"/>
        <p14:stopEvt time="5747" objId="9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19</a:t>
            </a:fld>
            <a:endParaRPr 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D3975148-F9A1-49CF-82BF-3F43E204D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773" y="244947"/>
            <a:ext cx="7269609" cy="762000"/>
          </a:xfrm>
        </p:spPr>
        <p:txBody>
          <a:bodyPr/>
          <a:lstStyle/>
          <a:p>
            <a:r>
              <a:rPr lang="en-US" altLang="zh-TW" sz="3200" b="0" kern="1200" dirty="0">
                <a:solidFill>
                  <a:schemeClr val="dk1"/>
                </a:solidFill>
              </a:rPr>
              <a:t>A.</a:t>
            </a:r>
            <a:r>
              <a:rPr lang="en-US" altLang="zh-HK" sz="32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HK" sz="3200" dirty="0" err="1">
                <a:solidFill>
                  <a:srgbClr val="FF0000"/>
                </a:solidFill>
                <a:highlight>
                  <a:srgbClr val="FFFF00"/>
                </a:highlight>
              </a:rPr>
              <a:t>管理</a:t>
            </a:r>
            <a:r>
              <a:rPr lang="zh-TW" altLang="en-US" sz="3200" dirty="0"/>
              <a:t>人才資料庫</a:t>
            </a:r>
            <a:r>
              <a:rPr lang="en-US" altLang="zh-HK" sz="3200" dirty="0" err="1"/>
              <a:t>科目組別配對</a:t>
            </a:r>
            <a:r>
              <a:rPr lang="zh-TW" altLang="zh-HK" sz="3200" dirty="0"/>
              <a:t>的</a:t>
            </a:r>
            <a:r>
              <a:rPr lang="zh-TW" altLang="zh-HK" sz="3200" dirty="0">
                <a:solidFill>
                  <a:srgbClr val="FF0000"/>
                </a:solidFill>
                <a:highlight>
                  <a:srgbClr val="FFFF00"/>
                </a:highlight>
              </a:rPr>
              <a:t>參數</a:t>
            </a:r>
            <a:endParaRPr lang="zh-HK" altLang="en-US" sz="32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42CEEAB-FD0B-45B4-8CB5-52D472AB2D08}"/>
              </a:ext>
            </a:extLst>
          </p:cNvPr>
          <p:cNvSpPr txBox="1"/>
          <p:nvPr/>
        </p:nvSpPr>
        <p:spPr>
          <a:xfrm>
            <a:off x="11220400" y="1674278"/>
            <a:ext cx="971600" cy="5078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渠道一：學業成績</a:t>
            </a:r>
            <a:endParaRPr kumimoji="0" lang="en-US" altLang="zh-HK" sz="135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119966B-1AFD-42C5-B622-15637E84F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379" y="1467516"/>
            <a:ext cx="7988403" cy="36004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1F052C-DF62-4330-BD44-933489536D6B}"/>
              </a:ext>
            </a:extLst>
          </p:cNvPr>
          <p:cNvSpPr/>
          <p:nvPr/>
        </p:nvSpPr>
        <p:spPr bwMode="auto">
          <a:xfrm>
            <a:off x="7506402" y="3915788"/>
            <a:ext cx="2376264" cy="108012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ahoma" pitchFamily="34" charset="0"/>
              <a:ea typeface="標楷體" pitchFamily="65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4CA90BF-6143-422F-8EFF-DE150E45B66D}"/>
              </a:ext>
            </a:extLst>
          </p:cNvPr>
          <p:cNvSpPr txBox="1"/>
          <p:nvPr/>
        </p:nvSpPr>
        <p:spPr>
          <a:xfrm>
            <a:off x="2029282" y="5528485"/>
            <a:ext cx="8672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kern="0" dirty="0">
                <a:solidFill>
                  <a:srgbClr val="0070C0"/>
                </a:solidFill>
              </a:rPr>
              <a:t>加上識別標籤和提取百分比</a:t>
            </a:r>
            <a:r>
              <a:rPr lang="zh-TW" altLang="en-US" b="0" kern="0" dirty="0"/>
              <a:t> </a:t>
            </a:r>
            <a:endParaRPr lang="en-US" altLang="zh-TW" b="0" kern="0" dirty="0"/>
          </a:p>
        </p:txBody>
      </p:sp>
    </p:spTree>
    <p:extLst>
      <p:ext uri="{BB962C8B-B14F-4D97-AF65-F5344CB8AC3E}">
        <p14:creationId xmlns:p14="http://schemas.microsoft.com/office/powerpoint/2010/main" val="1075746121"/>
      </p:ext>
    </p:extLst>
  </p:cSld>
  <p:clrMapOvr>
    <a:masterClrMapping/>
  </p:clrMapOvr>
  <p:transition advTm="12357"/>
  <p:extLst>
    <p:ext uri="{E180D4A7-C9FB-4DFB-919C-405C955672EB}">
      <p14:showEvtLst xmlns:p14="http://schemas.microsoft.com/office/powerpoint/2010/main">
        <p14:playEvt time="15" objId="10"/>
        <p14:stopEvt time="12062" objId="10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</a:t>
            </a:fld>
            <a:endParaRPr 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10CE3ED3-ECBF-407F-8BEF-4879360B4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629" y="281161"/>
            <a:ext cx="7162800" cy="762000"/>
          </a:xfrm>
        </p:spPr>
        <p:txBody>
          <a:bodyPr/>
          <a:lstStyle/>
          <a:p>
            <a:r>
              <a:rPr lang="en-US" altLang="zh-HK" sz="3600" dirty="0" err="1"/>
              <a:t>模組概覽</a:t>
            </a:r>
            <a:endParaRPr lang="zh-HK" altLang="en-US" sz="3600" dirty="0"/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5CF7C0C7-DF60-4919-8EFD-7BDFBD641FAD}"/>
              </a:ext>
            </a:extLst>
          </p:cNvPr>
          <p:cNvSpPr txBox="1">
            <a:spLocks/>
          </p:cNvSpPr>
          <p:nvPr/>
        </p:nvSpPr>
        <p:spPr>
          <a:xfrm>
            <a:off x="2216943" y="1312426"/>
            <a:ext cx="7758113" cy="460851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zh-TW" altLang="en-US" sz="2400" b="0" kern="0" dirty="0"/>
              <a:t>目的</a:t>
            </a:r>
            <a:endParaRPr lang="en-US" altLang="zh-TW" sz="2400" b="0" kern="0" dirty="0"/>
          </a:p>
          <a:p>
            <a:r>
              <a:rPr lang="zh-TW" altLang="en-US" sz="2400" b="0" kern="0" dirty="0"/>
              <a:t>讓學校可以：</a:t>
            </a:r>
            <a:endParaRPr lang="en-US" altLang="zh-TW" sz="2400" b="0" kern="0" dirty="0"/>
          </a:p>
          <a:p>
            <a:pPr marL="0" indent="0">
              <a:buFont typeface="Wingdings" pitchFamily="2" charset="2"/>
              <a:buNone/>
            </a:pPr>
            <a:endParaRPr lang="en-US" altLang="zh-TW" sz="2400" b="0" kern="0" dirty="0"/>
          </a:p>
          <a:p>
            <a:pPr lvl="1"/>
            <a:r>
              <a:rPr lang="zh-TW" altLang="zh-HK" sz="2000" b="0" kern="0" dirty="0"/>
              <a:t>從多元化渠道收集學生資料，</a:t>
            </a:r>
            <a:r>
              <a:rPr lang="zh-TW" altLang="en-US" sz="2000" b="0" kern="0" dirty="0"/>
              <a:t>識別校內</a:t>
            </a:r>
            <a:r>
              <a:rPr lang="zh-TW" altLang="zh-HK" sz="2000" b="0" kern="0" dirty="0"/>
              <a:t>資優</a:t>
            </a:r>
            <a:r>
              <a:rPr lang="en-US" altLang="zh-HK" sz="2000" b="0" kern="0" dirty="0"/>
              <a:t>/</a:t>
            </a:r>
            <a:r>
              <a:rPr lang="zh-TW" altLang="zh-HK" sz="2000" b="0" kern="0" dirty="0"/>
              <a:t>高能力學生</a:t>
            </a:r>
            <a:r>
              <a:rPr lang="zh-TW" altLang="en-US" sz="2000" b="0" kern="0" dirty="0"/>
              <a:t>；</a:t>
            </a:r>
            <a:endParaRPr lang="en-US" altLang="zh-TW" sz="2000" b="0" kern="0" dirty="0"/>
          </a:p>
          <a:p>
            <a:pPr lvl="1"/>
            <a:r>
              <a:rPr lang="zh-TW" altLang="en-US" sz="2000" b="0" kern="0" dirty="0"/>
              <a:t>更容易建立校本「人才資料庫」及「人才庫」 ；及</a:t>
            </a:r>
            <a:endParaRPr lang="en-US" altLang="zh-TW" sz="2000" b="0" kern="0" dirty="0"/>
          </a:p>
          <a:p>
            <a:pPr lvl="1"/>
            <a:r>
              <a:rPr lang="zh-TW" altLang="en-US" sz="2000" b="0" kern="0" dirty="0"/>
              <a:t>因應學生及學校整體發展需要，作全面的課程</a:t>
            </a:r>
            <a:r>
              <a:rPr lang="zh-TW" altLang="zh-HK" sz="2000" b="0" kern="0" dirty="0"/>
              <a:t>規劃</a:t>
            </a:r>
            <a:r>
              <a:rPr lang="zh-TW" altLang="en-US" sz="2000" b="0" kern="0" dirty="0"/>
              <a:t>。</a:t>
            </a:r>
            <a:endParaRPr lang="zh-TW" altLang="zh-HK" sz="2000" b="0" kern="0" dirty="0"/>
          </a:p>
          <a:p>
            <a:endParaRPr lang="zh-HK" altLang="en-US" b="0" kern="0" dirty="0"/>
          </a:p>
        </p:txBody>
      </p:sp>
    </p:spTree>
    <p:extLst>
      <p:ext uri="{BB962C8B-B14F-4D97-AF65-F5344CB8AC3E}">
        <p14:creationId xmlns:p14="http://schemas.microsoft.com/office/powerpoint/2010/main" val="1877743596"/>
      </p:ext>
    </p:extLst>
  </p:cSld>
  <p:clrMapOvr>
    <a:masterClrMapping/>
  </p:clrMapOvr>
  <p:transition advTm="19609"/>
  <p:extLst>
    <p:ext uri="{E180D4A7-C9FB-4DFB-919C-405C955672EB}">
      <p14:showEvtLst xmlns:p14="http://schemas.microsoft.com/office/powerpoint/2010/main">
        <p14:playEvt time="16" objId="6"/>
        <p14:stopEvt time="19032" objId="6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20</a:t>
            </a:fld>
            <a:endParaRPr 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EB43A2F8-2767-4A2F-90BF-1AF657C1E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666" y="244947"/>
            <a:ext cx="7269609" cy="762000"/>
          </a:xfrm>
        </p:spPr>
        <p:txBody>
          <a:bodyPr/>
          <a:lstStyle/>
          <a:p>
            <a:pPr lvl="0"/>
            <a:r>
              <a:rPr lang="en-US" altLang="zh-TW" sz="2600" dirty="0"/>
              <a:t>B.</a:t>
            </a:r>
            <a:r>
              <a:rPr lang="zh-TW" altLang="en-US" sz="2600" dirty="0"/>
              <a:t> 用戶</a:t>
            </a:r>
            <a:r>
              <a:rPr lang="zh-TW" altLang="zh-HK" sz="2600" dirty="0"/>
              <a:t>從學生成績模組</a:t>
            </a:r>
            <a:r>
              <a:rPr lang="zh-TW" altLang="zh-HK" sz="2600" dirty="0">
                <a:solidFill>
                  <a:srgbClr val="FF0000"/>
                </a:solidFill>
                <a:highlight>
                  <a:srgbClr val="FFFF00"/>
                </a:highlight>
              </a:rPr>
              <a:t>提取</a:t>
            </a:r>
            <a:r>
              <a:rPr lang="zh-TW" altLang="zh-HK" sz="2600" dirty="0"/>
              <a:t>相關的學業成績</a:t>
            </a:r>
            <a:r>
              <a:rPr lang="zh-TW" altLang="zh-HK" sz="2600" dirty="0">
                <a:solidFill>
                  <a:srgbClr val="FF0000"/>
                </a:solidFill>
                <a:highlight>
                  <a:srgbClr val="FFFF00"/>
                </a:highlight>
              </a:rPr>
              <a:t>數據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95F61E2-9608-40B1-B0B7-90C3A01E1789}"/>
              </a:ext>
            </a:extLst>
          </p:cNvPr>
          <p:cNvSpPr txBox="1"/>
          <p:nvPr/>
        </p:nvSpPr>
        <p:spPr>
          <a:xfrm>
            <a:off x="11220400" y="1674278"/>
            <a:ext cx="971600" cy="5078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渠道一：學業成績</a:t>
            </a:r>
            <a:endParaRPr kumimoji="0" lang="en-US" altLang="zh-HK" sz="135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9E9D322-6FED-4637-A632-8E8F1E994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476" y="1248030"/>
            <a:ext cx="6196177" cy="2457042"/>
          </a:xfrm>
          <a:prstGeom prst="rect">
            <a:avLst/>
          </a:prstGeom>
        </p:spPr>
      </p:pic>
      <p:pic>
        <p:nvPicPr>
          <p:cNvPr id="7" name="內容版面配置區 3">
            <a:extLst>
              <a:ext uri="{FF2B5EF4-FFF2-40B4-BE49-F238E27FC236}">
                <a16:creationId xmlns:a16="http://schemas.microsoft.com/office/drawing/2014/main" id="{FC47CF73-5521-4385-90FB-E14B5D2D5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440" y="3825613"/>
            <a:ext cx="7758112" cy="213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70977"/>
      </p:ext>
    </p:extLst>
  </p:cSld>
  <p:clrMapOvr>
    <a:masterClrMapping/>
  </p:clrMapOvr>
  <p:transition advTm="18948"/>
  <p:extLst>
    <p:ext uri="{E180D4A7-C9FB-4DFB-919C-405C955672EB}">
      <p14:showEvtLst xmlns:p14="http://schemas.microsoft.com/office/powerpoint/2010/main">
        <p14:playEvt time="17" objId="9"/>
        <p14:stopEvt time="17913" objId="9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21</a:t>
            </a:fld>
            <a:endParaRPr 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83C6232-4E11-4BCF-B256-479361BF7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666" y="244947"/>
            <a:ext cx="7269609" cy="762000"/>
          </a:xfrm>
        </p:spPr>
        <p:txBody>
          <a:bodyPr/>
          <a:lstStyle/>
          <a:p>
            <a:pPr lvl="0"/>
            <a:r>
              <a:rPr lang="en-US" altLang="zh-TW" sz="2600" dirty="0"/>
              <a:t>B.</a:t>
            </a:r>
            <a:r>
              <a:rPr lang="zh-TW" altLang="en-US" sz="2600" dirty="0"/>
              <a:t> 用戶</a:t>
            </a:r>
            <a:r>
              <a:rPr lang="zh-TW" altLang="zh-HK" sz="2600" dirty="0"/>
              <a:t>從學生成績模組</a:t>
            </a:r>
            <a:r>
              <a:rPr lang="zh-TW" altLang="zh-HK" sz="2600" dirty="0">
                <a:solidFill>
                  <a:srgbClr val="FF0000"/>
                </a:solidFill>
                <a:highlight>
                  <a:srgbClr val="FFFF00"/>
                </a:highlight>
              </a:rPr>
              <a:t>提取</a:t>
            </a:r>
            <a:r>
              <a:rPr lang="zh-TW" altLang="zh-HK" sz="2600" dirty="0"/>
              <a:t>相關的學業成績</a:t>
            </a:r>
            <a:r>
              <a:rPr lang="zh-TW" altLang="zh-HK" sz="2600" dirty="0">
                <a:solidFill>
                  <a:srgbClr val="FF0000"/>
                </a:solidFill>
                <a:highlight>
                  <a:srgbClr val="FFFF00"/>
                </a:highlight>
              </a:rPr>
              <a:t>數據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DB0B16D-375D-46F0-BA83-A0917E224E89}"/>
              </a:ext>
            </a:extLst>
          </p:cNvPr>
          <p:cNvSpPr txBox="1"/>
          <p:nvPr/>
        </p:nvSpPr>
        <p:spPr>
          <a:xfrm>
            <a:off x="11220400" y="1674278"/>
            <a:ext cx="971600" cy="5078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渠道一：學業成績</a:t>
            </a:r>
            <a:endParaRPr kumimoji="0" lang="en-US" altLang="zh-HK" sz="135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53D7660-2094-45F9-8B98-CF2749C2D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666" y="1456092"/>
            <a:ext cx="7195648" cy="411110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9083033-9EA3-4551-AD54-95F6DCF5D5A1}"/>
              </a:ext>
            </a:extLst>
          </p:cNvPr>
          <p:cNvSpPr/>
          <p:nvPr/>
        </p:nvSpPr>
        <p:spPr bwMode="auto">
          <a:xfrm>
            <a:off x="4374837" y="1659957"/>
            <a:ext cx="360040" cy="21602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ahoma" pitchFamily="34" charset="0"/>
              <a:ea typeface="標楷體" pitchFamily="65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7156C2C-C60E-4D60-9785-1938ABC3C7EB}"/>
              </a:ext>
            </a:extLst>
          </p:cNvPr>
          <p:cNvSpPr txBox="1"/>
          <p:nvPr/>
        </p:nvSpPr>
        <p:spPr>
          <a:xfrm>
            <a:off x="2330199" y="5771061"/>
            <a:ext cx="10032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>
                <a:solidFill>
                  <a:srgbClr val="0070C0"/>
                </a:solidFill>
              </a:rPr>
              <a:t>T1 </a:t>
            </a:r>
            <a:r>
              <a:rPr lang="zh-TW" altLang="en-US" kern="0" dirty="0">
                <a:solidFill>
                  <a:srgbClr val="0070C0"/>
                </a:solidFill>
              </a:rPr>
              <a:t>提取後結果。</a:t>
            </a:r>
            <a:endParaRPr lang="en-US" kern="0" dirty="0">
              <a:solidFill>
                <a:srgbClr val="0070C0"/>
              </a:solidFill>
            </a:endParaRPr>
          </a:p>
          <a:p>
            <a:r>
              <a:rPr lang="zh-TW" altLang="en-US" b="0" kern="0" dirty="0"/>
              <a:t> </a:t>
            </a:r>
            <a:endParaRPr lang="en-US" altLang="zh-TW" b="0" kern="0" dirty="0"/>
          </a:p>
        </p:txBody>
      </p:sp>
    </p:spTree>
    <p:extLst>
      <p:ext uri="{BB962C8B-B14F-4D97-AF65-F5344CB8AC3E}">
        <p14:creationId xmlns:p14="http://schemas.microsoft.com/office/powerpoint/2010/main" val="2469963682"/>
      </p:ext>
    </p:extLst>
  </p:cSld>
  <p:clrMapOvr>
    <a:masterClrMapping/>
  </p:clrMapOvr>
  <p:transition advTm="5797"/>
  <p:extLst>
    <p:ext uri="{E180D4A7-C9FB-4DFB-919C-405C955672EB}">
      <p14:showEvtLst xmlns:p14="http://schemas.microsoft.com/office/powerpoint/2010/main">
        <p14:playEvt time="13" objId="11"/>
        <p14:stopEvt time="5141" objId="11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22</a:t>
            </a:fld>
            <a:endParaRPr 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A39A2018-CB81-4CA7-80D7-4DEE25CB0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666" y="244947"/>
            <a:ext cx="7269609" cy="762000"/>
          </a:xfrm>
        </p:spPr>
        <p:txBody>
          <a:bodyPr/>
          <a:lstStyle/>
          <a:p>
            <a:pPr lvl="0"/>
            <a:r>
              <a:rPr lang="en-US" altLang="zh-TW" sz="2600" dirty="0"/>
              <a:t>B.</a:t>
            </a:r>
            <a:r>
              <a:rPr lang="zh-TW" altLang="en-US" sz="2600" dirty="0"/>
              <a:t> 用戶</a:t>
            </a:r>
            <a:r>
              <a:rPr lang="zh-TW" altLang="zh-HK" sz="2600" dirty="0"/>
              <a:t>從學生成績模組</a:t>
            </a:r>
            <a:r>
              <a:rPr lang="zh-TW" altLang="zh-HK" sz="2600" dirty="0">
                <a:solidFill>
                  <a:srgbClr val="FF0000"/>
                </a:solidFill>
                <a:highlight>
                  <a:srgbClr val="FFFF00"/>
                </a:highlight>
              </a:rPr>
              <a:t>提取</a:t>
            </a:r>
            <a:r>
              <a:rPr lang="zh-TW" altLang="zh-HK" sz="2600" dirty="0"/>
              <a:t>相關的學業成績</a:t>
            </a:r>
            <a:r>
              <a:rPr lang="zh-TW" altLang="zh-HK" sz="2600" dirty="0">
                <a:solidFill>
                  <a:srgbClr val="FF0000"/>
                </a:solidFill>
                <a:highlight>
                  <a:srgbClr val="FFFF00"/>
                </a:highlight>
              </a:rPr>
              <a:t>數據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B9581E6-E342-42EB-A81B-FD6B89E44A52}"/>
              </a:ext>
            </a:extLst>
          </p:cNvPr>
          <p:cNvSpPr txBox="1"/>
          <p:nvPr/>
        </p:nvSpPr>
        <p:spPr>
          <a:xfrm>
            <a:off x="11220400" y="1674278"/>
            <a:ext cx="971600" cy="5078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渠道一：學業成績</a:t>
            </a:r>
            <a:endParaRPr kumimoji="0" lang="en-US" altLang="zh-HK" sz="135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C630A270-249B-4BC1-BB45-6ADC5DA00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578" y="1332134"/>
            <a:ext cx="7899848" cy="464279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DE1B1CA5-5F91-4674-B8AE-D4EA3512B8FA}"/>
              </a:ext>
            </a:extLst>
          </p:cNvPr>
          <p:cNvSpPr/>
          <p:nvPr/>
        </p:nvSpPr>
        <p:spPr bwMode="auto">
          <a:xfrm>
            <a:off x="4157819" y="1551314"/>
            <a:ext cx="432048" cy="28487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ahoma" pitchFamily="34" charset="0"/>
              <a:ea typeface="標楷體" pitchFamily="65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2B290DD4-883D-4E3F-B357-1988D81648F8}"/>
              </a:ext>
            </a:extLst>
          </p:cNvPr>
          <p:cNvSpPr txBox="1"/>
          <p:nvPr/>
        </p:nvSpPr>
        <p:spPr>
          <a:xfrm>
            <a:off x="1760071" y="5993475"/>
            <a:ext cx="10032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kern="0" dirty="0">
                <a:solidFill>
                  <a:srgbClr val="0070C0"/>
                </a:solidFill>
              </a:rPr>
              <a:t>年終</a:t>
            </a:r>
            <a:r>
              <a:rPr lang="en-US" b="1" kern="0" dirty="0">
                <a:solidFill>
                  <a:srgbClr val="0070C0"/>
                </a:solidFill>
              </a:rPr>
              <a:t> </a:t>
            </a:r>
            <a:r>
              <a:rPr lang="zh-TW" altLang="en-US" b="1" kern="0" dirty="0">
                <a:solidFill>
                  <a:srgbClr val="0070C0"/>
                </a:solidFill>
              </a:rPr>
              <a:t>提取後結果。</a:t>
            </a:r>
            <a:endParaRPr lang="en-US" b="1" kern="0" dirty="0">
              <a:solidFill>
                <a:srgbClr val="0070C0"/>
              </a:solidFill>
            </a:endParaRPr>
          </a:p>
          <a:p>
            <a:r>
              <a:rPr lang="zh-TW" altLang="en-US" b="0" kern="0" dirty="0"/>
              <a:t> </a:t>
            </a:r>
            <a:endParaRPr lang="en-US" altLang="zh-TW" b="0" kern="0" dirty="0"/>
          </a:p>
        </p:txBody>
      </p:sp>
    </p:spTree>
    <p:extLst>
      <p:ext uri="{BB962C8B-B14F-4D97-AF65-F5344CB8AC3E}">
        <p14:creationId xmlns:p14="http://schemas.microsoft.com/office/powerpoint/2010/main" val="3748340416"/>
      </p:ext>
    </p:extLst>
  </p:cSld>
  <p:clrMapOvr>
    <a:masterClrMapping/>
  </p:clrMapOvr>
  <p:transition advTm="5312"/>
  <p:extLst>
    <p:ext uri="{E180D4A7-C9FB-4DFB-919C-405C955672EB}">
      <p14:showEvtLst xmlns:p14="http://schemas.microsoft.com/office/powerpoint/2010/main">
        <p14:playEvt time="11" objId="13"/>
        <p14:playEvt time="21" objId="12"/>
        <p14:stopEvt time="4977" objId="13"/>
        <p14:stopEvt time="5195" objId="12"/>
      </p14:showEvt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23</a:t>
            </a:fld>
            <a:endParaRPr 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7F7FE4D5-F9DE-4B08-9E15-3C6C3C9C8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201" y="226839"/>
            <a:ext cx="7269609" cy="762000"/>
          </a:xfrm>
        </p:spPr>
        <p:txBody>
          <a:bodyPr/>
          <a:lstStyle/>
          <a:p>
            <a:pPr lvl="0"/>
            <a:r>
              <a:rPr lang="en-US" altLang="zh-TW" sz="2800" dirty="0"/>
              <a:t>C. </a:t>
            </a:r>
            <a:r>
              <a:rPr lang="zh-TW" altLang="zh-HK" sz="2800" dirty="0"/>
              <a:t>系統為已獲甄選的學生</a:t>
            </a:r>
            <a:r>
              <a:rPr lang="zh-TW" altLang="zh-HK" sz="2800" dirty="0">
                <a:solidFill>
                  <a:srgbClr val="FF0000"/>
                </a:solidFill>
                <a:highlight>
                  <a:srgbClr val="FFFF00"/>
                </a:highlight>
              </a:rPr>
              <a:t>加上識別標籤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036DEB2-06F6-4588-91B9-D2EE16C48214}"/>
              </a:ext>
            </a:extLst>
          </p:cNvPr>
          <p:cNvSpPr txBox="1"/>
          <p:nvPr/>
        </p:nvSpPr>
        <p:spPr>
          <a:xfrm>
            <a:off x="11220400" y="1674278"/>
            <a:ext cx="971600" cy="5078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渠道一：學業成績</a:t>
            </a:r>
            <a:endParaRPr kumimoji="0" lang="en-US" altLang="zh-HK" sz="135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69595CB-96F7-46A2-943E-6D8EC64A50B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201" y="1239712"/>
            <a:ext cx="6421925" cy="380306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6B384AE6-BFB9-4E65-8075-C15D91A826B2}"/>
              </a:ext>
            </a:extLst>
          </p:cNvPr>
          <p:cNvSpPr txBox="1"/>
          <p:nvPr/>
        </p:nvSpPr>
        <p:spPr>
          <a:xfrm>
            <a:off x="2159377" y="5042781"/>
            <a:ext cx="10032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kern="0" dirty="0">
                <a:solidFill>
                  <a:srgbClr val="0070C0"/>
                </a:solidFill>
              </a:rPr>
              <a:t>依學生的提取學業成績結果</a:t>
            </a:r>
            <a:endParaRPr lang="en-US" b="1" kern="0" dirty="0">
              <a:solidFill>
                <a:srgbClr val="0070C0"/>
              </a:solidFill>
            </a:endParaRPr>
          </a:p>
          <a:p>
            <a:r>
              <a:rPr lang="zh-TW" altLang="en-US" b="0" kern="0" dirty="0"/>
              <a:t> </a:t>
            </a:r>
            <a:endParaRPr lang="en-US" altLang="zh-TW" b="0" kern="0" dirty="0"/>
          </a:p>
        </p:txBody>
      </p:sp>
    </p:spTree>
    <p:extLst>
      <p:ext uri="{BB962C8B-B14F-4D97-AF65-F5344CB8AC3E}">
        <p14:creationId xmlns:p14="http://schemas.microsoft.com/office/powerpoint/2010/main" val="90254145"/>
      </p:ext>
    </p:extLst>
  </p:cSld>
  <p:clrMapOvr>
    <a:masterClrMapping/>
  </p:clrMapOvr>
  <p:transition advTm="6066"/>
  <p:extLst>
    <p:ext uri="{E180D4A7-C9FB-4DFB-919C-405C955672EB}">
      <p14:showEvtLst xmlns:p14="http://schemas.microsoft.com/office/powerpoint/2010/main">
        <p14:playEvt time="15" objId="9"/>
        <p14:stopEvt time="4629" objId="9"/>
      </p14:showEvt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928B0493-1DC2-4556-8E48-4F6AAB598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24</a:t>
            </a:fld>
            <a:endParaRPr 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F336263-D3F8-48F3-BB74-BBB1ACF93D72}"/>
              </a:ext>
            </a:extLst>
          </p:cNvPr>
          <p:cNvSpPr txBox="1"/>
          <p:nvPr/>
        </p:nvSpPr>
        <p:spPr>
          <a:xfrm>
            <a:off x="11236036" y="1520158"/>
            <a:ext cx="955964" cy="507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渠道二：比賽成績</a:t>
            </a:r>
            <a:endParaRPr kumimoji="0" lang="en-US" altLang="zh-HK" sz="135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57108B9B-8C37-465B-8039-90134A1BAF53}"/>
              </a:ext>
            </a:extLst>
          </p:cNvPr>
          <p:cNvSpPr txBox="1">
            <a:spLocks/>
          </p:cNvSpPr>
          <p:nvPr/>
        </p:nvSpPr>
        <p:spPr bwMode="auto">
          <a:xfrm>
            <a:off x="4985442" y="2628522"/>
            <a:ext cx="5943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zh-TW" altLang="en-US" sz="4500" kern="0" dirty="0"/>
              <a:t>渠道二：比賽成績</a:t>
            </a:r>
            <a:br>
              <a:rPr lang="en-US" altLang="zh-HK" sz="4500" kern="0" dirty="0"/>
            </a:br>
            <a:endParaRPr lang="zh-HK" altLang="en-US" sz="4500" kern="0" dirty="0"/>
          </a:p>
        </p:txBody>
      </p:sp>
    </p:spTree>
    <p:extLst>
      <p:ext uri="{BB962C8B-B14F-4D97-AF65-F5344CB8AC3E}">
        <p14:creationId xmlns:p14="http://schemas.microsoft.com/office/powerpoint/2010/main" val="1405204967"/>
      </p:ext>
    </p:extLst>
  </p:cSld>
  <p:clrMapOvr>
    <a:masterClrMapping/>
  </p:clrMapOvr>
  <p:transition advTm="4323"/>
  <p:extLst>
    <p:ext uri="{E180D4A7-C9FB-4DFB-919C-405C955672EB}">
      <p14:showEvtLst xmlns:p14="http://schemas.microsoft.com/office/powerpoint/2010/main">
        <p14:playEvt time="11" objId="7"/>
        <p14:stopEvt time="3944" objId="7"/>
      </p14:showEvt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25</a:t>
            </a:fld>
            <a:endParaRPr 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52051E1E-992E-442C-BF9A-7D9556818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7790" y="254000"/>
            <a:ext cx="7162800" cy="762000"/>
          </a:xfrm>
        </p:spPr>
        <p:txBody>
          <a:bodyPr/>
          <a:lstStyle/>
          <a:p>
            <a:r>
              <a:rPr lang="en-US" altLang="zh-TW" sz="3600" dirty="0" err="1"/>
              <a:t>CloudSAMS</a:t>
            </a:r>
            <a:r>
              <a:rPr lang="en-US" altLang="zh-TW" sz="3600" dirty="0"/>
              <a:t> </a:t>
            </a:r>
            <a:r>
              <a:rPr lang="zh-TW" altLang="en-US" sz="3600" dirty="0"/>
              <a:t>不同模組的配合</a:t>
            </a:r>
            <a:endParaRPr lang="zh-HK" altLang="en-US" sz="36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D7160E8-2A3E-4E1B-B923-FD984E8DEF01}"/>
              </a:ext>
            </a:extLst>
          </p:cNvPr>
          <p:cNvSpPr txBox="1"/>
          <p:nvPr/>
        </p:nvSpPr>
        <p:spPr>
          <a:xfrm>
            <a:off x="11236036" y="1520158"/>
            <a:ext cx="955964" cy="507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渠道二：比賽成績</a:t>
            </a:r>
            <a:endParaRPr kumimoji="0" lang="en-US" altLang="zh-HK" sz="135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645C85E-CF6B-47C6-B769-4DAC6754CA2E}"/>
              </a:ext>
            </a:extLst>
          </p:cNvPr>
          <p:cNvSpPr txBox="1"/>
          <p:nvPr/>
        </p:nvSpPr>
        <p:spPr>
          <a:xfrm>
            <a:off x="3605231" y="2577538"/>
            <a:ext cx="1529671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altLang="zh-TW" dirty="0"/>
          </a:p>
          <a:p>
            <a:pPr algn="ctr"/>
            <a:r>
              <a:rPr lang="zh-TW" altLang="en-US" dirty="0"/>
              <a:t>課外活動 </a:t>
            </a:r>
            <a:r>
              <a:rPr lang="en-US" altLang="zh-TW" dirty="0"/>
              <a:t>(STA) </a:t>
            </a:r>
          </a:p>
          <a:p>
            <a:pPr algn="ctr"/>
            <a:r>
              <a:rPr lang="zh-TW" altLang="en-US" dirty="0"/>
              <a:t>模組</a:t>
            </a:r>
            <a:endParaRPr lang="en-US" altLang="zh-TW" dirty="0"/>
          </a:p>
          <a:p>
            <a:pPr algn="ctr"/>
            <a:endParaRPr lang="zh-HK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9504A0A-8354-4528-8061-1C9E5968A9CC}"/>
              </a:ext>
            </a:extLst>
          </p:cNvPr>
          <p:cNvSpPr txBox="1"/>
          <p:nvPr/>
        </p:nvSpPr>
        <p:spPr>
          <a:xfrm>
            <a:off x="6911408" y="2716038"/>
            <a:ext cx="151216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altLang="zh-TW" dirty="0"/>
          </a:p>
          <a:p>
            <a:pPr algn="ctr"/>
            <a:r>
              <a:rPr lang="zh-TW" altLang="en-US" dirty="0"/>
              <a:t>人才資料庫 </a:t>
            </a:r>
            <a:r>
              <a:rPr lang="en-US" altLang="zh-TW" dirty="0"/>
              <a:t>(TDB) </a:t>
            </a:r>
            <a:r>
              <a:rPr lang="zh-TW" altLang="en-US" dirty="0"/>
              <a:t>模組</a:t>
            </a:r>
            <a:endParaRPr lang="en-US" altLang="zh-TW" dirty="0"/>
          </a:p>
          <a:p>
            <a:pPr algn="ctr"/>
            <a:endParaRPr lang="zh-HK" altLang="en-US" dirty="0"/>
          </a:p>
        </p:txBody>
      </p:sp>
      <p:sp>
        <p:nvSpPr>
          <p:cNvPr id="8" name="向右箭號 5">
            <a:extLst>
              <a:ext uri="{FF2B5EF4-FFF2-40B4-BE49-F238E27FC236}">
                <a16:creationId xmlns:a16="http://schemas.microsoft.com/office/drawing/2014/main" id="{48FCBB54-063D-41F5-96C8-857CDC49C0D3}"/>
              </a:ext>
            </a:extLst>
          </p:cNvPr>
          <p:cNvSpPr/>
          <p:nvPr/>
        </p:nvSpPr>
        <p:spPr>
          <a:xfrm>
            <a:off x="5381850" y="2894531"/>
            <a:ext cx="1242138" cy="540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94441E3-13ED-4438-BBD4-5DD2D123EEA1}"/>
              </a:ext>
            </a:extLst>
          </p:cNvPr>
          <p:cNvSpPr txBox="1"/>
          <p:nvPr/>
        </p:nvSpPr>
        <p:spPr>
          <a:xfrm>
            <a:off x="3565242" y="4032093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0070C0"/>
                </a:solidFill>
              </a:rPr>
              <a:t>輸入活動項目</a:t>
            </a:r>
            <a:br>
              <a:rPr lang="en-US" altLang="zh-TW" b="1" dirty="0">
                <a:solidFill>
                  <a:srgbClr val="0070C0"/>
                </a:solidFill>
              </a:rPr>
            </a:br>
            <a:r>
              <a:rPr lang="zh-TW" altLang="en-US" b="1" dirty="0">
                <a:solidFill>
                  <a:srgbClr val="0070C0"/>
                </a:solidFill>
              </a:rPr>
              <a:t>資料</a:t>
            </a:r>
            <a:endParaRPr lang="zh-HK" altLang="en-US" b="1" dirty="0">
              <a:solidFill>
                <a:srgbClr val="0070C0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F745CCC-726F-479B-9292-97459E71F9BE}"/>
              </a:ext>
            </a:extLst>
          </p:cNvPr>
          <p:cNvSpPr txBox="1"/>
          <p:nvPr/>
        </p:nvSpPr>
        <p:spPr>
          <a:xfrm>
            <a:off x="6871896" y="4030207"/>
            <a:ext cx="1725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0070C0"/>
                </a:solidFill>
              </a:rPr>
              <a:t>- </a:t>
            </a:r>
            <a:r>
              <a:rPr lang="zh-TW" altLang="en-US" b="1" dirty="0">
                <a:solidFill>
                  <a:srgbClr val="0070C0"/>
                </a:solidFill>
              </a:rPr>
              <a:t>加入識別標籤</a:t>
            </a:r>
            <a:endParaRPr lang="en-US" altLang="zh-TW" b="1" dirty="0">
              <a:solidFill>
                <a:srgbClr val="0070C0"/>
              </a:solidFill>
            </a:endParaRPr>
          </a:p>
          <a:p>
            <a:r>
              <a:rPr lang="en-US" altLang="zh-TW" b="1" dirty="0">
                <a:solidFill>
                  <a:srgbClr val="0070C0"/>
                </a:solidFill>
              </a:rPr>
              <a:t>- </a:t>
            </a:r>
            <a:r>
              <a:rPr lang="zh-TW" altLang="en-US" b="1" dirty="0">
                <a:solidFill>
                  <a:srgbClr val="0070C0"/>
                </a:solidFill>
              </a:rPr>
              <a:t>分析</a:t>
            </a:r>
            <a:endParaRPr lang="zh-HK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82642"/>
      </p:ext>
    </p:extLst>
  </p:cSld>
  <p:clrMapOvr>
    <a:masterClrMapping/>
  </p:clrMapOvr>
  <p:transition advTm="11276"/>
  <p:extLst>
    <p:ext uri="{E180D4A7-C9FB-4DFB-919C-405C955672EB}">
      <p14:showEvtLst xmlns:p14="http://schemas.microsoft.com/office/powerpoint/2010/main">
        <p14:playEvt time="16" objId="12"/>
        <p14:playEvt time="31" objId="11"/>
        <p14:stopEvt time="10476" objId="12"/>
        <p14:stopEvt time="11172" objId="11"/>
      </p14:showEvt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26</a:t>
            </a:fld>
            <a:endParaRPr 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3991779-1F6F-4316-91B6-43B252E68228}"/>
              </a:ext>
            </a:extLst>
          </p:cNvPr>
          <p:cNvSpPr txBox="1"/>
          <p:nvPr/>
        </p:nvSpPr>
        <p:spPr>
          <a:xfrm>
            <a:off x="1404907" y="484352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u="sng" dirty="0">
                <a:solidFill>
                  <a:srgbClr val="0070C0"/>
                </a:solidFill>
              </a:rPr>
              <a:t>人才資料庫渠道二組成流程圖 </a:t>
            </a:r>
            <a:r>
              <a:rPr lang="en-US" altLang="zh-TW" sz="2400" b="1" u="sng" dirty="0">
                <a:solidFill>
                  <a:srgbClr val="0070C0"/>
                </a:solidFill>
              </a:rPr>
              <a:t>1</a:t>
            </a:r>
            <a:endParaRPr lang="zh-HK" altLang="en-US" sz="2400" b="1" u="sng" dirty="0">
              <a:solidFill>
                <a:srgbClr val="0070C0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41E3CCC-F7D7-4AD4-91B8-2FDAA0AF9E34}"/>
              </a:ext>
            </a:extLst>
          </p:cNvPr>
          <p:cNvSpPr txBox="1"/>
          <p:nvPr/>
        </p:nvSpPr>
        <p:spPr>
          <a:xfrm>
            <a:off x="11236036" y="1520158"/>
            <a:ext cx="955964" cy="507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渠道二：比賽成績</a:t>
            </a:r>
            <a:endParaRPr kumimoji="0" lang="en-US" altLang="zh-HK" sz="135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3C5F9559-D1DC-4D86-8456-461FC8508444}"/>
              </a:ext>
            </a:extLst>
          </p:cNvPr>
          <p:cNvSpPr/>
          <p:nvPr/>
        </p:nvSpPr>
        <p:spPr>
          <a:xfrm>
            <a:off x="2742380" y="1470887"/>
            <a:ext cx="3965465" cy="25838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 sz="1350" dirty="0"/>
          </a:p>
        </p:txBody>
      </p:sp>
      <p:pic>
        <p:nvPicPr>
          <p:cNvPr id="7" name="圖片 6" descr="File:Filter.svg">
            <a:extLst>
              <a:ext uri="{FF2B5EF4-FFF2-40B4-BE49-F238E27FC236}">
                <a16:creationId xmlns:a16="http://schemas.microsoft.com/office/drawing/2014/main" id="{3DC59C1B-6098-483B-B21C-F9F919B54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824" y="3928230"/>
            <a:ext cx="635141" cy="640142"/>
          </a:xfrm>
          <a:prstGeom prst="rect">
            <a:avLst/>
          </a:prstGeom>
        </p:spPr>
      </p:pic>
      <p:pic>
        <p:nvPicPr>
          <p:cNvPr id="8" name="圖形 7" descr="男人">
            <a:extLst>
              <a:ext uri="{FF2B5EF4-FFF2-40B4-BE49-F238E27FC236}">
                <a16:creationId xmlns:a16="http://schemas.microsoft.com/office/drawing/2014/main" id="{33438A72-E876-4668-ACE3-CB44581E2A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66826" y="5175684"/>
            <a:ext cx="246509" cy="246509"/>
          </a:xfrm>
          <a:prstGeom prst="rect">
            <a:avLst/>
          </a:prstGeom>
        </p:spPr>
      </p:pic>
      <p:pic>
        <p:nvPicPr>
          <p:cNvPr id="9" name="圖形 8" descr="女人">
            <a:extLst>
              <a:ext uri="{FF2B5EF4-FFF2-40B4-BE49-F238E27FC236}">
                <a16:creationId xmlns:a16="http://schemas.microsoft.com/office/drawing/2014/main" id="{F6EFB92A-F719-4CBE-95DC-ADE41B11D0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64174" y="5424432"/>
            <a:ext cx="215611" cy="215611"/>
          </a:xfrm>
          <a:prstGeom prst="rect">
            <a:avLst/>
          </a:prstGeom>
        </p:spPr>
      </p:pic>
      <p:pic>
        <p:nvPicPr>
          <p:cNvPr id="10" name="圖形 9" descr="男人">
            <a:extLst>
              <a:ext uri="{FF2B5EF4-FFF2-40B4-BE49-F238E27FC236}">
                <a16:creationId xmlns:a16="http://schemas.microsoft.com/office/drawing/2014/main" id="{2A139859-0D0F-4523-B46E-0D34F8CC82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6843" y="5332215"/>
            <a:ext cx="246509" cy="246509"/>
          </a:xfrm>
          <a:prstGeom prst="rect">
            <a:avLst/>
          </a:prstGeom>
        </p:spPr>
      </p:pic>
      <p:pic>
        <p:nvPicPr>
          <p:cNvPr id="11" name="圖形 10" descr="檢查清單">
            <a:extLst>
              <a:ext uri="{FF2B5EF4-FFF2-40B4-BE49-F238E27FC236}">
                <a16:creationId xmlns:a16="http://schemas.microsoft.com/office/drawing/2014/main" id="{05DDC713-66E4-4759-A280-47FAAD0BCB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86798" y="5466660"/>
            <a:ext cx="120392" cy="120392"/>
          </a:xfrm>
          <a:prstGeom prst="rect">
            <a:avLst/>
          </a:prstGeom>
        </p:spPr>
      </p:pic>
      <p:pic>
        <p:nvPicPr>
          <p:cNvPr id="12" name="圖形 11" descr="檢查清單">
            <a:extLst>
              <a:ext uri="{FF2B5EF4-FFF2-40B4-BE49-F238E27FC236}">
                <a16:creationId xmlns:a16="http://schemas.microsoft.com/office/drawing/2014/main" id="{BE853CDB-830C-4F9D-9235-2571AC1E9D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90079" y="5204719"/>
            <a:ext cx="120392" cy="120392"/>
          </a:xfrm>
          <a:prstGeom prst="rect">
            <a:avLst/>
          </a:prstGeom>
        </p:spPr>
      </p:pic>
      <p:pic>
        <p:nvPicPr>
          <p:cNvPr id="13" name="圖形 12" descr="女人">
            <a:extLst>
              <a:ext uri="{FF2B5EF4-FFF2-40B4-BE49-F238E27FC236}">
                <a16:creationId xmlns:a16="http://schemas.microsoft.com/office/drawing/2014/main" id="{A5422630-DBE2-4FC8-A1A2-25A396D02A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73492" y="5158576"/>
            <a:ext cx="191243" cy="191243"/>
          </a:xfrm>
          <a:prstGeom prst="rect">
            <a:avLst/>
          </a:prstGeom>
        </p:spPr>
      </p:pic>
      <p:pic>
        <p:nvPicPr>
          <p:cNvPr id="14" name="圖形 13" descr="男人">
            <a:extLst>
              <a:ext uri="{FF2B5EF4-FFF2-40B4-BE49-F238E27FC236}">
                <a16:creationId xmlns:a16="http://schemas.microsoft.com/office/drawing/2014/main" id="{2A0131B9-A53A-4DBB-81E8-0438BF5723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49654" y="5066361"/>
            <a:ext cx="218648" cy="218648"/>
          </a:xfrm>
          <a:prstGeom prst="rect">
            <a:avLst/>
          </a:prstGeom>
        </p:spPr>
      </p:pic>
      <p:pic>
        <p:nvPicPr>
          <p:cNvPr id="15" name="圖形 14" descr="檢查清單">
            <a:extLst>
              <a:ext uri="{FF2B5EF4-FFF2-40B4-BE49-F238E27FC236}">
                <a16:creationId xmlns:a16="http://schemas.microsoft.com/office/drawing/2014/main" id="{45AC3610-8671-4A9F-ACB1-0CAAF0964B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85355" y="5200805"/>
            <a:ext cx="106785" cy="106785"/>
          </a:xfrm>
          <a:prstGeom prst="rect">
            <a:avLst/>
          </a:prstGeom>
        </p:spPr>
      </p:pic>
      <p:pic>
        <p:nvPicPr>
          <p:cNvPr id="16" name="圖形 15" descr="檢查清單">
            <a:extLst>
              <a:ext uri="{FF2B5EF4-FFF2-40B4-BE49-F238E27FC236}">
                <a16:creationId xmlns:a16="http://schemas.microsoft.com/office/drawing/2014/main" id="{658EA53A-EE93-4AEF-A3CA-A6DEF94F8D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36356" y="5067584"/>
            <a:ext cx="106785" cy="106785"/>
          </a:xfrm>
          <a:prstGeom prst="rect">
            <a:avLst/>
          </a:prstGeom>
        </p:spPr>
      </p:pic>
      <p:pic>
        <p:nvPicPr>
          <p:cNvPr id="17" name="圖形 16" descr="檢查清單">
            <a:extLst>
              <a:ext uri="{FF2B5EF4-FFF2-40B4-BE49-F238E27FC236}">
                <a16:creationId xmlns:a16="http://schemas.microsoft.com/office/drawing/2014/main" id="{501005B3-37B0-4D30-81C2-9C783764BB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67251" y="5256265"/>
            <a:ext cx="106785" cy="106785"/>
          </a:xfrm>
          <a:prstGeom prst="rect">
            <a:avLst/>
          </a:prstGeom>
        </p:spPr>
      </p:pic>
      <p:pic>
        <p:nvPicPr>
          <p:cNvPr id="18" name="圖形 17" descr="男人">
            <a:extLst>
              <a:ext uri="{FF2B5EF4-FFF2-40B4-BE49-F238E27FC236}">
                <a16:creationId xmlns:a16="http://schemas.microsoft.com/office/drawing/2014/main" id="{BF9DA6AF-A620-4BDE-BDD1-99FB54744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26777" y="5516098"/>
            <a:ext cx="218648" cy="218648"/>
          </a:xfrm>
          <a:prstGeom prst="rect">
            <a:avLst/>
          </a:prstGeom>
        </p:spPr>
      </p:pic>
      <p:pic>
        <p:nvPicPr>
          <p:cNvPr id="19" name="圖形 18" descr="女人">
            <a:extLst>
              <a:ext uri="{FF2B5EF4-FFF2-40B4-BE49-F238E27FC236}">
                <a16:creationId xmlns:a16="http://schemas.microsoft.com/office/drawing/2014/main" id="{AA97AC87-C739-4FA2-A38A-2E4646D901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11316" y="5460620"/>
            <a:ext cx="191243" cy="191243"/>
          </a:xfrm>
          <a:prstGeom prst="rect">
            <a:avLst/>
          </a:prstGeom>
        </p:spPr>
      </p:pic>
      <p:pic>
        <p:nvPicPr>
          <p:cNvPr id="20" name="圖形 19" descr="男人">
            <a:extLst>
              <a:ext uri="{FF2B5EF4-FFF2-40B4-BE49-F238E27FC236}">
                <a16:creationId xmlns:a16="http://schemas.microsoft.com/office/drawing/2014/main" id="{275FD77D-EC56-4E64-9615-F0F3496DF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87478" y="5368405"/>
            <a:ext cx="218648" cy="218648"/>
          </a:xfrm>
          <a:prstGeom prst="rect">
            <a:avLst/>
          </a:prstGeom>
        </p:spPr>
      </p:pic>
      <p:pic>
        <p:nvPicPr>
          <p:cNvPr id="21" name="圖形 20" descr="檢查清單">
            <a:extLst>
              <a:ext uri="{FF2B5EF4-FFF2-40B4-BE49-F238E27FC236}">
                <a16:creationId xmlns:a16="http://schemas.microsoft.com/office/drawing/2014/main" id="{8B36E8E2-E71B-45BE-8C5D-9F53277A8D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23178" y="5502848"/>
            <a:ext cx="106785" cy="106785"/>
          </a:xfrm>
          <a:prstGeom prst="rect">
            <a:avLst/>
          </a:prstGeom>
        </p:spPr>
      </p:pic>
      <p:pic>
        <p:nvPicPr>
          <p:cNvPr id="22" name="圖形 21" descr="檢查清單">
            <a:extLst>
              <a:ext uri="{FF2B5EF4-FFF2-40B4-BE49-F238E27FC236}">
                <a16:creationId xmlns:a16="http://schemas.microsoft.com/office/drawing/2014/main" id="{468E3285-975D-4475-A488-5E601B2AC0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76298" y="5392058"/>
            <a:ext cx="106785" cy="106785"/>
          </a:xfrm>
          <a:prstGeom prst="rect">
            <a:avLst/>
          </a:prstGeom>
        </p:spPr>
      </p:pic>
      <p:pic>
        <p:nvPicPr>
          <p:cNvPr id="23" name="圖形 22" descr="檢查清單">
            <a:extLst>
              <a:ext uri="{FF2B5EF4-FFF2-40B4-BE49-F238E27FC236}">
                <a16:creationId xmlns:a16="http://schemas.microsoft.com/office/drawing/2014/main" id="{A1D474EA-6B3B-4761-A2A2-8B48A906E1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12261" y="5575583"/>
            <a:ext cx="106785" cy="106785"/>
          </a:xfrm>
          <a:prstGeom prst="rect">
            <a:avLst/>
          </a:prstGeom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id="{6EC4BC99-DC33-4263-9C1F-CE3E9A31C81B}"/>
              </a:ext>
            </a:extLst>
          </p:cNvPr>
          <p:cNvSpPr txBox="1"/>
          <p:nvPr/>
        </p:nvSpPr>
        <p:spPr>
          <a:xfrm>
            <a:off x="8472859" y="2543498"/>
            <a:ext cx="113580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/>
              <a:t>課外活動模組</a:t>
            </a:r>
            <a:endParaRPr lang="zh-HK" altLang="en-US" sz="1600" b="1" dirty="0"/>
          </a:p>
        </p:txBody>
      </p:sp>
      <p:sp>
        <p:nvSpPr>
          <p:cNvPr id="25" name="右大括弧 24">
            <a:extLst>
              <a:ext uri="{FF2B5EF4-FFF2-40B4-BE49-F238E27FC236}">
                <a16:creationId xmlns:a16="http://schemas.microsoft.com/office/drawing/2014/main" id="{159EB121-974D-4E9A-838F-9D50BBCFD5FF}"/>
              </a:ext>
            </a:extLst>
          </p:cNvPr>
          <p:cNvSpPr/>
          <p:nvPr/>
        </p:nvSpPr>
        <p:spPr>
          <a:xfrm>
            <a:off x="8118011" y="1417940"/>
            <a:ext cx="289791" cy="263674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25216FA2-6787-440D-80C3-610A30EE8263}"/>
              </a:ext>
            </a:extLst>
          </p:cNvPr>
          <p:cNvSpPr txBox="1"/>
          <p:nvPr/>
        </p:nvSpPr>
        <p:spPr>
          <a:xfrm>
            <a:off x="8423719" y="5201462"/>
            <a:ext cx="125097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/>
              <a:t>人才資料庫模組</a:t>
            </a:r>
            <a:endParaRPr lang="zh-HK" altLang="en-US" sz="1600" b="1" dirty="0"/>
          </a:p>
        </p:txBody>
      </p:sp>
      <p:sp>
        <p:nvSpPr>
          <p:cNvPr id="27" name="右大括弧 26">
            <a:extLst>
              <a:ext uri="{FF2B5EF4-FFF2-40B4-BE49-F238E27FC236}">
                <a16:creationId xmlns:a16="http://schemas.microsoft.com/office/drawing/2014/main" id="{84F34519-0D3E-4650-83BC-ABC2D4565523}"/>
              </a:ext>
            </a:extLst>
          </p:cNvPr>
          <p:cNvSpPr/>
          <p:nvPr/>
        </p:nvSpPr>
        <p:spPr>
          <a:xfrm>
            <a:off x="8126603" y="4935664"/>
            <a:ext cx="289791" cy="99834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D29F261D-69AC-467C-B41B-11C1BC00CA10}"/>
              </a:ext>
            </a:extLst>
          </p:cNvPr>
          <p:cNvSpPr txBox="1"/>
          <p:nvPr/>
        </p:nvSpPr>
        <p:spPr>
          <a:xfrm>
            <a:off x="2796613" y="1616954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100" b="1" dirty="0">
                <a:solidFill>
                  <a:srgbClr val="0070C0"/>
                </a:solidFill>
              </a:rPr>
              <a:t>課外活動舉辦項目</a:t>
            </a:r>
            <a:endParaRPr lang="zh-HK" altLang="en-US" sz="2100" b="1" dirty="0">
              <a:solidFill>
                <a:srgbClr val="0070C0"/>
              </a:solidFill>
            </a:endParaRPr>
          </a:p>
        </p:txBody>
      </p:sp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769213CD-ACDB-4CCF-9B91-126333D45318}"/>
              </a:ext>
            </a:extLst>
          </p:cNvPr>
          <p:cNvSpPr/>
          <p:nvPr/>
        </p:nvSpPr>
        <p:spPr>
          <a:xfrm>
            <a:off x="4812194" y="2860734"/>
            <a:ext cx="1573033" cy="10852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人才資料庫</a:t>
            </a:r>
            <a:endParaRPr lang="en-US" altLang="zh-TW" b="1" dirty="0"/>
          </a:p>
          <a:p>
            <a:pPr algn="ctr"/>
            <a:r>
              <a:rPr lang="zh-TW" altLang="en-US" b="1" dirty="0"/>
              <a:t>活動項目</a:t>
            </a:r>
            <a:endParaRPr lang="zh-HK" altLang="en-US" b="1" dirty="0"/>
          </a:p>
        </p:txBody>
      </p:sp>
      <p:sp>
        <p:nvSpPr>
          <p:cNvPr id="30" name="箭號: 弧形左彎 29">
            <a:extLst>
              <a:ext uri="{FF2B5EF4-FFF2-40B4-BE49-F238E27FC236}">
                <a16:creationId xmlns:a16="http://schemas.microsoft.com/office/drawing/2014/main" id="{F32C8E68-CF35-4E53-9369-7E78EB347EA7}"/>
              </a:ext>
            </a:extLst>
          </p:cNvPr>
          <p:cNvSpPr/>
          <p:nvPr/>
        </p:nvSpPr>
        <p:spPr>
          <a:xfrm rot="17299667">
            <a:off x="6510281" y="2685392"/>
            <a:ext cx="862000" cy="1332637"/>
          </a:xfrm>
          <a:prstGeom prst="curvedLeftArrow">
            <a:avLst>
              <a:gd name="adj1" fmla="val 25000"/>
              <a:gd name="adj2" fmla="val 77299"/>
              <a:gd name="adj3" fmla="val 25000"/>
            </a:avLst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 sz="1350">
              <a:solidFill>
                <a:schemeClr val="tx1"/>
              </a:solidFill>
            </a:endParaRPr>
          </a:p>
        </p:txBody>
      </p:sp>
      <p:pic>
        <p:nvPicPr>
          <p:cNvPr id="31" name="圖形 30" descr="男人">
            <a:extLst>
              <a:ext uri="{FF2B5EF4-FFF2-40B4-BE49-F238E27FC236}">
                <a16:creationId xmlns:a16="http://schemas.microsoft.com/office/drawing/2014/main" id="{29CEA5DF-BD2C-4285-A986-6EEA2F1CD6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29422" y="5211421"/>
            <a:ext cx="218648" cy="218648"/>
          </a:xfrm>
          <a:prstGeom prst="rect">
            <a:avLst/>
          </a:prstGeom>
        </p:spPr>
      </p:pic>
      <p:pic>
        <p:nvPicPr>
          <p:cNvPr id="32" name="圖形 31" descr="女人">
            <a:extLst>
              <a:ext uri="{FF2B5EF4-FFF2-40B4-BE49-F238E27FC236}">
                <a16:creationId xmlns:a16="http://schemas.microsoft.com/office/drawing/2014/main" id="{4CD2ED08-F14B-493C-B788-15D8A8A0CF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13961" y="5155943"/>
            <a:ext cx="191243" cy="191243"/>
          </a:xfrm>
          <a:prstGeom prst="rect">
            <a:avLst/>
          </a:prstGeom>
        </p:spPr>
      </p:pic>
      <p:pic>
        <p:nvPicPr>
          <p:cNvPr id="33" name="圖形 32" descr="男人">
            <a:extLst>
              <a:ext uri="{FF2B5EF4-FFF2-40B4-BE49-F238E27FC236}">
                <a16:creationId xmlns:a16="http://schemas.microsoft.com/office/drawing/2014/main" id="{EF0FFEB1-9570-42AC-9876-BB3F5E4A8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90122" y="5063728"/>
            <a:ext cx="218648" cy="218648"/>
          </a:xfrm>
          <a:prstGeom prst="rect">
            <a:avLst/>
          </a:prstGeom>
        </p:spPr>
      </p:pic>
      <p:pic>
        <p:nvPicPr>
          <p:cNvPr id="34" name="圖形 33" descr="檢查清單">
            <a:extLst>
              <a:ext uri="{FF2B5EF4-FFF2-40B4-BE49-F238E27FC236}">
                <a16:creationId xmlns:a16="http://schemas.microsoft.com/office/drawing/2014/main" id="{A3D8430F-B81F-486B-A4DF-FA08C2D25B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25824" y="5198171"/>
            <a:ext cx="106785" cy="106785"/>
          </a:xfrm>
          <a:prstGeom prst="rect">
            <a:avLst/>
          </a:prstGeom>
        </p:spPr>
      </p:pic>
      <p:pic>
        <p:nvPicPr>
          <p:cNvPr id="35" name="圖形 34" descr="檢查清單">
            <a:extLst>
              <a:ext uri="{FF2B5EF4-FFF2-40B4-BE49-F238E27FC236}">
                <a16:creationId xmlns:a16="http://schemas.microsoft.com/office/drawing/2014/main" id="{80BC4464-D78A-4FDE-A081-DA075EF58B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78942" y="5087383"/>
            <a:ext cx="106785" cy="106785"/>
          </a:xfrm>
          <a:prstGeom prst="rect">
            <a:avLst/>
          </a:prstGeom>
        </p:spPr>
      </p:pic>
      <p:pic>
        <p:nvPicPr>
          <p:cNvPr id="36" name="圖形 35" descr="檢查清單">
            <a:extLst>
              <a:ext uri="{FF2B5EF4-FFF2-40B4-BE49-F238E27FC236}">
                <a16:creationId xmlns:a16="http://schemas.microsoft.com/office/drawing/2014/main" id="{B8DA8502-182A-4074-9C08-520268FD94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14906" y="5270906"/>
            <a:ext cx="106785" cy="106785"/>
          </a:xfrm>
          <a:prstGeom prst="rect">
            <a:avLst/>
          </a:prstGeom>
        </p:spPr>
      </p:pic>
      <p:pic>
        <p:nvPicPr>
          <p:cNvPr id="37" name="圖形 36" descr="男人">
            <a:extLst>
              <a:ext uri="{FF2B5EF4-FFF2-40B4-BE49-F238E27FC236}">
                <a16:creationId xmlns:a16="http://schemas.microsoft.com/office/drawing/2014/main" id="{B87CDCC5-79A2-4BB8-A9C5-71B152BC3A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9390" y="5696227"/>
            <a:ext cx="218648" cy="218648"/>
          </a:xfrm>
          <a:prstGeom prst="rect">
            <a:avLst/>
          </a:prstGeom>
        </p:spPr>
      </p:pic>
      <p:pic>
        <p:nvPicPr>
          <p:cNvPr id="38" name="圖形 37" descr="女人">
            <a:extLst>
              <a:ext uri="{FF2B5EF4-FFF2-40B4-BE49-F238E27FC236}">
                <a16:creationId xmlns:a16="http://schemas.microsoft.com/office/drawing/2014/main" id="{2E67EC37-D46B-4119-BE3A-1A0A874AFF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83930" y="5640749"/>
            <a:ext cx="191243" cy="191243"/>
          </a:xfrm>
          <a:prstGeom prst="rect">
            <a:avLst/>
          </a:prstGeom>
        </p:spPr>
      </p:pic>
      <p:pic>
        <p:nvPicPr>
          <p:cNvPr id="39" name="圖形 38" descr="男人">
            <a:extLst>
              <a:ext uri="{FF2B5EF4-FFF2-40B4-BE49-F238E27FC236}">
                <a16:creationId xmlns:a16="http://schemas.microsoft.com/office/drawing/2014/main" id="{D30373AD-FEB6-4F27-ACBD-71C70B61D8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0092" y="5548534"/>
            <a:ext cx="218648" cy="218648"/>
          </a:xfrm>
          <a:prstGeom prst="rect">
            <a:avLst/>
          </a:prstGeom>
        </p:spPr>
      </p:pic>
      <p:pic>
        <p:nvPicPr>
          <p:cNvPr id="40" name="圖形 39" descr="檢查清單">
            <a:extLst>
              <a:ext uri="{FF2B5EF4-FFF2-40B4-BE49-F238E27FC236}">
                <a16:creationId xmlns:a16="http://schemas.microsoft.com/office/drawing/2014/main" id="{EF658298-5250-49E2-A230-AF32893C76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95794" y="5682977"/>
            <a:ext cx="106785" cy="106785"/>
          </a:xfrm>
          <a:prstGeom prst="rect">
            <a:avLst/>
          </a:prstGeom>
        </p:spPr>
      </p:pic>
      <p:pic>
        <p:nvPicPr>
          <p:cNvPr id="41" name="圖形 40" descr="檢查清單">
            <a:extLst>
              <a:ext uri="{FF2B5EF4-FFF2-40B4-BE49-F238E27FC236}">
                <a16:creationId xmlns:a16="http://schemas.microsoft.com/office/drawing/2014/main" id="{B89441F4-1B71-4D80-8D2D-9DDA6BA78C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48912" y="5572189"/>
            <a:ext cx="106785" cy="106785"/>
          </a:xfrm>
          <a:prstGeom prst="rect">
            <a:avLst/>
          </a:prstGeom>
        </p:spPr>
      </p:pic>
      <p:pic>
        <p:nvPicPr>
          <p:cNvPr id="42" name="圖形 41" descr="檢查清單">
            <a:extLst>
              <a:ext uri="{FF2B5EF4-FFF2-40B4-BE49-F238E27FC236}">
                <a16:creationId xmlns:a16="http://schemas.microsoft.com/office/drawing/2014/main" id="{3AC78C5A-3FEE-4ED5-9DFE-88E36F40B3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84874" y="5755712"/>
            <a:ext cx="106785" cy="106785"/>
          </a:xfrm>
          <a:prstGeom prst="rect">
            <a:avLst/>
          </a:prstGeom>
        </p:spPr>
      </p:pic>
      <p:pic>
        <p:nvPicPr>
          <p:cNvPr id="43" name="圖形 42" descr="男人">
            <a:extLst>
              <a:ext uri="{FF2B5EF4-FFF2-40B4-BE49-F238E27FC236}">
                <a16:creationId xmlns:a16="http://schemas.microsoft.com/office/drawing/2014/main" id="{36544B9B-D686-4B59-8289-7124E48264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40898" y="5404924"/>
            <a:ext cx="218648" cy="218648"/>
          </a:xfrm>
          <a:prstGeom prst="rect">
            <a:avLst/>
          </a:prstGeom>
        </p:spPr>
      </p:pic>
      <p:pic>
        <p:nvPicPr>
          <p:cNvPr id="44" name="圖形 43" descr="女人">
            <a:extLst>
              <a:ext uri="{FF2B5EF4-FFF2-40B4-BE49-F238E27FC236}">
                <a16:creationId xmlns:a16="http://schemas.microsoft.com/office/drawing/2014/main" id="{A03F06CD-1473-4D1E-8AD1-AED0F97BD9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25438" y="5349446"/>
            <a:ext cx="191243" cy="191243"/>
          </a:xfrm>
          <a:prstGeom prst="rect">
            <a:avLst/>
          </a:prstGeom>
        </p:spPr>
      </p:pic>
      <p:pic>
        <p:nvPicPr>
          <p:cNvPr id="45" name="圖形 44" descr="男人">
            <a:extLst>
              <a:ext uri="{FF2B5EF4-FFF2-40B4-BE49-F238E27FC236}">
                <a16:creationId xmlns:a16="http://schemas.microsoft.com/office/drawing/2014/main" id="{41E4E79F-3A98-46B1-8D50-8A0239D335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1600" y="5257231"/>
            <a:ext cx="218648" cy="218648"/>
          </a:xfrm>
          <a:prstGeom prst="rect">
            <a:avLst/>
          </a:prstGeom>
        </p:spPr>
      </p:pic>
      <p:pic>
        <p:nvPicPr>
          <p:cNvPr id="46" name="圖形 45" descr="檢查清單">
            <a:extLst>
              <a:ext uri="{FF2B5EF4-FFF2-40B4-BE49-F238E27FC236}">
                <a16:creationId xmlns:a16="http://schemas.microsoft.com/office/drawing/2014/main" id="{5D4BD01C-86FD-4884-8B16-38697AD8F2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37302" y="5391674"/>
            <a:ext cx="106785" cy="106785"/>
          </a:xfrm>
          <a:prstGeom prst="rect">
            <a:avLst/>
          </a:prstGeom>
        </p:spPr>
      </p:pic>
      <p:pic>
        <p:nvPicPr>
          <p:cNvPr id="47" name="圖形 46" descr="檢查清單">
            <a:extLst>
              <a:ext uri="{FF2B5EF4-FFF2-40B4-BE49-F238E27FC236}">
                <a16:creationId xmlns:a16="http://schemas.microsoft.com/office/drawing/2014/main" id="{A2450F46-224C-4AD2-BD7B-18C98AFD73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90420" y="5280884"/>
            <a:ext cx="106785" cy="106785"/>
          </a:xfrm>
          <a:prstGeom prst="rect">
            <a:avLst/>
          </a:prstGeom>
        </p:spPr>
      </p:pic>
      <p:pic>
        <p:nvPicPr>
          <p:cNvPr id="48" name="圖形 47" descr="檢查清單">
            <a:extLst>
              <a:ext uri="{FF2B5EF4-FFF2-40B4-BE49-F238E27FC236}">
                <a16:creationId xmlns:a16="http://schemas.microsoft.com/office/drawing/2014/main" id="{72D71841-60E4-43C0-8082-6439E1C9B9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26382" y="5464409"/>
            <a:ext cx="106785" cy="106785"/>
          </a:xfrm>
          <a:prstGeom prst="rect">
            <a:avLst/>
          </a:prstGeom>
        </p:spPr>
      </p:pic>
      <p:sp>
        <p:nvSpPr>
          <p:cNvPr id="49" name="文字方塊 48">
            <a:extLst>
              <a:ext uri="{FF2B5EF4-FFF2-40B4-BE49-F238E27FC236}">
                <a16:creationId xmlns:a16="http://schemas.microsoft.com/office/drawing/2014/main" id="{47115783-8B12-4F39-8938-43E6A32A333F}"/>
              </a:ext>
            </a:extLst>
          </p:cNvPr>
          <p:cNvSpPr txBox="1"/>
          <p:nvPr/>
        </p:nvSpPr>
        <p:spPr>
          <a:xfrm rot="20985298">
            <a:off x="3414482" y="2425488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b="1" dirty="0">
                <a:solidFill>
                  <a:srgbClr val="0070C0"/>
                </a:solidFill>
              </a:rPr>
              <a:t>比賽</a:t>
            </a:r>
            <a:endParaRPr lang="zh-HK" altLang="en-US" sz="1350" b="1" dirty="0">
              <a:solidFill>
                <a:srgbClr val="0070C0"/>
              </a:solidFill>
            </a:endParaRP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C5236733-6B84-4728-9C48-E2C1EEBEA7EC}"/>
              </a:ext>
            </a:extLst>
          </p:cNvPr>
          <p:cNvSpPr txBox="1"/>
          <p:nvPr/>
        </p:nvSpPr>
        <p:spPr>
          <a:xfrm rot="607463">
            <a:off x="3755091" y="3111669"/>
            <a:ext cx="7040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b="1" dirty="0">
                <a:solidFill>
                  <a:srgbClr val="0070C0"/>
                </a:solidFill>
              </a:rPr>
              <a:t>交流團</a:t>
            </a:r>
            <a:endParaRPr lang="zh-HK" altLang="en-US" sz="1350" b="1" dirty="0">
              <a:solidFill>
                <a:srgbClr val="0070C0"/>
              </a:solidFill>
            </a:endParaRP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B4A161CC-722E-4F90-B44D-9055520458F5}"/>
              </a:ext>
            </a:extLst>
          </p:cNvPr>
          <p:cNvSpPr txBox="1"/>
          <p:nvPr/>
        </p:nvSpPr>
        <p:spPr>
          <a:xfrm rot="508560">
            <a:off x="4461877" y="2227032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b="1" dirty="0">
                <a:solidFill>
                  <a:srgbClr val="0070C0"/>
                </a:solidFill>
              </a:rPr>
              <a:t>義工服務</a:t>
            </a:r>
            <a:endParaRPr lang="zh-HK" altLang="en-US" sz="1350" b="1" dirty="0">
              <a:solidFill>
                <a:srgbClr val="0070C0"/>
              </a:solidFill>
            </a:endParaRP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634825A6-C8A1-4C3B-9ECD-811CA79A95D6}"/>
              </a:ext>
            </a:extLst>
          </p:cNvPr>
          <p:cNvSpPr txBox="1"/>
          <p:nvPr/>
        </p:nvSpPr>
        <p:spPr>
          <a:xfrm rot="1161526">
            <a:off x="5612171" y="2457100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b="1" dirty="0">
                <a:solidFill>
                  <a:srgbClr val="0070C0"/>
                </a:solidFill>
              </a:rPr>
              <a:t>參觀</a:t>
            </a:r>
            <a:endParaRPr lang="zh-HK" altLang="en-US" sz="1350" b="1" dirty="0">
              <a:solidFill>
                <a:srgbClr val="0070C0"/>
              </a:solidFill>
            </a:endParaRP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B096367F-6C3B-4D43-9B24-65538DF11047}"/>
              </a:ext>
            </a:extLst>
          </p:cNvPr>
          <p:cNvSpPr txBox="1"/>
          <p:nvPr/>
        </p:nvSpPr>
        <p:spPr>
          <a:xfrm>
            <a:off x="4289207" y="2675585"/>
            <a:ext cx="50206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b="1" dirty="0">
                <a:solidFill>
                  <a:srgbClr val="0070C0"/>
                </a:solidFill>
              </a:rPr>
              <a:t>…...</a:t>
            </a:r>
          </a:p>
          <a:p>
            <a:endParaRPr lang="zh-HK" altLang="en-US" sz="1350" dirty="0"/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6D2A1F67-3590-4FD2-AE06-B10F06CCA551}"/>
              </a:ext>
            </a:extLst>
          </p:cNvPr>
          <p:cNvSpPr txBox="1"/>
          <p:nvPr/>
        </p:nvSpPr>
        <p:spPr>
          <a:xfrm>
            <a:off x="7345423" y="4314517"/>
            <a:ext cx="1246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b="1" dirty="0">
                <a:solidFill>
                  <a:srgbClr val="0070C0"/>
                </a:solidFill>
              </a:rPr>
              <a:t>+</a:t>
            </a:r>
            <a:r>
              <a:rPr lang="zh-TW" altLang="en-US" sz="1350" b="1" dirty="0">
                <a:solidFill>
                  <a:srgbClr val="0070C0"/>
                </a:solidFill>
              </a:rPr>
              <a:t> </a:t>
            </a:r>
            <a:r>
              <a:rPr lang="zh-TW" altLang="en-US" sz="1600" b="1" dirty="0">
                <a:solidFill>
                  <a:srgbClr val="0070C0"/>
                </a:solidFill>
              </a:rPr>
              <a:t>識別標籤</a:t>
            </a:r>
            <a:endParaRPr lang="zh-HK" altLang="en-US" sz="1600" b="1" dirty="0">
              <a:solidFill>
                <a:srgbClr val="0070C0"/>
              </a:solidFill>
            </a:endParaRPr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5580188C-52C3-4D39-96CB-0ED4FBB025D7}"/>
              </a:ext>
            </a:extLst>
          </p:cNvPr>
          <p:cNvSpPr txBox="1"/>
          <p:nvPr/>
        </p:nvSpPr>
        <p:spPr>
          <a:xfrm>
            <a:off x="4820914" y="5045832"/>
            <a:ext cx="1005404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zh-TW" altLang="en-US" sz="1600" b="1" dirty="0"/>
              <a:t>獎項類別</a:t>
            </a:r>
            <a:endParaRPr lang="zh-HK" altLang="en-US" sz="1600" b="1" dirty="0"/>
          </a:p>
        </p:txBody>
      </p:sp>
      <p:sp>
        <p:nvSpPr>
          <p:cNvPr id="56" name="箭號: 向右 55">
            <a:extLst>
              <a:ext uri="{FF2B5EF4-FFF2-40B4-BE49-F238E27FC236}">
                <a16:creationId xmlns:a16="http://schemas.microsoft.com/office/drawing/2014/main" id="{90910626-6C8A-4AE0-BE30-60A2586F34AC}"/>
              </a:ext>
            </a:extLst>
          </p:cNvPr>
          <p:cNvSpPr/>
          <p:nvPr/>
        </p:nvSpPr>
        <p:spPr>
          <a:xfrm>
            <a:off x="5868932" y="5188586"/>
            <a:ext cx="644919" cy="25594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591859EB-E4DD-4736-86AA-5B3A6F004208}"/>
              </a:ext>
            </a:extLst>
          </p:cNvPr>
          <p:cNvSpPr txBox="1"/>
          <p:nvPr/>
        </p:nvSpPr>
        <p:spPr>
          <a:xfrm>
            <a:off x="4832486" y="5440223"/>
            <a:ext cx="1005404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zh-TW" altLang="en-US" sz="1600" b="1" dirty="0"/>
              <a:t>參加形式</a:t>
            </a:r>
            <a:endParaRPr lang="zh-HK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519472273"/>
      </p:ext>
    </p:extLst>
  </p:cSld>
  <p:clrMapOvr>
    <a:masterClrMapping/>
  </p:clrMapOvr>
  <p:transition advTm="9050"/>
  <p:extLst>
    <p:ext uri="{E180D4A7-C9FB-4DFB-919C-405C955672EB}">
      <p14:showEvtLst xmlns:p14="http://schemas.microsoft.com/office/powerpoint/2010/main">
        <p14:playEvt time="9" objId="59"/>
        <p14:playEvt time="19" objId="58"/>
        <p14:stopEvt time="7691" objId="58"/>
        <p14:stopEvt time="8239" objId="59"/>
      </p14:showEvtLst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27</a:t>
            </a:fld>
            <a:endParaRPr 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F1B4B5C-AA21-4131-A684-DB491E8F86EF}"/>
              </a:ext>
            </a:extLst>
          </p:cNvPr>
          <p:cNvSpPr txBox="1"/>
          <p:nvPr/>
        </p:nvSpPr>
        <p:spPr>
          <a:xfrm>
            <a:off x="1295730" y="531905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u="sng" dirty="0">
                <a:solidFill>
                  <a:srgbClr val="0070C0"/>
                </a:solidFill>
              </a:rPr>
              <a:t>人才資料庫渠道二組成流程圖 </a:t>
            </a:r>
            <a:r>
              <a:rPr lang="en-US" altLang="zh-TW" sz="2400" b="1" u="sng" dirty="0">
                <a:solidFill>
                  <a:srgbClr val="0070C0"/>
                </a:solidFill>
              </a:rPr>
              <a:t>2</a:t>
            </a:r>
            <a:endParaRPr lang="zh-HK" altLang="en-US" sz="2400" b="1" u="sng" dirty="0">
              <a:solidFill>
                <a:srgbClr val="0070C0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90051B3-959D-4BE1-A08D-5726FCF1ABD0}"/>
              </a:ext>
            </a:extLst>
          </p:cNvPr>
          <p:cNvSpPr txBox="1"/>
          <p:nvPr/>
        </p:nvSpPr>
        <p:spPr>
          <a:xfrm>
            <a:off x="11236036" y="1520158"/>
            <a:ext cx="955964" cy="507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渠道二：比賽成績</a:t>
            </a:r>
            <a:endParaRPr kumimoji="0" lang="en-US" altLang="zh-HK" sz="135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DBB208D8-1907-411B-86C4-F4C669B67906}"/>
              </a:ext>
            </a:extLst>
          </p:cNvPr>
          <p:cNvSpPr/>
          <p:nvPr/>
        </p:nvSpPr>
        <p:spPr>
          <a:xfrm>
            <a:off x="7700768" y="1359003"/>
            <a:ext cx="1252188" cy="3990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050" b="1" dirty="0"/>
              <a:t>課外活動舉辦項目</a:t>
            </a:r>
            <a:endParaRPr lang="zh-HK" altLang="en-US" sz="1050" b="1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5D9D28D-F36F-4D4A-8AD3-7ACFF9EE03C6}"/>
              </a:ext>
            </a:extLst>
          </p:cNvPr>
          <p:cNvSpPr txBox="1"/>
          <p:nvPr/>
        </p:nvSpPr>
        <p:spPr>
          <a:xfrm>
            <a:off x="9344679" y="2239569"/>
            <a:ext cx="28325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200" b="1" dirty="0"/>
              <a:t>課外活動模組</a:t>
            </a:r>
            <a:endParaRPr lang="zh-HK" altLang="en-US" sz="1200" b="1" dirty="0"/>
          </a:p>
        </p:txBody>
      </p:sp>
      <p:sp>
        <p:nvSpPr>
          <p:cNvPr id="8" name="右大括弧 7">
            <a:extLst>
              <a:ext uri="{FF2B5EF4-FFF2-40B4-BE49-F238E27FC236}">
                <a16:creationId xmlns:a16="http://schemas.microsoft.com/office/drawing/2014/main" id="{6076753D-3305-41B6-9927-43C664E454CA}"/>
              </a:ext>
            </a:extLst>
          </p:cNvPr>
          <p:cNvSpPr/>
          <p:nvPr/>
        </p:nvSpPr>
        <p:spPr>
          <a:xfrm>
            <a:off x="9007194" y="1383614"/>
            <a:ext cx="289791" cy="3164337"/>
          </a:xfrm>
          <a:prstGeom prst="rightBrace">
            <a:avLst>
              <a:gd name="adj1" fmla="val 8333"/>
              <a:gd name="adj2" fmla="val 316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AF02A92-10D3-4EDC-8465-EEE494A70975}"/>
              </a:ext>
            </a:extLst>
          </p:cNvPr>
          <p:cNvSpPr txBox="1"/>
          <p:nvPr/>
        </p:nvSpPr>
        <p:spPr>
          <a:xfrm>
            <a:off x="9353783" y="4590295"/>
            <a:ext cx="230786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200" b="1" dirty="0"/>
              <a:t>人才資料庫模組</a:t>
            </a:r>
            <a:endParaRPr lang="zh-HK" altLang="en-US" sz="1200" b="1" dirty="0"/>
          </a:p>
        </p:txBody>
      </p:sp>
      <p:sp>
        <p:nvSpPr>
          <p:cNvPr id="10" name="右大括弧 9">
            <a:extLst>
              <a:ext uri="{FF2B5EF4-FFF2-40B4-BE49-F238E27FC236}">
                <a16:creationId xmlns:a16="http://schemas.microsoft.com/office/drawing/2014/main" id="{73DE5B21-5049-408D-9664-4231B043F273}"/>
              </a:ext>
            </a:extLst>
          </p:cNvPr>
          <p:cNvSpPr/>
          <p:nvPr/>
        </p:nvSpPr>
        <p:spPr>
          <a:xfrm>
            <a:off x="9007194" y="4590296"/>
            <a:ext cx="289791" cy="134509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335A9E80-C01B-43A8-959D-2E2C23363BF9}"/>
              </a:ext>
            </a:extLst>
          </p:cNvPr>
          <p:cNvSpPr/>
          <p:nvPr/>
        </p:nvSpPr>
        <p:spPr>
          <a:xfrm>
            <a:off x="2990025" y="1359003"/>
            <a:ext cx="4496624" cy="4002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b="1" dirty="0"/>
              <a:t>人才資料庫活動項目</a:t>
            </a:r>
            <a:endParaRPr lang="zh-HK" altLang="en-US" sz="1200" b="1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CAD1656B-E5F9-45BD-BEFD-1A921D41D2E7}"/>
              </a:ext>
            </a:extLst>
          </p:cNvPr>
          <p:cNvSpPr txBox="1"/>
          <p:nvPr/>
        </p:nvSpPr>
        <p:spPr>
          <a:xfrm>
            <a:off x="6871703" y="5260832"/>
            <a:ext cx="1326190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350" b="1" dirty="0"/>
              <a:t>獎項類別</a:t>
            </a:r>
            <a:endParaRPr lang="zh-HK" altLang="en-US" sz="1350" b="1" dirty="0"/>
          </a:p>
        </p:txBody>
      </p:sp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C17FFD49-7DA2-4202-9308-89CA6B7D3570}"/>
              </a:ext>
            </a:extLst>
          </p:cNvPr>
          <p:cNvSpPr/>
          <p:nvPr/>
        </p:nvSpPr>
        <p:spPr>
          <a:xfrm flipH="1">
            <a:off x="6057598" y="5384900"/>
            <a:ext cx="644919" cy="25594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FE63F276-CF02-4A6A-BE7B-FFAFECFD5F8D}"/>
              </a:ext>
            </a:extLst>
          </p:cNvPr>
          <p:cNvSpPr txBox="1"/>
          <p:nvPr/>
        </p:nvSpPr>
        <p:spPr>
          <a:xfrm>
            <a:off x="6869579" y="5627209"/>
            <a:ext cx="1326191" cy="3231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350" b="1" dirty="0"/>
              <a:t>參加形式</a:t>
            </a:r>
            <a:r>
              <a:rPr lang="zh-TW" altLang="en-US" sz="1500" b="1" dirty="0"/>
              <a:t> </a:t>
            </a:r>
            <a:endParaRPr lang="zh-HK" altLang="en-US" sz="1350" b="1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B1DDEAE-7BBA-4BB0-B39A-EAF7CC1F3201}"/>
              </a:ext>
            </a:extLst>
          </p:cNvPr>
          <p:cNvSpPr txBox="1"/>
          <p:nvPr/>
        </p:nvSpPr>
        <p:spPr>
          <a:xfrm>
            <a:off x="2990028" y="1837459"/>
            <a:ext cx="11215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50" b="1" u="sng" dirty="0">
                <a:solidFill>
                  <a:srgbClr val="0070C0"/>
                </a:solidFill>
              </a:rPr>
              <a:t>方法一</a:t>
            </a:r>
            <a:endParaRPr lang="zh-HK" altLang="en-US" sz="1350" b="1" u="sng" dirty="0">
              <a:solidFill>
                <a:srgbClr val="0070C0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7D9DA789-BDFC-4CB3-A5F3-960F8209C994}"/>
              </a:ext>
            </a:extLst>
          </p:cNvPr>
          <p:cNvSpPr txBox="1"/>
          <p:nvPr/>
        </p:nvSpPr>
        <p:spPr>
          <a:xfrm>
            <a:off x="2990028" y="2114460"/>
            <a:ext cx="1121522" cy="19851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zh-HK" sz="1050" b="1" dirty="0">
                <a:solidFill>
                  <a:srgbClr val="FF0000"/>
                </a:solidFill>
              </a:rPr>
              <a:t>人才資料庫活動項目清單</a:t>
            </a:r>
            <a:endParaRPr lang="en-US" altLang="zh-TW" sz="1050" b="1" dirty="0">
              <a:solidFill>
                <a:srgbClr val="FF0000"/>
              </a:solidFill>
            </a:endParaRPr>
          </a:p>
          <a:p>
            <a:pPr algn="ctr"/>
            <a:endParaRPr lang="en-US" altLang="zh-HK" sz="1050" b="1" dirty="0">
              <a:solidFill>
                <a:srgbClr val="FF0000"/>
              </a:solidFill>
            </a:endParaRPr>
          </a:p>
          <a:p>
            <a:pPr algn="ctr"/>
            <a:endParaRPr lang="en-US" altLang="zh-HK" sz="1050" b="1" dirty="0">
              <a:solidFill>
                <a:srgbClr val="FF0000"/>
              </a:solidFill>
            </a:endParaRPr>
          </a:p>
          <a:p>
            <a:pPr algn="ctr"/>
            <a:endParaRPr lang="en-US" altLang="zh-HK" sz="1050" b="1" dirty="0">
              <a:solidFill>
                <a:srgbClr val="FF0000"/>
              </a:solidFill>
            </a:endParaRPr>
          </a:p>
          <a:p>
            <a:pPr algn="ctr"/>
            <a:endParaRPr lang="en-US" altLang="zh-HK" sz="1050" b="1" dirty="0">
              <a:solidFill>
                <a:srgbClr val="FF0000"/>
              </a:solidFill>
            </a:endParaRPr>
          </a:p>
          <a:p>
            <a:pPr algn="ctr"/>
            <a:endParaRPr lang="en-US" altLang="zh-HK" sz="1050" b="1" dirty="0">
              <a:solidFill>
                <a:srgbClr val="FF0000"/>
              </a:solidFill>
            </a:endParaRPr>
          </a:p>
          <a:p>
            <a:pPr algn="ctr"/>
            <a:br>
              <a:rPr lang="en-US" altLang="zh-HK" sz="825" dirty="0"/>
            </a:br>
            <a:endParaRPr lang="en-US" altLang="zh-HK" sz="825" dirty="0"/>
          </a:p>
          <a:p>
            <a:pPr algn="ctr"/>
            <a:endParaRPr lang="en-US" altLang="zh-HK" sz="825" dirty="0"/>
          </a:p>
          <a:p>
            <a:pPr algn="ctr"/>
            <a:endParaRPr lang="en-US" altLang="zh-HK" sz="825" dirty="0"/>
          </a:p>
          <a:p>
            <a:pPr algn="ctr"/>
            <a:r>
              <a:rPr lang="en-US" altLang="zh-HK" sz="825" dirty="0"/>
              <a:t>(</a:t>
            </a:r>
            <a:r>
              <a:rPr lang="zh-TW" altLang="zh-HK" sz="825" dirty="0"/>
              <a:t>包括學校較常參與的</a:t>
            </a:r>
            <a:r>
              <a:rPr lang="zh-TW" altLang="zh-HK" sz="8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國際</a:t>
            </a:r>
            <a:r>
              <a:rPr lang="zh-TW" altLang="zh-HK" sz="825" dirty="0"/>
              <a:t>及</a:t>
            </a:r>
            <a:r>
              <a:rPr lang="zh-TW" altLang="zh-HK" sz="8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全國</a:t>
            </a:r>
            <a:r>
              <a:rPr lang="zh-TW" altLang="zh-HK" sz="825" dirty="0"/>
              <a:t>比賽</a:t>
            </a:r>
            <a:r>
              <a:rPr lang="en-US" altLang="zh-HK" sz="825" dirty="0"/>
              <a:t>)</a:t>
            </a:r>
            <a:endParaRPr lang="zh-TW" altLang="en-US" sz="825" dirty="0"/>
          </a:p>
        </p:txBody>
      </p:sp>
      <p:pic>
        <p:nvPicPr>
          <p:cNvPr id="17" name="圖形 16" descr="清單">
            <a:extLst>
              <a:ext uri="{FF2B5EF4-FFF2-40B4-BE49-F238E27FC236}">
                <a16:creationId xmlns:a16="http://schemas.microsoft.com/office/drawing/2014/main" id="{C5199BB9-D237-48CE-AB3D-8EA77A47BF2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2161" y="2545814"/>
            <a:ext cx="787937" cy="787937"/>
          </a:xfrm>
          <a:prstGeom prst="rect">
            <a:avLst/>
          </a:prstGeom>
        </p:spPr>
      </p:pic>
      <p:sp>
        <p:nvSpPr>
          <p:cNvPr id="18" name="語音泡泡: 矩形 17">
            <a:extLst>
              <a:ext uri="{FF2B5EF4-FFF2-40B4-BE49-F238E27FC236}">
                <a16:creationId xmlns:a16="http://schemas.microsoft.com/office/drawing/2014/main" id="{E77F650F-8A89-4480-929E-07F90203F23E}"/>
              </a:ext>
            </a:extLst>
          </p:cNvPr>
          <p:cNvSpPr/>
          <p:nvPr/>
        </p:nvSpPr>
        <p:spPr>
          <a:xfrm>
            <a:off x="3929424" y="2832334"/>
            <a:ext cx="660895" cy="932772"/>
          </a:xfrm>
          <a:prstGeom prst="wedgeRectCallout">
            <a:avLst>
              <a:gd name="adj1" fmla="val -77707"/>
              <a:gd name="adj2" fmla="val -5911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27000" rIns="27000" rtlCol="0" anchor="ctr"/>
          <a:lstStyle/>
          <a:p>
            <a:pPr algn="ctr"/>
            <a:r>
              <a:rPr lang="zh-TW" altLang="en-US" sz="900" b="1" u="sng" dirty="0"/>
              <a:t>已提供</a:t>
            </a:r>
            <a:endParaRPr lang="en-US" altLang="zh-TW" sz="900" b="1" u="sng" dirty="0"/>
          </a:p>
          <a:p>
            <a:pPr algn="ctr"/>
            <a:r>
              <a:rPr lang="zh-TW" altLang="zh-HK" sz="900" b="1" dirty="0"/>
              <a:t>識別標籤</a:t>
            </a:r>
            <a:endParaRPr lang="en-US" altLang="zh-TW" sz="900" b="1" dirty="0"/>
          </a:p>
          <a:p>
            <a:pPr algn="ctr"/>
            <a:r>
              <a:rPr lang="zh-TW" altLang="zh-HK" sz="900" b="1" dirty="0"/>
              <a:t>比賽規模</a:t>
            </a:r>
            <a:endParaRPr lang="en-US" altLang="zh-TW" sz="900" b="1" dirty="0"/>
          </a:p>
          <a:p>
            <a:pPr algn="ctr"/>
            <a:r>
              <a:rPr lang="zh-TW" altLang="zh-HK" sz="900" b="1" dirty="0"/>
              <a:t>比賽</a:t>
            </a:r>
            <a:r>
              <a:rPr lang="zh-HK" altLang="en-US" sz="900" b="1" dirty="0"/>
              <a:t>領域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064117CE-9388-4492-86DA-770EA820613C}"/>
              </a:ext>
            </a:extLst>
          </p:cNvPr>
          <p:cNvSpPr txBox="1"/>
          <p:nvPr/>
        </p:nvSpPr>
        <p:spPr>
          <a:xfrm>
            <a:off x="4805079" y="1811619"/>
            <a:ext cx="11215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50" b="1" u="sng" dirty="0">
                <a:solidFill>
                  <a:srgbClr val="0070C0"/>
                </a:solidFill>
              </a:rPr>
              <a:t>方法二</a:t>
            </a:r>
            <a:endParaRPr lang="zh-HK" altLang="en-US" sz="1350" b="1" u="sng" dirty="0">
              <a:solidFill>
                <a:srgbClr val="0070C0"/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DBE199E1-9ABF-4904-A4FD-4ABA81533CA4}"/>
              </a:ext>
            </a:extLst>
          </p:cNvPr>
          <p:cNvSpPr txBox="1"/>
          <p:nvPr/>
        </p:nvSpPr>
        <p:spPr>
          <a:xfrm>
            <a:off x="4805081" y="2088620"/>
            <a:ext cx="1121522" cy="9002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050" b="1" dirty="0">
                <a:solidFill>
                  <a:srgbClr val="FF0000"/>
                </a:solidFill>
              </a:rPr>
              <a:t>其他校本推薦的人才資料庫活動項目</a:t>
            </a:r>
          </a:p>
          <a:p>
            <a:pPr algn="ctr"/>
            <a:endParaRPr lang="en-US" altLang="zh-HK" sz="1050" b="1" dirty="0">
              <a:solidFill>
                <a:srgbClr val="FF0000"/>
              </a:solidFill>
            </a:endParaRPr>
          </a:p>
          <a:p>
            <a:pPr algn="ctr"/>
            <a:endParaRPr lang="en-US" altLang="zh-HK" sz="1050" b="1" dirty="0">
              <a:solidFill>
                <a:srgbClr val="FF0000"/>
              </a:solidFill>
            </a:endParaRPr>
          </a:p>
        </p:txBody>
      </p:sp>
      <p:pic>
        <p:nvPicPr>
          <p:cNvPr id="21" name="圖形 20" descr="講臺">
            <a:extLst>
              <a:ext uri="{FF2B5EF4-FFF2-40B4-BE49-F238E27FC236}">
                <a16:creationId xmlns:a16="http://schemas.microsoft.com/office/drawing/2014/main" id="{E522ACFE-768B-47BB-A8FC-E628D72897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0711" y="2587843"/>
            <a:ext cx="244493" cy="244493"/>
          </a:xfrm>
          <a:prstGeom prst="rect">
            <a:avLst/>
          </a:prstGeom>
        </p:spPr>
      </p:pic>
      <p:pic>
        <p:nvPicPr>
          <p:cNvPr id="22" name="圖形 21" descr="講臺">
            <a:extLst>
              <a:ext uri="{FF2B5EF4-FFF2-40B4-BE49-F238E27FC236}">
                <a16:creationId xmlns:a16="http://schemas.microsoft.com/office/drawing/2014/main" id="{2295FA90-8B05-4A55-A3C4-FC1F74C039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0316" y="2567890"/>
            <a:ext cx="365840" cy="365840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73AD9997-DF10-4BFB-98AF-6A805DE21C32}"/>
              </a:ext>
            </a:extLst>
          </p:cNvPr>
          <p:cNvSpPr txBox="1"/>
          <p:nvPr/>
        </p:nvSpPr>
        <p:spPr>
          <a:xfrm>
            <a:off x="4805079" y="3193878"/>
            <a:ext cx="1121522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050" b="1" u="sng" dirty="0">
                <a:solidFill>
                  <a:schemeClr val="tx1"/>
                </a:solidFill>
              </a:rPr>
              <a:t>學校自行輸入</a:t>
            </a:r>
            <a:endParaRPr lang="en-US" altLang="zh-TW" sz="1050" b="1" u="sng" dirty="0">
              <a:solidFill>
                <a:schemeClr val="tx1"/>
              </a:solidFill>
            </a:endParaRPr>
          </a:p>
          <a:p>
            <a:pPr algn="ctr"/>
            <a:r>
              <a:rPr lang="en-US" altLang="zh-TW" sz="1050" b="1" dirty="0">
                <a:solidFill>
                  <a:schemeClr val="tx1"/>
                </a:solidFill>
              </a:rPr>
              <a:t>+</a:t>
            </a:r>
            <a:r>
              <a:rPr lang="zh-TW" altLang="en-US" sz="1050" b="1" dirty="0">
                <a:solidFill>
                  <a:schemeClr val="tx1"/>
                </a:solidFill>
              </a:rPr>
              <a:t> 識別標籤</a:t>
            </a:r>
          </a:p>
          <a:p>
            <a:pPr algn="ctr"/>
            <a:r>
              <a:rPr lang="en-US" altLang="zh-TW" sz="1050" b="1" dirty="0">
                <a:solidFill>
                  <a:schemeClr val="tx1"/>
                </a:solidFill>
              </a:rPr>
              <a:t>+</a:t>
            </a:r>
            <a:r>
              <a:rPr lang="zh-TW" altLang="en-US" sz="1050" b="1" dirty="0">
                <a:solidFill>
                  <a:schemeClr val="tx1"/>
                </a:solidFill>
              </a:rPr>
              <a:t> 比賽規模</a:t>
            </a:r>
          </a:p>
          <a:p>
            <a:pPr algn="ctr"/>
            <a:r>
              <a:rPr lang="en-US" altLang="zh-TW" sz="1050" b="1" dirty="0">
                <a:solidFill>
                  <a:schemeClr val="tx1"/>
                </a:solidFill>
              </a:rPr>
              <a:t>+</a:t>
            </a:r>
            <a:r>
              <a:rPr lang="zh-TW" altLang="en-US" sz="1050" b="1" dirty="0">
                <a:solidFill>
                  <a:schemeClr val="tx1"/>
                </a:solidFill>
              </a:rPr>
              <a:t> 比賽領域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C48B0640-E80C-4CA5-9D4E-59B6DBF37E7D}"/>
              </a:ext>
            </a:extLst>
          </p:cNvPr>
          <p:cNvSpPr txBox="1"/>
          <p:nvPr/>
        </p:nvSpPr>
        <p:spPr>
          <a:xfrm>
            <a:off x="5253611" y="2944674"/>
            <a:ext cx="3257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b="1" dirty="0"/>
              <a:t>+</a:t>
            </a:r>
            <a:endParaRPr lang="zh-HK" altLang="en-US" sz="1350" b="1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DD1B409E-1B92-4089-A9F3-CEA10164FE0F}"/>
              </a:ext>
            </a:extLst>
          </p:cNvPr>
          <p:cNvSpPr txBox="1"/>
          <p:nvPr/>
        </p:nvSpPr>
        <p:spPr>
          <a:xfrm>
            <a:off x="6339618" y="1780410"/>
            <a:ext cx="11215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50" b="1" u="sng" dirty="0">
                <a:solidFill>
                  <a:srgbClr val="0070C0"/>
                </a:solidFill>
              </a:rPr>
              <a:t>方法三</a:t>
            </a:r>
            <a:endParaRPr lang="zh-HK" altLang="en-US" sz="1350" b="1" u="sng" dirty="0">
              <a:solidFill>
                <a:srgbClr val="0070C0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4E19F4C6-FED3-4D67-8ED9-9499A84C3EA0}"/>
              </a:ext>
            </a:extLst>
          </p:cNvPr>
          <p:cNvSpPr txBox="1"/>
          <p:nvPr/>
        </p:nvSpPr>
        <p:spPr>
          <a:xfrm>
            <a:off x="6339620" y="2057409"/>
            <a:ext cx="1121522" cy="203132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zh-TW" altLang="zh-HK" sz="1050" b="1" dirty="0">
                <a:solidFill>
                  <a:srgbClr val="FF0000"/>
                </a:solidFill>
              </a:rPr>
              <a:t>活動項目配對</a:t>
            </a:r>
            <a:endParaRPr lang="zh-TW" altLang="en-US" sz="1050" dirty="0"/>
          </a:p>
          <a:p>
            <a:pPr algn="ctr"/>
            <a:endParaRPr lang="en-US" altLang="zh-HK" sz="1050" b="1" dirty="0">
              <a:solidFill>
                <a:srgbClr val="FF0000"/>
              </a:solidFill>
            </a:endParaRPr>
          </a:p>
          <a:p>
            <a:pPr algn="ctr"/>
            <a:endParaRPr lang="en-US" altLang="zh-HK" sz="1050" b="1" dirty="0">
              <a:solidFill>
                <a:srgbClr val="FF0000"/>
              </a:solidFill>
            </a:endParaRPr>
          </a:p>
          <a:p>
            <a:pPr algn="ctr"/>
            <a:endParaRPr lang="en-US" altLang="zh-HK" sz="1050" b="1" dirty="0">
              <a:solidFill>
                <a:srgbClr val="FF0000"/>
              </a:solidFill>
            </a:endParaRPr>
          </a:p>
          <a:p>
            <a:pPr algn="ctr"/>
            <a:endParaRPr lang="en-US" altLang="zh-HK" sz="1050" b="1" dirty="0">
              <a:solidFill>
                <a:srgbClr val="FF0000"/>
              </a:solidFill>
            </a:endParaRPr>
          </a:p>
          <a:p>
            <a:pPr algn="ctr"/>
            <a:endParaRPr lang="en-US" altLang="zh-HK" sz="1050" b="1" dirty="0">
              <a:solidFill>
                <a:srgbClr val="FF0000"/>
              </a:solidFill>
            </a:endParaRPr>
          </a:p>
          <a:p>
            <a:pPr algn="ctr"/>
            <a:endParaRPr lang="en-US" altLang="zh-HK" sz="1050" b="1" dirty="0">
              <a:solidFill>
                <a:srgbClr val="FF0000"/>
              </a:solidFill>
            </a:endParaRPr>
          </a:p>
          <a:p>
            <a:pPr algn="ctr"/>
            <a:endParaRPr lang="en-US" altLang="zh-HK" sz="1050" b="1" dirty="0">
              <a:solidFill>
                <a:srgbClr val="FF0000"/>
              </a:solidFill>
            </a:endParaRPr>
          </a:p>
          <a:p>
            <a:pPr algn="ctr"/>
            <a:endParaRPr lang="en-US" altLang="zh-HK" sz="1050" b="1" dirty="0">
              <a:solidFill>
                <a:srgbClr val="FF0000"/>
              </a:solidFill>
            </a:endParaRPr>
          </a:p>
          <a:p>
            <a:pPr algn="ctr"/>
            <a:endParaRPr lang="en-US" altLang="zh-HK" sz="1050" b="1" dirty="0">
              <a:solidFill>
                <a:srgbClr val="FF0000"/>
              </a:solidFill>
            </a:endParaRPr>
          </a:p>
          <a:p>
            <a:pPr algn="ctr"/>
            <a:endParaRPr lang="en-US" altLang="zh-HK" sz="1050" b="1" dirty="0">
              <a:solidFill>
                <a:srgbClr val="FF0000"/>
              </a:solidFill>
            </a:endParaRPr>
          </a:p>
          <a:p>
            <a:pPr algn="ctr"/>
            <a:endParaRPr lang="en-US" altLang="zh-HK" sz="1050" b="1" dirty="0">
              <a:solidFill>
                <a:srgbClr val="FF0000"/>
              </a:solidFill>
            </a:endParaRPr>
          </a:p>
        </p:txBody>
      </p:sp>
      <p:pic>
        <p:nvPicPr>
          <p:cNvPr id="27" name="圖形 26" descr="講臺">
            <a:extLst>
              <a:ext uri="{FF2B5EF4-FFF2-40B4-BE49-F238E27FC236}">
                <a16:creationId xmlns:a16="http://schemas.microsoft.com/office/drawing/2014/main" id="{212F01CF-4EB5-4A5B-8D0E-C7A24CC15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4193" y="2463201"/>
            <a:ext cx="254898" cy="254898"/>
          </a:xfrm>
          <a:prstGeom prst="rect">
            <a:avLst/>
          </a:prstGeom>
        </p:spPr>
      </p:pic>
      <p:pic>
        <p:nvPicPr>
          <p:cNvPr id="28" name="圖形 27" descr="清單">
            <a:extLst>
              <a:ext uri="{FF2B5EF4-FFF2-40B4-BE49-F238E27FC236}">
                <a16:creationId xmlns:a16="http://schemas.microsoft.com/office/drawing/2014/main" id="{06AA909D-9D1F-41F5-BE63-0990223E519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9049" y="2364136"/>
            <a:ext cx="626453" cy="626453"/>
          </a:xfrm>
          <a:prstGeom prst="rect">
            <a:avLst/>
          </a:prstGeom>
        </p:spPr>
      </p:pic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FB57BC75-F8B2-4183-96FE-942F0A0C4A84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6699092" y="2590651"/>
            <a:ext cx="367924" cy="127449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語音泡泡: 矩形 29">
            <a:extLst>
              <a:ext uri="{FF2B5EF4-FFF2-40B4-BE49-F238E27FC236}">
                <a16:creationId xmlns:a16="http://schemas.microsoft.com/office/drawing/2014/main" id="{6D0390EE-7F7E-4EC8-996F-4FAB589AD8D6}"/>
              </a:ext>
            </a:extLst>
          </p:cNvPr>
          <p:cNvSpPr/>
          <p:nvPr/>
        </p:nvSpPr>
        <p:spPr>
          <a:xfrm>
            <a:off x="6132548" y="2978684"/>
            <a:ext cx="660895" cy="932772"/>
          </a:xfrm>
          <a:prstGeom prst="wedgeRectCallout">
            <a:avLst>
              <a:gd name="adj1" fmla="val 95240"/>
              <a:gd name="adj2" fmla="val -7248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27000" rIns="27000" rtlCol="0" anchor="ctr"/>
          <a:lstStyle/>
          <a:p>
            <a:pPr algn="ctr"/>
            <a:r>
              <a:rPr lang="zh-TW" altLang="en-US" sz="900" b="1" u="sng" dirty="0"/>
              <a:t>已提供</a:t>
            </a:r>
            <a:endParaRPr lang="en-US" altLang="zh-TW" sz="900" b="1" u="sng" dirty="0"/>
          </a:p>
          <a:p>
            <a:pPr algn="ctr"/>
            <a:r>
              <a:rPr lang="zh-TW" altLang="zh-HK" sz="900" b="1" dirty="0"/>
              <a:t>識別標籤</a:t>
            </a:r>
            <a:endParaRPr lang="en-US" altLang="zh-TW" sz="900" b="1" dirty="0"/>
          </a:p>
          <a:p>
            <a:pPr algn="ctr"/>
            <a:r>
              <a:rPr lang="zh-TW" altLang="zh-HK" sz="900" b="1" dirty="0"/>
              <a:t>比賽規模</a:t>
            </a:r>
            <a:endParaRPr lang="en-US" altLang="zh-TW" sz="900" b="1" dirty="0"/>
          </a:p>
          <a:p>
            <a:pPr algn="ctr"/>
            <a:r>
              <a:rPr lang="zh-TW" altLang="zh-HK" sz="900" b="1" dirty="0"/>
              <a:t>比賽</a:t>
            </a:r>
            <a:r>
              <a:rPr lang="zh-HK" altLang="en-US" sz="900" b="1" dirty="0"/>
              <a:t>領域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02DE8A5A-1277-4BEF-B938-2DD3392D09D0}"/>
              </a:ext>
            </a:extLst>
          </p:cNvPr>
          <p:cNvSpPr txBox="1"/>
          <p:nvPr/>
        </p:nvSpPr>
        <p:spPr>
          <a:xfrm>
            <a:off x="6304063" y="2639966"/>
            <a:ext cx="607859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25" b="1" dirty="0">
                <a:solidFill>
                  <a:srgbClr val="0070C0"/>
                </a:solidFill>
              </a:rPr>
              <a:t>e.g. </a:t>
            </a:r>
            <a:r>
              <a:rPr lang="zh-TW" altLang="en-US" sz="825" b="1" dirty="0">
                <a:solidFill>
                  <a:srgbClr val="0070C0"/>
                </a:solidFill>
              </a:rPr>
              <a:t>奧數</a:t>
            </a:r>
            <a:endParaRPr lang="zh-HK" altLang="en-US" sz="825" b="1" dirty="0">
              <a:solidFill>
                <a:srgbClr val="0070C0"/>
              </a:solidFill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34BD154D-F99C-461A-9E65-33426629F064}"/>
              </a:ext>
            </a:extLst>
          </p:cNvPr>
          <p:cNvSpPr txBox="1"/>
          <p:nvPr/>
        </p:nvSpPr>
        <p:spPr>
          <a:xfrm>
            <a:off x="7796853" y="2057040"/>
            <a:ext cx="1121522" cy="20313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altLang="zh-TW" sz="1050" b="1" u="sng" dirty="0"/>
          </a:p>
          <a:p>
            <a:pPr algn="ctr"/>
            <a:endParaRPr lang="en-US" altLang="zh-HK" sz="1050" b="1" u="sng" dirty="0">
              <a:solidFill>
                <a:srgbClr val="FF0000"/>
              </a:solidFill>
            </a:endParaRPr>
          </a:p>
          <a:p>
            <a:pPr algn="ctr"/>
            <a:endParaRPr lang="en-US" altLang="zh-HK" sz="1050" b="1" u="sng" dirty="0">
              <a:solidFill>
                <a:srgbClr val="FF0000"/>
              </a:solidFill>
            </a:endParaRPr>
          </a:p>
          <a:p>
            <a:pPr algn="ctr"/>
            <a:endParaRPr lang="en-US" altLang="zh-HK" sz="1050" b="1" u="sng" dirty="0">
              <a:solidFill>
                <a:srgbClr val="FF0000"/>
              </a:solidFill>
            </a:endParaRPr>
          </a:p>
          <a:p>
            <a:pPr algn="ctr"/>
            <a:endParaRPr lang="en-US" altLang="zh-HK" sz="1050" b="1" u="sng" dirty="0">
              <a:solidFill>
                <a:srgbClr val="FF0000"/>
              </a:solidFill>
            </a:endParaRPr>
          </a:p>
          <a:p>
            <a:pPr algn="ctr"/>
            <a:endParaRPr lang="en-US" altLang="zh-HK" sz="1050" b="1" u="sng" dirty="0">
              <a:solidFill>
                <a:srgbClr val="FF0000"/>
              </a:solidFill>
            </a:endParaRPr>
          </a:p>
          <a:p>
            <a:pPr algn="ctr"/>
            <a:endParaRPr lang="en-US" altLang="zh-HK" sz="1050" b="1" u="sng" dirty="0">
              <a:solidFill>
                <a:srgbClr val="FF0000"/>
              </a:solidFill>
            </a:endParaRPr>
          </a:p>
          <a:p>
            <a:pPr algn="ctr"/>
            <a:endParaRPr lang="en-US" altLang="zh-HK" sz="1050" b="1" u="sng" dirty="0">
              <a:solidFill>
                <a:srgbClr val="FF0000"/>
              </a:solidFill>
            </a:endParaRPr>
          </a:p>
          <a:p>
            <a:pPr algn="ctr"/>
            <a:endParaRPr lang="en-US" altLang="zh-HK" sz="1050" b="1" u="sng" dirty="0">
              <a:solidFill>
                <a:srgbClr val="FF0000"/>
              </a:solidFill>
            </a:endParaRPr>
          </a:p>
          <a:p>
            <a:pPr algn="ctr"/>
            <a:endParaRPr lang="en-US" altLang="zh-HK" sz="1050" b="1" u="sng" dirty="0">
              <a:solidFill>
                <a:srgbClr val="FF0000"/>
              </a:solidFill>
            </a:endParaRPr>
          </a:p>
          <a:p>
            <a:pPr algn="ctr"/>
            <a:endParaRPr lang="en-US" altLang="zh-HK" sz="1050" b="1" u="sng" dirty="0">
              <a:solidFill>
                <a:srgbClr val="FF0000"/>
              </a:solidFill>
            </a:endParaRPr>
          </a:p>
          <a:p>
            <a:pPr algn="ctr"/>
            <a:endParaRPr lang="en-US" altLang="zh-HK" sz="1050" b="1" dirty="0">
              <a:solidFill>
                <a:srgbClr val="FF0000"/>
              </a:solidFill>
            </a:endParaRPr>
          </a:p>
        </p:txBody>
      </p:sp>
      <p:pic>
        <p:nvPicPr>
          <p:cNvPr id="33" name="圖形 32" descr="講臺">
            <a:extLst>
              <a:ext uri="{FF2B5EF4-FFF2-40B4-BE49-F238E27FC236}">
                <a16:creationId xmlns:a16="http://schemas.microsoft.com/office/drawing/2014/main" id="{189097A4-ABA8-4661-ABDF-769009B253F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69383" y="2510792"/>
            <a:ext cx="438119" cy="438119"/>
          </a:xfrm>
          <a:prstGeom prst="rect">
            <a:avLst/>
          </a:prstGeom>
        </p:spPr>
      </p:pic>
      <p:sp>
        <p:nvSpPr>
          <p:cNvPr id="34" name="文字方塊 33">
            <a:extLst>
              <a:ext uri="{FF2B5EF4-FFF2-40B4-BE49-F238E27FC236}">
                <a16:creationId xmlns:a16="http://schemas.microsoft.com/office/drawing/2014/main" id="{7498F9FE-0AAE-41F7-958F-F8D27D353A16}"/>
              </a:ext>
            </a:extLst>
          </p:cNvPr>
          <p:cNvSpPr txBox="1"/>
          <p:nvPr/>
        </p:nvSpPr>
        <p:spPr>
          <a:xfrm>
            <a:off x="7885349" y="3117388"/>
            <a:ext cx="8883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zh-HK" sz="1350" b="1" dirty="0">
                <a:solidFill>
                  <a:srgbClr val="0070C0"/>
                </a:solidFill>
                <a:sym typeface="Wingdings" panose="05000000000000000000" pitchFamily="2" charset="2"/>
              </a:rPr>
              <a:t></a:t>
            </a:r>
            <a:r>
              <a:rPr lang="zh-TW" altLang="en-US" sz="135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zh-TW" altLang="zh-HK" sz="1050" b="1" dirty="0">
                <a:solidFill>
                  <a:srgbClr val="0070C0"/>
                </a:solidFill>
              </a:rPr>
              <a:t>識別標籤</a:t>
            </a:r>
            <a:endParaRPr lang="en-US" altLang="zh-TW" sz="1050" b="1" dirty="0">
              <a:solidFill>
                <a:srgbClr val="0070C0"/>
              </a:solidFill>
            </a:endParaRPr>
          </a:p>
          <a:p>
            <a:pPr algn="ctr"/>
            <a:r>
              <a:rPr lang="en-GB" altLang="zh-HK" sz="1350" b="1" dirty="0">
                <a:solidFill>
                  <a:srgbClr val="0070C0"/>
                </a:solidFill>
                <a:sym typeface="Wingdings" panose="05000000000000000000" pitchFamily="2" charset="2"/>
              </a:rPr>
              <a:t></a:t>
            </a:r>
            <a:r>
              <a:rPr lang="zh-TW" altLang="en-US" sz="135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zh-TW" altLang="zh-HK" sz="1050" b="1" dirty="0">
                <a:solidFill>
                  <a:srgbClr val="0070C0"/>
                </a:solidFill>
              </a:rPr>
              <a:t>比賽規模</a:t>
            </a:r>
            <a:endParaRPr lang="en-US" altLang="zh-TW" sz="1050" b="1" dirty="0">
              <a:solidFill>
                <a:srgbClr val="0070C0"/>
              </a:solidFill>
            </a:endParaRPr>
          </a:p>
          <a:p>
            <a:pPr algn="ctr"/>
            <a:r>
              <a:rPr lang="en-GB" altLang="zh-HK" sz="1350" b="1" dirty="0">
                <a:solidFill>
                  <a:srgbClr val="0070C0"/>
                </a:solidFill>
                <a:sym typeface="Wingdings" panose="05000000000000000000" pitchFamily="2" charset="2"/>
              </a:rPr>
              <a:t></a:t>
            </a:r>
            <a:r>
              <a:rPr lang="zh-TW" altLang="en-US" sz="135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zh-TW" altLang="zh-HK" sz="1050" b="1" dirty="0">
                <a:solidFill>
                  <a:srgbClr val="0070C0"/>
                </a:solidFill>
              </a:rPr>
              <a:t>比賽</a:t>
            </a:r>
            <a:r>
              <a:rPr lang="zh-HK" altLang="en-US" sz="1050" b="1" dirty="0">
                <a:solidFill>
                  <a:srgbClr val="0070C0"/>
                </a:solidFill>
              </a:rPr>
              <a:t>領域</a:t>
            </a:r>
          </a:p>
          <a:p>
            <a:endParaRPr lang="zh-HK" altLang="en-US" sz="1350" dirty="0"/>
          </a:p>
        </p:txBody>
      </p:sp>
      <p:pic>
        <p:nvPicPr>
          <p:cNvPr id="35" name="圖形 34" descr="戲劇">
            <a:extLst>
              <a:ext uri="{FF2B5EF4-FFF2-40B4-BE49-F238E27FC236}">
                <a16:creationId xmlns:a16="http://schemas.microsoft.com/office/drawing/2014/main" id="{38FFA66C-A0F9-4927-8464-D9D85BDF427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22833" y="2757533"/>
            <a:ext cx="420922" cy="420922"/>
          </a:xfrm>
          <a:prstGeom prst="rect">
            <a:avLst/>
          </a:prstGeom>
        </p:spPr>
      </p:pic>
      <p:sp>
        <p:nvSpPr>
          <p:cNvPr id="36" name="文字方塊 35">
            <a:extLst>
              <a:ext uri="{FF2B5EF4-FFF2-40B4-BE49-F238E27FC236}">
                <a16:creationId xmlns:a16="http://schemas.microsoft.com/office/drawing/2014/main" id="{BD0033A9-B28B-4FC8-A412-5CDA8F3C662A}"/>
              </a:ext>
            </a:extLst>
          </p:cNvPr>
          <p:cNvSpPr txBox="1"/>
          <p:nvPr/>
        </p:nvSpPr>
        <p:spPr>
          <a:xfrm>
            <a:off x="3795665" y="4289715"/>
            <a:ext cx="4267200" cy="253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050" b="1" dirty="0"/>
              <a:t>編修學生參加活動項目的的職位、表現和成就 </a:t>
            </a:r>
            <a:endParaRPr lang="en-US" altLang="zh-TW" sz="1050" b="1" dirty="0"/>
          </a:p>
        </p:txBody>
      </p: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1BE6D380-995F-4EAB-B15E-7C448F48092D}"/>
              </a:ext>
            </a:extLst>
          </p:cNvPr>
          <p:cNvCxnSpPr>
            <a:cxnSpLocks/>
          </p:cNvCxnSpPr>
          <p:nvPr/>
        </p:nvCxnSpPr>
        <p:spPr>
          <a:xfrm>
            <a:off x="3979059" y="4076533"/>
            <a:ext cx="0" cy="186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CAE31F82-1E2E-4D7A-8D7E-F9D9818EF3E7}"/>
              </a:ext>
            </a:extLst>
          </p:cNvPr>
          <p:cNvCxnSpPr>
            <a:cxnSpLocks/>
          </p:cNvCxnSpPr>
          <p:nvPr/>
        </p:nvCxnSpPr>
        <p:spPr>
          <a:xfrm>
            <a:off x="5385898" y="4076533"/>
            <a:ext cx="0" cy="186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D3340F36-5DCF-4D76-850A-AE09A15225E3}"/>
              </a:ext>
            </a:extLst>
          </p:cNvPr>
          <p:cNvCxnSpPr>
            <a:cxnSpLocks/>
          </p:cNvCxnSpPr>
          <p:nvPr/>
        </p:nvCxnSpPr>
        <p:spPr>
          <a:xfrm>
            <a:off x="6900379" y="4076533"/>
            <a:ext cx="0" cy="186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72B59912-DE0C-491E-A826-5B0BD6E0E359}"/>
              </a:ext>
            </a:extLst>
          </p:cNvPr>
          <p:cNvCxnSpPr>
            <a:cxnSpLocks/>
          </p:cNvCxnSpPr>
          <p:nvPr/>
        </p:nvCxnSpPr>
        <p:spPr>
          <a:xfrm>
            <a:off x="7977602" y="4065281"/>
            <a:ext cx="0" cy="197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圖片 40" descr="File:Filter.svg">
            <a:extLst>
              <a:ext uri="{FF2B5EF4-FFF2-40B4-BE49-F238E27FC236}">
                <a16:creationId xmlns:a16="http://schemas.microsoft.com/office/drawing/2014/main" id="{77A3027F-747B-48E6-A01C-3DD9A449D6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016" y="4583886"/>
            <a:ext cx="4425940" cy="497123"/>
          </a:xfrm>
          <a:prstGeom prst="rect">
            <a:avLst/>
          </a:prstGeom>
        </p:spPr>
      </p:pic>
      <p:sp>
        <p:nvSpPr>
          <p:cNvPr id="42" name="文字方塊 41">
            <a:extLst>
              <a:ext uri="{FF2B5EF4-FFF2-40B4-BE49-F238E27FC236}">
                <a16:creationId xmlns:a16="http://schemas.microsoft.com/office/drawing/2014/main" id="{6045D0AB-25E7-4A01-8B18-9D2D7EA9B596}"/>
              </a:ext>
            </a:extLst>
          </p:cNvPr>
          <p:cNvSpPr txBox="1"/>
          <p:nvPr/>
        </p:nvSpPr>
        <p:spPr>
          <a:xfrm>
            <a:off x="6140124" y="4734890"/>
            <a:ext cx="1058303" cy="3000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1350" b="1" dirty="0"/>
              <a:t>+</a:t>
            </a:r>
            <a:r>
              <a:rPr lang="zh-TW" altLang="en-US" sz="1350" b="1" dirty="0"/>
              <a:t> 識別標籤</a:t>
            </a:r>
            <a:endParaRPr lang="zh-HK" altLang="en-US" sz="1350" b="1" dirty="0"/>
          </a:p>
        </p:txBody>
      </p:sp>
      <p:sp>
        <p:nvSpPr>
          <p:cNvPr id="43" name="箭號: 向右 42">
            <a:extLst>
              <a:ext uri="{FF2B5EF4-FFF2-40B4-BE49-F238E27FC236}">
                <a16:creationId xmlns:a16="http://schemas.microsoft.com/office/drawing/2014/main" id="{925E91BE-18B4-4BF6-8728-95E9E8D03361}"/>
              </a:ext>
            </a:extLst>
          </p:cNvPr>
          <p:cNvSpPr/>
          <p:nvPr/>
        </p:nvSpPr>
        <p:spPr>
          <a:xfrm>
            <a:off x="8121205" y="4289716"/>
            <a:ext cx="236220" cy="258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9D49DFF3-56FD-42A6-960C-090CC9FB676B}"/>
              </a:ext>
            </a:extLst>
          </p:cNvPr>
          <p:cNvSpPr txBox="1"/>
          <p:nvPr/>
        </p:nvSpPr>
        <p:spPr>
          <a:xfrm>
            <a:off x="8410502" y="4287792"/>
            <a:ext cx="588623" cy="253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1050" b="1" dirty="0"/>
              <a:t>成績表</a:t>
            </a:r>
            <a:endParaRPr lang="zh-HK" altLang="en-US" sz="1050" b="1" dirty="0"/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83D8AA37-3DAB-4450-8892-74CF3DC569AE}"/>
              </a:ext>
            </a:extLst>
          </p:cNvPr>
          <p:cNvSpPr txBox="1"/>
          <p:nvPr/>
        </p:nvSpPr>
        <p:spPr>
          <a:xfrm>
            <a:off x="7715952" y="2066109"/>
            <a:ext cx="12468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50" b="1" u="sng" dirty="0">
                <a:solidFill>
                  <a:srgbClr val="0070C0"/>
                </a:solidFill>
              </a:rPr>
              <a:t>非人才資料庫</a:t>
            </a:r>
            <a:endParaRPr lang="en-US" altLang="zh-TW" sz="1050" b="1" u="sng" dirty="0">
              <a:solidFill>
                <a:srgbClr val="0070C0"/>
              </a:solidFill>
            </a:endParaRPr>
          </a:p>
          <a:p>
            <a:pPr algn="ctr"/>
            <a:r>
              <a:rPr lang="zh-TW" altLang="en-US" sz="1050" b="1" u="sng" dirty="0">
                <a:solidFill>
                  <a:srgbClr val="0070C0"/>
                </a:solidFill>
              </a:rPr>
              <a:t>活動項目</a:t>
            </a:r>
            <a:endParaRPr lang="zh-HK" altLang="en-US" sz="1050" b="1" u="sng" dirty="0">
              <a:solidFill>
                <a:srgbClr val="0070C0"/>
              </a:solidFill>
            </a:endParaRPr>
          </a:p>
        </p:txBody>
      </p:sp>
      <p:pic>
        <p:nvPicPr>
          <p:cNvPr id="46" name="圖形 45" descr="男人">
            <a:extLst>
              <a:ext uri="{FF2B5EF4-FFF2-40B4-BE49-F238E27FC236}">
                <a16:creationId xmlns:a16="http://schemas.microsoft.com/office/drawing/2014/main" id="{4FD87914-097D-43EF-9F53-E551F5AC21B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19391" y="5251250"/>
            <a:ext cx="246509" cy="246509"/>
          </a:xfrm>
          <a:prstGeom prst="rect">
            <a:avLst/>
          </a:prstGeom>
        </p:spPr>
      </p:pic>
      <p:pic>
        <p:nvPicPr>
          <p:cNvPr id="47" name="圖形 46" descr="女人">
            <a:extLst>
              <a:ext uri="{FF2B5EF4-FFF2-40B4-BE49-F238E27FC236}">
                <a16:creationId xmlns:a16="http://schemas.microsoft.com/office/drawing/2014/main" id="{90D9A994-1075-4350-9F65-B96BEED948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16740" y="5499997"/>
            <a:ext cx="215611" cy="215611"/>
          </a:xfrm>
          <a:prstGeom prst="rect">
            <a:avLst/>
          </a:prstGeom>
        </p:spPr>
      </p:pic>
      <p:pic>
        <p:nvPicPr>
          <p:cNvPr id="48" name="圖形 47" descr="男人">
            <a:extLst>
              <a:ext uri="{FF2B5EF4-FFF2-40B4-BE49-F238E27FC236}">
                <a16:creationId xmlns:a16="http://schemas.microsoft.com/office/drawing/2014/main" id="{C8800EFC-52D6-492C-847D-6B783EC03C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89408" y="5407781"/>
            <a:ext cx="246509" cy="246509"/>
          </a:xfrm>
          <a:prstGeom prst="rect">
            <a:avLst/>
          </a:prstGeom>
        </p:spPr>
      </p:pic>
      <p:pic>
        <p:nvPicPr>
          <p:cNvPr id="49" name="圖形 48" descr="檢查清單">
            <a:extLst>
              <a:ext uri="{FF2B5EF4-FFF2-40B4-BE49-F238E27FC236}">
                <a16:creationId xmlns:a16="http://schemas.microsoft.com/office/drawing/2014/main" id="{32ACCCA3-BD49-4B41-9B4B-8E0763DF01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39362" y="5542225"/>
            <a:ext cx="120392" cy="120392"/>
          </a:xfrm>
          <a:prstGeom prst="rect">
            <a:avLst/>
          </a:prstGeom>
        </p:spPr>
      </p:pic>
      <p:pic>
        <p:nvPicPr>
          <p:cNvPr id="50" name="圖形 49" descr="檢查清單">
            <a:extLst>
              <a:ext uri="{FF2B5EF4-FFF2-40B4-BE49-F238E27FC236}">
                <a16:creationId xmlns:a16="http://schemas.microsoft.com/office/drawing/2014/main" id="{72D10286-85AD-4252-9451-412623B1236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42645" y="5280286"/>
            <a:ext cx="120392" cy="120392"/>
          </a:xfrm>
          <a:prstGeom prst="rect">
            <a:avLst/>
          </a:prstGeom>
        </p:spPr>
      </p:pic>
      <p:pic>
        <p:nvPicPr>
          <p:cNvPr id="51" name="圖形 50" descr="女人">
            <a:extLst>
              <a:ext uri="{FF2B5EF4-FFF2-40B4-BE49-F238E27FC236}">
                <a16:creationId xmlns:a16="http://schemas.microsoft.com/office/drawing/2014/main" id="{2619D92C-00BC-4BFA-821F-E462244E19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26057" y="5234141"/>
            <a:ext cx="191243" cy="191243"/>
          </a:xfrm>
          <a:prstGeom prst="rect">
            <a:avLst/>
          </a:prstGeom>
        </p:spPr>
      </p:pic>
      <p:pic>
        <p:nvPicPr>
          <p:cNvPr id="52" name="圖形 51" descr="男人">
            <a:extLst>
              <a:ext uri="{FF2B5EF4-FFF2-40B4-BE49-F238E27FC236}">
                <a16:creationId xmlns:a16="http://schemas.microsoft.com/office/drawing/2014/main" id="{29138E69-A5F9-4FBB-9B66-4E02F49E7D9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02219" y="5141926"/>
            <a:ext cx="218648" cy="218648"/>
          </a:xfrm>
          <a:prstGeom prst="rect">
            <a:avLst/>
          </a:prstGeom>
        </p:spPr>
      </p:pic>
      <p:pic>
        <p:nvPicPr>
          <p:cNvPr id="53" name="圖形 52" descr="檢查清單">
            <a:extLst>
              <a:ext uri="{FF2B5EF4-FFF2-40B4-BE49-F238E27FC236}">
                <a16:creationId xmlns:a16="http://schemas.microsoft.com/office/drawing/2014/main" id="{ABC797C6-7FD3-4C1A-8C0F-298C5A5FB46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37919" y="5276369"/>
            <a:ext cx="106785" cy="106785"/>
          </a:xfrm>
          <a:prstGeom prst="rect">
            <a:avLst/>
          </a:prstGeom>
        </p:spPr>
      </p:pic>
      <p:pic>
        <p:nvPicPr>
          <p:cNvPr id="54" name="圖形 53" descr="檢查清單">
            <a:extLst>
              <a:ext uri="{FF2B5EF4-FFF2-40B4-BE49-F238E27FC236}">
                <a16:creationId xmlns:a16="http://schemas.microsoft.com/office/drawing/2014/main" id="{7F770D03-1CFF-480F-BBBA-33C4658D003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788922" y="5143148"/>
            <a:ext cx="106785" cy="106785"/>
          </a:xfrm>
          <a:prstGeom prst="rect">
            <a:avLst/>
          </a:prstGeom>
        </p:spPr>
      </p:pic>
      <p:pic>
        <p:nvPicPr>
          <p:cNvPr id="55" name="圖形 54" descr="檢查清單">
            <a:extLst>
              <a:ext uri="{FF2B5EF4-FFF2-40B4-BE49-F238E27FC236}">
                <a16:creationId xmlns:a16="http://schemas.microsoft.com/office/drawing/2014/main" id="{8FC26EA6-434F-46C3-9EA0-B57933AD06B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19815" y="5331830"/>
            <a:ext cx="106785" cy="106785"/>
          </a:xfrm>
          <a:prstGeom prst="rect">
            <a:avLst/>
          </a:prstGeom>
        </p:spPr>
      </p:pic>
      <p:pic>
        <p:nvPicPr>
          <p:cNvPr id="56" name="圖形 55" descr="男人">
            <a:extLst>
              <a:ext uri="{FF2B5EF4-FFF2-40B4-BE49-F238E27FC236}">
                <a16:creationId xmlns:a16="http://schemas.microsoft.com/office/drawing/2014/main" id="{1C73C204-232A-416D-A376-C684E9BE1CF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79342" y="5591664"/>
            <a:ext cx="218648" cy="218648"/>
          </a:xfrm>
          <a:prstGeom prst="rect">
            <a:avLst/>
          </a:prstGeom>
        </p:spPr>
      </p:pic>
      <p:pic>
        <p:nvPicPr>
          <p:cNvPr id="57" name="圖形 56" descr="女人">
            <a:extLst>
              <a:ext uri="{FF2B5EF4-FFF2-40B4-BE49-F238E27FC236}">
                <a16:creationId xmlns:a16="http://schemas.microsoft.com/office/drawing/2014/main" id="{544B2A0F-D7AD-4521-8129-17D9ABF7E31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63881" y="5536185"/>
            <a:ext cx="191243" cy="191243"/>
          </a:xfrm>
          <a:prstGeom prst="rect">
            <a:avLst/>
          </a:prstGeom>
        </p:spPr>
      </p:pic>
      <p:pic>
        <p:nvPicPr>
          <p:cNvPr id="58" name="圖形 57" descr="男人">
            <a:extLst>
              <a:ext uri="{FF2B5EF4-FFF2-40B4-BE49-F238E27FC236}">
                <a16:creationId xmlns:a16="http://schemas.microsoft.com/office/drawing/2014/main" id="{4E84AD13-04A3-4DA1-ACCC-572D575B2FB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40042" y="5443969"/>
            <a:ext cx="218648" cy="218648"/>
          </a:xfrm>
          <a:prstGeom prst="rect">
            <a:avLst/>
          </a:prstGeom>
        </p:spPr>
      </p:pic>
      <p:pic>
        <p:nvPicPr>
          <p:cNvPr id="59" name="圖形 58" descr="檢查清單">
            <a:extLst>
              <a:ext uri="{FF2B5EF4-FFF2-40B4-BE49-F238E27FC236}">
                <a16:creationId xmlns:a16="http://schemas.microsoft.com/office/drawing/2014/main" id="{1A35544C-DCBB-4079-AB05-61A0E35A79E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575744" y="5578414"/>
            <a:ext cx="106785" cy="106785"/>
          </a:xfrm>
          <a:prstGeom prst="rect">
            <a:avLst/>
          </a:prstGeom>
        </p:spPr>
      </p:pic>
      <p:pic>
        <p:nvPicPr>
          <p:cNvPr id="60" name="圖形 59" descr="檢查清單">
            <a:extLst>
              <a:ext uri="{FF2B5EF4-FFF2-40B4-BE49-F238E27FC236}">
                <a16:creationId xmlns:a16="http://schemas.microsoft.com/office/drawing/2014/main" id="{35132CD2-E5E9-421A-9077-CAF630365B5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28862" y="5467625"/>
            <a:ext cx="106785" cy="106785"/>
          </a:xfrm>
          <a:prstGeom prst="rect">
            <a:avLst/>
          </a:prstGeom>
        </p:spPr>
      </p:pic>
      <p:pic>
        <p:nvPicPr>
          <p:cNvPr id="61" name="圖形 60" descr="檢查清單">
            <a:extLst>
              <a:ext uri="{FF2B5EF4-FFF2-40B4-BE49-F238E27FC236}">
                <a16:creationId xmlns:a16="http://schemas.microsoft.com/office/drawing/2014/main" id="{5CD8595B-3131-49CF-9724-CAE5CD118FB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64826" y="5651149"/>
            <a:ext cx="106785" cy="106785"/>
          </a:xfrm>
          <a:prstGeom prst="rect">
            <a:avLst/>
          </a:prstGeom>
        </p:spPr>
      </p:pic>
      <p:pic>
        <p:nvPicPr>
          <p:cNvPr id="62" name="圖形 61" descr="男人">
            <a:extLst>
              <a:ext uri="{FF2B5EF4-FFF2-40B4-BE49-F238E27FC236}">
                <a16:creationId xmlns:a16="http://schemas.microsoft.com/office/drawing/2014/main" id="{727DA4EA-8811-4802-91FD-F527E761DE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81986" y="5286988"/>
            <a:ext cx="218648" cy="218648"/>
          </a:xfrm>
          <a:prstGeom prst="rect">
            <a:avLst/>
          </a:prstGeom>
        </p:spPr>
      </p:pic>
      <p:pic>
        <p:nvPicPr>
          <p:cNvPr id="63" name="圖形 62" descr="女人">
            <a:extLst>
              <a:ext uri="{FF2B5EF4-FFF2-40B4-BE49-F238E27FC236}">
                <a16:creationId xmlns:a16="http://schemas.microsoft.com/office/drawing/2014/main" id="{3F1675F9-2F2A-479E-B054-FC729A7052E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66526" y="5231509"/>
            <a:ext cx="191243" cy="191243"/>
          </a:xfrm>
          <a:prstGeom prst="rect">
            <a:avLst/>
          </a:prstGeom>
        </p:spPr>
      </p:pic>
      <p:pic>
        <p:nvPicPr>
          <p:cNvPr id="64" name="圖形 63" descr="男人">
            <a:extLst>
              <a:ext uri="{FF2B5EF4-FFF2-40B4-BE49-F238E27FC236}">
                <a16:creationId xmlns:a16="http://schemas.microsoft.com/office/drawing/2014/main" id="{0F2172EA-4DA7-4641-8797-EEE70104A9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42688" y="5139294"/>
            <a:ext cx="218648" cy="218648"/>
          </a:xfrm>
          <a:prstGeom prst="rect">
            <a:avLst/>
          </a:prstGeom>
        </p:spPr>
      </p:pic>
      <p:pic>
        <p:nvPicPr>
          <p:cNvPr id="65" name="圖形 64" descr="檢查清單">
            <a:extLst>
              <a:ext uri="{FF2B5EF4-FFF2-40B4-BE49-F238E27FC236}">
                <a16:creationId xmlns:a16="http://schemas.microsoft.com/office/drawing/2014/main" id="{3ED6E277-DF03-4080-B5BB-949DA7C78F4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578390" y="5273738"/>
            <a:ext cx="106785" cy="106785"/>
          </a:xfrm>
          <a:prstGeom prst="rect">
            <a:avLst/>
          </a:prstGeom>
        </p:spPr>
      </p:pic>
      <p:pic>
        <p:nvPicPr>
          <p:cNvPr id="66" name="圖形 65" descr="檢查清單">
            <a:extLst>
              <a:ext uri="{FF2B5EF4-FFF2-40B4-BE49-F238E27FC236}">
                <a16:creationId xmlns:a16="http://schemas.microsoft.com/office/drawing/2014/main" id="{5C48328D-D3F6-4FED-9455-A7D29CE7CA0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31508" y="5162948"/>
            <a:ext cx="106785" cy="106785"/>
          </a:xfrm>
          <a:prstGeom prst="rect">
            <a:avLst/>
          </a:prstGeom>
        </p:spPr>
      </p:pic>
      <p:pic>
        <p:nvPicPr>
          <p:cNvPr id="67" name="圖形 66" descr="檢查清單">
            <a:extLst>
              <a:ext uri="{FF2B5EF4-FFF2-40B4-BE49-F238E27FC236}">
                <a16:creationId xmlns:a16="http://schemas.microsoft.com/office/drawing/2014/main" id="{B95BD7D8-4EC6-45DB-A728-219F7CB5D65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67470" y="5346473"/>
            <a:ext cx="106785" cy="106785"/>
          </a:xfrm>
          <a:prstGeom prst="rect">
            <a:avLst/>
          </a:prstGeom>
        </p:spPr>
      </p:pic>
      <p:pic>
        <p:nvPicPr>
          <p:cNvPr id="68" name="圖形 67" descr="男人">
            <a:extLst>
              <a:ext uri="{FF2B5EF4-FFF2-40B4-BE49-F238E27FC236}">
                <a16:creationId xmlns:a16="http://schemas.microsoft.com/office/drawing/2014/main" id="{41AE15D7-08FF-4931-AAEA-8A2EEB738FA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51956" y="5771794"/>
            <a:ext cx="218648" cy="218648"/>
          </a:xfrm>
          <a:prstGeom prst="rect">
            <a:avLst/>
          </a:prstGeom>
        </p:spPr>
      </p:pic>
      <p:pic>
        <p:nvPicPr>
          <p:cNvPr id="69" name="圖形 68" descr="女人">
            <a:extLst>
              <a:ext uri="{FF2B5EF4-FFF2-40B4-BE49-F238E27FC236}">
                <a16:creationId xmlns:a16="http://schemas.microsoft.com/office/drawing/2014/main" id="{B34BEBCC-9D4C-45A6-A781-4E805CFD96A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136496" y="5716315"/>
            <a:ext cx="191243" cy="191243"/>
          </a:xfrm>
          <a:prstGeom prst="rect">
            <a:avLst/>
          </a:prstGeom>
        </p:spPr>
      </p:pic>
      <p:pic>
        <p:nvPicPr>
          <p:cNvPr id="70" name="圖形 69" descr="男人">
            <a:extLst>
              <a:ext uri="{FF2B5EF4-FFF2-40B4-BE49-F238E27FC236}">
                <a16:creationId xmlns:a16="http://schemas.microsoft.com/office/drawing/2014/main" id="{1CA1C8CB-C296-4465-84BF-81C3398973C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12658" y="5624100"/>
            <a:ext cx="218648" cy="218648"/>
          </a:xfrm>
          <a:prstGeom prst="rect">
            <a:avLst/>
          </a:prstGeom>
        </p:spPr>
      </p:pic>
      <p:pic>
        <p:nvPicPr>
          <p:cNvPr id="71" name="圖形 70" descr="檢查清單">
            <a:extLst>
              <a:ext uri="{FF2B5EF4-FFF2-40B4-BE49-F238E27FC236}">
                <a16:creationId xmlns:a16="http://schemas.microsoft.com/office/drawing/2014/main" id="{A2715867-1F4C-436F-9FAC-28B249FFDA9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48359" y="5758544"/>
            <a:ext cx="106785" cy="106785"/>
          </a:xfrm>
          <a:prstGeom prst="rect">
            <a:avLst/>
          </a:prstGeom>
        </p:spPr>
      </p:pic>
      <p:pic>
        <p:nvPicPr>
          <p:cNvPr id="72" name="圖形 71" descr="檢查清單">
            <a:extLst>
              <a:ext uri="{FF2B5EF4-FFF2-40B4-BE49-F238E27FC236}">
                <a16:creationId xmlns:a16="http://schemas.microsoft.com/office/drawing/2014/main" id="{9A2C3778-153A-4322-9FAF-C99783E331E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01478" y="5647754"/>
            <a:ext cx="106785" cy="106785"/>
          </a:xfrm>
          <a:prstGeom prst="rect">
            <a:avLst/>
          </a:prstGeom>
        </p:spPr>
      </p:pic>
      <p:pic>
        <p:nvPicPr>
          <p:cNvPr id="73" name="圖形 72" descr="檢查清單">
            <a:extLst>
              <a:ext uri="{FF2B5EF4-FFF2-40B4-BE49-F238E27FC236}">
                <a16:creationId xmlns:a16="http://schemas.microsoft.com/office/drawing/2014/main" id="{643AD581-381C-4D9B-91FF-58CA1A40FFE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37440" y="5831279"/>
            <a:ext cx="106785" cy="106785"/>
          </a:xfrm>
          <a:prstGeom prst="rect">
            <a:avLst/>
          </a:prstGeom>
        </p:spPr>
      </p:pic>
      <p:pic>
        <p:nvPicPr>
          <p:cNvPr id="74" name="圖形 73" descr="男人">
            <a:extLst>
              <a:ext uri="{FF2B5EF4-FFF2-40B4-BE49-F238E27FC236}">
                <a16:creationId xmlns:a16="http://schemas.microsoft.com/office/drawing/2014/main" id="{67E876DB-F8DC-4F2E-AD3F-DBDA562C1A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93464" y="5480490"/>
            <a:ext cx="218648" cy="218648"/>
          </a:xfrm>
          <a:prstGeom prst="rect">
            <a:avLst/>
          </a:prstGeom>
        </p:spPr>
      </p:pic>
      <p:pic>
        <p:nvPicPr>
          <p:cNvPr id="75" name="圖形 74" descr="女人">
            <a:extLst>
              <a:ext uri="{FF2B5EF4-FFF2-40B4-BE49-F238E27FC236}">
                <a16:creationId xmlns:a16="http://schemas.microsoft.com/office/drawing/2014/main" id="{742B565A-09FA-41B5-822F-F3BFC7F745E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178004" y="5425011"/>
            <a:ext cx="191243" cy="191243"/>
          </a:xfrm>
          <a:prstGeom prst="rect">
            <a:avLst/>
          </a:prstGeom>
        </p:spPr>
      </p:pic>
      <p:pic>
        <p:nvPicPr>
          <p:cNvPr id="76" name="圖形 75" descr="男人">
            <a:extLst>
              <a:ext uri="{FF2B5EF4-FFF2-40B4-BE49-F238E27FC236}">
                <a16:creationId xmlns:a16="http://schemas.microsoft.com/office/drawing/2014/main" id="{4ECD2F90-4E53-439C-B68D-5AB9E03A80B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54166" y="5332795"/>
            <a:ext cx="218648" cy="218648"/>
          </a:xfrm>
          <a:prstGeom prst="rect">
            <a:avLst/>
          </a:prstGeom>
        </p:spPr>
      </p:pic>
      <p:pic>
        <p:nvPicPr>
          <p:cNvPr id="77" name="圖形 76" descr="檢查清單">
            <a:extLst>
              <a:ext uri="{FF2B5EF4-FFF2-40B4-BE49-F238E27FC236}">
                <a16:creationId xmlns:a16="http://schemas.microsoft.com/office/drawing/2014/main" id="{4BB7C470-99C3-476B-9521-FE575D6ACC5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89867" y="5467240"/>
            <a:ext cx="106785" cy="106785"/>
          </a:xfrm>
          <a:prstGeom prst="rect">
            <a:avLst/>
          </a:prstGeom>
        </p:spPr>
      </p:pic>
      <p:pic>
        <p:nvPicPr>
          <p:cNvPr id="78" name="圖形 77" descr="檢查清單">
            <a:extLst>
              <a:ext uri="{FF2B5EF4-FFF2-40B4-BE49-F238E27FC236}">
                <a16:creationId xmlns:a16="http://schemas.microsoft.com/office/drawing/2014/main" id="{30F17BDD-9BE9-407C-8EED-8E139AD0002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42986" y="5356451"/>
            <a:ext cx="106785" cy="106785"/>
          </a:xfrm>
          <a:prstGeom prst="rect">
            <a:avLst/>
          </a:prstGeom>
        </p:spPr>
      </p:pic>
      <p:pic>
        <p:nvPicPr>
          <p:cNvPr id="79" name="圖形 78" descr="檢查清單">
            <a:extLst>
              <a:ext uri="{FF2B5EF4-FFF2-40B4-BE49-F238E27FC236}">
                <a16:creationId xmlns:a16="http://schemas.microsoft.com/office/drawing/2014/main" id="{0B296613-F4E5-4C15-A1C0-B8FD86A1A6A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78948" y="5539975"/>
            <a:ext cx="106785" cy="106785"/>
          </a:xfrm>
          <a:prstGeom prst="rect">
            <a:avLst/>
          </a:prstGeom>
        </p:spPr>
      </p:pic>
      <p:pic>
        <p:nvPicPr>
          <p:cNvPr id="80" name="圖形 79" descr="印表機">
            <a:extLst>
              <a:ext uri="{FF2B5EF4-FFF2-40B4-BE49-F238E27FC236}">
                <a16:creationId xmlns:a16="http://schemas.microsoft.com/office/drawing/2014/main" id="{06432FD4-CD88-4FB6-8220-8E9E5C2C341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48811" y="4068156"/>
            <a:ext cx="369119" cy="36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04885"/>
      </p:ext>
    </p:extLst>
  </p:cSld>
  <p:clrMapOvr>
    <a:masterClrMapping/>
  </p:clrMapOvr>
  <p:transition advTm="39007"/>
  <p:extLst>
    <p:ext uri="{E180D4A7-C9FB-4DFB-919C-405C955672EB}">
      <p14:showEvtLst xmlns:p14="http://schemas.microsoft.com/office/powerpoint/2010/main">
        <p14:playEvt time="13" objId="82"/>
        <p14:stopEvt time="38709" objId="82"/>
      </p14:showEvtLst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28</a:t>
            </a:fld>
            <a:endParaRPr 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6A85854-CF5E-4CE6-B611-48B070DE9432}"/>
              </a:ext>
            </a:extLst>
          </p:cNvPr>
          <p:cNvSpPr txBox="1"/>
          <p:nvPr/>
        </p:nvSpPr>
        <p:spPr>
          <a:xfrm>
            <a:off x="11236036" y="1520158"/>
            <a:ext cx="955964" cy="507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渠道二：比賽成績</a:t>
            </a:r>
            <a:endParaRPr kumimoji="0" lang="en-US" altLang="zh-HK" sz="135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A74CA13-8ADE-444D-B9AE-11B5209E0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593" y="1268760"/>
            <a:ext cx="5296446" cy="497969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425071A-6B4A-45DC-BD4B-2BE47F202C68}"/>
              </a:ext>
            </a:extLst>
          </p:cNvPr>
          <p:cNvSpPr/>
          <p:nvPr/>
        </p:nvSpPr>
        <p:spPr bwMode="auto">
          <a:xfrm>
            <a:off x="2959585" y="4509120"/>
            <a:ext cx="4320480" cy="1739331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ahoma" pitchFamily="34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6588486"/>
      </p:ext>
    </p:extLst>
  </p:cSld>
  <p:clrMapOvr>
    <a:masterClrMapping/>
  </p:clrMapOvr>
  <p:transition advTm="41173"/>
  <p:extLst>
    <p:ext uri="{E180D4A7-C9FB-4DFB-919C-405C955672EB}">
      <p14:showEvtLst xmlns:p14="http://schemas.microsoft.com/office/powerpoint/2010/main">
        <p14:playEvt time="10" objId="8"/>
        <p14:stopEvt time="41097" objId="8"/>
      </p14:showEvtLst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29</a:t>
            </a:fld>
            <a:endParaRPr 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186D7D7-B20B-4CD4-8715-65EDCCDFBD02}"/>
              </a:ext>
            </a:extLst>
          </p:cNvPr>
          <p:cNvSpPr txBox="1"/>
          <p:nvPr/>
        </p:nvSpPr>
        <p:spPr>
          <a:xfrm>
            <a:off x="11236036" y="1520158"/>
            <a:ext cx="955964" cy="507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渠道二：比賽成績</a:t>
            </a:r>
            <a:endParaRPr kumimoji="0" lang="en-US" altLang="zh-HK" sz="135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5282F94-2C07-445B-9447-4B833F372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394" y="1285607"/>
            <a:ext cx="7309211" cy="489348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6877C07-5B53-4FE8-975A-F9367894DEB2}"/>
              </a:ext>
            </a:extLst>
          </p:cNvPr>
          <p:cNvSpPr/>
          <p:nvPr/>
        </p:nvSpPr>
        <p:spPr>
          <a:xfrm>
            <a:off x="2441395" y="2715219"/>
            <a:ext cx="7309210" cy="20342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</p:spTree>
    <p:extLst>
      <p:ext uri="{BB962C8B-B14F-4D97-AF65-F5344CB8AC3E}">
        <p14:creationId xmlns:p14="http://schemas.microsoft.com/office/powerpoint/2010/main" val="2556118176"/>
      </p:ext>
    </p:extLst>
  </p:cSld>
  <p:clrMapOvr>
    <a:masterClrMapping/>
  </p:clrMapOvr>
  <p:transition advTm="6334"/>
  <p:extLst>
    <p:ext uri="{E180D4A7-C9FB-4DFB-919C-405C955672EB}">
      <p14:showEvtLst xmlns:p14="http://schemas.microsoft.com/office/powerpoint/2010/main">
        <p14:playEvt time="10" objId="8"/>
        <p14:stopEvt time="6271" objId="8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</a:t>
            </a:fld>
            <a:endParaRPr lang="en-US" dirty="0"/>
          </a:p>
        </p:txBody>
      </p:sp>
      <p:sp>
        <p:nvSpPr>
          <p:cNvPr id="4" name="標題 93">
            <a:extLst>
              <a:ext uri="{FF2B5EF4-FFF2-40B4-BE49-F238E27FC236}">
                <a16:creationId xmlns:a16="http://schemas.microsoft.com/office/drawing/2014/main" id="{C63794C5-81D9-45C1-BF74-2CE960F7B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828" y="263053"/>
            <a:ext cx="7162800" cy="762000"/>
          </a:xfrm>
        </p:spPr>
        <p:txBody>
          <a:bodyPr/>
          <a:lstStyle/>
          <a:p>
            <a:r>
              <a:rPr lang="zh-TW" altLang="en-US" sz="3600" dirty="0"/>
              <a:t>甚麼是校本學生人才庫</a:t>
            </a:r>
            <a:r>
              <a:rPr lang="en-US" altLang="zh-TW" sz="3600" dirty="0"/>
              <a:t>?</a:t>
            </a:r>
          </a:p>
        </p:txBody>
      </p:sp>
      <p:pic>
        <p:nvPicPr>
          <p:cNvPr id="5" name="圖形 4" descr="小朋友">
            <a:extLst>
              <a:ext uri="{FF2B5EF4-FFF2-40B4-BE49-F238E27FC236}">
                <a16:creationId xmlns:a16="http://schemas.microsoft.com/office/drawing/2014/main" id="{87E9DEC1-8AD5-4BBB-8C14-AE6E6292E5C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2517" y="1963865"/>
            <a:ext cx="685800" cy="685800"/>
          </a:xfrm>
          <a:prstGeom prst="rect">
            <a:avLst/>
          </a:prstGeom>
        </p:spPr>
      </p:pic>
      <p:pic>
        <p:nvPicPr>
          <p:cNvPr id="6" name="圖形 5" descr="小朋友">
            <a:extLst>
              <a:ext uri="{FF2B5EF4-FFF2-40B4-BE49-F238E27FC236}">
                <a16:creationId xmlns:a16="http://schemas.microsoft.com/office/drawing/2014/main" id="{5D053E3C-A783-4B9F-997A-B63EF6AE4F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07080" y="1963865"/>
            <a:ext cx="685800" cy="685800"/>
          </a:xfrm>
          <a:prstGeom prst="rect">
            <a:avLst/>
          </a:prstGeom>
        </p:spPr>
      </p:pic>
      <p:pic>
        <p:nvPicPr>
          <p:cNvPr id="7" name="圖形 6" descr="小朋友">
            <a:extLst>
              <a:ext uri="{FF2B5EF4-FFF2-40B4-BE49-F238E27FC236}">
                <a16:creationId xmlns:a16="http://schemas.microsoft.com/office/drawing/2014/main" id="{ABD81587-B4F0-4AA4-AE80-DF7B1FCBE5A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2517" y="2365549"/>
            <a:ext cx="685800" cy="685800"/>
          </a:xfrm>
          <a:prstGeom prst="rect">
            <a:avLst/>
          </a:prstGeom>
        </p:spPr>
      </p:pic>
      <p:pic>
        <p:nvPicPr>
          <p:cNvPr id="8" name="圖形 7" descr="小朋友">
            <a:extLst>
              <a:ext uri="{FF2B5EF4-FFF2-40B4-BE49-F238E27FC236}">
                <a16:creationId xmlns:a16="http://schemas.microsoft.com/office/drawing/2014/main" id="{751504A5-0FDD-4768-B40C-D9D9C3B6C4D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07080" y="2365549"/>
            <a:ext cx="685800" cy="685800"/>
          </a:xfrm>
          <a:prstGeom prst="rect">
            <a:avLst/>
          </a:prstGeom>
        </p:spPr>
      </p:pic>
      <p:pic>
        <p:nvPicPr>
          <p:cNvPr id="9" name="圖形 8" descr="小朋友">
            <a:extLst>
              <a:ext uri="{FF2B5EF4-FFF2-40B4-BE49-F238E27FC236}">
                <a16:creationId xmlns:a16="http://schemas.microsoft.com/office/drawing/2014/main" id="{6685DEA8-B71F-495B-A8E3-DFE71751E5D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2517" y="2767232"/>
            <a:ext cx="685800" cy="685800"/>
          </a:xfrm>
          <a:prstGeom prst="rect">
            <a:avLst/>
          </a:prstGeom>
        </p:spPr>
      </p:pic>
      <p:pic>
        <p:nvPicPr>
          <p:cNvPr id="10" name="圖形 9" descr="小朋友">
            <a:extLst>
              <a:ext uri="{FF2B5EF4-FFF2-40B4-BE49-F238E27FC236}">
                <a16:creationId xmlns:a16="http://schemas.microsoft.com/office/drawing/2014/main" id="{273CE41B-A26C-439E-92C9-B6865E542A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07080" y="2767232"/>
            <a:ext cx="685800" cy="685800"/>
          </a:xfrm>
          <a:prstGeom prst="rect">
            <a:avLst/>
          </a:prstGeom>
        </p:spPr>
      </p:pic>
      <p:pic>
        <p:nvPicPr>
          <p:cNvPr id="11" name="圖形 10" descr="小朋友">
            <a:extLst>
              <a:ext uri="{FF2B5EF4-FFF2-40B4-BE49-F238E27FC236}">
                <a16:creationId xmlns:a16="http://schemas.microsoft.com/office/drawing/2014/main" id="{2ADFA765-265F-48A9-8E42-BEE7B92FDC4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2517" y="3139021"/>
            <a:ext cx="685800" cy="685800"/>
          </a:xfrm>
          <a:prstGeom prst="rect">
            <a:avLst/>
          </a:prstGeom>
        </p:spPr>
      </p:pic>
      <p:pic>
        <p:nvPicPr>
          <p:cNvPr id="12" name="圖形 11" descr="小朋友">
            <a:extLst>
              <a:ext uri="{FF2B5EF4-FFF2-40B4-BE49-F238E27FC236}">
                <a16:creationId xmlns:a16="http://schemas.microsoft.com/office/drawing/2014/main" id="{FFA19C7F-425C-4749-9F7A-CA44172A5EA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07080" y="3139021"/>
            <a:ext cx="685800" cy="685800"/>
          </a:xfrm>
          <a:prstGeom prst="rect">
            <a:avLst/>
          </a:prstGeom>
        </p:spPr>
      </p:pic>
      <p:grpSp>
        <p:nvGrpSpPr>
          <p:cNvPr id="13" name="群組 12">
            <a:extLst>
              <a:ext uri="{FF2B5EF4-FFF2-40B4-BE49-F238E27FC236}">
                <a16:creationId xmlns:a16="http://schemas.microsoft.com/office/drawing/2014/main" id="{292F6515-9B12-4FCE-94AD-3D022A35136C}"/>
              </a:ext>
            </a:extLst>
          </p:cNvPr>
          <p:cNvGrpSpPr/>
          <p:nvPr/>
        </p:nvGrpSpPr>
        <p:grpSpPr>
          <a:xfrm>
            <a:off x="4591646" y="1963866"/>
            <a:ext cx="1270363" cy="1860956"/>
            <a:chOff x="4598190" y="1035648"/>
            <a:chExt cx="1693817" cy="2481274"/>
          </a:xfrm>
          <a:solidFill>
            <a:schemeClr val="bg1">
              <a:lumMod val="50000"/>
            </a:schemeClr>
          </a:solidFill>
        </p:grpSpPr>
        <p:pic>
          <p:nvPicPr>
            <p:cNvPr id="14" name="圖形 13" descr="小朋友">
              <a:extLst>
                <a:ext uri="{FF2B5EF4-FFF2-40B4-BE49-F238E27FC236}">
                  <a16:creationId xmlns:a16="http://schemas.microsoft.com/office/drawing/2014/main" id="{FBE49424-2526-45F0-986F-0B99451DD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598190" y="1035648"/>
              <a:ext cx="914400" cy="914400"/>
            </a:xfrm>
            <a:prstGeom prst="rect">
              <a:avLst/>
            </a:prstGeom>
          </p:spPr>
        </p:pic>
        <p:pic>
          <p:nvPicPr>
            <p:cNvPr id="15" name="圖形 14" descr="小朋友">
              <a:extLst>
                <a:ext uri="{FF2B5EF4-FFF2-40B4-BE49-F238E27FC236}">
                  <a16:creationId xmlns:a16="http://schemas.microsoft.com/office/drawing/2014/main" id="{F80CA15C-E251-42ED-998C-980BCAC10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77607" y="1035648"/>
              <a:ext cx="914400" cy="914400"/>
            </a:xfrm>
            <a:prstGeom prst="rect">
              <a:avLst/>
            </a:prstGeom>
          </p:spPr>
        </p:pic>
        <p:pic>
          <p:nvPicPr>
            <p:cNvPr id="16" name="圖形 15" descr="小朋友">
              <a:extLst>
                <a:ext uri="{FF2B5EF4-FFF2-40B4-BE49-F238E27FC236}">
                  <a16:creationId xmlns:a16="http://schemas.microsoft.com/office/drawing/2014/main" id="{CDE0027C-C005-40DE-8E16-58945E283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598190" y="1571226"/>
              <a:ext cx="914400" cy="914400"/>
            </a:xfrm>
            <a:prstGeom prst="rect">
              <a:avLst/>
            </a:prstGeom>
          </p:spPr>
        </p:pic>
        <p:pic>
          <p:nvPicPr>
            <p:cNvPr id="17" name="圖形 16" descr="小朋友">
              <a:extLst>
                <a:ext uri="{FF2B5EF4-FFF2-40B4-BE49-F238E27FC236}">
                  <a16:creationId xmlns:a16="http://schemas.microsoft.com/office/drawing/2014/main" id="{CCDE6720-A60F-41BF-86B3-C61661881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77607" y="1571226"/>
              <a:ext cx="914400" cy="914400"/>
            </a:xfrm>
            <a:prstGeom prst="rect">
              <a:avLst/>
            </a:prstGeom>
          </p:spPr>
        </p:pic>
        <p:pic>
          <p:nvPicPr>
            <p:cNvPr id="18" name="圖形 17" descr="小朋友">
              <a:extLst>
                <a:ext uri="{FF2B5EF4-FFF2-40B4-BE49-F238E27FC236}">
                  <a16:creationId xmlns:a16="http://schemas.microsoft.com/office/drawing/2014/main" id="{8587E6F0-EBD6-4F1E-AF53-1B4CC83B5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598190" y="2106804"/>
              <a:ext cx="914400" cy="914400"/>
            </a:xfrm>
            <a:prstGeom prst="rect">
              <a:avLst/>
            </a:prstGeom>
          </p:spPr>
        </p:pic>
        <p:pic>
          <p:nvPicPr>
            <p:cNvPr id="19" name="圖形 18" descr="小朋友">
              <a:extLst>
                <a:ext uri="{FF2B5EF4-FFF2-40B4-BE49-F238E27FC236}">
                  <a16:creationId xmlns:a16="http://schemas.microsoft.com/office/drawing/2014/main" id="{770C6DCE-0DC4-44D5-9184-C37FFC1B5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77607" y="2106804"/>
              <a:ext cx="914400" cy="914400"/>
            </a:xfrm>
            <a:prstGeom prst="rect">
              <a:avLst/>
            </a:prstGeom>
          </p:spPr>
        </p:pic>
        <p:pic>
          <p:nvPicPr>
            <p:cNvPr id="20" name="圖形 19" descr="小朋友">
              <a:extLst>
                <a:ext uri="{FF2B5EF4-FFF2-40B4-BE49-F238E27FC236}">
                  <a16:creationId xmlns:a16="http://schemas.microsoft.com/office/drawing/2014/main" id="{1924EDE7-680E-4E22-AFD3-1159073B6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598190" y="2602522"/>
              <a:ext cx="914400" cy="914400"/>
            </a:xfrm>
            <a:prstGeom prst="rect">
              <a:avLst/>
            </a:prstGeom>
          </p:spPr>
        </p:pic>
        <p:pic>
          <p:nvPicPr>
            <p:cNvPr id="21" name="圖形 20" descr="小朋友">
              <a:extLst>
                <a:ext uri="{FF2B5EF4-FFF2-40B4-BE49-F238E27FC236}">
                  <a16:creationId xmlns:a16="http://schemas.microsoft.com/office/drawing/2014/main" id="{D221A476-1ED9-4F71-92D6-500810D73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77607" y="2602522"/>
              <a:ext cx="914400" cy="914400"/>
            </a:xfrm>
            <a:prstGeom prst="rect">
              <a:avLst/>
            </a:prstGeom>
          </p:spPr>
        </p:pic>
      </p:grpSp>
      <p:pic>
        <p:nvPicPr>
          <p:cNvPr id="22" name="圖形 21" descr="小朋友">
            <a:extLst>
              <a:ext uri="{FF2B5EF4-FFF2-40B4-BE49-F238E27FC236}">
                <a16:creationId xmlns:a16="http://schemas.microsoft.com/office/drawing/2014/main" id="{1F1D483B-AE25-45BB-A9FE-CEF36E752D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5831" y="3540704"/>
            <a:ext cx="685800" cy="685800"/>
          </a:xfrm>
          <a:prstGeom prst="rect">
            <a:avLst/>
          </a:prstGeom>
        </p:spPr>
      </p:pic>
      <p:pic>
        <p:nvPicPr>
          <p:cNvPr id="23" name="圖形 22" descr="小朋友">
            <a:extLst>
              <a:ext uri="{FF2B5EF4-FFF2-40B4-BE49-F238E27FC236}">
                <a16:creationId xmlns:a16="http://schemas.microsoft.com/office/drawing/2014/main" id="{518A4D7D-ABA3-4558-9CD7-20F341E27C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0394" y="3540704"/>
            <a:ext cx="685800" cy="685800"/>
          </a:xfrm>
          <a:prstGeom prst="rect">
            <a:avLst/>
          </a:prstGeom>
        </p:spPr>
      </p:pic>
      <p:pic>
        <p:nvPicPr>
          <p:cNvPr id="24" name="圖形 23" descr="小朋友">
            <a:extLst>
              <a:ext uri="{FF2B5EF4-FFF2-40B4-BE49-F238E27FC236}">
                <a16:creationId xmlns:a16="http://schemas.microsoft.com/office/drawing/2014/main" id="{36D6D0B4-8865-4300-A4C4-A6A10569829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94957" y="3540704"/>
            <a:ext cx="685800" cy="685800"/>
          </a:xfrm>
          <a:prstGeom prst="rect">
            <a:avLst/>
          </a:prstGeom>
        </p:spPr>
      </p:pic>
      <p:pic>
        <p:nvPicPr>
          <p:cNvPr id="25" name="圖形 24" descr="小朋友">
            <a:extLst>
              <a:ext uri="{FF2B5EF4-FFF2-40B4-BE49-F238E27FC236}">
                <a16:creationId xmlns:a16="http://schemas.microsoft.com/office/drawing/2014/main" id="{A12E5706-ED75-42B9-8C31-3D9848F7A4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9520" y="3540704"/>
            <a:ext cx="685800" cy="685800"/>
          </a:xfrm>
          <a:prstGeom prst="rect">
            <a:avLst/>
          </a:prstGeom>
        </p:spPr>
      </p:pic>
      <p:pic>
        <p:nvPicPr>
          <p:cNvPr id="26" name="圖形 25" descr="小朋友">
            <a:extLst>
              <a:ext uri="{FF2B5EF4-FFF2-40B4-BE49-F238E27FC236}">
                <a16:creationId xmlns:a16="http://schemas.microsoft.com/office/drawing/2014/main" id="{334884A3-DC2F-44AB-B67A-8B0D284F571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9242" y="3942388"/>
            <a:ext cx="685800" cy="685800"/>
          </a:xfrm>
          <a:prstGeom prst="rect">
            <a:avLst/>
          </a:prstGeom>
        </p:spPr>
      </p:pic>
      <p:pic>
        <p:nvPicPr>
          <p:cNvPr id="27" name="圖形 26" descr="小朋友">
            <a:extLst>
              <a:ext uri="{FF2B5EF4-FFF2-40B4-BE49-F238E27FC236}">
                <a16:creationId xmlns:a16="http://schemas.microsoft.com/office/drawing/2014/main" id="{85DD39F1-E7A5-4DBF-A638-E844CD9F2C7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3805" y="3942388"/>
            <a:ext cx="685800" cy="685800"/>
          </a:xfrm>
          <a:prstGeom prst="rect">
            <a:avLst/>
          </a:prstGeom>
        </p:spPr>
      </p:pic>
      <p:pic>
        <p:nvPicPr>
          <p:cNvPr id="28" name="圖形 27" descr="小朋友">
            <a:extLst>
              <a:ext uri="{FF2B5EF4-FFF2-40B4-BE49-F238E27FC236}">
                <a16:creationId xmlns:a16="http://schemas.microsoft.com/office/drawing/2014/main" id="{FDA17635-20E2-468B-A6E6-1416FF4614A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98368" y="3942388"/>
            <a:ext cx="685800" cy="685800"/>
          </a:xfrm>
          <a:prstGeom prst="rect">
            <a:avLst/>
          </a:prstGeom>
        </p:spPr>
      </p:pic>
      <p:pic>
        <p:nvPicPr>
          <p:cNvPr id="29" name="圖形 28" descr="小朋友">
            <a:extLst>
              <a:ext uri="{FF2B5EF4-FFF2-40B4-BE49-F238E27FC236}">
                <a16:creationId xmlns:a16="http://schemas.microsoft.com/office/drawing/2014/main" id="{128DC14C-BE67-4805-BB9D-61128901FCF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2931" y="3942388"/>
            <a:ext cx="685800" cy="685800"/>
          </a:xfrm>
          <a:prstGeom prst="rect">
            <a:avLst/>
          </a:prstGeom>
        </p:spPr>
      </p:pic>
      <p:pic>
        <p:nvPicPr>
          <p:cNvPr id="30" name="圖形 29" descr="小朋友">
            <a:extLst>
              <a:ext uri="{FF2B5EF4-FFF2-40B4-BE49-F238E27FC236}">
                <a16:creationId xmlns:a16="http://schemas.microsoft.com/office/drawing/2014/main" id="{B7E2A35E-058D-405E-83F5-55FC96A2225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9242" y="4344071"/>
            <a:ext cx="685800" cy="685800"/>
          </a:xfrm>
          <a:prstGeom prst="rect">
            <a:avLst/>
          </a:prstGeom>
        </p:spPr>
      </p:pic>
      <p:pic>
        <p:nvPicPr>
          <p:cNvPr id="31" name="圖形 30" descr="小朋友">
            <a:extLst>
              <a:ext uri="{FF2B5EF4-FFF2-40B4-BE49-F238E27FC236}">
                <a16:creationId xmlns:a16="http://schemas.microsoft.com/office/drawing/2014/main" id="{B37E93ED-F7CD-4B18-8BDD-4503B5FB42F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3805" y="4344071"/>
            <a:ext cx="685800" cy="685800"/>
          </a:xfrm>
          <a:prstGeom prst="rect">
            <a:avLst/>
          </a:prstGeom>
        </p:spPr>
      </p:pic>
      <p:pic>
        <p:nvPicPr>
          <p:cNvPr id="32" name="圖形 31" descr="小朋友">
            <a:extLst>
              <a:ext uri="{FF2B5EF4-FFF2-40B4-BE49-F238E27FC236}">
                <a16:creationId xmlns:a16="http://schemas.microsoft.com/office/drawing/2014/main" id="{06F07481-0AB3-4A99-AFF3-33E32FA4F72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98368" y="4344071"/>
            <a:ext cx="685800" cy="685800"/>
          </a:xfrm>
          <a:prstGeom prst="rect">
            <a:avLst/>
          </a:prstGeom>
        </p:spPr>
      </p:pic>
      <p:pic>
        <p:nvPicPr>
          <p:cNvPr id="33" name="圖形 32" descr="小朋友">
            <a:extLst>
              <a:ext uri="{FF2B5EF4-FFF2-40B4-BE49-F238E27FC236}">
                <a16:creationId xmlns:a16="http://schemas.microsoft.com/office/drawing/2014/main" id="{B3A93626-7622-405E-9527-675A7AD112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2931" y="4344071"/>
            <a:ext cx="685800" cy="685800"/>
          </a:xfrm>
          <a:prstGeom prst="rect">
            <a:avLst/>
          </a:prstGeom>
        </p:spPr>
      </p:pic>
      <p:pic>
        <p:nvPicPr>
          <p:cNvPr id="34" name="圖形 33" descr="小朋友">
            <a:extLst>
              <a:ext uri="{FF2B5EF4-FFF2-40B4-BE49-F238E27FC236}">
                <a16:creationId xmlns:a16="http://schemas.microsoft.com/office/drawing/2014/main" id="{1F55B9CE-366E-4F15-A992-892A7A67359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9242" y="4745755"/>
            <a:ext cx="685800" cy="685800"/>
          </a:xfrm>
          <a:prstGeom prst="rect">
            <a:avLst/>
          </a:prstGeom>
        </p:spPr>
      </p:pic>
      <p:pic>
        <p:nvPicPr>
          <p:cNvPr id="35" name="圖形 34" descr="小朋友">
            <a:extLst>
              <a:ext uri="{FF2B5EF4-FFF2-40B4-BE49-F238E27FC236}">
                <a16:creationId xmlns:a16="http://schemas.microsoft.com/office/drawing/2014/main" id="{D0B5914C-00A3-4D27-A9F8-DAA60E90DAB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3805" y="4745755"/>
            <a:ext cx="685800" cy="685800"/>
          </a:xfrm>
          <a:prstGeom prst="rect">
            <a:avLst/>
          </a:prstGeom>
        </p:spPr>
      </p:pic>
      <p:pic>
        <p:nvPicPr>
          <p:cNvPr id="36" name="圖形 35" descr="小朋友">
            <a:extLst>
              <a:ext uri="{FF2B5EF4-FFF2-40B4-BE49-F238E27FC236}">
                <a16:creationId xmlns:a16="http://schemas.microsoft.com/office/drawing/2014/main" id="{059F3FB8-0B97-42A2-81CC-03D29F79AB3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98368" y="4745755"/>
            <a:ext cx="685800" cy="685800"/>
          </a:xfrm>
          <a:prstGeom prst="rect">
            <a:avLst/>
          </a:prstGeom>
        </p:spPr>
      </p:pic>
      <p:pic>
        <p:nvPicPr>
          <p:cNvPr id="37" name="圖形 36" descr="小朋友">
            <a:extLst>
              <a:ext uri="{FF2B5EF4-FFF2-40B4-BE49-F238E27FC236}">
                <a16:creationId xmlns:a16="http://schemas.microsoft.com/office/drawing/2014/main" id="{D880119E-A52C-4F48-94FF-77BC6B19E1F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2931" y="4745755"/>
            <a:ext cx="685800" cy="685800"/>
          </a:xfrm>
          <a:prstGeom prst="rect">
            <a:avLst/>
          </a:prstGeom>
        </p:spPr>
      </p:pic>
      <p:pic>
        <p:nvPicPr>
          <p:cNvPr id="38" name="圖形 37" descr="小朋友">
            <a:extLst>
              <a:ext uri="{FF2B5EF4-FFF2-40B4-BE49-F238E27FC236}">
                <a16:creationId xmlns:a16="http://schemas.microsoft.com/office/drawing/2014/main" id="{D2085201-80A1-4E94-9B07-E6A3DF94FC1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9242" y="5117543"/>
            <a:ext cx="685800" cy="685800"/>
          </a:xfrm>
          <a:prstGeom prst="rect">
            <a:avLst/>
          </a:prstGeom>
        </p:spPr>
      </p:pic>
      <p:pic>
        <p:nvPicPr>
          <p:cNvPr id="39" name="圖形 38" descr="小朋友">
            <a:extLst>
              <a:ext uri="{FF2B5EF4-FFF2-40B4-BE49-F238E27FC236}">
                <a16:creationId xmlns:a16="http://schemas.microsoft.com/office/drawing/2014/main" id="{6D57D068-2F28-4602-946C-397D318A57E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3805" y="5117543"/>
            <a:ext cx="685800" cy="685800"/>
          </a:xfrm>
          <a:prstGeom prst="rect">
            <a:avLst/>
          </a:prstGeom>
        </p:spPr>
      </p:pic>
      <p:pic>
        <p:nvPicPr>
          <p:cNvPr id="40" name="圖形 39" descr="小朋友">
            <a:extLst>
              <a:ext uri="{FF2B5EF4-FFF2-40B4-BE49-F238E27FC236}">
                <a16:creationId xmlns:a16="http://schemas.microsoft.com/office/drawing/2014/main" id="{39C25D2F-1534-4469-812A-3442992CB43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98368" y="5117543"/>
            <a:ext cx="685800" cy="685800"/>
          </a:xfrm>
          <a:prstGeom prst="rect">
            <a:avLst/>
          </a:prstGeom>
        </p:spPr>
      </p:pic>
      <p:pic>
        <p:nvPicPr>
          <p:cNvPr id="41" name="圖形 40" descr="小朋友">
            <a:extLst>
              <a:ext uri="{FF2B5EF4-FFF2-40B4-BE49-F238E27FC236}">
                <a16:creationId xmlns:a16="http://schemas.microsoft.com/office/drawing/2014/main" id="{4CB504C8-F06A-4523-A7DB-BB3A663FB82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2931" y="5117543"/>
            <a:ext cx="685800" cy="685800"/>
          </a:xfrm>
          <a:prstGeom prst="rect">
            <a:avLst/>
          </a:prstGeom>
        </p:spPr>
      </p:pic>
      <p:sp>
        <p:nvSpPr>
          <p:cNvPr id="42" name="文字方塊 41">
            <a:extLst>
              <a:ext uri="{FF2B5EF4-FFF2-40B4-BE49-F238E27FC236}">
                <a16:creationId xmlns:a16="http://schemas.microsoft.com/office/drawing/2014/main" id="{2B050C03-A5B9-4C75-8E05-8AA741D607DD}"/>
              </a:ext>
            </a:extLst>
          </p:cNvPr>
          <p:cNvSpPr txBox="1"/>
          <p:nvPr/>
        </p:nvSpPr>
        <p:spPr>
          <a:xfrm>
            <a:off x="5334079" y="5664844"/>
            <a:ext cx="595035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1600" dirty="0"/>
              <a:t>全校</a:t>
            </a:r>
            <a:endParaRPr lang="zh-HK" altLang="en-US" sz="1600" dirty="0"/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5A2F1FFB-A3C8-4D32-9B65-4DECC0FF2A23}"/>
              </a:ext>
            </a:extLst>
          </p:cNvPr>
          <p:cNvSpPr txBox="1"/>
          <p:nvPr/>
        </p:nvSpPr>
        <p:spPr>
          <a:xfrm>
            <a:off x="5862005" y="3283597"/>
            <a:ext cx="1680475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schemeClr val="bg2"/>
                </a:solidFill>
              </a:rPr>
              <a:t>人才庫 </a:t>
            </a:r>
            <a:br>
              <a:rPr lang="en-US" altLang="zh-TW" sz="1600" dirty="0">
                <a:solidFill>
                  <a:schemeClr val="bg2"/>
                </a:solidFill>
              </a:rPr>
            </a:br>
            <a:r>
              <a:rPr lang="en-US" altLang="zh-TW" sz="1600" dirty="0">
                <a:solidFill>
                  <a:schemeClr val="bg2"/>
                </a:solidFill>
              </a:rPr>
              <a:t>Talent Pool</a:t>
            </a:r>
            <a:endParaRPr lang="zh-HK" altLang="en-US" sz="1600" dirty="0">
              <a:solidFill>
                <a:schemeClr val="bg2"/>
              </a:solidFill>
            </a:endParaRPr>
          </a:p>
        </p:txBody>
      </p:sp>
      <p:pic>
        <p:nvPicPr>
          <p:cNvPr id="44" name="圖形 43" descr="檢查清單">
            <a:extLst>
              <a:ext uri="{FF2B5EF4-FFF2-40B4-BE49-F238E27FC236}">
                <a16:creationId xmlns:a16="http://schemas.microsoft.com/office/drawing/2014/main" id="{6CB400DD-49E0-4D48-B863-84EDA9FA27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3351" y="1825221"/>
            <a:ext cx="339130" cy="339130"/>
          </a:xfrm>
          <a:prstGeom prst="rect">
            <a:avLst/>
          </a:prstGeom>
        </p:spPr>
      </p:pic>
      <p:grpSp>
        <p:nvGrpSpPr>
          <p:cNvPr id="45" name="群組 44">
            <a:extLst>
              <a:ext uri="{FF2B5EF4-FFF2-40B4-BE49-F238E27FC236}">
                <a16:creationId xmlns:a16="http://schemas.microsoft.com/office/drawing/2014/main" id="{69503C5C-39CD-4BE6-A37D-F246B39919B2}"/>
              </a:ext>
            </a:extLst>
          </p:cNvPr>
          <p:cNvGrpSpPr/>
          <p:nvPr/>
        </p:nvGrpSpPr>
        <p:grpSpPr>
          <a:xfrm>
            <a:off x="4591895" y="1968655"/>
            <a:ext cx="1270363" cy="1860956"/>
            <a:chOff x="7685379" y="3283468"/>
            <a:chExt cx="1693817" cy="2481274"/>
          </a:xfrm>
        </p:grpSpPr>
        <p:pic>
          <p:nvPicPr>
            <p:cNvPr id="46" name="圖形 45" descr="小朋友">
              <a:extLst>
                <a:ext uri="{FF2B5EF4-FFF2-40B4-BE49-F238E27FC236}">
                  <a16:creationId xmlns:a16="http://schemas.microsoft.com/office/drawing/2014/main" id="{CE6E34AF-55BA-4071-ABC1-9689D37AA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685379" y="3283468"/>
              <a:ext cx="914400" cy="914400"/>
            </a:xfrm>
            <a:prstGeom prst="rect">
              <a:avLst/>
            </a:prstGeom>
          </p:spPr>
        </p:pic>
        <p:pic>
          <p:nvPicPr>
            <p:cNvPr id="47" name="圖形 46" descr="小朋友">
              <a:extLst>
                <a:ext uri="{FF2B5EF4-FFF2-40B4-BE49-F238E27FC236}">
                  <a16:creationId xmlns:a16="http://schemas.microsoft.com/office/drawing/2014/main" id="{9CE7BEB6-78E2-4852-AF17-735A3A038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464796" y="3283468"/>
              <a:ext cx="914400" cy="914400"/>
            </a:xfrm>
            <a:prstGeom prst="rect">
              <a:avLst/>
            </a:prstGeom>
          </p:spPr>
        </p:pic>
        <p:pic>
          <p:nvPicPr>
            <p:cNvPr id="48" name="圖形 47" descr="小朋友">
              <a:extLst>
                <a:ext uri="{FF2B5EF4-FFF2-40B4-BE49-F238E27FC236}">
                  <a16:creationId xmlns:a16="http://schemas.microsoft.com/office/drawing/2014/main" id="{3F7DBE49-F39F-448F-97B3-2561C4635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685379" y="3819046"/>
              <a:ext cx="914400" cy="914400"/>
            </a:xfrm>
            <a:prstGeom prst="rect">
              <a:avLst/>
            </a:prstGeom>
          </p:spPr>
        </p:pic>
        <p:pic>
          <p:nvPicPr>
            <p:cNvPr id="49" name="圖形 48" descr="小朋友">
              <a:extLst>
                <a:ext uri="{FF2B5EF4-FFF2-40B4-BE49-F238E27FC236}">
                  <a16:creationId xmlns:a16="http://schemas.microsoft.com/office/drawing/2014/main" id="{A54CE6E5-6C7B-49DE-9C14-9A639312F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464796" y="3819046"/>
              <a:ext cx="914400" cy="914400"/>
            </a:xfrm>
            <a:prstGeom prst="rect">
              <a:avLst/>
            </a:prstGeom>
          </p:spPr>
        </p:pic>
        <p:pic>
          <p:nvPicPr>
            <p:cNvPr id="50" name="圖形 49" descr="小朋友">
              <a:extLst>
                <a:ext uri="{FF2B5EF4-FFF2-40B4-BE49-F238E27FC236}">
                  <a16:creationId xmlns:a16="http://schemas.microsoft.com/office/drawing/2014/main" id="{876CF2E9-6ABE-487A-8A26-AC467A738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685379" y="4354624"/>
              <a:ext cx="914400" cy="914400"/>
            </a:xfrm>
            <a:prstGeom prst="rect">
              <a:avLst/>
            </a:prstGeom>
          </p:spPr>
        </p:pic>
        <p:pic>
          <p:nvPicPr>
            <p:cNvPr id="51" name="圖形 50" descr="小朋友">
              <a:extLst>
                <a:ext uri="{FF2B5EF4-FFF2-40B4-BE49-F238E27FC236}">
                  <a16:creationId xmlns:a16="http://schemas.microsoft.com/office/drawing/2014/main" id="{151215A8-71E9-48F3-8B39-29CCD53DC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464796" y="4354624"/>
              <a:ext cx="914400" cy="914400"/>
            </a:xfrm>
            <a:prstGeom prst="rect">
              <a:avLst/>
            </a:prstGeom>
          </p:spPr>
        </p:pic>
        <p:pic>
          <p:nvPicPr>
            <p:cNvPr id="52" name="圖形 51" descr="小朋友">
              <a:extLst>
                <a:ext uri="{FF2B5EF4-FFF2-40B4-BE49-F238E27FC236}">
                  <a16:creationId xmlns:a16="http://schemas.microsoft.com/office/drawing/2014/main" id="{A9FFD1EE-9AD1-472B-A9E7-C3ACDF7A5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685379" y="4850342"/>
              <a:ext cx="914400" cy="914400"/>
            </a:xfrm>
            <a:prstGeom prst="rect">
              <a:avLst/>
            </a:prstGeom>
          </p:spPr>
        </p:pic>
        <p:pic>
          <p:nvPicPr>
            <p:cNvPr id="53" name="圖形 52" descr="小朋友">
              <a:extLst>
                <a:ext uri="{FF2B5EF4-FFF2-40B4-BE49-F238E27FC236}">
                  <a16:creationId xmlns:a16="http://schemas.microsoft.com/office/drawing/2014/main" id="{E97A68F9-F9B0-4DE4-B648-F12AA2CC5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464796" y="4850342"/>
              <a:ext cx="914400" cy="914400"/>
            </a:xfrm>
            <a:prstGeom prst="rect">
              <a:avLst/>
            </a:prstGeom>
          </p:spPr>
        </p:pic>
      </p:grpSp>
      <p:pic>
        <p:nvPicPr>
          <p:cNvPr id="54" name="圖形 53" descr="檢查清單">
            <a:extLst>
              <a:ext uri="{FF2B5EF4-FFF2-40B4-BE49-F238E27FC236}">
                <a16:creationId xmlns:a16="http://schemas.microsoft.com/office/drawing/2014/main" id="{52BEE2F0-798A-4A48-AD1B-61245A6EB6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31212" y="2252776"/>
            <a:ext cx="191657" cy="191657"/>
          </a:xfrm>
          <a:prstGeom prst="rect">
            <a:avLst/>
          </a:prstGeom>
        </p:spPr>
      </p:pic>
      <p:pic>
        <p:nvPicPr>
          <p:cNvPr id="55" name="圖形 54" descr="檢查清單">
            <a:extLst>
              <a:ext uri="{FF2B5EF4-FFF2-40B4-BE49-F238E27FC236}">
                <a16:creationId xmlns:a16="http://schemas.microsoft.com/office/drawing/2014/main" id="{2D5388A6-FFC3-4ABA-A94B-8D5E19672D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66357" y="2252776"/>
            <a:ext cx="191657" cy="191657"/>
          </a:xfrm>
          <a:prstGeom prst="rect">
            <a:avLst/>
          </a:prstGeom>
        </p:spPr>
      </p:pic>
      <p:grpSp>
        <p:nvGrpSpPr>
          <p:cNvPr id="56" name="群組 55">
            <a:extLst>
              <a:ext uri="{FF2B5EF4-FFF2-40B4-BE49-F238E27FC236}">
                <a16:creationId xmlns:a16="http://schemas.microsoft.com/office/drawing/2014/main" id="{A67A75BF-D7BD-41B8-8A2C-793E871E28C2}"/>
              </a:ext>
            </a:extLst>
          </p:cNvPr>
          <p:cNvGrpSpPr/>
          <p:nvPr/>
        </p:nvGrpSpPr>
        <p:grpSpPr>
          <a:xfrm>
            <a:off x="4631209" y="2247982"/>
            <a:ext cx="1204070" cy="1347512"/>
            <a:chOff x="4650944" y="1414470"/>
            <a:chExt cx="1605426" cy="1796682"/>
          </a:xfrm>
        </p:grpSpPr>
        <p:pic>
          <p:nvPicPr>
            <p:cNvPr id="57" name="圖形 56" descr="檢查清單">
              <a:extLst>
                <a:ext uri="{FF2B5EF4-FFF2-40B4-BE49-F238E27FC236}">
                  <a16:creationId xmlns:a16="http://schemas.microsoft.com/office/drawing/2014/main" id="{03715370-6F62-4580-B96D-9EF6D94C0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31720" y="1420857"/>
              <a:ext cx="255543" cy="255543"/>
            </a:xfrm>
            <a:prstGeom prst="rect">
              <a:avLst/>
            </a:prstGeom>
          </p:spPr>
        </p:pic>
        <p:pic>
          <p:nvPicPr>
            <p:cNvPr id="58" name="圖形 57" descr="檢查清單">
              <a:extLst>
                <a:ext uri="{FF2B5EF4-FFF2-40B4-BE49-F238E27FC236}">
                  <a16:creationId xmlns:a16="http://schemas.microsoft.com/office/drawing/2014/main" id="{4E89D91D-9885-4E95-B9DA-92B859906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14195" y="1414470"/>
              <a:ext cx="255543" cy="255543"/>
            </a:xfrm>
            <a:prstGeom prst="rect">
              <a:avLst/>
            </a:prstGeom>
          </p:spPr>
        </p:pic>
        <p:pic>
          <p:nvPicPr>
            <p:cNvPr id="59" name="圖形 58" descr="檢查清單">
              <a:extLst>
                <a:ext uri="{FF2B5EF4-FFF2-40B4-BE49-F238E27FC236}">
                  <a16:creationId xmlns:a16="http://schemas.microsoft.com/office/drawing/2014/main" id="{7922A761-B6DE-4DEE-8A62-642D070EC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32488" y="1414470"/>
              <a:ext cx="255543" cy="255543"/>
            </a:xfrm>
            <a:prstGeom prst="rect">
              <a:avLst/>
            </a:prstGeom>
          </p:spPr>
        </p:pic>
        <p:pic>
          <p:nvPicPr>
            <p:cNvPr id="60" name="圖形 59" descr="檢查清單">
              <a:extLst>
                <a:ext uri="{FF2B5EF4-FFF2-40B4-BE49-F238E27FC236}">
                  <a16:creationId xmlns:a16="http://schemas.microsoft.com/office/drawing/2014/main" id="{4DB56230-D20A-47BA-BBF1-8485E5BD9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617831" y="1414470"/>
              <a:ext cx="255543" cy="255543"/>
            </a:xfrm>
            <a:prstGeom prst="rect">
              <a:avLst/>
            </a:prstGeom>
          </p:spPr>
        </p:pic>
        <p:pic>
          <p:nvPicPr>
            <p:cNvPr id="61" name="圖形 60" descr="檢查清單">
              <a:extLst>
                <a:ext uri="{FF2B5EF4-FFF2-40B4-BE49-F238E27FC236}">
                  <a16:creationId xmlns:a16="http://schemas.microsoft.com/office/drawing/2014/main" id="{66AC3202-95EB-439C-9702-A779DFF75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815484" y="1415703"/>
              <a:ext cx="255543" cy="255543"/>
            </a:xfrm>
            <a:prstGeom prst="rect">
              <a:avLst/>
            </a:prstGeom>
          </p:spPr>
        </p:pic>
        <p:pic>
          <p:nvPicPr>
            <p:cNvPr id="62" name="圖形 61" descr="檢查清單">
              <a:extLst>
                <a:ext uri="{FF2B5EF4-FFF2-40B4-BE49-F238E27FC236}">
                  <a16:creationId xmlns:a16="http://schemas.microsoft.com/office/drawing/2014/main" id="{DA243BAB-C344-4C62-A423-23026CA37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00827" y="1415703"/>
              <a:ext cx="255543" cy="255543"/>
            </a:xfrm>
            <a:prstGeom prst="rect">
              <a:avLst/>
            </a:prstGeom>
          </p:spPr>
        </p:pic>
        <p:grpSp>
          <p:nvGrpSpPr>
            <p:cNvPr id="63" name="群組 62">
              <a:extLst>
                <a:ext uri="{FF2B5EF4-FFF2-40B4-BE49-F238E27FC236}">
                  <a16:creationId xmlns:a16="http://schemas.microsoft.com/office/drawing/2014/main" id="{9086E991-70D8-4880-B3AC-F60A6EF263E0}"/>
                </a:ext>
              </a:extLst>
            </p:cNvPr>
            <p:cNvGrpSpPr/>
            <p:nvPr/>
          </p:nvGrpSpPr>
          <p:grpSpPr>
            <a:xfrm>
              <a:off x="4650944" y="1939170"/>
              <a:ext cx="1605426" cy="261930"/>
              <a:chOff x="4650944" y="1939170"/>
              <a:chExt cx="1605426" cy="261930"/>
            </a:xfrm>
          </p:grpSpPr>
          <p:pic>
            <p:nvPicPr>
              <p:cNvPr id="80" name="圖形 79" descr="檢查清單">
                <a:extLst>
                  <a:ext uri="{FF2B5EF4-FFF2-40B4-BE49-F238E27FC236}">
                    <a16:creationId xmlns:a16="http://schemas.microsoft.com/office/drawing/2014/main" id="{825FFE31-1690-4C46-933E-2EE9D81D2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650944" y="1945557"/>
                <a:ext cx="255543" cy="255543"/>
              </a:xfrm>
              <a:prstGeom prst="rect">
                <a:avLst/>
              </a:prstGeom>
            </p:spPr>
          </p:pic>
          <p:pic>
            <p:nvPicPr>
              <p:cNvPr id="81" name="圖形 80" descr="檢查清單">
                <a:extLst>
                  <a:ext uri="{FF2B5EF4-FFF2-40B4-BE49-F238E27FC236}">
                    <a16:creationId xmlns:a16="http://schemas.microsoft.com/office/drawing/2014/main" id="{7A3E8693-F4F2-485C-A671-5E39DDCCB4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831137" y="1945557"/>
                <a:ext cx="255543" cy="255543"/>
              </a:xfrm>
              <a:prstGeom prst="rect">
                <a:avLst/>
              </a:prstGeom>
            </p:spPr>
          </p:pic>
          <p:pic>
            <p:nvPicPr>
              <p:cNvPr id="82" name="圖形 81" descr="檢查清單">
                <a:extLst>
                  <a:ext uri="{FF2B5EF4-FFF2-40B4-BE49-F238E27FC236}">
                    <a16:creationId xmlns:a16="http://schemas.microsoft.com/office/drawing/2014/main" id="{F849F8A4-0F0C-4C36-9103-5EF612CA11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031720" y="1945557"/>
                <a:ext cx="255543" cy="255543"/>
              </a:xfrm>
              <a:prstGeom prst="rect">
                <a:avLst/>
              </a:prstGeom>
            </p:spPr>
          </p:pic>
          <p:pic>
            <p:nvPicPr>
              <p:cNvPr id="83" name="圖形 82" descr="檢查清單">
                <a:extLst>
                  <a:ext uri="{FF2B5EF4-FFF2-40B4-BE49-F238E27FC236}">
                    <a16:creationId xmlns:a16="http://schemas.microsoft.com/office/drawing/2014/main" id="{B2F24A4E-5FAC-416E-B3E7-81A606D7D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214195" y="1939170"/>
                <a:ext cx="255543" cy="255543"/>
              </a:xfrm>
              <a:prstGeom prst="rect">
                <a:avLst/>
              </a:prstGeom>
            </p:spPr>
          </p:pic>
          <p:pic>
            <p:nvPicPr>
              <p:cNvPr id="84" name="圖形 83" descr="檢查清單">
                <a:extLst>
                  <a:ext uri="{FF2B5EF4-FFF2-40B4-BE49-F238E27FC236}">
                    <a16:creationId xmlns:a16="http://schemas.microsoft.com/office/drawing/2014/main" id="{3080FBF8-EDB7-4683-B068-C05B22324A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432488" y="1939170"/>
                <a:ext cx="255543" cy="255543"/>
              </a:xfrm>
              <a:prstGeom prst="rect">
                <a:avLst/>
              </a:prstGeom>
            </p:spPr>
          </p:pic>
          <p:pic>
            <p:nvPicPr>
              <p:cNvPr id="85" name="圖形 84" descr="檢查清單">
                <a:extLst>
                  <a:ext uri="{FF2B5EF4-FFF2-40B4-BE49-F238E27FC236}">
                    <a16:creationId xmlns:a16="http://schemas.microsoft.com/office/drawing/2014/main" id="{FDF00F3C-D967-4E06-BD02-7AAC0BDB57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617831" y="1939170"/>
                <a:ext cx="255543" cy="255543"/>
              </a:xfrm>
              <a:prstGeom prst="rect">
                <a:avLst/>
              </a:prstGeom>
            </p:spPr>
          </p:pic>
          <p:pic>
            <p:nvPicPr>
              <p:cNvPr id="86" name="圖形 85" descr="檢查清單">
                <a:extLst>
                  <a:ext uri="{FF2B5EF4-FFF2-40B4-BE49-F238E27FC236}">
                    <a16:creationId xmlns:a16="http://schemas.microsoft.com/office/drawing/2014/main" id="{E3BD2EDB-123D-4CC7-8614-360D20B648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815484" y="1940403"/>
                <a:ext cx="255543" cy="255543"/>
              </a:xfrm>
              <a:prstGeom prst="rect">
                <a:avLst/>
              </a:prstGeom>
            </p:spPr>
          </p:pic>
          <p:pic>
            <p:nvPicPr>
              <p:cNvPr id="87" name="圖形 86" descr="檢查清單">
                <a:extLst>
                  <a:ext uri="{FF2B5EF4-FFF2-40B4-BE49-F238E27FC236}">
                    <a16:creationId xmlns:a16="http://schemas.microsoft.com/office/drawing/2014/main" id="{E25BDAA5-E7B3-4648-B1DD-D03BFAD695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000827" y="1940403"/>
                <a:ext cx="255543" cy="255543"/>
              </a:xfrm>
              <a:prstGeom prst="rect">
                <a:avLst/>
              </a:prstGeom>
            </p:spPr>
          </p:pic>
        </p:grpSp>
        <p:pic>
          <p:nvPicPr>
            <p:cNvPr id="64" name="圖形 63" descr="檢查清單">
              <a:extLst>
                <a:ext uri="{FF2B5EF4-FFF2-40B4-BE49-F238E27FC236}">
                  <a16:creationId xmlns:a16="http://schemas.microsoft.com/office/drawing/2014/main" id="{496DA555-688F-407A-9C89-4D592BF7B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50944" y="2464076"/>
              <a:ext cx="255543" cy="255543"/>
            </a:xfrm>
            <a:prstGeom prst="rect">
              <a:avLst/>
            </a:prstGeom>
          </p:spPr>
        </p:pic>
        <p:pic>
          <p:nvPicPr>
            <p:cNvPr id="65" name="圖形 64" descr="檢查清單">
              <a:extLst>
                <a:ext uri="{FF2B5EF4-FFF2-40B4-BE49-F238E27FC236}">
                  <a16:creationId xmlns:a16="http://schemas.microsoft.com/office/drawing/2014/main" id="{99581E94-6EFD-4E6A-AF3E-F8F6A662E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831137" y="2464076"/>
              <a:ext cx="255543" cy="255543"/>
            </a:xfrm>
            <a:prstGeom prst="rect">
              <a:avLst/>
            </a:prstGeom>
          </p:spPr>
        </p:pic>
        <p:pic>
          <p:nvPicPr>
            <p:cNvPr id="66" name="圖形 65" descr="檢查清單">
              <a:extLst>
                <a:ext uri="{FF2B5EF4-FFF2-40B4-BE49-F238E27FC236}">
                  <a16:creationId xmlns:a16="http://schemas.microsoft.com/office/drawing/2014/main" id="{2DF844E5-E1C0-4E59-96CC-48DE78582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31720" y="2464076"/>
              <a:ext cx="255543" cy="255543"/>
            </a:xfrm>
            <a:prstGeom prst="rect">
              <a:avLst/>
            </a:prstGeom>
          </p:spPr>
        </p:pic>
        <p:pic>
          <p:nvPicPr>
            <p:cNvPr id="67" name="圖形 66" descr="檢查清單">
              <a:extLst>
                <a:ext uri="{FF2B5EF4-FFF2-40B4-BE49-F238E27FC236}">
                  <a16:creationId xmlns:a16="http://schemas.microsoft.com/office/drawing/2014/main" id="{AEA8828E-272A-4393-B31C-BF97A4587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14195" y="2457689"/>
              <a:ext cx="255543" cy="255543"/>
            </a:xfrm>
            <a:prstGeom prst="rect">
              <a:avLst/>
            </a:prstGeom>
          </p:spPr>
        </p:pic>
        <p:pic>
          <p:nvPicPr>
            <p:cNvPr id="68" name="圖形 67" descr="檢查清單">
              <a:extLst>
                <a:ext uri="{FF2B5EF4-FFF2-40B4-BE49-F238E27FC236}">
                  <a16:creationId xmlns:a16="http://schemas.microsoft.com/office/drawing/2014/main" id="{99CB1BF0-43B0-48A3-B384-81A576985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32488" y="2457689"/>
              <a:ext cx="255543" cy="255543"/>
            </a:xfrm>
            <a:prstGeom prst="rect">
              <a:avLst/>
            </a:prstGeom>
          </p:spPr>
        </p:pic>
        <p:pic>
          <p:nvPicPr>
            <p:cNvPr id="69" name="圖形 68" descr="檢查清單">
              <a:extLst>
                <a:ext uri="{FF2B5EF4-FFF2-40B4-BE49-F238E27FC236}">
                  <a16:creationId xmlns:a16="http://schemas.microsoft.com/office/drawing/2014/main" id="{114958FF-67C9-4CE0-B588-57973BE4C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617831" y="2457689"/>
              <a:ext cx="255543" cy="255543"/>
            </a:xfrm>
            <a:prstGeom prst="rect">
              <a:avLst/>
            </a:prstGeom>
          </p:spPr>
        </p:pic>
        <p:pic>
          <p:nvPicPr>
            <p:cNvPr id="70" name="圖形 69" descr="檢查清單">
              <a:extLst>
                <a:ext uri="{FF2B5EF4-FFF2-40B4-BE49-F238E27FC236}">
                  <a16:creationId xmlns:a16="http://schemas.microsoft.com/office/drawing/2014/main" id="{0808F3E8-3E5E-4F2F-ACF4-36BA8DD74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815484" y="2458922"/>
              <a:ext cx="255543" cy="255543"/>
            </a:xfrm>
            <a:prstGeom prst="rect">
              <a:avLst/>
            </a:prstGeom>
          </p:spPr>
        </p:pic>
        <p:pic>
          <p:nvPicPr>
            <p:cNvPr id="71" name="圖形 70" descr="檢查清單">
              <a:extLst>
                <a:ext uri="{FF2B5EF4-FFF2-40B4-BE49-F238E27FC236}">
                  <a16:creationId xmlns:a16="http://schemas.microsoft.com/office/drawing/2014/main" id="{A5324CFC-2B43-4C1F-9E18-564FAF6E1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00827" y="2458922"/>
              <a:ext cx="255543" cy="255543"/>
            </a:xfrm>
            <a:prstGeom prst="rect">
              <a:avLst/>
            </a:prstGeom>
          </p:spPr>
        </p:pic>
        <p:pic>
          <p:nvPicPr>
            <p:cNvPr id="72" name="圖形 71" descr="檢查清單">
              <a:extLst>
                <a:ext uri="{FF2B5EF4-FFF2-40B4-BE49-F238E27FC236}">
                  <a16:creationId xmlns:a16="http://schemas.microsoft.com/office/drawing/2014/main" id="{380F6BEC-2FDE-476F-B840-FB78148AE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50944" y="2955609"/>
              <a:ext cx="255543" cy="255543"/>
            </a:xfrm>
            <a:prstGeom prst="rect">
              <a:avLst/>
            </a:prstGeom>
          </p:spPr>
        </p:pic>
        <p:pic>
          <p:nvPicPr>
            <p:cNvPr id="73" name="圖形 72" descr="檢查清單">
              <a:extLst>
                <a:ext uri="{FF2B5EF4-FFF2-40B4-BE49-F238E27FC236}">
                  <a16:creationId xmlns:a16="http://schemas.microsoft.com/office/drawing/2014/main" id="{6F4A88F6-9736-47A5-80FD-99B1BF4E5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831137" y="2955609"/>
              <a:ext cx="255543" cy="255543"/>
            </a:xfrm>
            <a:prstGeom prst="rect">
              <a:avLst/>
            </a:prstGeom>
          </p:spPr>
        </p:pic>
        <p:pic>
          <p:nvPicPr>
            <p:cNvPr id="74" name="圖形 73" descr="檢查清單">
              <a:extLst>
                <a:ext uri="{FF2B5EF4-FFF2-40B4-BE49-F238E27FC236}">
                  <a16:creationId xmlns:a16="http://schemas.microsoft.com/office/drawing/2014/main" id="{07E77E25-0874-4CF8-84A2-1ECEDB70E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31720" y="2955609"/>
              <a:ext cx="255543" cy="255543"/>
            </a:xfrm>
            <a:prstGeom prst="rect">
              <a:avLst/>
            </a:prstGeom>
          </p:spPr>
        </p:pic>
        <p:pic>
          <p:nvPicPr>
            <p:cNvPr id="75" name="圖形 74" descr="檢查清單">
              <a:extLst>
                <a:ext uri="{FF2B5EF4-FFF2-40B4-BE49-F238E27FC236}">
                  <a16:creationId xmlns:a16="http://schemas.microsoft.com/office/drawing/2014/main" id="{5F3167F5-0DF4-496E-AD26-499A3DF24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14195" y="2949222"/>
              <a:ext cx="255543" cy="255543"/>
            </a:xfrm>
            <a:prstGeom prst="rect">
              <a:avLst/>
            </a:prstGeom>
          </p:spPr>
        </p:pic>
        <p:pic>
          <p:nvPicPr>
            <p:cNvPr id="76" name="圖形 75" descr="檢查清單">
              <a:extLst>
                <a:ext uri="{FF2B5EF4-FFF2-40B4-BE49-F238E27FC236}">
                  <a16:creationId xmlns:a16="http://schemas.microsoft.com/office/drawing/2014/main" id="{A046921B-8521-46F7-A0B2-B5DC39093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32488" y="2949222"/>
              <a:ext cx="255543" cy="255543"/>
            </a:xfrm>
            <a:prstGeom prst="rect">
              <a:avLst/>
            </a:prstGeom>
          </p:spPr>
        </p:pic>
        <p:pic>
          <p:nvPicPr>
            <p:cNvPr id="77" name="圖形 76" descr="檢查清單">
              <a:extLst>
                <a:ext uri="{FF2B5EF4-FFF2-40B4-BE49-F238E27FC236}">
                  <a16:creationId xmlns:a16="http://schemas.microsoft.com/office/drawing/2014/main" id="{55FD3EEF-96ED-44FD-84C6-44B7B5138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617831" y="2949222"/>
              <a:ext cx="255543" cy="255543"/>
            </a:xfrm>
            <a:prstGeom prst="rect">
              <a:avLst/>
            </a:prstGeom>
          </p:spPr>
        </p:pic>
        <p:pic>
          <p:nvPicPr>
            <p:cNvPr id="78" name="圖形 77" descr="檢查清單">
              <a:extLst>
                <a:ext uri="{FF2B5EF4-FFF2-40B4-BE49-F238E27FC236}">
                  <a16:creationId xmlns:a16="http://schemas.microsoft.com/office/drawing/2014/main" id="{E7EC0C71-75C9-4ADB-9154-84FF82635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815484" y="2950455"/>
              <a:ext cx="255543" cy="255543"/>
            </a:xfrm>
            <a:prstGeom prst="rect">
              <a:avLst/>
            </a:prstGeom>
          </p:spPr>
        </p:pic>
        <p:pic>
          <p:nvPicPr>
            <p:cNvPr id="79" name="圖形 78" descr="檢查清單">
              <a:extLst>
                <a:ext uri="{FF2B5EF4-FFF2-40B4-BE49-F238E27FC236}">
                  <a16:creationId xmlns:a16="http://schemas.microsoft.com/office/drawing/2014/main" id="{23B231FC-2B4A-4086-8EC3-8AD329850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00827" y="2950455"/>
              <a:ext cx="255543" cy="255543"/>
            </a:xfrm>
            <a:prstGeom prst="rect">
              <a:avLst/>
            </a:prstGeom>
          </p:spPr>
        </p:pic>
      </p:grpSp>
      <p:sp>
        <p:nvSpPr>
          <p:cNvPr id="88" name="語音泡泡: 圓角矩形 87">
            <a:extLst>
              <a:ext uri="{FF2B5EF4-FFF2-40B4-BE49-F238E27FC236}">
                <a16:creationId xmlns:a16="http://schemas.microsoft.com/office/drawing/2014/main" id="{E824BC97-4FB3-420E-8511-670320FAE406}"/>
              </a:ext>
            </a:extLst>
          </p:cNvPr>
          <p:cNvSpPr/>
          <p:nvPr/>
        </p:nvSpPr>
        <p:spPr>
          <a:xfrm>
            <a:off x="5862005" y="1775740"/>
            <a:ext cx="1841379" cy="803660"/>
          </a:xfrm>
          <a:prstGeom prst="wedgeRoundRectCallout">
            <a:avLst>
              <a:gd name="adj1" fmla="val -51497"/>
              <a:gd name="adj2" fmla="val 73077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350" dirty="0"/>
              <a:t>形容資優學生的特性</a:t>
            </a:r>
            <a:endParaRPr lang="en-US" altLang="zh-TW" sz="1350" dirty="0"/>
          </a:p>
          <a:p>
            <a:pPr algn="ctr"/>
            <a:r>
              <a:rPr lang="en-US" altLang="zh-TW" sz="1350" dirty="0"/>
              <a:t>(</a:t>
            </a:r>
            <a:r>
              <a:rPr lang="zh-TW" altLang="en-US" sz="1350" dirty="0"/>
              <a:t>識別標籤</a:t>
            </a:r>
            <a:r>
              <a:rPr lang="en-US" altLang="zh-TW" sz="135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36870327"/>
      </p:ext>
    </p:extLst>
  </p:cSld>
  <p:clrMapOvr>
    <a:masterClrMapping/>
  </p:clrMapOvr>
  <p:transition advTm="5545"/>
  <p:extLst>
    <p:ext uri="{E180D4A7-C9FB-4DFB-919C-405C955672EB}">
      <p14:showEvtLst xmlns:p14="http://schemas.microsoft.com/office/powerpoint/2010/main">
        <p14:playEvt time="13" objId="90"/>
        <p14:stopEvt time="5064" objId="90"/>
      </p14:showEvtLst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30</a:t>
            </a:fld>
            <a:endParaRPr 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D258702-25DB-4DC6-9769-CBFCE6E8B0F1}"/>
              </a:ext>
            </a:extLst>
          </p:cNvPr>
          <p:cNvSpPr txBox="1"/>
          <p:nvPr/>
        </p:nvSpPr>
        <p:spPr>
          <a:xfrm>
            <a:off x="11236036" y="1520158"/>
            <a:ext cx="955964" cy="507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渠道二：比賽成績</a:t>
            </a:r>
            <a:endParaRPr kumimoji="0" lang="en-US" altLang="zh-HK" sz="135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02B20E78-77BF-4616-8F20-2A21730C54A8}"/>
              </a:ext>
            </a:extLst>
          </p:cNvPr>
          <p:cNvSpPr txBox="1">
            <a:spLocks/>
          </p:cNvSpPr>
          <p:nvPr/>
        </p:nvSpPr>
        <p:spPr>
          <a:xfrm>
            <a:off x="2174293" y="1520158"/>
            <a:ext cx="7758113" cy="460851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zh-TW" altLang="zh-HK" sz="2400" b="1" u="sng" kern="0" dirty="0"/>
              <a:t>在</a:t>
            </a:r>
            <a:r>
              <a:rPr lang="zh-TW" altLang="en-US" sz="2400" b="1" u="sng" kern="0" dirty="0"/>
              <a:t>課外</a:t>
            </a:r>
            <a:r>
              <a:rPr lang="zh-TW" altLang="zh-HK" sz="2400" b="1" u="sng" kern="0" dirty="0"/>
              <a:t>活動模組處理</a:t>
            </a:r>
            <a:endParaRPr lang="en-US" altLang="zh-TW" sz="2400" b="1" u="sng" kern="0" dirty="0"/>
          </a:p>
          <a:p>
            <a:pPr marL="0" indent="0">
              <a:buFont typeface="Wingdings" pitchFamily="2" charset="2"/>
              <a:buNone/>
            </a:pPr>
            <a:endParaRPr lang="zh-TW" altLang="zh-HK" sz="2400" b="1" u="sng" kern="0" dirty="0"/>
          </a:p>
          <a:p>
            <a:pPr>
              <a:buFont typeface="+mj-lt"/>
              <a:buAutoNum type="arabicPeriod"/>
            </a:pPr>
            <a:r>
              <a:rPr lang="zh-TW" altLang="zh-HK" sz="2000" b="1" kern="0" dirty="0">
                <a:solidFill>
                  <a:srgbClr val="FF0000"/>
                </a:solidFill>
                <a:highlight>
                  <a:srgbClr val="FFFF00"/>
                </a:highlight>
              </a:rPr>
              <a:t>增新人才資料庫活動項目</a:t>
            </a:r>
            <a:r>
              <a:rPr lang="en-US" altLang="zh-TW" sz="2000" b="1" kern="0" dirty="0">
                <a:solidFill>
                  <a:srgbClr val="FF0000"/>
                </a:solidFill>
              </a:rPr>
              <a:t>(</a:t>
            </a:r>
            <a:r>
              <a:rPr lang="zh-TW" altLang="en-US" sz="2000" b="0" kern="0" dirty="0"/>
              <a:t>課外</a:t>
            </a:r>
            <a:r>
              <a:rPr lang="zh-TW" altLang="zh-HK" sz="2000" b="0" kern="0" dirty="0"/>
              <a:t>活動模組</a:t>
            </a:r>
            <a:r>
              <a:rPr lang="en-US" altLang="zh-TW" sz="2000" b="0" kern="0" dirty="0"/>
              <a:t>)</a:t>
            </a:r>
          </a:p>
          <a:p>
            <a:pPr>
              <a:buFont typeface="+mj-lt"/>
              <a:buAutoNum type="arabicPeriod"/>
            </a:pPr>
            <a:endParaRPr lang="en-US" altLang="zh-TW" sz="2000" b="0" kern="0" dirty="0"/>
          </a:p>
          <a:p>
            <a:pPr>
              <a:buFont typeface="+mj-lt"/>
              <a:buAutoNum type="arabicPeriod"/>
            </a:pPr>
            <a:r>
              <a:rPr lang="zh-TW" altLang="zh-HK" sz="2000" b="1" kern="0" dirty="0">
                <a:solidFill>
                  <a:srgbClr val="FF0000"/>
                </a:solidFill>
                <a:highlight>
                  <a:srgbClr val="FFFF00"/>
                </a:highlight>
              </a:rPr>
              <a:t>輸入</a:t>
            </a:r>
            <a:r>
              <a:rPr lang="zh-TW" altLang="zh-HK" sz="2000" b="0" kern="0" dirty="0"/>
              <a:t>人才資料庫活動項目相關的</a:t>
            </a:r>
            <a:r>
              <a:rPr lang="zh-TW" altLang="zh-HK" sz="2000" b="1" kern="0" dirty="0">
                <a:solidFill>
                  <a:srgbClr val="FF0000"/>
                </a:solidFill>
                <a:highlight>
                  <a:srgbClr val="FFFF00"/>
                </a:highlight>
              </a:rPr>
              <a:t>參數</a:t>
            </a:r>
            <a:r>
              <a:rPr lang="en-US" altLang="zh-HK" sz="2000" b="0" kern="0" dirty="0"/>
              <a:t>(</a:t>
            </a:r>
            <a:r>
              <a:rPr lang="zh-TW" altLang="zh-HK" sz="2000" b="0" kern="0" dirty="0"/>
              <a:t>如：識別標籤、比賽規模</a:t>
            </a:r>
            <a:r>
              <a:rPr lang="en-US" altLang="zh-HK" sz="2000" b="0" kern="0" dirty="0"/>
              <a:t>……)</a:t>
            </a:r>
          </a:p>
          <a:p>
            <a:pPr>
              <a:buFont typeface="+mj-lt"/>
              <a:buAutoNum type="arabicPeriod"/>
            </a:pPr>
            <a:endParaRPr lang="zh-TW" altLang="zh-HK" sz="2000" b="0" kern="0" dirty="0"/>
          </a:p>
          <a:p>
            <a:pPr>
              <a:buFont typeface="+mj-lt"/>
              <a:buAutoNum type="arabicPeriod"/>
            </a:pPr>
            <a:r>
              <a:rPr lang="zh-TW" altLang="zh-HK" sz="2000" b="1" kern="0" dirty="0">
                <a:solidFill>
                  <a:srgbClr val="FF0000"/>
                </a:solidFill>
                <a:highlight>
                  <a:srgbClr val="FFFF00"/>
                </a:highlight>
              </a:rPr>
              <a:t>編修</a:t>
            </a:r>
            <a:r>
              <a:rPr lang="zh-TW" altLang="zh-HK" sz="2000" b="0" kern="0" dirty="0"/>
              <a:t>學生參與人才資料庫活動項目的</a:t>
            </a:r>
            <a:r>
              <a:rPr lang="zh-TW" altLang="zh-HK" sz="2000" b="1" kern="0" dirty="0">
                <a:solidFill>
                  <a:srgbClr val="FF0000"/>
                </a:solidFill>
                <a:highlight>
                  <a:srgbClr val="FFFF00"/>
                </a:highlight>
              </a:rPr>
              <a:t>獲獎紀綠</a:t>
            </a:r>
          </a:p>
          <a:p>
            <a:endParaRPr lang="zh-HK" altLang="en-US" b="0" kern="0" dirty="0"/>
          </a:p>
        </p:txBody>
      </p:sp>
    </p:spTree>
    <p:extLst>
      <p:ext uri="{BB962C8B-B14F-4D97-AF65-F5344CB8AC3E}">
        <p14:creationId xmlns:p14="http://schemas.microsoft.com/office/powerpoint/2010/main" val="2478254676"/>
      </p:ext>
    </p:extLst>
  </p:cSld>
  <p:clrMapOvr>
    <a:masterClrMapping/>
  </p:clrMapOvr>
  <p:transition advTm="21157"/>
  <p:extLst>
    <p:ext uri="{E180D4A7-C9FB-4DFB-919C-405C955672EB}">
      <p14:showEvtLst xmlns:p14="http://schemas.microsoft.com/office/powerpoint/2010/main">
        <p14:playEvt time="11" objId="7"/>
        <p14:stopEvt time="21058" objId="7"/>
      </p14:showEvtLst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31</a:t>
            </a:fld>
            <a:endParaRPr 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650761C3-4E11-4EE1-BD0D-733556CA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881" y="226839"/>
            <a:ext cx="7162800" cy="762000"/>
          </a:xfrm>
        </p:spPr>
        <p:txBody>
          <a:bodyPr/>
          <a:lstStyle/>
          <a:p>
            <a:r>
              <a:rPr lang="zh-TW" altLang="zh-HK" sz="3600" dirty="0"/>
              <a:t>使用步驟概要</a:t>
            </a:r>
            <a:endParaRPr lang="zh-HK" altLang="en-US" sz="36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FB784E6-F0E2-431D-9C16-A5A6299F88C4}"/>
              </a:ext>
            </a:extLst>
          </p:cNvPr>
          <p:cNvSpPr txBox="1"/>
          <p:nvPr/>
        </p:nvSpPr>
        <p:spPr>
          <a:xfrm>
            <a:off x="11236036" y="1520158"/>
            <a:ext cx="955964" cy="507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渠道二：比賽成績</a:t>
            </a:r>
            <a:endParaRPr kumimoji="0" lang="en-US" altLang="zh-HK" sz="135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2C76A89B-01D5-4B40-A527-86139409E848}"/>
              </a:ext>
            </a:extLst>
          </p:cNvPr>
          <p:cNvSpPr txBox="1">
            <a:spLocks/>
          </p:cNvSpPr>
          <p:nvPr/>
        </p:nvSpPr>
        <p:spPr>
          <a:xfrm>
            <a:off x="2341029" y="1564601"/>
            <a:ext cx="7758113" cy="460851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zh-TW" altLang="zh-HK" sz="2400" b="1" u="sng" kern="0" dirty="0"/>
              <a:t>在人才資料庫模組處理</a:t>
            </a:r>
            <a:endParaRPr lang="en-US" altLang="zh-TW" sz="2400" b="1" u="sng" kern="0" dirty="0"/>
          </a:p>
          <a:p>
            <a:pPr marL="0" indent="0">
              <a:buFont typeface="Wingdings" pitchFamily="2" charset="2"/>
              <a:buNone/>
            </a:pPr>
            <a:endParaRPr lang="zh-TW" altLang="zh-HK" sz="2400" b="1" u="sng" kern="0" dirty="0"/>
          </a:p>
          <a:p>
            <a:pPr marL="457200" indent="-457200">
              <a:buFont typeface="+mj-lt"/>
              <a:buAutoNum type="arabicPeriod"/>
            </a:pPr>
            <a:r>
              <a:rPr lang="zh-TW" altLang="zh-HK" sz="2000" b="0" kern="0" dirty="0"/>
              <a:t>用戶編修學生在參與比賽時的「</a:t>
            </a:r>
            <a:r>
              <a:rPr lang="zh-TW" altLang="zh-HK" sz="2000" b="1" kern="0" dirty="0">
                <a:solidFill>
                  <a:srgbClr val="FF0000"/>
                </a:solidFill>
                <a:highlight>
                  <a:srgbClr val="FFFF00"/>
                </a:highlight>
              </a:rPr>
              <a:t>參加形式</a:t>
            </a:r>
            <a:r>
              <a:rPr lang="zh-TW" altLang="zh-HK" sz="2000" b="0" kern="0" dirty="0"/>
              <a:t>」與「</a:t>
            </a:r>
            <a:r>
              <a:rPr lang="zh-TW" altLang="zh-HK" sz="2000" b="1" kern="0" dirty="0">
                <a:solidFill>
                  <a:srgbClr val="FF0000"/>
                </a:solidFill>
                <a:highlight>
                  <a:srgbClr val="FFFF00"/>
                </a:highlight>
              </a:rPr>
              <a:t>獎項類別</a:t>
            </a:r>
            <a:r>
              <a:rPr lang="zh-TW" altLang="zh-HK" sz="2000" b="0" kern="0" dirty="0"/>
              <a:t>」</a:t>
            </a:r>
            <a:endParaRPr lang="en-US" altLang="zh-TW" sz="2000" b="0" kern="0" dirty="0"/>
          </a:p>
          <a:p>
            <a:pPr marL="457200" indent="-457200">
              <a:buFont typeface="+mj-lt"/>
              <a:buAutoNum type="arabicPeriod"/>
            </a:pPr>
            <a:endParaRPr lang="en-US" altLang="zh-TW" sz="2000" b="0" kern="0" dirty="0"/>
          </a:p>
          <a:p>
            <a:pPr marL="457200" indent="-457200">
              <a:buFont typeface="+mj-lt"/>
              <a:buAutoNum type="arabicPeriod"/>
            </a:pPr>
            <a:r>
              <a:rPr lang="zh-TW" altLang="zh-HK" sz="2000" b="0" kern="0" dirty="0"/>
              <a:t>系統依學生參與人才資料庫活動項目的紀錄，從</a:t>
            </a:r>
            <a:r>
              <a:rPr lang="zh-TW" altLang="en-US" sz="2000" b="0" kern="0" dirty="0"/>
              <a:t>課外活動</a:t>
            </a:r>
            <a:r>
              <a:rPr lang="zh-TW" altLang="zh-HK" sz="2000" b="0" kern="0" dirty="0"/>
              <a:t>模組</a:t>
            </a:r>
            <a:r>
              <a:rPr lang="zh-TW" altLang="zh-HK" sz="2000" b="1" kern="0" dirty="0">
                <a:solidFill>
                  <a:srgbClr val="FF0000"/>
                </a:solidFill>
                <a:highlight>
                  <a:srgbClr val="FFFF00"/>
                </a:highlight>
              </a:rPr>
              <a:t>提取</a:t>
            </a:r>
            <a:r>
              <a:rPr lang="zh-TW" altLang="zh-HK" sz="2000" b="0" kern="0" dirty="0"/>
              <a:t>相關的比賽成績數據</a:t>
            </a:r>
            <a:endParaRPr lang="en-US" altLang="zh-TW" sz="2000" b="0" kern="0" dirty="0"/>
          </a:p>
          <a:p>
            <a:pPr marL="457200" indent="-457200">
              <a:buFont typeface="+mj-lt"/>
              <a:buAutoNum type="arabicPeriod"/>
            </a:pPr>
            <a:endParaRPr lang="en-US" altLang="zh-TW" sz="2000" b="0" kern="0" dirty="0"/>
          </a:p>
          <a:p>
            <a:pPr marL="457200" indent="-457200">
              <a:buFont typeface="+mj-lt"/>
              <a:buAutoNum type="arabicPeriod"/>
            </a:pPr>
            <a:r>
              <a:rPr lang="zh-TW" altLang="zh-HK" sz="2000" b="0" kern="0" dirty="0"/>
              <a:t>系統為已獲甄選的學生</a:t>
            </a:r>
            <a:r>
              <a:rPr lang="zh-TW" altLang="zh-HK" sz="2000" b="1" kern="0" dirty="0">
                <a:solidFill>
                  <a:srgbClr val="FF0000"/>
                </a:solidFill>
                <a:highlight>
                  <a:srgbClr val="FFFF00"/>
                </a:highlight>
              </a:rPr>
              <a:t>加上識別標籤</a:t>
            </a:r>
          </a:p>
          <a:p>
            <a:endParaRPr lang="zh-HK" altLang="en-US" b="0" kern="0" dirty="0"/>
          </a:p>
        </p:txBody>
      </p:sp>
    </p:spTree>
    <p:extLst>
      <p:ext uri="{BB962C8B-B14F-4D97-AF65-F5344CB8AC3E}">
        <p14:creationId xmlns:p14="http://schemas.microsoft.com/office/powerpoint/2010/main" val="4106678743"/>
      </p:ext>
    </p:extLst>
  </p:cSld>
  <p:clrMapOvr>
    <a:masterClrMapping/>
  </p:clrMapOvr>
  <p:transition advTm="23445"/>
  <p:extLst>
    <p:ext uri="{E180D4A7-C9FB-4DFB-919C-405C955672EB}">
      <p14:showEvtLst xmlns:p14="http://schemas.microsoft.com/office/powerpoint/2010/main">
        <p14:playEvt time="10" objId="8"/>
        <p14:playEvt time="22" objId="7"/>
        <p14:stopEvt time="23352" objId="7"/>
        <p14:stopEvt time="23352" objId="8"/>
      </p14:showEvtLst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32</a:t>
            </a:fld>
            <a:endParaRPr lang="en-US" dirty="0"/>
          </a:p>
        </p:txBody>
      </p:sp>
      <p:sp>
        <p:nvSpPr>
          <p:cNvPr id="4" name="標題 5">
            <a:extLst>
              <a:ext uri="{FF2B5EF4-FFF2-40B4-BE49-F238E27FC236}">
                <a16:creationId xmlns:a16="http://schemas.microsoft.com/office/drawing/2014/main" id="{775D489E-27E9-4262-BC91-270DE6D54F5F}"/>
              </a:ext>
            </a:extLst>
          </p:cNvPr>
          <p:cNvSpPr txBox="1">
            <a:spLocks/>
          </p:cNvSpPr>
          <p:nvPr/>
        </p:nvSpPr>
        <p:spPr bwMode="auto">
          <a:xfrm>
            <a:off x="2234888" y="674299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zh-TW" altLang="en-US" sz="2100" i="1" kern="0" dirty="0">
                <a:effectLst/>
              </a:rPr>
              <a:t>方法一：從系統預載的人才資料庫活動項目清單新增</a:t>
            </a:r>
            <a:br>
              <a:rPr lang="zh-HK" altLang="en-US" sz="4400" kern="0" dirty="0"/>
            </a:br>
            <a:endParaRPr lang="en-US" kern="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86389D8-5A6B-497A-95B1-B28E46C8D6AB}"/>
              </a:ext>
            </a:extLst>
          </p:cNvPr>
          <p:cNvSpPr txBox="1"/>
          <p:nvPr/>
        </p:nvSpPr>
        <p:spPr>
          <a:xfrm>
            <a:off x="11236036" y="1520158"/>
            <a:ext cx="955964" cy="507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渠道二：比賽成績</a:t>
            </a:r>
            <a:endParaRPr kumimoji="0" lang="en-US" altLang="zh-HK" sz="135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6" name="內容版面配置區 2">
            <a:extLst>
              <a:ext uri="{FF2B5EF4-FFF2-40B4-BE49-F238E27FC236}">
                <a16:creationId xmlns:a16="http://schemas.microsoft.com/office/drawing/2014/main" id="{0FEDFFB5-F3F2-4892-8B2F-5CDC875AF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310" y="1595953"/>
            <a:ext cx="7937254" cy="377726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F518709-FCE5-4871-87AE-4DC1BFD6AE18}"/>
              </a:ext>
            </a:extLst>
          </p:cNvPr>
          <p:cNvSpPr/>
          <p:nvPr/>
        </p:nvSpPr>
        <p:spPr bwMode="auto">
          <a:xfrm>
            <a:off x="3197406" y="3861048"/>
            <a:ext cx="288032" cy="21602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ahoma" pitchFamily="34" charset="0"/>
              <a:ea typeface="標楷體" pitchFamily="65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20860F0-8FB3-4707-BC8F-47B3AE6FD06B}"/>
              </a:ext>
            </a:extLst>
          </p:cNvPr>
          <p:cNvSpPr/>
          <p:nvPr/>
        </p:nvSpPr>
        <p:spPr bwMode="auto">
          <a:xfrm>
            <a:off x="3197406" y="5162520"/>
            <a:ext cx="144016" cy="21602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ahoma" pitchFamily="34" charset="0"/>
              <a:ea typeface="標楷體" pitchFamily="65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874C43D-A2DC-428C-AE9D-AF438837073E}"/>
              </a:ext>
            </a:extLst>
          </p:cNvPr>
          <p:cNvSpPr/>
          <p:nvPr/>
        </p:nvSpPr>
        <p:spPr bwMode="auto">
          <a:xfrm>
            <a:off x="3197406" y="2172582"/>
            <a:ext cx="288032" cy="21602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ahoma" pitchFamily="34" charset="0"/>
              <a:ea typeface="標楷體" pitchFamily="65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C5239BD-0BA6-402F-A136-D23C45B17A63}"/>
              </a:ext>
            </a:extLst>
          </p:cNvPr>
          <p:cNvSpPr/>
          <p:nvPr/>
        </p:nvSpPr>
        <p:spPr bwMode="auto">
          <a:xfrm>
            <a:off x="2387600" y="3117850"/>
            <a:ext cx="590550" cy="26035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ahoma" pitchFamily="34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7823550"/>
      </p:ext>
    </p:extLst>
  </p:cSld>
  <p:clrMapOvr>
    <a:masterClrMapping/>
  </p:clrMapOvr>
  <p:transition advTm="36776"/>
  <p:extLst>
    <p:ext uri="{E180D4A7-C9FB-4DFB-919C-405C955672EB}">
      <p14:showEvtLst xmlns:p14="http://schemas.microsoft.com/office/powerpoint/2010/main">
        <p14:playEvt time="11" objId="12"/>
        <p14:stopEvt time="35535" objId="12"/>
      </p14:showEvtLst>
    </p:ext>
  </p:extLs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33</a:t>
            </a:fld>
            <a:endParaRPr lang="en-US" dirty="0"/>
          </a:p>
        </p:txBody>
      </p:sp>
      <p:sp>
        <p:nvSpPr>
          <p:cNvPr id="4" name="標題 5">
            <a:extLst>
              <a:ext uri="{FF2B5EF4-FFF2-40B4-BE49-F238E27FC236}">
                <a16:creationId xmlns:a16="http://schemas.microsoft.com/office/drawing/2014/main" id="{7DC9CD8F-7716-4C74-BC59-D8E07764302E}"/>
              </a:ext>
            </a:extLst>
          </p:cNvPr>
          <p:cNvSpPr txBox="1">
            <a:spLocks/>
          </p:cNvSpPr>
          <p:nvPr/>
        </p:nvSpPr>
        <p:spPr bwMode="auto">
          <a:xfrm>
            <a:off x="2234888" y="674299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1" i="1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方法一：從系統預載的人才資料庫活動項目清單新增</a:t>
            </a:r>
            <a:br>
              <a:rPr kumimoji="0" lang="zh-HK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</a:b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DC2CE8E-97A8-4F58-84EE-1DA2144B2EFE}"/>
              </a:ext>
            </a:extLst>
          </p:cNvPr>
          <p:cNvSpPr txBox="1"/>
          <p:nvPr/>
        </p:nvSpPr>
        <p:spPr>
          <a:xfrm>
            <a:off x="11236036" y="1520158"/>
            <a:ext cx="955964" cy="507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渠道二：比賽成績</a:t>
            </a:r>
            <a:endParaRPr kumimoji="0" lang="en-US" altLang="zh-HK" sz="135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6" name="內容版面配置區 6">
            <a:extLst>
              <a:ext uri="{FF2B5EF4-FFF2-40B4-BE49-F238E27FC236}">
                <a16:creationId xmlns:a16="http://schemas.microsoft.com/office/drawing/2014/main" id="{479EF5F1-6B8A-4146-A32A-D38EF1A4B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39" y="1558193"/>
            <a:ext cx="7086249" cy="430889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7B5E98E-8DD5-4AFB-89D6-8BB237ED5FD2}"/>
              </a:ext>
            </a:extLst>
          </p:cNvPr>
          <p:cNvSpPr/>
          <p:nvPr/>
        </p:nvSpPr>
        <p:spPr bwMode="auto">
          <a:xfrm>
            <a:off x="3463567" y="3068960"/>
            <a:ext cx="4896544" cy="21602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ahoma" pitchFamily="34" charset="0"/>
              <a:ea typeface="標楷體" pitchFamily="65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8F95AB9-0A13-4BF8-A16F-A94D5542E722}"/>
              </a:ext>
            </a:extLst>
          </p:cNvPr>
          <p:cNvSpPr/>
          <p:nvPr/>
        </p:nvSpPr>
        <p:spPr bwMode="auto">
          <a:xfrm>
            <a:off x="3463567" y="1916832"/>
            <a:ext cx="2088232" cy="21602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ahoma" pitchFamily="34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5004849"/>
      </p:ext>
    </p:extLst>
  </p:cSld>
  <p:clrMapOvr>
    <a:masterClrMapping/>
  </p:clrMapOvr>
  <p:transition advTm="24745"/>
  <p:extLst>
    <p:ext uri="{E180D4A7-C9FB-4DFB-919C-405C955672EB}">
      <p14:showEvtLst xmlns:p14="http://schemas.microsoft.com/office/powerpoint/2010/main">
        <p14:playEvt time="11" objId="10"/>
        <p14:playEvt time="22" objId="9"/>
        <p14:stopEvt time="23534" objId="9"/>
        <p14:stopEvt time="24304" objId="10"/>
      </p14:showEvtLst>
    </p:ext>
  </p:extLs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34</a:t>
            </a:fld>
            <a:endParaRPr lang="en-US" dirty="0"/>
          </a:p>
        </p:txBody>
      </p:sp>
      <p:sp>
        <p:nvSpPr>
          <p:cNvPr id="4" name="標題 5">
            <a:extLst>
              <a:ext uri="{FF2B5EF4-FFF2-40B4-BE49-F238E27FC236}">
                <a16:creationId xmlns:a16="http://schemas.microsoft.com/office/drawing/2014/main" id="{21BA5905-6BC0-4F19-8A78-699596A2E432}"/>
              </a:ext>
            </a:extLst>
          </p:cNvPr>
          <p:cNvSpPr txBox="1">
            <a:spLocks/>
          </p:cNvSpPr>
          <p:nvPr/>
        </p:nvSpPr>
        <p:spPr bwMode="auto">
          <a:xfrm>
            <a:off x="2243941" y="616319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1" i="1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方法一：從系統預載的人才資料庫活動項目清單新增</a:t>
            </a:r>
            <a:br>
              <a:rPr kumimoji="0" lang="zh-HK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</a:b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ACA42B9-7CEA-4C77-A4F2-2CE9803E0AB4}"/>
              </a:ext>
            </a:extLst>
          </p:cNvPr>
          <p:cNvSpPr txBox="1"/>
          <p:nvPr/>
        </p:nvSpPr>
        <p:spPr>
          <a:xfrm>
            <a:off x="11236036" y="1520158"/>
            <a:ext cx="955964" cy="507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渠道二：比賽成績</a:t>
            </a:r>
            <a:endParaRPr kumimoji="0" lang="en-US" altLang="zh-HK" sz="135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2060E803-28C9-45BE-ABC3-AF23ABD09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974" y="1905552"/>
            <a:ext cx="7412052" cy="3574129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BA4CFB0C-A1BD-45F8-918B-18461825EA3A}"/>
              </a:ext>
            </a:extLst>
          </p:cNvPr>
          <p:cNvSpPr txBox="1"/>
          <p:nvPr/>
        </p:nvSpPr>
        <p:spPr>
          <a:xfrm>
            <a:off x="2335381" y="5489545"/>
            <a:ext cx="10032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kern="0" dirty="0">
                <a:solidFill>
                  <a:srgbClr val="0070C0"/>
                </a:solidFill>
              </a:rPr>
              <a:t>已新增人才資料庫活動項目</a:t>
            </a:r>
            <a:endParaRPr lang="en-US" altLang="zh-TW" b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72301"/>
      </p:ext>
    </p:extLst>
  </p:cSld>
  <p:clrMapOvr>
    <a:masterClrMapping/>
  </p:clrMapOvr>
  <p:transition advTm="7350"/>
  <p:extLst>
    <p:ext uri="{E180D4A7-C9FB-4DFB-919C-405C955672EB}">
      <p14:showEvtLst xmlns:p14="http://schemas.microsoft.com/office/powerpoint/2010/main">
        <p14:playEvt time="9" objId="7"/>
        <p14:playEvt time="23" objId="9"/>
        <p14:stopEvt time="6163" objId="9"/>
        <p14:stopEvt time="7253" objId="7"/>
      </p14:showEvtLst>
    </p:ext>
  </p:extLs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35</a:t>
            </a:fld>
            <a:endParaRPr lang="en-US" dirty="0"/>
          </a:p>
        </p:txBody>
      </p:sp>
      <p:sp>
        <p:nvSpPr>
          <p:cNvPr id="4" name="標題 5">
            <a:extLst>
              <a:ext uri="{FF2B5EF4-FFF2-40B4-BE49-F238E27FC236}">
                <a16:creationId xmlns:a16="http://schemas.microsoft.com/office/drawing/2014/main" id="{C7A740F0-3F8F-4571-8025-7D974DB81244}"/>
              </a:ext>
            </a:extLst>
          </p:cNvPr>
          <p:cNvSpPr txBox="1">
            <a:spLocks/>
          </p:cNvSpPr>
          <p:nvPr/>
        </p:nvSpPr>
        <p:spPr bwMode="auto">
          <a:xfrm>
            <a:off x="2234888" y="674299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1" i="1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方法一：從系統預載的人才資料庫活動項目清單新增</a:t>
            </a:r>
            <a:br>
              <a:rPr kumimoji="0" lang="zh-HK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</a:b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A87AC78-4B21-4801-BDE3-752CF99CA921}"/>
              </a:ext>
            </a:extLst>
          </p:cNvPr>
          <p:cNvSpPr txBox="1"/>
          <p:nvPr/>
        </p:nvSpPr>
        <p:spPr>
          <a:xfrm>
            <a:off x="11236036" y="1520158"/>
            <a:ext cx="955964" cy="507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渠道二：比賽成績</a:t>
            </a:r>
            <a:endParaRPr kumimoji="0" lang="en-US" altLang="zh-HK" sz="135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BB4B5F81-EFE7-4BBB-B2FB-5D0E54110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606" y="1666398"/>
            <a:ext cx="8638788" cy="3325050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703A2822-7533-481E-BCB7-18D6C4ACB2C1}"/>
              </a:ext>
            </a:extLst>
          </p:cNvPr>
          <p:cNvSpPr txBox="1"/>
          <p:nvPr/>
        </p:nvSpPr>
        <p:spPr>
          <a:xfrm>
            <a:off x="1681395" y="4999068"/>
            <a:ext cx="100326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kern="0" dirty="0">
                <a:solidFill>
                  <a:srgbClr val="0070C0"/>
                </a:solidFill>
              </a:rPr>
              <a:t>於課外活動編修參與了此新增項目的學生資料，包括表現。</a:t>
            </a:r>
            <a:endParaRPr lang="en-US" b="1" kern="0" dirty="0">
              <a:solidFill>
                <a:srgbClr val="0070C0"/>
              </a:solidFill>
            </a:endParaRPr>
          </a:p>
          <a:p>
            <a:r>
              <a:rPr lang="zh-TW" altLang="en-US" b="1" kern="0" dirty="0">
                <a:solidFill>
                  <a:srgbClr val="0070C0"/>
                </a:solidFill>
              </a:rPr>
              <a:t>然後於人才資料庫 </a:t>
            </a:r>
            <a:r>
              <a:rPr lang="en-US" b="1" kern="0" dirty="0">
                <a:solidFill>
                  <a:srgbClr val="0070C0"/>
                </a:solidFill>
              </a:rPr>
              <a:t>&gt; </a:t>
            </a:r>
            <a:r>
              <a:rPr lang="zh-TW" altLang="en-US" b="1" kern="0" dirty="0">
                <a:solidFill>
                  <a:srgbClr val="0070C0"/>
                </a:solidFill>
              </a:rPr>
              <a:t>編修資料庫</a:t>
            </a:r>
            <a:r>
              <a:rPr lang="en-US" b="1" kern="0" dirty="0">
                <a:solidFill>
                  <a:srgbClr val="0070C0"/>
                </a:solidFill>
              </a:rPr>
              <a:t> &gt; </a:t>
            </a:r>
            <a:r>
              <a:rPr lang="zh-TW" altLang="en-US" b="1" kern="0" dirty="0">
                <a:solidFill>
                  <a:srgbClr val="0070C0"/>
                </a:solidFill>
              </a:rPr>
              <a:t>渠道二：比賽成績 </a:t>
            </a:r>
            <a:r>
              <a:rPr lang="en-US" b="1" kern="0" dirty="0">
                <a:solidFill>
                  <a:srgbClr val="0070C0"/>
                </a:solidFill>
              </a:rPr>
              <a:t>&gt; </a:t>
            </a:r>
            <a:r>
              <a:rPr lang="zh-TW" altLang="en-US" b="1" kern="0" dirty="0">
                <a:solidFill>
                  <a:srgbClr val="0070C0"/>
                </a:solidFill>
              </a:rPr>
              <a:t>選該新增項目的連結，輸入學生的參加形式、獎項類别及是否選入資料庫。</a:t>
            </a:r>
            <a:endParaRPr lang="en-US" altLang="zh-TW" b="1" kern="0" dirty="0">
              <a:solidFill>
                <a:srgbClr val="0070C0"/>
              </a:solidFill>
            </a:endParaRPr>
          </a:p>
          <a:p>
            <a:r>
              <a:rPr lang="zh-TW" altLang="en-US" b="1" kern="0" dirty="0">
                <a:solidFill>
                  <a:srgbClr val="0070C0"/>
                </a:solidFill>
              </a:rPr>
              <a:t>可利用 </a:t>
            </a:r>
            <a:r>
              <a:rPr lang="en-US" b="1" kern="0" dirty="0">
                <a:solidFill>
                  <a:srgbClr val="0070C0"/>
                </a:solidFill>
              </a:rPr>
              <a:t>(</a:t>
            </a:r>
            <a:r>
              <a:rPr lang="zh-TW" altLang="en-US" b="1" kern="0" dirty="0">
                <a:solidFill>
                  <a:srgbClr val="0070C0"/>
                </a:solidFill>
              </a:rPr>
              <a:t>分配</a:t>
            </a:r>
            <a:r>
              <a:rPr lang="en-US" b="1" kern="0" dirty="0">
                <a:solidFill>
                  <a:srgbClr val="0070C0"/>
                </a:solidFill>
              </a:rPr>
              <a:t>) </a:t>
            </a:r>
            <a:r>
              <a:rPr lang="zh-TW" altLang="en-US" b="1" kern="0" dirty="0">
                <a:solidFill>
                  <a:srgbClr val="0070C0"/>
                </a:solidFill>
              </a:rPr>
              <a:t>按鈕一次過為相同 參加形式、獎項類别及是否選入資料庫的學生輸入資料。</a:t>
            </a:r>
            <a:endParaRPr lang="en-US" b="1" kern="0" dirty="0">
              <a:solidFill>
                <a:srgbClr val="0070C0"/>
              </a:solidFill>
            </a:endParaRPr>
          </a:p>
          <a:p>
            <a:endParaRPr lang="en-US" b="1" kern="0" dirty="0">
              <a:solidFill>
                <a:srgbClr val="0070C0"/>
              </a:solidFill>
            </a:endParaRPr>
          </a:p>
          <a:p>
            <a:endParaRPr lang="en-US" altLang="zh-TW" b="0" kern="0" dirty="0"/>
          </a:p>
        </p:txBody>
      </p:sp>
    </p:spTree>
    <p:extLst>
      <p:ext uri="{BB962C8B-B14F-4D97-AF65-F5344CB8AC3E}">
        <p14:creationId xmlns:p14="http://schemas.microsoft.com/office/powerpoint/2010/main" val="2640261405"/>
      </p:ext>
    </p:extLst>
  </p:cSld>
  <p:clrMapOvr>
    <a:masterClrMapping/>
  </p:clrMapOvr>
  <p:transition advTm="32348"/>
  <p:extLst>
    <p:ext uri="{E180D4A7-C9FB-4DFB-919C-405C955672EB}">
      <p14:showEvtLst xmlns:p14="http://schemas.microsoft.com/office/powerpoint/2010/main">
        <p14:playEvt time="16" objId="13"/>
        <p14:playEvt time="27" objId="12"/>
        <p14:stopEvt time="31993" objId="12"/>
        <p14:stopEvt time="32216" objId="13"/>
      </p14:showEvtLst>
    </p:ext>
  </p:extLs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36</a:t>
            </a:fld>
            <a:endParaRPr 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7983CA59-572A-458E-BF3D-5757E273BFB8}"/>
              </a:ext>
            </a:extLst>
          </p:cNvPr>
          <p:cNvSpPr txBox="1">
            <a:spLocks/>
          </p:cNvSpPr>
          <p:nvPr/>
        </p:nvSpPr>
        <p:spPr bwMode="auto">
          <a:xfrm>
            <a:off x="2190040" y="674299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342892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685783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028675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371566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r>
              <a:rPr lang="zh-TW" altLang="en-US" i="1" dirty="0">
                <a:effectLst/>
              </a:rPr>
              <a:t>方法二：自行建立其他校本推薦的人才資料庫活動項目</a:t>
            </a:r>
            <a:endParaRPr lang="en-US" i="1" dirty="0"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36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/>
              <a:ea typeface="+mj-ea"/>
              <a:cs typeface="+mj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318B2B6-EF51-4841-8FC0-FA3FB56DFEFE}"/>
              </a:ext>
            </a:extLst>
          </p:cNvPr>
          <p:cNvSpPr txBox="1"/>
          <p:nvPr/>
        </p:nvSpPr>
        <p:spPr>
          <a:xfrm>
            <a:off x="11236036" y="1520158"/>
            <a:ext cx="955964" cy="507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渠道二：比賽成績</a:t>
            </a:r>
            <a:endParaRPr kumimoji="0" lang="en-US" altLang="zh-HK" sz="135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B6A5540-0CDE-4F0C-AC96-6DA6BD504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491" y="1556792"/>
            <a:ext cx="7617018" cy="282021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1D7517C-6467-46D8-9DDD-EA089EC150D2}"/>
              </a:ext>
            </a:extLst>
          </p:cNvPr>
          <p:cNvSpPr/>
          <p:nvPr/>
        </p:nvSpPr>
        <p:spPr bwMode="auto">
          <a:xfrm>
            <a:off x="5455843" y="1849868"/>
            <a:ext cx="1944216" cy="21602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ahoma" pitchFamily="34" charset="0"/>
              <a:ea typeface="標楷體" pitchFamily="65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3839E56-5197-4A99-AA2F-5271B9939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747" y="3677801"/>
            <a:ext cx="5818306" cy="222861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8ECAC2F-7B4B-44E3-B051-D1B90DF7CF3A}"/>
              </a:ext>
            </a:extLst>
          </p:cNvPr>
          <p:cNvSpPr/>
          <p:nvPr/>
        </p:nvSpPr>
        <p:spPr bwMode="auto">
          <a:xfrm>
            <a:off x="5671867" y="4302831"/>
            <a:ext cx="360040" cy="19010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ahoma" pitchFamily="34" charset="0"/>
              <a:ea typeface="標楷體" pitchFamily="65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C1B7808-A2A9-41EF-A2E2-E3E0CAF1FC01}"/>
              </a:ext>
            </a:extLst>
          </p:cNvPr>
          <p:cNvSpPr/>
          <p:nvPr/>
        </p:nvSpPr>
        <p:spPr bwMode="auto">
          <a:xfrm>
            <a:off x="3439619" y="2464280"/>
            <a:ext cx="360040" cy="19010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 dirty="0">
              <a:ln>
                <a:noFill/>
              </a:ln>
              <a:solidFill>
                <a:schemeClr val="folHlink"/>
              </a:solidFill>
              <a:effectLst/>
              <a:latin typeface="Tahoma" pitchFamily="34" charset="0"/>
              <a:ea typeface="標楷體" pitchFamily="65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1C6A3ED-6A17-4195-8F2A-5565C241D7BD}"/>
              </a:ext>
            </a:extLst>
          </p:cNvPr>
          <p:cNvSpPr/>
          <p:nvPr/>
        </p:nvSpPr>
        <p:spPr bwMode="auto">
          <a:xfrm>
            <a:off x="2287490" y="3429000"/>
            <a:ext cx="972729" cy="35814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 dirty="0">
              <a:ln>
                <a:noFill/>
              </a:ln>
              <a:solidFill>
                <a:schemeClr val="folHlink"/>
              </a:solidFill>
              <a:effectLst/>
              <a:latin typeface="Tahoma" pitchFamily="34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3914633"/>
      </p:ext>
    </p:extLst>
  </p:cSld>
  <p:clrMapOvr>
    <a:masterClrMapping/>
  </p:clrMapOvr>
  <p:transition advTm="31417"/>
  <p:extLst>
    <p:ext uri="{E180D4A7-C9FB-4DFB-919C-405C955672EB}">
      <p14:showEvtLst xmlns:p14="http://schemas.microsoft.com/office/powerpoint/2010/main">
        <p14:playEvt time="16" objId="12"/>
        <p14:playEvt time="27" objId="11"/>
        <p14:stopEvt time="29831" objId="11"/>
        <p14:stopEvt time="30682" objId="12"/>
      </p14:showEvtLst>
    </p:ext>
  </p:extLs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37</a:t>
            </a:fld>
            <a:endParaRPr 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DDE1F16E-4461-4B14-8B30-D2A495C30E70}"/>
              </a:ext>
            </a:extLst>
          </p:cNvPr>
          <p:cNvSpPr txBox="1">
            <a:spLocks/>
          </p:cNvSpPr>
          <p:nvPr/>
        </p:nvSpPr>
        <p:spPr bwMode="auto">
          <a:xfrm>
            <a:off x="2190040" y="674299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342892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685783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028675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371566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zh-TW" alt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方法二：自行建立其他校本推薦的人才資料庫活動項目</a:t>
            </a:r>
            <a:endParaRPr kumimoji="0" lang="en-US" sz="2100" b="1" i="1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36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/>
              <a:ea typeface="+mj-ea"/>
              <a:cs typeface="+mj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71C248F-0365-4C7B-92EB-91B2DDFD1CF3}"/>
              </a:ext>
            </a:extLst>
          </p:cNvPr>
          <p:cNvSpPr txBox="1"/>
          <p:nvPr/>
        </p:nvSpPr>
        <p:spPr>
          <a:xfrm>
            <a:off x="11236036" y="1520158"/>
            <a:ext cx="955964" cy="507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渠道二：比賽成績</a:t>
            </a:r>
            <a:endParaRPr kumimoji="0" lang="en-US" altLang="zh-HK" sz="135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09EAD70-6635-4437-8351-5118C913B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040" y="1503948"/>
            <a:ext cx="7382052" cy="330878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783EDB4-4448-4838-A1E0-73954D50E9E9}"/>
              </a:ext>
            </a:extLst>
          </p:cNvPr>
          <p:cNvSpPr/>
          <p:nvPr/>
        </p:nvSpPr>
        <p:spPr bwMode="auto">
          <a:xfrm>
            <a:off x="3270160" y="4509120"/>
            <a:ext cx="2520280" cy="36004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ahoma" pitchFamily="34" charset="0"/>
              <a:ea typeface="標楷體" pitchFamily="65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5738FB8-0462-4A0C-8C98-DFBC233F0991}"/>
              </a:ext>
            </a:extLst>
          </p:cNvPr>
          <p:cNvSpPr/>
          <p:nvPr/>
        </p:nvSpPr>
        <p:spPr bwMode="auto">
          <a:xfrm>
            <a:off x="3270160" y="2492896"/>
            <a:ext cx="360040" cy="21602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ahoma" pitchFamily="34" charset="0"/>
              <a:ea typeface="標楷體" pitchFamily="65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D5B13A3F-897E-4A9B-8D2D-EAC82E2B0BDD}"/>
              </a:ext>
            </a:extLst>
          </p:cNvPr>
          <p:cNvSpPr txBox="1"/>
          <p:nvPr/>
        </p:nvSpPr>
        <p:spPr>
          <a:xfrm>
            <a:off x="2190040" y="5112667"/>
            <a:ext cx="10032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kern="0" dirty="0">
                <a:solidFill>
                  <a:srgbClr val="0070C0"/>
                </a:solidFill>
              </a:rPr>
              <a:t>選擇「其他校本推薦的人才資料庫活動項目」</a:t>
            </a:r>
            <a:r>
              <a:rPr lang="en-US" b="1" kern="0" dirty="0">
                <a:solidFill>
                  <a:srgbClr val="0070C0"/>
                </a:solidFill>
              </a:rPr>
              <a:t>(</a:t>
            </a:r>
            <a:r>
              <a:rPr lang="zh-TW" altLang="en-US" b="1" kern="0" dirty="0">
                <a:solidFill>
                  <a:srgbClr val="0070C0"/>
                </a:solidFill>
              </a:rPr>
              <a:t>代碼編號：</a:t>
            </a:r>
            <a:r>
              <a:rPr lang="en-US" b="1" kern="0" dirty="0">
                <a:solidFill>
                  <a:srgbClr val="0070C0"/>
                </a:solidFill>
              </a:rPr>
              <a:t>02999999)</a:t>
            </a:r>
            <a:r>
              <a:rPr lang="zh-TW" altLang="en-US" b="1" kern="0" dirty="0">
                <a:solidFill>
                  <a:srgbClr val="0070C0"/>
                </a:solidFill>
              </a:rPr>
              <a:t>旁的按鈕 ，</a:t>
            </a:r>
            <a:endParaRPr lang="en-US" altLang="zh-TW" b="1" kern="0" dirty="0">
              <a:solidFill>
                <a:srgbClr val="0070C0"/>
              </a:solidFill>
            </a:endParaRPr>
          </a:p>
          <a:p>
            <a:r>
              <a:rPr lang="zh-TW" altLang="en-US" b="1" kern="0" dirty="0">
                <a:solidFill>
                  <a:srgbClr val="0070C0"/>
                </a:solidFill>
              </a:rPr>
              <a:t>再按 </a:t>
            </a:r>
            <a:r>
              <a:rPr lang="en-US" b="1" kern="0" dirty="0">
                <a:solidFill>
                  <a:srgbClr val="0070C0"/>
                </a:solidFill>
              </a:rPr>
              <a:t>[</a:t>
            </a:r>
            <a:r>
              <a:rPr lang="zh-TW" altLang="en-US" b="1" kern="0" dirty="0">
                <a:solidFill>
                  <a:srgbClr val="0070C0"/>
                </a:solidFill>
              </a:rPr>
              <a:t>繼續</a:t>
            </a:r>
            <a:r>
              <a:rPr lang="en-US" b="1" kern="0" dirty="0">
                <a:solidFill>
                  <a:srgbClr val="0070C0"/>
                </a:solidFill>
              </a:rPr>
              <a:t>] </a:t>
            </a:r>
            <a:r>
              <a:rPr lang="zh-TW" altLang="en-US" b="1" kern="0" dirty="0">
                <a:solidFill>
                  <a:srgbClr val="0070C0"/>
                </a:solidFill>
              </a:rPr>
              <a:t> </a:t>
            </a:r>
            <a:endParaRPr lang="en-US" b="1" kern="0" dirty="0">
              <a:solidFill>
                <a:srgbClr val="0070C0"/>
              </a:solidFill>
            </a:endParaRPr>
          </a:p>
          <a:p>
            <a:endParaRPr lang="en-US" b="0" kern="0" dirty="0"/>
          </a:p>
          <a:p>
            <a:endParaRPr lang="en-US" altLang="zh-TW" b="0" kern="0" dirty="0"/>
          </a:p>
        </p:txBody>
      </p:sp>
    </p:spTree>
    <p:extLst>
      <p:ext uri="{BB962C8B-B14F-4D97-AF65-F5344CB8AC3E}">
        <p14:creationId xmlns:p14="http://schemas.microsoft.com/office/powerpoint/2010/main" val="2243159751"/>
      </p:ext>
    </p:extLst>
  </p:cSld>
  <p:clrMapOvr>
    <a:masterClrMapping/>
  </p:clrMapOvr>
  <p:transition advTm="14608"/>
  <p:extLst>
    <p:ext uri="{E180D4A7-C9FB-4DFB-919C-405C955672EB}">
      <p14:showEvtLst xmlns:p14="http://schemas.microsoft.com/office/powerpoint/2010/main">
        <p14:playEvt time="12" objId="12"/>
        <p14:stopEvt time="14535" objId="12"/>
      </p14:showEvtLst>
    </p:ext>
  </p:extLs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38</a:t>
            </a:fld>
            <a:endParaRPr 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308B5C8B-0B89-4323-B8F5-3CDABC7DB97D}"/>
              </a:ext>
            </a:extLst>
          </p:cNvPr>
          <p:cNvSpPr txBox="1">
            <a:spLocks/>
          </p:cNvSpPr>
          <p:nvPr/>
        </p:nvSpPr>
        <p:spPr bwMode="auto">
          <a:xfrm>
            <a:off x="2190040" y="674299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342892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685783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028675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371566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zh-TW" alt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方法二：自行建立其他校本推薦的人才資料庫活動項目</a:t>
            </a:r>
            <a:endParaRPr kumimoji="0" lang="en-US" sz="2100" b="1" i="1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36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/>
              <a:ea typeface="+mj-ea"/>
              <a:cs typeface="+mj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D695FF8-72BD-4EBA-9672-2ED7BC31A3E6}"/>
              </a:ext>
            </a:extLst>
          </p:cNvPr>
          <p:cNvSpPr txBox="1"/>
          <p:nvPr/>
        </p:nvSpPr>
        <p:spPr>
          <a:xfrm>
            <a:off x="11236036" y="1520158"/>
            <a:ext cx="955964" cy="507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渠道二：比賽成績</a:t>
            </a:r>
            <a:endParaRPr kumimoji="0" lang="en-US" altLang="zh-HK" sz="135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4D3DA91-566D-4169-92BE-67FCC7682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386" y="1520158"/>
            <a:ext cx="8413450" cy="33171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4A7F98B-0DCC-4376-A600-6B208ABF7FD9}"/>
              </a:ext>
            </a:extLst>
          </p:cNvPr>
          <p:cNvSpPr/>
          <p:nvPr/>
        </p:nvSpPr>
        <p:spPr bwMode="auto">
          <a:xfrm>
            <a:off x="3491221" y="3552966"/>
            <a:ext cx="576064" cy="21602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ahoma" pitchFamily="34" charset="0"/>
              <a:ea typeface="標楷體" pitchFamily="65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3EE6CAA-A806-461D-86F7-C2DE3E18A8F6}"/>
              </a:ext>
            </a:extLst>
          </p:cNvPr>
          <p:cNvSpPr txBox="1"/>
          <p:nvPr/>
        </p:nvSpPr>
        <p:spPr>
          <a:xfrm>
            <a:off x="1810935" y="4991448"/>
            <a:ext cx="10032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kern="0" dirty="0">
                <a:solidFill>
                  <a:srgbClr val="0070C0"/>
                </a:solidFill>
              </a:rPr>
              <a:t>輸入關於此「其他校本推薦的人才資料庫活動項目」的參數，如：規模、識別標籤 ，</a:t>
            </a:r>
            <a:endParaRPr lang="en-US" altLang="zh-TW" b="1" kern="0" dirty="0">
              <a:solidFill>
                <a:srgbClr val="0070C0"/>
              </a:solidFill>
            </a:endParaRPr>
          </a:p>
          <a:p>
            <a:r>
              <a:rPr lang="zh-TW" altLang="en-US" b="1" kern="0" dirty="0">
                <a:solidFill>
                  <a:srgbClr val="0070C0"/>
                </a:solidFill>
              </a:rPr>
              <a:t>然後按 </a:t>
            </a:r>
            <a:r>
              <a:rPr lang="en-US" b="1" kern="0" dirty="0">
                <a:solidFill>
                  <a:srgbClr val="0070C0"/>
                </a:solidFill>
              </a:rPr>
              <a:t>[</a:t>
            </a:r>
            <a:r>
              <a:rPr lang="zh-TW" altLang="en-US" b="1" kern="0" dirty="0">
                <a:solidFill>
                  <a:srgbClr val="0070C0"/>
                </a:solidFill>
              </a:rPr>
              <a:t>搜尋</a:t>
            </a:r>
            <a:r>
              <a:rPr lang="en-US" b="1" kern="0" dirty="0">
                <a:solidFill>
                  <a:srgbClr val="0070C0"/>
                </a:solidFill>
              </a:rPr>
              <a:t>] </a:t>
            </a:r>
            <a:r>
              <a:rPr lang="zh-TW" altLang="en-US" b="1" kern="0" dirty="0">
                <a:solidFill>
                  <a:srgbClr val="0070C0"/>
                </a:solidFill>
              </a:rPr>
              <a:t>按鈕 。</a:t>
            </a:r>
            <a:endParaRPr lang="en-US" b="1" kern="0" dirty="0">
              <a:solidFill>
                <a:srgbClr val="0070C0"/>
              </a:solidFill>
            </a:endParaRPr>
          </a:p>
          <a:p>
            <a:endParaRPr lang="en-US" b="0" kern="0" dirty="0"/>
          </a:p>
          <a:p>
            <a:endParaRPr lang="en-US" altLang="zh-TW" b="0" kern="0" dirty="0"/>
          </a:p>
        </p:txBody>
      </p:sp>
    </p:spTree>
    <p:extLst>
      <p:ext uri="{BB962C8B-B14F-4D97-AF65-F5344CB8AC3E}">
        <p14:creationId xmlns:p14="http://schemas.microsoft.com/office/powerpoint/2010/main" val="2192504883"/>
      </p:ext>
    </p:extLst>
  </p:cSld>
  <p:clrMapOvr>
    <a:masterClrMapping/>
  </p:clrMapOvr>
  <p:transition advTm="11348"/>
  <p:extLst>
    <p:ext uri="{E180D4A7-C9FB-4DFB-919C-405C955672EB}">
      <p14:showEvtLst xmlns:p14="http://schemas.microsoft.com/office/powerpoint/2010/main">
        <p14:playEvt time="16" objId="11"/>
        <p14:stopEvt time="10524" objId="11"/>
      </p14:showEvtLst>
    </p:ext>
  </p:extLs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39</a:t>
            </a:fld>
            <a:endParaRPr 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333F2BA3-9E35-4678-B03D-7A28B8C3AEF9}"/>
              </a:ext>
            </a:extLst>
          </p:cNvPr>
          <p:cNvSpPr txBox="1">
            <a:spLocks/>
          </p:cNvSpPr>
          <p:nvPr/>
        </p:nvSpPr>
        <p:spPr bwMode="auto">
          <a:xfrm>
            <a:off x="2190040" y="674299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342892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685783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028675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371566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zh-TW" alt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方法二：自行建立其他校本推薦的人才資料庫活動項目</a:t>
            </a:r>
            <a:endParaRPr kumimoji="0" lang="en-US" sz="2100" b="1" i="1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36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/>
              <a:ea typeface="+mj-ea"/>
              <a:cs typeface="+mj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9C2B096-B56D-49F2-9A8D-6388FC7C8B73}"/>
              </a:ext>
            </a:extLst>
          </p:cNvPr>
          <p:cNvSpPr txBox="1"/>
          <p:nvPr/>
        </p:nvSpPr>
        <p:spPr>
          <a:xfrm>
            <a:off x="11236036" y="1520158"/>
            <a:ext cx="955964" cy="507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渠道二：比賽成績</a:t>
            </a:r>
            <a:endParaRPr kumimoji="0" lang="en-US" altLang="zh-HK" sz="135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0427CEE-7A7B-4D34-8E12-4F4639CD4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684" y="1485189"/>
            <a:ext cx="5605870" cy="436510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54BCF55-BAD3-42AA-B705-6207E5A12F01}"/>
              </a:ext>
            </a:extLst>
          </p:cNvPr>
          <p:cNvSpPr/>
          <p:nvPr/>
        </p:nvSpPr>
        <p:spPr bwMode="auto">
          <a:xfrm>
            <a:off x="3841788" y="5661248"/>
            <a:ext cx="4608512" cy="28803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ahoma" pitchFamily="34" charset="0"/>
              <a:ea typeface="標楷體" pitchFamily="65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E50F050-E222-4E06-9F0F-E59CC72B7407}"/>
              </a:ext>
            </a:extLst>
          </p:cNvPr>
          <p:cNvSpPr txBox="1"/>
          <p:nvPr/>
        </p:nvSpPr>
        <p:spPr>
          <a:xfrm>
            <a:off x="8511554" y="2833950"/>
            <a:ext cx="3106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kern="0" dirty="0">
                <a:solidFill>
                  <a:srgbClr val="0070C0"/>
                </a:solidFill>
              </a:rPr>
              <a:t>選擇個別活動項目。</a:t>
            </a:r>
            <a:endParaRPr lang="en-US" b="1" kern="0" dirty="0">
              <a:solidFill>
                <a:srgbClr val="0070C0"/>
              </a:solidFill>
            </a:endParaRPr>
          </a:p>
          <a:p>
            <a:endParaRPr lang="en-US" b="0" kern="0" dirty="0"/>
          </a:p>
          <a:p>
            <a:endParaRPr lang="en-US" altLang="zh-TW" b="0" kern="0" dirty="0"/>
          </a:p>
        </p:txBody>
      </p:sp>
    </p:spTree>
    <p:extLst>
      <p:ext uri="{BB962C8B-B14F-4D97-AF65-F5344CB8AC3E}">
        <p14:creationId xmlns:p14="http://schemas.microsoft.com/office/powerpoint/2010/main" val="2024802962"/>
      </p:ext>
    </p:extLst>
  </p:cSld>
  <p:clrMapOvr>
    <a:masterClrMapping/>
  </p:clrMapOvr>
  <p:transition advTm="4819"/>
  <p:extLst>
    <p:ext uri="{E180D4A7-C9FB-4DFB-919C-405C955672EB}">
      <p14:showEvtLst xmlns:p14="http://schemas.microsoft.com/office/powerpoint/2010/main">
        <p14:playEvt time="12" objId="8"/>
        <p14:playEvt time="22" objId="10"/>
        <p14:stopEvt time="4706" objId="8"/>
        <p14:stopEvt time="4706" objId="10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4</a:t>
            </a:fld>
            <a:endParaRPr 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182FDAB5-CB86-4504-9128-0F59C1F12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918" y="263053"/>
            <a:ext cx="7162800" cy="762000"/>
          </a:xfrm>
        </p:spPr>
        <p:txBody>
          <a:bodyPr/>
          <a:lstStyle/>
          <a:p>
            <a:r>
              <a:rPr lang="zh-TW" altLang="en-US" sz="36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人才資料庫模組概念圖</a:t>
            </a:r>
            <a:endParaRPr lang="zh-HK" altLang="en-US" sz="3600" dirty="0"/>
          </a:p>
        </p:txBody>
      </p:sp>
      <p:pic>
        <p:nvPicPr>
          <p:cNvPr id="5" name="圖片 4" descr="File:Filter.svg">
            <a:extLst>
              <a:ext uri="{FF2B5EF4-FFF2-40B4-BE49-F238E27FC236}">
                <a16:creationId xmlns:a16="http://schemas.microsoft.com/office/drawing/2014/main" id="{FF063576-59A3-47A7-80A0-58BAAFB534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05" y="3234398"/>
            <a:ext cx="1134422" cy="1143354"/>
          </a:xfrm>
          <a:prstGeom prst="rect">
            <a:avLst/>
          </a:prstGeom>
        </p:spPr>
      </p:pic>
      <p:pic>
        <p:nvPicPr>
          <p:cNvPr id="6" name="圖片 5" descr="File:Filter.svg">
            <a:extLst>
              <a:ext uri="{FF2B5EF4-FFF2-40B4-BE49-F238E27FC236}">
                <a16:creationId xmlns:a16="http://schemas.microsoft.com/office/drawing/2014/main" id="{255F08A1-1D2E-4B3D-8051-BDCE9E77E1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624" y="3234398"/>
            <a:ext cx="1134422" cy="1143354"/>
          </a:xfrm>
          <a:prstGeom prst="rect">
            <a:avLst/>
          </a:prstGeom>
        </p:spPr>
      </p:pic>
      <p:pic>
        <p:nvPicPr>
          <p:cNvPr id="7" name="圖片 6" descr="File:Filter.svg">
            <a:extLst>
              <a:ext uri="{FF2B5EF4-FFF2-40B4-BE49-F238E27FC236}">
                <a16:creationId xmlns:a16="http://schemas.microsoft.com/office/drawing/2014/main" id="{796F47A6-D751-498F-9C00-A07793DA16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023" y="3234398"/>
            <a:ext cx="1134422" cy="1143354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8ECE3085-A8FC-4D82-A484-6E9FEDC3D03B}"/>
              </a:ext>
            </a:extLst>
          </p:cNvPr>
          <p:cNvSpPr txBox="1"/>
          <p:nvPr/>
        </p:nvSpPr>
        <p:spPr>
          <a:xfrm>
            <a:off x="4396785" y="4389627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/>
              <a:t>渠道一：學業成績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72FEDDD-C4BB-4A07-903B-D55E9ED23B27}"/>
              </a:ext>
            </a:extLst>
          </p:cNvPr>
          <p:cNvSpPr txBox="1"/>
          <p:nvPr/>
        </p:nvSpPr>
        <p:spPr>
          <a:xfrm>
            <a:off x="5940228" y="4389627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/>
              <a:t>渠道二：比賽成績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D4A15CE-9B1F-49DB-9EDE-AD248A1A625E}"/>
              </a:ext>
            </a:extLst>
          </p:cNvPr>
          <p:cNvSpPr txBox="1"/>
          <p:nvPr/>
        </p:nvSpPr>
        <p:spPr>
          <a:xfrm>
            <a:off x="7238043" y="4346457"/>
            <a:ext cx="2303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/>
              <a:t>渠道三：其他資料</a:t>
            </a:r>
            <a:endParaRPr lang="en-US" altLang="zh-TW" sz="1200" dirty="0"/>
          </a:p>
          <a:p>
            <a:pPr algn="ctr"/>
            <a:r>
              <a:rPr lang="en-US" altLang="zh-HK" sz="1200" dirty="0"/>
              <a:t>(</a:t>
            </a:r>
            <a:r>
              <a:rPr lang="zh-TW" altLang="zh-HK" sz="1200" dirty="0"/>
              <a:t>如：教師推薦、智力評估結果</a:t>
            </a:r>
            <a:r>
              <a:rPr lang="en-US" altLang="zh-HK" sz="1200" dirty="0"/>
              <a:t>)</a:t>
            </a:r>
            <a:endParaRPr lang="zh-TW" altLang="en-US" sz="1200" dirty="0"/>
          </a:p>
          <a:p>
            <a:endParaRPr lang="zh-HK" altLang="en-US" sz="1200" dirty="0"/>
          </a:p>
        </p:txBody>
      </p:sp>
      <p:sp>
        <p:nvSpPr>
          <p:cNvPr id="11" name="圓柱形 10">
            <a:extLst>
              <a:ext uri="{FF2B5EF4-FFF2-40B4-BE49-F238E27FC236}">
                <a16:creationId xmlns:a16="http://schemas.microsoft.com/office/drawing/2014/main" id="{5C30B130-2751-4D5B-8F8B-9644BE494BDC}"/>
              </a:ext>
            </a:extLst>
          </p:cNvPr>
          <p:cNvSpPr/>
          <p:nvPr/>
        </p:nvSpPr>
        <p:spPr>
          <a:xfrm>
            <a:off x="2849974" y="3174172"/>
            <a:ext cx="1134422" cy="1143354"/>
          </a:xfrm>
          <a:prstGeom prst="ca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013" dirty="0" err="1"/>
              <a:t>WebSAMS</a:t>
            </a:r>
            <a:endParaRPr lang="zh-HK" altLang="en-US" sz="1013" dirty="0"/>
          </a:p>
        </p:txBody>
      </p:sp>
      <p:sp>
        <p:nvSpPr>
          <p:cNvPr id="12" name="箭號: 弧形下彎 11">
            <a:extLst>
              <a:ext uri="{FF2B5EF4-FFF2-40B4-BE49-F238E27FC236}">
                <a16:creationId xmlns:a16="http://schemas.microsoft.com/office/drawing/2014/main" id="{FF2192C7-2D0E-4770-84B3-D837089596E6}"/>
              </a:ext>
            </a:extLst>
          </p:cNvPr>
          <p:cNvSpPr/>
          <p:nvPr/>
        </p:nvSpPr>
        <p:spPr>
          <a:xfrm>
            <a:off x="3720587" y="2702423"/>
            <a:ext cx="1479261" cy="47175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013">
              <a:solidFill>
                <a:schemeClr val="tx1"/>
              </a:solidFill>
            </a:endParaRPr>
          </a:p>
        </p:txBody>
      </p:sp>
      <p:sp>
        <p:nvSpPr>
          <p:cNvPr id="13" name="箭號: 弧形下彎 12">
            <a:extLst>
              <a:ext uri="{FF2B5EF4-FFF2-40B4-BE49-F238E27FC236}">
                <a16:creationId xmlns:a16="http://schemas.microsoft.com/office/drawing/2014/main" id="{47300BAF-271E-4FB3-B20A-C8D783C08310}"/>
              </a:ext>
            </a:extLst>
          </p:cNvPr>
          <p:cNvSpPr/>
          <p:nvPr/>
        </p:nvSpPr>
        <p:spPr>
          <a:xfrm>
            <a:off x="3730403" y="2693203"/>
            <a:ext cx="2968502" cy="47175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013">
              <a:solidFill>
                <a:schemeClr val="tx1"/>
              </a:solidFill>
            </a:endParaRPr>
          </a:p>
        </p:txBody>
      </p:sp>
      <p:sp>
        <p:nvSpPr>
          <p:cNvPr id="14" name="箭號: 弧形下彎 13">
            <a:extLst>
              <a:ext uri="{FF2B5EF4-FFF2-40B4-BE49-F238E27FC236}">
                <a16:creationId xmlns:a16="http://schemas.microsoft.com/office/drawing/2014/main" id="{23851EC9-6E31-4179-B8F4-B3046112B329}"/>
              </a:ext>
            </a:extLst>
          </p:cNvPr>
          <p:cNvSpPr/>
          <p:nvPr/>
        </p:nvSpPr>
        <p:spPr>
          <a:xfrm>
            <a:off x="3714869" y="2694419"/>
            <a:ext cx="4442576" cy="47175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013">
              <a:solidFill>
                <a:schemeClr val="tx1"/>
              </a:solidFill>
            </a:endParaRPr>
          </a:p>
        </p:txBody>
      </p:sp>
      <p:sp>
        <p:nvSpPr>
          <p:cNvPr id="15" name="流程圖: 磁碟 14">
            <a:extLst>
              <a:ext uri="{FF2B5EF4-FFF2-40B4-BE49-F238E27FC236}">
                <a16:creationId xmlns:a16="http://schemas.microsoft.com/office/drawing/2014/main" id="{B5E6F1D9-6E0E-4DA3-8C30-D187F4DC8EB9}"/>
              </a:ext>
            </a:extLst>
          </p:cNvPr>
          <p:cNvSpPr/>
          <p:nvPr/>
        </p:nvSpPr>
        <p:spPr>
          <a:xfrm>
            <a:off x="5079109" y="5210448"/>
            <a:ext cx="3401008" cy="673704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dirty="0"/>
              <a:t>人才資料庫</a:t>
            </a:r>
            <a:endParaRPr lang="zh-HK" altLang="en-US" sz="1600" dirty="0"/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65CA2F1C-33FB-4D5F-84C6-E38E6DDF7E2B}"/>
              </a:ext>
            </a:extLst>
          </p:cNvPr>
          <p:cNvSpPr/>
          <p:nvPr/>
        </p:nvSpPr>
        <p:spPr>
          <a:xfrm rot="2131890">
            <a:off x="5289567" y="4726936"/>
            <a:ext cx="400006" cy="43691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7C660B56-E8AE-445F-AA1A-95BD7B023C01}"/>
              </a:ext>
            </a:extLst>
          </p:cNvPr>
          <p:cNvSpPr/>
          <p:nvPr/>
        </p:nvSpPr>
        <p:spPr>
          <a:xfrm rot="8022651">
            <a:off x="7814778" y="4752303"/>
            <a:ext cx="400006" cy="43691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sp>
        <p:nvSpPr>
          <p:cNvPr id="18" name="箭號: 向右 17">
            <a:extLst>
              <a:ext uri="{FF2B5EF4-FFF2-40B4-BE49-F238E27FC236}">
                <a16:creationId xmlns:a16="http://schemas.microsoft.com/office/drawing/2014/main" id="{3A79E6BF-6BD3-4813-9F78-F0DC36096EE1}"/>
              </a:ext>
            </a:extLst>
          </p:cNvPr>
          <p:cNvSpPr/>
          <p:nvPr/>
        </p:nvSpPr>
        <p:spPr>
          <a:xfrm rot="5400000">
            <a:off x="6723861" y="4710523"/>
            <a:ext cx="400006" cy="43691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pic>
        <p:nvPicPr>
          <p:cNvPr id="19" name="圖形 18" descr="小朋友">
            <a:extLst>
              <a:ext uri="{FF2B5EF4-FFF2-40B4-BE49-F238E27FC236}">
                <a16:creationId xmlns:a16="http://schemas.microsoft.com/office/drawing/2014/main" id="{12EDC6E6-7974-40BF-9EA1-3F3699DC6B9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45729" y="4572553"/>
            <a:ext cx="685800" cy="685800"/>
          </a:xfrm>
          <a:prstGeom prst="rect">
            <a:avLst/>
          </a:prstGeom>
        </p:spPr>
      </p:pic>
      <p:pic>
        <p:nvPicPr>
          <p:cNvPr id="20" name="圖形 19" descr="檢查清單">
            <a:extLst>
              <a:ext uri="{FF2B5EF4-FFF2-40B4-BE49-F238E27FC236}">
                <a16:creationId xmlns:a16="http://schemas.microsoft.com/office/drawing/2014/main" id="{699281A1-266A-4E6B-9385-5D24635B76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44509" y="4825261"/>
            <a:ext cx="124419" cy="124419"/>
          </a:xfrm>
          <a:prstGeom prst="rect">
            <a:avLst/>
          </a:prstGeom>
        </p:spPr>
      </p:pic>
      <p:pic>
        <p:nvPicPr>
          <p:cNvPr id="21" name="圖形 20" descr="小朋友">
            <a:extLst>
              <a:ext uri="{FF2B5EF4-FFF2-40B4-BE49-F238E27FC236}">
                <a16:creationId xmlns:a16="http://schemas.microsoft.com/office/drawing/2014/main" id="{894560B2-286E-47C9-91FD-055B186977B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19154" y="4581311"/>
            <a:ext cx="685800" cy="685800"/>
          </a:xfrm>
          <a:prstGeom prst="rect">
            <a:avLst/>
          </a:prstGeom>
        </p:spPr>
      </p:pic>
      <p:pic>
        <p:nvPicPr>
          <p:cNvPr id="22" name="圖形 21" descr="小朋友">
            <a:extLst>
              <a:ext uri="{FF2B5EF4-FFF2-40B4-BE49-F238E27FC236}">
                <a16:creationId xmlns:a16="http://schemas.microsoft.com/office/drawing/2014/main" id="{0EAEF10E-35C0-49AE-99B0-8F4CCA8AE6E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93144" y="4731054"/>
            <a:ext cx="682956" cy="682956"/>
          </a:xfrm>
          <a:prstGeom prst="rect">
            <a:avLst/>
          </a:prstGeom>
        </p:spPr>
      </p:pic>
      <p:sp>
        <p:nvSpPr>
          <p:cNvPr id="23" name="語音泡泡: 圓角矩形 22">
            <a:extLst>
              <a:ext uri="{FF2B5EF4-FFF2-40B4-BE49-F238E27FC236}">
                <a16:creationId xmlns:a16="http://schemas.microsoft.com/office/drawing/2014/main" id="{3841982E-A292-40A6-B371-A869C7AFE3DD}"/>
              </a:ext>
            </a:extLst>
          </p:cNvPr>
          <p:cNvSpPr/>
          <p:nvPr/>
        </p:nvSpPr>
        <p:spPr>
          <a:xfrm>
            <a:off x="4605617" y="1950557"/>
            <a:ext cx="1080410" cy="665700"/>
          </a:xfrm>
          <a:prstGeom prst="wedgeRoundRectCallout">
            <a:avLst>
              <a:gd name="adj1" fmla="val -154225"/>
              <a:gd name="adj2" fmla="val 1660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35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學生成績</a:t>
            </a:r>
            <a:br>
              <a:rPr lang="en-US" altLang="zh-TW" sz="135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135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模組</a:t>
            </a:r>
            <a:br>
              <a:rPr lang="en-US" altLang="zh-TW" sz="135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135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ASR</a:t>
            </a:r>
            <a:endParaRPr lang="zh-HK" altLang="en-US" sz="135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語音泡泡: 圓角矩形 23">
            <a:extLst>
              <a:ext uri="{FF2B5EF4-FFF2-40B4-BE49-F238E27FC236}">
                <a16:creationId xmlns:a16="http://schemas.microsoft.com/office/drawing/2014/main" id="{7D98DCBE-E037-4388-A9B5-F39AA0131EFD}"/>
              </a:ext>
            </a:extLst>
          </p:cNvPr>
          <p:cNvSpPr/>
          <p:nvPr/>
        </p:nvSpPr>
        <p:spPr>
          <a:xfrm>
            <a:off x="6100445" y="1966763"/>
            <a:ext cx="962756" cy="696276"/>
          </a:xfrm>
          <a:prstGeom prst="wedgeRoundRectCallout">
            <a:avLst>
              <a:gd name="adj1" fmla="val -316517"/>
              <a:gd name="adj2" fmla="val 1564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35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課外活動</a:t>
            </a:r>
            <a:br>
              <a:rPr lang="en-US" altLang="zh-TW" sz="135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135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模組</a:t>
            </a:r>
            <a:endParaRPr lang="en-US" altLang="zh-TW" sz="135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zh-TW" sz="135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</a:t>
            </a:r>
            <a:endParaRPr lang="zh-HK" altLang="en-US" sz="135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圖形 24" descr="檢查清單">
            <a:extLst>
              <a:ext uri="{FF2B5EF4-FFF2-40B4-BE49-F238E27FC236}">
                <a16:creationId xmlns:a16="http://schemas.microsoft.com/office/drawing/2014/main" id="{5DCE153E-0F29-44A5-8C7B-537C3DC15F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84915" y="4826780"/>
            <a:ext cx="118397" cy="118397"/>
          </a:xfrm>
          <a:prstGeom prst="rect">
            <a:avLst/>
          </a:prstGeom>
        </p:spPr>
      </p:pic>
      <p:pic>
        <p:nvPicPr>
          <p:cNvPr id="26" name="圖形 25" descr="檢查清單">
            <a:extLst>
              <a:ext uri="{FF2B5EF4-FFF2-40B4-BE49-F238E27FC236}">
                <a16:creationId xmlns:a16="http://schemas.microsoft.com/office/drawing/2014/main" id="{1FB4EFEF-42AF-4793-A5E3-F662F2FB1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35354" y="4819454"/>
            <a:ext cx="126903" cy="126903"/>
          </a:xfrm>
          <a:prstGeom prst="rect">
            <a:avLst/>
          </a:prstGeom>
        </p:spPr>
      </p:pic>
      <p:pic>
        <p:nvPicPr>
          <p:cNvPr id="27" name="圖形 26" descr="檢查清單">
            <a:extLst>
              <a:ext uri="{FF2B5EF4-FFF2-40B4-BE49-F238E27FC236}">
                <a16:creationId xmlns:a16="http://schemas.microsoft.com/office/drawing/2014/main" id="{37324CF2-3DCD-44E7-9D16-B327701CC4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83985" y="4819458"/>
            <a:ext cx="128045" cy="128045"/>
          </a:xfrm>
          <a:prstGeom prst="rect">
            <a:avLst/>
          </a:prstGeom>
        </p:spPr>
      </p:pic>
      <p:pic>
        <p:nvPicPr>
          <p:cNvPr id="28" name="圖形 27" descr="檢查清單">
            <a:extLst>
              <a:ext uri="{FF2B5EF4-FFF2-40B4-BE49-F238E27FC236}">
                <a16:creationId xmlns:a16="http://schemas.microsoft.com/office/drawing/2014/main" id="{A94008AE-3527-4645-AE8A-653627A910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13522" y="4820729"/>
            <a:ext cx="128045" cy="128045"/>
          </a:xfrm>
          <a:prstGeom prst="rect">
            <a:avLst/>
          </a:prstGeom>
        </p:spPr>
      </p:pic>
      <p:pic>
        <p:nvPicPr>
          <p:cNvPr id="29" name="圖形 28" descr="檢查清單">
            <a:extLst>
              <a:ext uri="{FF2B5EF4-FFF2-40B4-BE49-F238E27FC236}">
                <a16:creationId xmlns:a16="http://schemas.microsoft.com/office/drawing/2014/main" id="{356851EC-7D25-4D82-B98D-E8C03639D3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64569" y="4819215"/>
            <a:ext cx="128045" cy="128045"/>
          </a:xfrm>
          <a:prstGeom prst="rect">
            <a:avLst/>
          </a:prstGeom>
        </p:spPr>
      </p:pic>
      <p:pic>
        <p:nvPicPr>
          <p:cNvPr id="30" name="圖形 29" descr="檢查清單">
            <a:extLst>
              <a:ext uri="{FF2B5EF4-FFF2-40B4-BE49-F238E27FC236}">
                <a16:creationId xmlns:a16="http://schemas.microsoft.com/office/drawing/2014/main" id="{1A5CD0F3-F14A-48DC-814B-BCC7FD994E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01201" y="4819206"/>
            <a:ext cx="128045" cy="128045"/>
          </a:xfrm>
          <a:prstGeom prst="rect">
            <a:avLst/>
          </a:prstGeom>
        </p:spPr>
      </p:pic>
      <p:pic>
        <p:nvPicPr>
          <p:cNvPr id="31" name="圖形 30" descr="檢查清單">
            <a:extLst>
              <a:ext uri="{FF2B5EF4-FFF2-40B4-BE49-F238E27FC236}">
                <a16:creationId xmlns:a16="http://schemas.microsoft.com/office/drawing/2014/main" id="{2D5B650D-FD07-4AA2-BFA4-4F7D6170B6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56249" y="4823450"/>
            <a:ext cx="128045" cy="128045"/>
          </a:xfrm>
          <a:prstGeom prst="rect">
            <a:avLst/>
          </a:prstGeom>
        </p:spPr>
      </p:pic>
      <p:pic>
        <p:nvPicPr>
          <p:cNvPr id="32" name="圖形 31" descr="檢查清單">
            <a:extLst>
              <a:ext uri="{FF2B5EF4-FFF2-40B4-BE49-F238E27FC236}">
                <a16:creationId xmlns:a16="http://schemas.microsoft.com/office/drawing/2014/main" id="{1E453276-D48A-4667-B250-4500F61253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87002" y="4980218"/>
            <a:ext cx="128045" cy="128045"/>
          </a:xfrm>
          <a:prstGeom prst="rect">
            <a:avLst/>
          </a:prstGeom>
        </p:spPr>
      </p:pic>
      <p:pic>
        <p:nvPicPr>
          <p:cNvPr id="33" name="圖形 32" descr="檢查清單">
            <a:extLst>
              <a:ext uri="{FF2B5EF4-FFF2-40B4-BE49-F238E27FC236}">
                <a16:creationId xmlns:a16="http://schemas.microsoft.com/office/drawing/2014/main" id="{E87EDA6C-73AC-43A1-82C0-A386407057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33945" y="4982657"/>
            <a:ext cx="128045" cy="128045"/>
          </a:xfrm>
          <a:prstGeom prst="rect">
            <a:avLst/>
          </a:prstGeom>
        </p:spPr>
      </p:pic>
      <p:pic>
        <p:nvPicPr>
          <p:cNvPr id="34" name="圖形 33" descr="檢查清單">
            <a:extLst>
              <a:ext uri="{FF2B5EF4-FFF2-40B4-BE49-F238E27FC236}">
                <a16:creationId xmlns:a16="http://schemas.microsoft.com/office/drawing/2014/main" id="{C5960E1E-2D36-4E36-BA55-5E80E156EA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16099" y="4979435"/>
            <a:ext cx="128045" cy="128045"/>
          </a:xfrm>
          <a:prstGeom prst="rect">
            <a:avLst/>
          </a:prstGeom>
        </p:spPr>
      </p:pic>
      <p:pic>
        <p:nvPicPr>
          <p:cNvPr id="35" name="圖形 34" descr="檢查清單">
            <a:extLst>
              <a:ext uri="{FF2B5EF4-FFF2-40B4-BE49-F238E27FC236}">
                <a16:creationId xmlns:a16="http://schemas.microsoft.com/office/drawing/2014/main" id="{235C870A-D954-46B5-BDAE-F2C1B7AEEF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86970" y="4987324"/>
            <a:ext cx="128045" cy="128045"/>
          </a:xfrm>
          <a:prstGeom prst="rect">
            <a:avLst/>
          </a:prstGeom>
        </p:spPr>
      </p:pic>
      <p:sp>
        <p:nvSpPr>
          <p:cNvPr id="36" name="文字方塊 35">
            <a:extLst>
              <a:ext uri="{FF2B5EF4-FFF2-40B4-BE49-F238E27FC236}">
                <a16:creationId xmlns:a16="http://schemas.microsoft.com/office/drawing/2014/main" id="{3498BA8B-D90A-417A-8C56-EC0DA84E58E7}"/>
              </a:ext>
            </a:extLst>
          </p:cNvPr>
          <p:cNvSpPr txBox="1"/>
          <p:nvPr/>
        </p:nvSpPr>
        <p:spPr>
          <a:xfrm>
            <a:off x="5079106" y="3585350"/>
            <a:ext cx="1223412" cy="2308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900" dirty="0"/>
              <a:t>人才資料庫科目組別</a:t>
            </a:r>
            <a:endParaRPr lang="zh-HK" altLang="en-US" sz="900" dirty="0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0BE6B756-03D3-473B-B651-9879956B42E8}"/>
              </a:ext>
            </a:extLst>
          </p:cNvPr>
          <p:cNvSpPr txBox="1"/>
          <p:nvPr/>
        </p:nvSpPr>
        <p:spPr>
          <a:xfrm>
            <a:off x="5199851" y="4029089"/>
            <a:ext cx="761747" cy="2308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900" dirty="0"/>
              <a:t>提取百分比</a:t>
            </a:r>
            <a:endParaRPr lang="zh-HK" altLang="en-US" sz="900" dirty="0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F026204A-6488-4475-942B-AEBC2C1A3F18}"/>
              </a:ext>
            </a:extLst>
          </p:cNvPr>
          <p:cNvSpPr txBox="1"/>
          <p:nvPr/>
        </p:nvSpPr>
        <p:spPr>
          <a:xfrm>
            <a:off x="6620268" y="3580409"/>
            <a:ext cx="1223412" cy="2308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900" dirty="0"/>
              <a:t>人才資料庫活動項目</a:t>
            </a:r>
            <a:endParaRPr lang="zh-HK" altLang="en-US" sz="900" dirty="0"/>
          </a:p>
        </p:txBody>
      </p:sp>
      <p:sp>
        <p:nvSpPr>
          <p:cNvPr id="39" name="圖說文字: 折線加上強調線 38">
            <a:extLst>
              <a:ext uri="{FF2B5EF4-FFF2-40B4-BE49-F238E27FC236}">
                <a16:creationId xmlns:a16="http://schemas.microsoft.com/office/drawing/2014/main" id="{F233B471-6AED-4252-A8EC-7316A6614BC6}"/>
              </a:ext>
            </a:extLst>
          </p:cNvPr>
          <p:cNvSpPr/>
          <p:nvPr/>
        </p:nvSpPr>
        <p:spPr>
          <a:xfrm>
            <a:off x="2961944" y="4819206"/>
            <a:ext cx="1191551" cy="309774"/>
          </a:xfrm>
          <a:prstGeom prst="accentCallout2">
            <a:avLst>
              <a:gd name="adj1" fmla="val 38315"/>
              <a:gd name="adj2" fmla="val 105142"/>
              <a:gd name="adj3" fmla="val 38315"/>
              <a:gd name="adj4" fmla="val 125886"/>
              <a:gd name="adj5" fmla="val -6379"/>
              <a:gd name="adj6" fmla="val 1691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50" dirty="0">
                <a:solidFill>
                  <a:schemeClr val="bg2"/>
                </a:solidFill>
              </a:rPr>
              <a:t>識別標籤</a:t>
            </a:r>
            <a:endParaRPr lang="zh-HK" altLang="en-US" sz="10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13386"/>
      </p:ext>
    </p:extLst>
  </p:cSld>
  <p:clrMapOvr>
    <a:masterClrMapping/>
  </p:clrMapOvr>
  <p:transition advTm="23726"/>
  <p:extLst>
    <p:ext uri="{E180D4A7-C9FB-4DFB-919C-405C955672EB}">
      <p14:showEvtLst xmlns:p14="http://schemas.microsoft.com/office/powerpoint/2010/main">
        <p14:playEvt time="12" objId="40"/>
        <p14:stopEvt time="23587" objId="40"/>
      </p14:showEvtLst>
    </p:ext>
  </p:extLs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40</a:t>
            </a:fld>
            <a:endParaRPr 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43C84293-E46D-4BCF-9BFE-CB652022EB45}"/>
              </a:ext>
            </a:extLst>
          </p:cNvPr>
          <p:cNvSpPr txBox="1">
            <a:spLocks/>
          </p:cNvSpPr>
          <p:nvPr/>
        </p:nvSpPr>
        <p:spPr bwMode="auto">
          <a:xfrm>
            <a:off x="2190040" y="674299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342892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685783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028675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371566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zh-TW" alt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方法二：自行建立其他校本推薦的人才資料庫活動項目</a:t>
            </a:r>
            <a:endParaRPr kumimoji="0" lang="en-US" sz="2100" b="1" i="1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36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/>
              <a:ea typeface="+mj-ea"/>
              <a:cs typeface="+mj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F1E40BE-12A1-47D1-B957-5D9ABF9DAC59}"/>
              </a:ext>
            </a:extLst>
          </p:cNvPr>
          <p:cNvSpPr txBox="1"/>
          <p:nvPr/>
        </p:nvSpPr>
        <p:spPr>
          <a:xfrm>
            <a:off x="11236036" y="1520158"/>
            <a:ext cx="955964" cy="507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渠道二：比賽成績</a:t>
            </a:r>
            <a:endParaRPr kumimoji="0" lang="en-US" altLang="zh-HK" sz="135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0720FBC-E656-4926-A552-8F4CE6445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360" y="1641503"/>
            <a:ext cx="7740352" cy="274474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5278149-0558-42EF-B0AC-BCC982E7ED61}"/>
              </a:ext>
            </a:extLst>
          </p:cNvPr>
          <p:cNvSpPr/>
          <p:nvPr/>
        </p:nvSpPr>
        <p:spPr bwMode="auto">
          <a:xfrm>
            <a:off x="3204448" y="3992233"/>
            <a:ext cx="6984776" cy="28803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ahoma" pitchFamily="34" charset="0"/>
              <a:ea typeface="標楷體" pitchFamily="65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B060B95-5C19-40EA-A2E2-DF2B21F4C9A1}"/>
              </a:ext>
            </a:extLst>
          </p:cNvPr>
          <p:cNvSpPr txBox="1"/>
          <p:nvPr/>
        </p:nvSpPr>
        <p:spPr>
          <a:xfrm>
            <a:off x="2190040" y="4591455"/>
            <a:ext cx="100326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kern="0" dirty="0">
                <a:solidFill>
                  <a:srgbClr val="0070C0"/>
                </a:solidFill>
              </a:rPr>
              <a:t>按 </a:t>
            </a:r>
            <a:r>
              <a:rPr lang="en-US" b="1" kern="0" dirty="0">
                <a:solidFill>
                  <a:srgbClr val="0070C0"/>
                </a:solidFill>
              </a:rPr>
              <a:t>[</a:t>
            </a:r>
            <a:r>
              <a:rPr lang="zh-TW" altLang="en-US" b="1" kern="0" dirty="0">
                <a:solidFill>
                  <a:srgbClr val="0070C0"/>
                </a:solidFill>
              </a:rPr>
              <a:t>儲存</a:t>
            </a:r>
            <a:r>
              <a:rPr lang="en-US" b="1" kern="0" dirty="0">
                <a:solidFill>
                  <a:srgbClr val="0070C0"/>
                </a:solidFill>
              </a:rPr>
              <a:t>] </a:t>
            </a:r>
            <a:r>
              <a:rPr lang="zh-TW" altLang="en-US" b="1" kern="0" dirty="0">
                <a:solidFill>
                  <a:srgbClr val="0070C0"/>
                </a:solidFill>
              </a:rPr>
              <a:t>按鈕</a:t>
            </a:r>
            <a:endParaRPr lang="en-US" b="1" kern="0" dirty="0">
              <a:solidFill>
                <a:srgbClr val="0070C0"/>
              </a:solidFill>
            </a:endParaRPr>
          </a:p>
          <a:p>
            <a:r>
              <a:rPr lang="zh-TW" altLang="en-US" b="1" kern="0" dirty="0">
                <a:solidFill>
                  <a:srgbClr val="0070C0"/>
                </a:solidFill>
              </a:rPr>
              <a:t>新增了一項「其他校本推薦的人才資料庫活動項目」</a:t>
            </a:r>
            <a:r>
              <a:rPr lang="en-US" b="1" kern="0" dirty="0">
                <a:solidFill>
                  <a:srgbClr val="0070C0"/>
                </a:solidFill>
              </a:rPr>
              <a:t>(</a:t>
            </a:r>
            <a:r>
              <a:rPr lang="zh-TW" altLang="en-US" b="1" kern="0" dirty="0">
                <a:solidFill>
                  <a:srgbClr val="0070C0"/>
                </a:solidFill>
              </a:rPr>
              <a:t>代碼編號：</a:t>
            </a:r>
            <a:r>
              <a:rPr lang="en-US" b="1" kern="0" dirty="0">
                <a:solidFill>
                  <a:srgbClr val="0070C0"/>
                </a:solidFill>
              </a:rPr>
              <a:t>02999999)</a:t>
            </a:r>
            <a:r>
              <a:rPr lang="zh-TW" altLang="en-US" b="1" kern="0" dirty="0">
                <a:solidFill>
                  <a:srgbClr val="0070C0"/>
                </a:solidFill>
              </a:rPr>
              <a:t>與「可提供活動項目」的配對。</a:t>
            </a:r>
            <a:endParaRPr lang="en-US" b="1" kern="0" dirty="0">
              <a:solidFill>
                <a:srgbClr val="0070C0"/>
              </a:solidFill>
            </a:endParaRPr>
          </a:p>
          <a:p>
            <a:endParaRPr lang="en-US" b="0" kern="0" dirty="0"/>
          </a:p>
          <a:p>
            <a:endParaRPr lang="en-US" altLang="zh-TW" b="0" kern="0" dirty="0"/>
          </a:p>
        </p:txBody>
      </p:sp>
    </p:spTree>
    <p:extLst>
      <p:ext uri="{BB962C8B-B14F-4D97-AF65-F5344CB8AC3E}">
        <p14:creationId xmlns:p14="http://schemas.microsoft.com/office/powerpoint/2010/main" val="137971161"/>
      </p:ext>
    </p:extLst>
  </p:cSld>
  <p:clrMapOvr>
    <a:masterClrMapping/>
  </p:clrMapOvr>
  <p:transition advTm="14810"/>
  <p:extLst>
    <p:ext uri="{E180D4A7-C9FB-4DFB-919C-405C955672EB}">
      <p14:showEvtLst xmlns:p14="http://schemas.microsoft.com/office/powerpoint/2010/main">
        <p14:playEvt time="16" objId="9"/>
        <p14:playEvt time="31" objId="8"/>
        <p14:stopEvt time="14633" objId="8"/>
        <p14:stopEvt time="14701" objId="9"/>
      </p14:showEvtLst>
    </p:ext>
  </p:extLs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41</a:t>
            </a:fld>
            <a:endParaRPr 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0B97E46D-C68E-40D3-A7BD-4DCE8BB9DEF5}"/>
              </a:ext>
            </a:extLst>
          </p:cNvPr>
          <p:cNvSpPr txBox="1">
            <a:spLocks/>
          </p:cNvSpPr>
          <p:nvPr/>
        </p:nvSpPr>
        <p:spPr bwMode="auto">
          <a:xfrm>
            <a:off x="2190040" y="674299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342892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685783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028675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371566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zh-TW" alt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方法二：自行建立其他校本推薦的人才資料庫活動項目</a:t>
            </a:r>
            <a:endParaRPr kumimoji="0" lang="en-US" sz="2100" b="1" i="1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36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/>
              <a:ea typeface="+mj-ea"/>
              <a:cs typeface="+mj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7B1A036-60F3-4A65-9149-9A3E68CAC124}"/>
              </a:ext>
            </a:extLst>
          </p:cNvPr>
          <p:cNvSpPr txBox="1"/>
          <p:nvPr/>
        </p:nvSpPr>
        <p:spPr>
          <a:xfrm>
            <a:off x="11236036" y="1218708"/>
            <a:ext cx="955964" cy="507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渠道二：比賽成績</a:t>
            </a:r>
            <a:endParaRPr kumimoji="0" lang="en-US" altLang="zh-HK" sz="135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5155CFD-6F74-4BDB-8B6B-F9B3FCB27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800" y="1726539"/>
            <a:ext cx="8172400" cy="224975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CAB6D90-D43F-4ED2-8C9B-5838B7166F9D}"/>
              </a:ext>
            </a:extLst>
          </p:cNvPr>
          <p:cNvSpPr/>
          <p:nvPr/>
        </p:nvSpPr>
        <p:spPr bwMode="auto">
          <a:xfrm>
            <a:off x="2873896" y="3298629"/>
            <a:ext cx="216024" cy="21602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ahoma" pitchFamily="34" charset="0"/>
              <a:ea typeface="標楷體" pitchFamily="65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0C8B8E1-CEB1-46FA-8F05-AA724A1B5C97}"/>
              </a:ext>
            </a:extLst>
          </p:cNvPr>
          <p:cNvSpPr txBox="1"/>
          <p:nvPr/>
        </p:nvSpPr>
        <p:spPr>
          <a:xfrm>
            <a:off x="2190040" y="4290005"/>
            <a:ext cx="100326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kern="0" dirty="0">
                <a:solidFill>
                  <a:srgbClr val="0070C0"/>
                </a:solidFill>
              </a:rPr>
              <a:t>於課外活動模組編修參與了此新增項目的學生資料，包括表現</a:t>
            </a:r>
            <a:endParaRPr lang="en-US" b="1" kern="0" dirty="0">
              <a:solidFill>
                <a:srgbClr val="0070C0"/>
              </a:solidFill>
            </a:endParaRPr>
          </a:p>
          <a:p>
            <a:r>
              <a:rPr lang="zh-TW" altLang="en-US" b="1" kern="0" dirty="0">
                <a:solidFill>
                  <a:srgbClr val="0070C0"/>
                </a:solidFill>
              </a:rPr>
              <a:t>然後於人才資料庫 </a:t>
            </a:r>
            <a:r>
              <a:rPr lang="en-US" b="1" kern="0" dirty="0">
                <a:solidFill>
                  <a:srgbClr val="0070C0"/>
                </a:solidFill>
              </a:rPr>
              <a:t>&gt; </a:t>
            </a:r>
            <a:r>
              <a:rPr lang="zh-TW" altLang="en-US" b="1" kern="0" dirty="0">
                <a:solidFill>
                  <a:srgbClr val="0070C0"/>
                </a:solidFill>
              </a:rPr>
              <a:t>編修資料庫</a:t>
            </a:r>
            <a:r>
              <a:rPr lang="en-US" b="1" kern="0" dirty="0">
                <a:solidFill>
                  <a:srgbClr val="0070C0"/>
                </a:solidFill>
              </a:rPr>
              <a:t> &gt; </a:t>
            </a:r>
            <a:r>
              <a:rPr lang="zh-TW" altLang="en-US" b="1" kern="0" dirty="0">
                <a:solidFill>
                  <a:srgbClr val="0070C0"/>
                </a:solidFill>
              </a:rPr>
              <a:t>渠道二：比賽成績 </a:t>
            </a:r>
            <a:r>
              <a:rPr lang="en-US" b="1" kern="0" dirty="0">
                <a:solidFill>
                  <a:srgbClr val="0070C0"/>
                </a:solidFill>
              </a:rPr>
              <a:t>&gt; </a:t>
            </a:r>
            <a:r>
              <a:rPr lang="zh-TW" altLang="en-US" b="1" kern="0" dirty="0">
                <a:solidFill>
                  <a:srgbClr val="0070C0"/>
                </a:solidFill>
              </a:rPr>
              <a:t>選該新增項目的連結，</a:t>
            </a:r>
            <a:endParaRPr lang="en-US" altLang="zh-TW" b="1" kern="0" dirty="0">
              <a:solidFill>
                <a:srgbClr val="0070C0"/>
              </a:solidFill>
            </a:endParaRPr>
          </a:p>
          <a:p>
            <a:r>
              <a:rPr lang="zh-TW" altLang="en-US" b="1" kern="0" dirty="0">
                <a:solidFill>
                  <a:srgbClr val="0070C0"/>
                </a:solidFill>
              </a:rPr>
              <a:t>輸入學生的參加形式、獎項類别及是否選入資料庫。</a:t>
            </a:r>
            <a:endParaRPr lang="en-US" b="1" kern="0" dirty="0">
              <a:solidFill>
                <a:srgbClr val="0070C0"/>
              </a:solidFill>
            </a:endParaRPr>
          </a:p>
          <a:p>
            <a:endParaRPr lang="en-US" b="0" kern="0" dirty="0"/>
          </a:p>
          <a:p>
            <a:endParaRPr lang="en-US" altLang="zh-TW" b="0" kern="0" dirty="0"/>
          </a:p>
        </p:txBody>
      </p:sp>
    </p:spTree>
    <p:extLst>
      <p:ext uri="{BB962C8B-B14F-4D97-AF65-F5344CB8AC3E}">
        <p14:creationId xmlns:p14="http://schemas.microsoft.com/office/powerpoint/2010/main" val="2501051362"/>
      </p:ext>
    </p:extLst>
  </p:cSld>
  <p:clrMapOvr>
    <a:masterClrMapping/>
  </p:clrMapOvr>
  <p:transition advTm="32420"/>
  <p:extLst>
    <p:ext uri="{E180D4A7-C9FB-4DFB-919C-405C955672EB}">
      <p14:showEvtLst xmlns:p14="http://schemas.microsoft.com/office/powerpoint/2010/main">
        <p14:playEvt time="14" objId="9"/>
        <p14:playEvt time="26" objId="8"/>
        <p14:stopEvt time="31913" objId="9"/>
        <p14:stopEvt time="32150" objId="8"/>
      </p14:showEvtLst>
    </p:ext>
  </p:extLs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42</a:t>
            </a:fld>
            <a:endParaRPr 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28F4FDB-BDD5-4F69-828D-08557E910FA8}"/>
              </a:ext>
            </a:extLst>
          </p:cNvPr>
          <p:cNvSpPr/>
          <p:nvPr/>
        </p:nvSpPr>
        <p:spPr>
          <a:xfrm>
            <a:off x="2123551" y="378024"/>
            <a:ext cx="66386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2100" b="1" i="1" dirty="0">
                <a:solidFill>
                  <a:srgbClr val="333399"/>
                </a:solidFill>
                <a:latin typeface="Trebuchet MS"/>
              </a:rPr>
              <a:t>方法二：自行建立其他校本推薦的人才資料庫活動項目</a:t>
            </a:r>
            <a:endParaRPr lang="en-US" altLang="zh-TW" sz="2100" b="1" i="1" dirty="0">
              <a:solidFill>
                <a:srgbClr val="333399"/>
              </a:solidFill>
              <a:latin typeface="Trebuchet MS"/>
            </a:endParaRPr>
          </a:p>
          <a:p>
            <a:pPr lvl="0">
              <a:defRPr/>
            </a:pPr>
            <a:r>
              <a:rPr lang="en-US" altLang="zh-TW" sz="2100" b="1" i="1" dirty="0">
                <a:solidFill>
                  <a:srgbClr val="333399"/>
                </a:solidFill>
                <a:latin typeface="Trebuchet MS"/>
              </a:rPr>
              <a:t>(</a:t>
            </a:r>
            <a:r>
              <a:rPr lang="zh-TW" altLang="en-US" sz="2100" b="1" i="1" dirty="0">
                <a:solidFill>
                  <a:srgbClr val="333399"/>
                </a:solidFill>
                <a:latin typeface="Trebuchet MS"/>
              </a:rPr>
              <a:t>增新一項活動項目的代碼</a:t>
            </a:r>
            <a:r>
              <a:rPr lang="en-US" altLang="zh-TW" sz="2100" b="1" i="1" dirty="0">
                <a:solidFill>
                  <a:srgbClr val="333399"/>
                </a:solidFill>
                <a:latin typeface="Trebuchet MS"/>
              </a:rPr>
              <a:t>)</a:t>
            </a:r>
            <a:endParaRPr lang="en-US" sz="2100" b="1" i="1" dirty="0">
              <a:solidFill>
                <a:srgbClr val="333399"/>
              </a:solidFill>
              <a:latin typeface="Trebuchet M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D67310F-3271-4618-A975-1F38EE1B0E41}"/>
              </a:ext>
            </a:extLst>
          </p:cNvPr>
          <p:cNvSpPr txBox="1"/>
          <p:nvPr/>
        </p:nvSpPr>
        <p:spPr>
          <a:xfrm>
            <a:off x="11236036" y="1520158"/>
            <a:ext cx="955964" cy="507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渠道二：比賽成績</a:t>
            </a:r>
            <a:endParaRPr kumimoji="0" lang="en-US" altLang="zh-HK" sz="135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A5163024-FDEE-4B6F-90CC-CCBABA0AF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986" y="1436299"/>
            <a:ext cx="7720515" cy="3514931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47C92A50-090D-4636-98EF-DF43F4DED677}"/>
              </a:ext>
            </a:extLst>
          </p:cNvPr>
          <p:cNvSpPr txBox="1"/>
          <p:nvPr/>
        </p:nvSpPr>
        <p:spPr>
          <a:xfrm>
            <a:off x="1836956" y="4980563"/>
            <a:ext cx="10032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kern="0" dirty="0">
                <a:solidFill>
                  <a:srgbClr val="0070C0"/>
                </a:solidFill>
              </a:rPr>
              <a:t>於代碼管理</a:t>
            </a:r>
            <a:r>
              <a:rPr lang="en-US" b="1" kern="0" dirty="0">
                <a:solidFill>
                  <a:srgbClr val="0070C0"/>
                </a:solidFill>
              </a:rPr>
              <a:t> &gt; </a:t>
            </a:r>
            <a:r>
              <a:rPr lang="zh-TW" altLang="en-US" b="1" kern="0" dirty="0">
                <a:solidFill>
                  <a:srgbClr val="0070C0"/>
                </a:solidFill>
              </a:rPr>
              <a:t>編修 </a:t>
            </a:r>
            <a:r>
              <a:rPr lang="en-US" b="1" kern="0" dirty="0">
                <a:solidFill>
                  <a:srgbClr val="0070C0"/>
                </a:solidFill>
              </a:rPr>
              <a:t>&gt; </a:t>
            </a:r>
            <a:r>
              <a:rPr lang="zh-TW" altLang="en-US" b="1" kern="0" dirty="0">
                <a:solidFill>
                  <a:srgbClr val="0070C0"/>
                </a:solidFill>
              </a:rPr>
              <a:t>範疇為學生課外活動 </a:t>
            </a:r>
            <a:r>
              <a:rPr lang="en-US" b="1" kern="0" dirty="0">
                <a:solidFill>
                  <a:srgbClr val="0070C0"/>
                </a:solidFill>
              </a:rPr>
              <a:t>&gt; </a:t>
            </a:r>
            <a:r>
              <a:rPr lang="zh-TW" altLang="en-US" b="1" kern="0" dirty="0">
                <a:solidFill>
                  <a:srgbClr val="0070C0"/>
                </a:solidFill>
              </a:rPr>
              <a:t>選活動項目 </a:t>
            </a:r>
            <a:r>
              <a:rPr lang="en-US" b="1" kern="0" dirty="0">
                <a:solidFill>
                  <a:srgbClr val="0070C0"/>
                </a:solidFill>
              </a:rPr>
              <a:t>&gt; </a:t>
            </a:r>
            <a:r>
              <a:rPr lang="zh-TW" altLang="en-US" b="1" kern="0" dirty="0">
                <a:solidFill>
                  <a:srgbClr val="0070C0"/>
                </a:solidFill>
              </a:rPr>
              <a:t>按新增 </a:t>
            </a:r>
            <a:r>
              <a:rPr lang="en-US" b="1" kern="0" dirty="0">
                <a:solidFill>
                  <a:srgbClr val="0070C0"/>
                </a:solidFill>
              </a:rPr>
              <a:t>&gt; </a:t>
            </a:r>
            <a:r>
              <a:rPr lang="zh-TW" altLang="en-US" b="1" kern="0" dirty="0">
                <a:solidFill>
                  <a:srgbClr val="0070C0"/>
                </a:solidFill>
              </a:rPr>
              <a:t>輸入代碼 </a:t>
            </a:r>
            <a:r>
              <a:rPr lang="en-US" b="1" kern="0" dirty="0">
                <a:solidFill>
                  <a:srgbClr val="0070C0"/>
                </a:solidFill>
              </a:rPr>
              <a:t>&gt; </a:t>
            </a:r>
          </a:p>
          <a:p>
            <a:r>
              <a:rPr lang="zh-TW" altLang="en-US" b="1" kern="0" dirty="0">
                <a:solidFill>
                  <a:srgbClr val="0070C0"/>
                </a:solidFill>
              </a:rPr>
              <a:t>中英文說明 </a:t>
            </a:r>
            <a:r>
              <a:rPr lang="en-US" b="1" kern="0" dirty="0">
                <a:solidFill>
                  <a:srgbClr val="0070C0"/>
                </a:solidFill>
              </a:rPr>
              <a:t>&gt; </a:t>
            </a:r>
            <a:r>
              <a:rPr lang="zh-TW" altLang="en-US" b="1" kern="0" dirty="0">
                <a:solidFill>
                  <a:srgbClr val="0070C0"/>
                </a:solidFill>
              </a:rPr>
              <a:t>活動項目類別和狀態 </a:t>
            </a:r>
            <a:r>
              <a:rPr lang="en-US" b="1" kern="0" dirty="0">
                <a:solidFill>
                  <a:srgbClr val="0070C0"/>
                </a:solidFill>
              </a:rPr>
              <a:t> &gt; </a:t>
            </a:r>
            <a:r>
              <a:rPr lang="zh-TW" altLang="en-US" b="1" kern="0" dirty="0">
                <a:solidFill>
                  <a:srgbClr val="0070C0"/>
                </a:solidFill>
              </a:rPr>
              <a:t>然後按儲存</a:t>
            </a:r>
            <a:endParaRPr lang="en-US" b="1" kern="0" dirty="0">
              <a:solidFill>
                <a:srgbClr val="0070C0"/>
              </a:solidFill>
            </a:endParaRPr>
          </a:p>
          <a:p>
            <a:endParaRPr lang="en-US" b="0" kern="0" dirty="0"/>
          </a:p>
          <a:p>
            <a:endParaRPr lang="en-US" altLang="zh-TW" b="0" kern="0" dirty="0"/>
          </a:p>
        </p:txBody>
      </p:sp>
    </p:spTree>
    <p:extLst>
      <p:ext uri="{BB962C8B-B14F-4D97-AF65-F5344CB8AC3E}">
        <p14:creationId xmlns:p14="http://schemas.microsoft.com/office/powerpoint/2010/main" val="1070236051"/>
      </p:ext>
    </p:extLst>
  </p:cSld>
  <p:clrMapOvr>
    <a:masterClrMapping/>
  </p:clrMapOvr>
  <p:transition advTm="33744"/>
  <p:extLst>
    <p:ext uri="{E180D4A7-C9FB-4DFB-919C-405C955672EB}">
      <p14:showEvtLst xmlns:p14="http://schemas.microsoft.com/office/powerpoint/2010/main">
        <p14:playEvt time="10" objId="9"/>
        <p14:stopEvt time="33317" objId="9"/>
      </p14:showEvtLst>
    </p:ext>
  </p:extLs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43</a:t>
            </a:fld>
            <a:endParaRPr 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6309957D-09DA-4496-A90C-F4577F69239D}"/>
              </a:ext>
            </a:extLst>
          </p:cNvPr>
          <p:cNvSpPr txBox="1">
            <a:spLocks/>
          </p:cNvSpPr>
          <p:nvPr/>
        </p:nvSpPr>
        <p:spPr bwMode="auto">
          <a:xfrm>
            <a:off x="2180986" y="1055299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342892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685783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028675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371566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TW" altLang="en-US" i="1" dirty="0">
                <a:solidFill>
                  <a:srgbClr val="333399"/>
                </a:solidFill>
                <a:effectLst/>
                <a:latin typeface="Trebuchet MS"/>
              </a:rPr>
              <a:t>方法二：自行建立其他校本推薦的人才資料庫活動項目</a:t>
            </a:r>
            <a:endParaRPr lang="en-US" altLang="zh-TW" i="1" dirty="0">
              <a:solidFill>
                <a:srgbClr val="333399"/>
              </a:solidFill>
              <a:effectLst/>
              <a:latin typeface="Trebuchet M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TW" i="1" dirty="0">
                <a:solidFill>
                  <a:srgbClr val="333399"/>
                </a:solidFill>
                <a:effectLst/>
                <a:latin typeface="Trebuchet MS"/>
              </a:rPr>
              <a:t>(</a:t>
            </a:r>
            <a:r>
              <a:rPr lang="zh-TW" altLang="en-US" i="1" dirty="0">
                <a:solidFill>
                  <a:srgbClr val="333399"/>
                </a:solidFill>
                <a:effectLst/>
                <a:latin typeface="Trebuchet MS"/>
              </a:rPr>
              <a:t>從代碼表增新一項活動項目到指定學年</a:t>
            </a:r>
            <a:r>
              <a:rPr lang="en-US" altLang="zh-TW" i="1" dirty="0">
                <a:solidFill>
                  <a:srgbClr val="333399"/>
                </a:solidFill>
                <a:effectLst/>
                <a:latin typeface="Trebuchet MS"/>
              </a:rPr>
              <a:t>)</a:t>
            </a:r>
            <a:endParaRPr lang="en-US" i="1" dirty="0">
              <a:solidFill>
                <a:srgbClr val="333399"/>
              </a:solidFill>
              <a:effectLst/>
              <a:latin typeface="Trebuchet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en-US" sz="2100" b="1" i="1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36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/>
              <a:ea typeface="+mj-ea"/>
              <a:cs typeface="+mj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EDBA734-604E-48F2-AA0B-0FE286B80C1F}"/>
              </a:ext>
            </a:extLst>
          </p:cNvPr>
          <p:cNvSpPr txBox="1"/>
          <p:nvPr/>
        </p:nvSpPr>
        <p:spPr>
          <a:xfrm>
            <a:off x="11236036" y="1520158"/>
            <a:ext cx="955964" cy="507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渠道二：比賽成績</a:t>
            </a:r>
            <a:endParaRPr kumimoji="0" lang="en-US" altLang="zh-HK" sz="135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F058B46-065E-4274-86AA-E46C662E8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490" y="1703615"/>
            <a:ext cx="7884368" cy="314569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4939E77-873C-43EE-83B4-9ACC15DD0832}"/>
              </a:ext>
            </a:extLst>
          </p:cNvPr>
          <p:cNvSpPr/>
          <p:nvPr/>
        </p:nvSpPr>
        <p:spPr bwMode="auto">
          <a:xfrm>
            <a:off x="3367889" y="2136618"/>
            <a:ext cx="470780" cy="217283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0986264-D9DB-449A-9A66-59F321CF8420}"/>
              </a:ext>
            </a:extLst>
          </p:cNvPr>
          <p:cNvSpPr txBox="1"/>
          <p:nvPr/>
        </p:nvSpPr>
        <p:spPr>
          <a:xfrm>
            <a:off x="1836956" y="4980563"/>
            <a:ext cx="10032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kern="0" dirty="0">
                <a:solidFill>
                  <a:srgbClr val="0070C0"/>
                </a:solidFill>
              </a:rPr>
              <a:t>課外活動模組 </a:t>
            </a:r>
            <a:r>
              <a:rPr lang="en-US" b="1" kern="0" dirty="0">
                <a:solidFill>
                  <a:srgbClr val="0070C0"/>
                </a:solidFill>
              </a:rPr>
              <a:t>&gt; </a:t>
            </a:r>
            <a:r>
              <a:rPr lang="zh-TW" altLang="en-US" b="1" kern="0" dirty="0">
                <a:solidFill>
                  <a:srgbClr val="0070C0"/>
                </a:solidFill>
              </a:rPr>
              <a:t>課外活動舉辦項目</a:t>
            </a:r>
            <a:r>
              <a:rPr lang="en-US" b="1" kern="0" dirty="0">
                <a:solidFill>
                  <a:srgbClr val="0070C0"/>
                </a:solidFill>
              </a:rPr>
              <a:t> &gt; </a:t>
            </a:r>
            <a:r>
              <a:rPr lang="zh-TW" altLang="en-US" b="1" kern="0" dirty="0">
                <a:solidFill>
                  <a:srgbClr val="0070C0"/>
                </a:solidFill>
              </a:rPr>
              <a:t>可提供活動項目 </a:t>
            </a:r>
            <a:r>
              <a:rPr lang="en-US" b="1" kern="0" dirty="0">
                <a:solidFill>
                  <a:srgbClr val="0070C0"/>
                </a:solidFill>
              </a:rPr>
              <a:t>&gt; </a:t>
            </a:r>
            <a:r>
              <a:rPr lang="zh-TW" altLang="en-US" b="1" kern="0" dirty="0">
                <a:solidFill>
                  <a:srgbClr val="0070C0"/>
                </a:solidFill>
              </a:rPr>
              <a:t>按搜尋</a:t>
            </a:r>
            <a:endParaRPr lang="en-US" b="1" kern="0" dirty="0">
              <a:solidFill>
                <a:srgbClr val="0070C0"/>
              </a:solidFill>
            </a:endParaRPr>
          </a:p>
          <a:p>
            <a:endParaRPr lang="en-US" b="0" kern="0" dirty="0"/>
          </a:p>
          <a:p>
            <a:endParaRPr lang="en-US" b="0" kern="0" dirty="0"/>
          </a:p>
          <a:p>
            <a:endParaRPr lang="en-US" altLang="zh-TW" b="0" kern="0" dirty="0"/>
          </a:p>
        </p:txBody>
      </p:sp>
    </p:spTree>
    <p:extLst>
      <p:ext uri="{BB962C8B-B14F-4D97-AF65-F5344CB8AC3E}">
        <p14:creationId xmlns:p14="http://schemas.microsoft.com/office/powerpoint/2010/main" val="3295346479"/>
      </p:ext>
    </p:extLst>
  </p:cSld>
  <p:clrMapOvr>
    <a:masterClrMapping/>
  </p:clrMapOvr>
  <p:transition advTm="16104"/>
  <p:extLst>
    <p:ext uri="{E180D4A7-C9FB-4DFB-919C-405C955672EB}">
      <p14:showEvtLst xmlns:p14="http://schemas.microsoft.com/office/powerpoint/2010/main">
        <p14:playEvt time="12" objId="7"/>
        <p14:playEvt time="22" objId="12"/>
        <p14:stopEvt time="15563" objId="12"/>
        <p14:stopEvt time="15952" objId="7"/>
      </p14:showEvtLst>
    </p:ext>
  </p:extLs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44</a:t>
            </a:fld>
            <a:endParaRPr lang="en-US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AF4CD849-EB76-478D-AF78-CB5A62787D97}"/>
              </a:ext>
            </a:extLst>
          </p:cNvPr>
          <p:cNvSpPr txBox="1">
            <a:spLocks/>
          </p:cNvSpPr>
          <p:nvPr/>
        </p:nvSpPr>
        <p:spPr bwMode="auto">
          <a:xfrm>
            <a:off x="2180986" y="1055299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342892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685783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028675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371566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TW" altLang="en-US" i="1" dirty="0">
                <a:solidFill>
                  <a:srgbClr val="333399"/>
                </a:solidFill>
                <a:effectLst/>
                <a:latin typeface="Trebuchet MS"/>
              </a:rPr>
              <a:t>方法二：自行建立其他校本推薦的人才資料庫活動項目</a:t>
            </a:r>
            <a:endParaRPr lang="en-US" altLang="zh-TW" i="1" dirty="0">
              <a:solidFill>
                <a:srgbClr val="333399"/>
              </a:solidFill>
              <a:effectLst/>
              <a:latin typeface="Trebuchet M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TW" i="1" dirty="0">
                <a:solidFill>
                  <a:srgbClr val="333399"/>
                </a:solidFill>
                <a:effectLst/>
                <a:latin typeface="Trebuchet MS"/>
              </a:rPr>
              <a:t>(</a:t>
            </a:r>
            <a:r>
              <a:rPr lang="zh-TW" altLang="en-US" i="1" dirty="0">
                <a:solidFill>
                  <a:srgbClr val="333399"/>
                </a:solidFill>
                <a:effectLst/>
                <a:latin typeface="Trebuchet MS"/>
              </a:rPr>
              <a:t>從代碼表增新一項活動項目到指定學年</a:t>
            </a:r>
            <a:r>
              <a:rPr lang="en-US" altLang="zh-TW" i="1" dirty="0">
                <a:solidFill>
                  <a:srgbClr val="333399"/>
                </a:solidFill>
                <a:effectLst/>
                <a:latin typeface="Trebuchet MS"/>
              </a:rPr>
              <a:t>)</a:t>
            </a:r>
            <a:endParaRPr lang="en-US" i="1" dirty="0">
              <a:solidFill>
                <a:srgbClr val="333399"/>
              </a:solidFill>
              <a:effectLst/>
              <a:latin typeface="Trebuchet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en-US" sz="2100" b="1" i="1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36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/>
              <a:ea typeface="+mj-ea"/>
              <a:cs typeface="+mj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0C7EFBE-7D5D-4D54-83AF-2FD69F590885}"/>
              </a:ext>
            </a:extLst>
          </p:cNvPr>
          <p:cNvSpPr txBox="1"/>
          <p:nvPr/>
        </p:nvSpPr>
        <p:spPr>
          <a:xfrm>
            <a:off x="11236036" y="1520158"/>
            <a:ext cx="955964" cy="507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渠道二：比賽成績</a:t>
            </a:r>
            <a:endParaRPr kumimoji="0" lang="en-US" altLang="zh-HK" sz="135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F5A9758E-9175-4C4E-93E4-EEB311949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986" y="1433208"/>
            <a:ext cx="6869983" cy="3765427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94F59FA4-33F2-44C8-9E9A-1909AF521075}"/>
              </a:ext>
            </a:extLst>
          </p:cNvPr>
          <p:cNvSpPr/>
          <p:nvPr/>
        </p:nvSpPr>
        <p:spPr bwMode="auto">
          <a:xfrm>
            <a:off x="3402730" y="4775268"/>
            <a:ext cx="4896544" cy="28803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ahoma" pitchFamily="34" charset="0"/>
              <a:ea typeface="標楷體" pitchFamily="65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072C190-EB6C-4248-AB41-D7007D7DDBF1}"/>
              </a:ext>
            </a:extLst>
          </p:cNvPr>
          <p:cNvSpPr txBox="1"/>
          <p:nvPr/>
        </p:nvSpPr>
        <p:spPr>
          <a:xfrm>
            <a:off x="2180986" y="5380672"/>
            <a:ext cx="31773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kern="0" dirty="0">
                <a:solidFill>
                  <a:srgbClr val="0070C0"/>
                </a:solidFill>
              </a:rPr>
              <a:t>選擇該新增的活動項目</a:t>
            </a:r>
            <a:endParaRPr lang="en-US" b="1" kern="0" dirty="0">
              <a:solidFill>
                <a:srgbClr val="0070C0"/>
              </a:solidFill>
            </a:endParaRPr>
          </a:p>
          <a:p>
            <a:endParaRPr lang="en-US" b="0" kern="0" dirty="0"/>
          </a:p>
          <a:p>
            <a:endParaRPr lang="en-US" b="0" kern="0" dirty="0"/>
          </a:p>
          <a:p>
            <a:endParaRPr lang="en-US" b="0" kern="0" dirty="0"/>
          </a:p>
          <a:p>
            <a:endParaRPr lang="en-US" altLang="zh-TW" b="0" kern="0" dirty="0"/>
          </a:p>
        </p:txBody>
      </p:sp>
    </p:spTree>
    <p:extLst>
      <p:ext uri="{BB962C8B-B14F-4D97-AF65-F5344CB8AC3E}">
        <p14:creationId xmlns:p14="http://schemas.microsoft.com/office/powerpoint/2010/main" val="3645160262"/>
      </p:ext>
    </p:extLst>
  </p:cSld>
  <p:clrMapOvr>
    <a:masterClrMapping/>
  </p:clrMapOvr>
  <p:transition advTm="5608"/>
  <p:extLst mod="1">
    <p:ext uri="{E180D4A7-C9FB-4DFB-919C-405C955672EB}">
      <p14:showEvtLst xmlns:p14="http://schemas.microsoft.com/office/powerpoint/2010/main">
        <p14:playEvt time="15" objId="14"/>
        <p14:playEvt time="26" objId="13"/>
        <p14:stopEvt time="4233" objId="13"/>
        <p14:stopEvt time="5017" objId="14"/>
      </p14:showEvtLst>
    </p:ext>
  </p:extLs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45</a:t>
            </a:fld>
            <a:endParaRPr 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AB1751F3-A7A0-4B6A-ADD1-AC5F51121A4E}"/>
              </a:ext>
            </a:extLst>
          </p:cNvPr>
          <p:cNvSpPr txBox="1">
            <a:spLocks/>
          </p:cNvSpPr>
          <p:nvPr/>
        </p:nvSpPr>
        <p:spPr bwMode="auto">
          <a:xfrm>
            <a:off x="2180986" y="1055299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342892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685783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028675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371566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方法二：自行建立其他校本推薦的人才資料庫活動項目</a:t>
            </a:r>
            <a:endParaRPr kumimoji="0" lang="en-US" altLang="zh-TW" sz="2100" b="1" i="1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TW" sz="21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(</a:t>
            </a:r>
            <a:r>
              <a:rPr kumimoji="0" lang="zh-TW" alt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從代碼表增新一項活動項目到指定學年</a:t>
            </a:r>
            <a:r>
              <a:rPr kumimoji="0" lang="en-US" altLang="zh-TW" sz="21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)</a:t>
            </a:r>
            <a:endParaRPr kumimoji="0" lang="en-US" sz="2100" b="1" i="1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en-US" sz="2100" b="1" i="1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36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/>
              <a:ea typeface="+mj-ea"/>
              <a:cs typeface="+mj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D3F8955-7C87-415F-9921-6A58247C5471}"/>
              </a:ext>
            </a:extLst>
          </p:cNvPr>
          <p:cNvSpPr txBox="1"/>
          <p:nvPr/>
        </p:nvSpPr>
        <p:spPr>
          <a:xfrm>
            <a:off x="11236036" y="1520158"/>
            <a:ext cx="955964" cy="507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渠道二：比賽成績</a:t>
            </a:r>
            <a:endParaRPr kumimoji="0" lang="en-US" altLang="zh-HK" sz="135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36A10C4B-1D50-472D-984E-19A95DFC2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310" y="1408521"/>
            <a:ext cx="7480492" cy="4040957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1B83C4BB-4E53-4027-BFAB-D0193134C35E}"/>
              </a:ext>
            </a:extLst>
          </p:cNvPr>
          <p:cNvSpPr/>
          <p:nvPr/>
        </p:nvSpPr>
        <p:spPr>
          <a:xfrm>
            <a:off x="1858900" y="5449478"/>
            <a:ext cx="7999789" cy="663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>
              <a:lnSpc>
                <a:spcPct val="107000"/>
              </a:lnSpc>
            </a:pPr>
            <a:r>
              <a:rPr lang="zh-TW" altLang="en-US" b="1" kern="0" dirty="0">
                <a:solidFill>
                  <a:srgbClr val="0070C0"/>
                </a:solidFill>
              </a:rPr>
              <a:t>輸入開始日期和完成日期、專責教職員等資料</a:t>
            </a:r>
            <a:r>
              <a:rPr lang="en-US" b="1" kern="0" dirty="0">
                <a:solidFill>
                  <a:srgbClr val="0070C0"/>
                </a:solidFill>
              </a:rPr>
              <a:t>&gt; </a:t>
            </a:r>
            <a:r>
              <a:rPr lang="zh-TW" altLang="en-US" b="1" kern="0" dirty="0">
                <a:solidFill>
                  <a:srgbClr val="0070C0"/>
                </a:solidFill>
              </a:rPr>
              <a:t>按儲存 </a:t>
            </a:r>
            <a:r>
              <a:rPr lang="en-US" b="1" kern="0" dirty="0">
                <a:solidFill>
                  <a:srgbClr val="0070C0"/>
                </a:solidFill>
              </a:rPr>
              <a:t>&gt; </a:t>
            </a:r>
            <a:r>
              <a:rPr lang="zh-TW" altLang="en-US" b="1" kern="0" dirty="0">
                <a:solidFill>
                  <a:srgbClr val="0070C0"/>
                </a:solidFill>
              </a:rPr>
              <a:t>便能成功從代碼表增新一項活動項目到指定學年</a:t>
            </a:r>
            <a:endParaRPr lang="en-US" b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99049"/>
      </p:ext>
    </p:extLst>
  </p:cSld>
  <p:clrMapOvr>
    <a:masterClrMapping/>
  </p:clrMapOvr>
  <p:transition advTm="13541"/>
  <p:extLst>
    <p:ext uri="{E180D4A7-C9FB-4DFB-919C-405C955672EB}">
      <p14:showEvtLst xmlns:p14="http://schemas.microsoft.com/office/powerpoint/2010/main">
        <p14:playEvt time="12" objId="13"/>
        <p14:playEvt time="23" objId="8"/>
        <p14:stopEvt time="12517" objId="8"/>
        <p14:stopEvt time="12720" objId="13"/>
      </p14:showEvtLst>
    </p:ext>
  </p:extLs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46</a:t>
            </a:fld>
            <a:endParaRPr 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AF0E233-DFEC-45A0-B66B-4707730F4D02}"/>
              </a:ext>
            </a:extLst>
          </p:cNvPr>
          <p:cNvSpPr txBox="1">
            <a:spLocks/>
          </p:cNvSpPr>
          <p:nvPr/>
        </p:nvSpPr>
        <p:spPr bwMode="auto">
          <a:xfrm>
            <a:off x="2259722" y="758158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342892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685783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028675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371566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r>
              <a:rPr kumimoji="0" lang="zh-TW" alt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方法</a:t>
            </a:r>
            <a:r>
              <a:rPr lang="zh-TW" altLang="en-US" i="1" dirty="0">
                <a:effectLst/>
              </a:rPr>
              <a:t>三：</a:t>
            </a:r>
            <a:r>
              <a:rPr lang="zh-TW" altLang="en-US" i="1" dirty="0">
                <a:solidFill>
                  <a:srgbClr val="333399"/>
                </a:solidFill>
                <a:effectLst/>
                <a:latin typeface="Tahoma"/>
              </a:rPr>
              <a:t>將人才資料庫活動項目清單上的比賽與</a:t>
            </a:r>
            <a:endParaRPr lang="en-US" altLang="zh-TW" i="1" dirty="0">
              <a:solidFill>
                <a:srgbClr val="333399"/>
              </a:solidFill>
              <a:effectLst/>
              <a:latin typeface="Tahoma"/>
            </a:endParaRPr>
          </a:p>
          <a:p>
            <a:r>
              <a:rPr lang="en-US" altLang="zh-TW" i="1" dirty="0">
                <a:solidFill>
                  <a:srgbClr val="333399"/>
                </a:solidFill>
                <a:effectLst/>
                <a:latin typeface="Tahoma"/>
              </a:rPr>
              <a:t>              </a:t>
            </a:r>
            <a:r>
              <a:rPr lang="zh-TW" altLang="en-US" i="1" dirty="0">
                <a:solidFill>
                  <a:srgbClr val="333399"/>
                </a:solidFill>
                <a:effectLst/>
                <a:latin typeface="Tahoma"/>
              </a:rPr>
              <a:t>學校已建立的活動項目配對</a:t>
            </a:r>
            <a:endParaRPr lang="en-US" i="1" dirty="0">
              <a:solidFill>
                <a:srgbClr val="333399"/>
              </a:solidFill>
              <a:effectLst/>
              <a:latin typeface="Tahom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36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/>
              <a:ea typeface="+mj-ea"/>
              <a:cs typeface="+mj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B890EA2-80EC-4420-B6A3-5A64D294FBF9}"/>
              </a:ext>
            </a:extLst>
          </p:cNvPr>
          <p:cNvSpPr txBox="1"/>
          <p:nvPr/>
        </p:nvSpPr>
        <p:spPr>
          <a:xfrm>
            <a:off x="11236036" y="1520158"/>
            <a:ext cx="955964" cy="507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渠道二：比賽成績</a:t>
            </a:r>
            <a:endParaRPr kumimoji="0" lang="en-US" altLang="zh-HK" sz="135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AA1D1FE-B93D-47B6-ACB4-A6ED240BE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261" y="1369410"/>
            <a:ext cx="7087722" cy="146874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F7009D9-2E94-423A-84E1-4716C620021D}"/>
              </a:ext>
            </a:extLst>
          </p:cNvPr>
          <p:cNvSpPr/>
          <p:nvPr/>
        </p:nvSpPr>
        <p:spPr bwMode="auto">
          <a:xfrm>
            <a:off x="5841122" y="1700808"/>
            <a:ext cx="2072763" cy="25333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ahoma" pitchFamily="34" charset="0"/>
              <a:ea typeface="標楷體" pitchFamily="65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B1EFF55-D12A-4A16-9EA5-FF67D71ACF83}"/>
              </a:ext>
            </a:extLst>
          </p:cNvPr>
          <p:cNvSpPr/>
          <p:nvPr/>
        </p:nvSpPr>
        <p:spPr bwMode="auto">
          <a:xfrm>
            <a:off x="3521397" y="2330327"/>
            <a:ext cx="504056" cy="233481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ahoma" pitchFamily="34" charset="0"/>
              <a:ea typeface="標楷體" pitchFamily="65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34A97C2-4D23-466E-9C93-E93D5B77B5F2}"/>
              </a:ext>
            </a:extLst>
          </p:cNvPr>
          <p:cNvSpPr/>
          <p:nvPr/>
        </p:nvSpPr>
        <p:spPr bwMode="auto">
          <a:xfrm>
            <a:off x="3521397" y="1954140"/>
            <a:ext cx="2292959" cy="17727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ahoma" pitchFamily="34" charset="0"/>
              <a:ea typeface="標楷體" pitchFamily="65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164C2A00-04F1-4CCC-B1E9-1FA59A128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400" y="3073492"/>
            <a:ext cx="7497948" cy="295240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6809F5C-845E-4CDA-8874-645E3899F8D5}"/>
              </a:ext>
            </a:extLst>
          </p:cNvPr>
          <p:cNvSpPr/>
          <p:nvPr/>
        </p:nvSpPr>
        <p:spPr bwMode="auto">
          <a:xfrm>
            <a:off x="6532824" y="3433532"/>
            <a:ext cx="2304256" cy="28803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ahoma" pitchFamily="34" charset="0"/>
              <a:ea typeface="標楷體" pitchFamily="65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8D5B20C-8A96-4B79-8115-9027A08B85F2}"/>
              </a:ext>
            </a:extLst>
          </p:cNvPr>
          <p:cNvSpPr/>
          <p:nvPr/>
        </p:nvSpPr>
        <p:spPr bwMode="auto">
          <a:xfrm>
            <a:off x="4156560" y="3937588"/>
            <a:ext cx="432048" cy="14401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ahoma" pitchFamily="34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2750045"/>
      </p:ext>
    </p:extLst>
  </p:cSld>
  <p:clrMapOvr>
    <a:masterClrMapping/>
  </p:clrMapOvr>
  <p:transition advTm="75882"/>
  <p:extLst>
    <p:ext uri="{E180D4A7-C9FB-4DFB-919C-405C955672EB}">
      <p14:showEvtLst xmlns:p14="http://schemas.microsoft.com/office/powerpoint/2010/main">
        <p14:playEvt time="10" objId="15"/>
        <p14:playEvt time="20" objId="14"/>
        <p14:stopEvt time="75068" objId="14"/>
        <p14:stopEvt time="75069" objId="15"/>
      </p14:showEvtLst>
    </p:ext>
  </p:extLs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47</a:t>
            </a:fld>
            <a:endParaRPr 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0039C456-22DB-4188-960D-7F0458547A16}"/>
              </a:ext>
            </a:extLst>
          </p:cNvPr>
          <p:cNvSpPr txBox="1">
            <a:spLocks/>
          </p:cNvSpPr>
          <p:nvPr/>
        </p:nvSpPr>
        <p:spPr bwMode="auto">
          <a:xfrm>
            <a:off x="2259722" y="758158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342892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685783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028675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371566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zh-TW" alt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方法</a:t>
            </a:r>
            <a:r>
              <a:rPr kumimoji="0" lang="zh-TW" alt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三：</a:t>
            </a:r>
            <a:r>
              <a:rPr kumimoji="0" lang="zh-TW" alt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將人才資料庫活動項目清單上的比賽與</a:t>
            </a:r>
            <a:endParaRPr kumimoji="0" lang="en-US" altLang="zh-TW" sz="2100" b="1" i="1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zh-TW" sz="21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             </a:t>
            </a:r>
            <a:r>
              <a:rPr kumimoji="0" lang="zh-TW" alt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學校已建立的活動項目配對</a:t>
            </a:r>
            <a:endParaRPr kumimoji="0" lang="en-US" sz="2100" b="1" i="1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36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/>
              <a:ea typeface="+mj-ea"/>
              <a:cs typeface="+mj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3145D56-104F-4D75-B5A1-3933BBD3C949}"/>
              </a:ext>
            </a:extLst>
          </p:cNvPr>
          <p:cNvSpPr txBox="1"/>
          <p:nvPr/>
        </p:nvSpPr>
        <p:spPr>
          <a:xfrm>
            <a:off x="11236036" y="1520158"/>
            <a:ext cx="955964" cy="507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渠道二：比賽成績</a:t>
            </a:r>
            <a:endParaRPr kumimoji="0" lang="en-US" altLang="zh-HK" sz="135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9E4BF6E-6888-423B-BB3B-BCE3674DB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393" y="1340768"/>
            <a:ext cx="5328592" cy="438885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5709947-A54B-480B-A1FA-C9FCC7543519}"/>
              </a:ext>
            </a:extLst>
          </p:cNvPr>
          <p:cNvSpPr/>
          <p:nvPr/>
        </p:nvSpPr>
        <p:spPr bwMode="auto">
          <a:xfrm>
            <a:off x="5324697" y="1594100"/>
            <a:ext cx="1584176" cy="17871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ahoma" pitchFamily="34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7604851"/>
      </p:ext>
    </p:extLst>
  </p:cSld>
  <p:clrMapOvr>
    <a:masterClrMapping/>
  </p:clrMapOvr>
  <p:transition advTm="21716"/>
  <p:extLst>
    <p:ext uri="{E180D4A7-C9FB-4DFB-919C-405C955672EB}">
      <p14:showEvtLst xmlns:p14="http://schemas.microsoft.com/office/powerpoint/2010/main">
        <p14:playEvt time="15" objId="9"/>
        <p14:stopEvt time="21217" objId="9"/>
      </p14:showEvtLst>
    </p:ext>
  </p:extLs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48</a:t>
            </a:fld>
            <a:endParaRPr 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04F429CE-EA1B-408C-9F39-8F5494389236}"/>
              </a:ext>
            </a:extLst>
          </p:cNvPr>
          <p:cNvSpPr txBox="1">
            <a:spLocks/>
          </p:cNvSpPr>
          <p:nvPr/>
        </p:nvSpPr>
        <p:spPr bwMode="auto">
          <a:xfrm>
            <a:off x="2259722" y="758158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342892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685783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028675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371566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zh-TW" alt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方法</a:t>
            </a:r>
            <a:r>
              <a:rPr kumimoji="0" lang="zh-TW" alt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三：</a:t>
            </a:r>
            <a:r>
              <a:rPr kumimoji="0" lang="zh-TW" alt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將人才資料庫活動項目清單上的比賽與</a:t>
            </a:r>
            <a:endParaRPr kumimoji="0" lang="en-US" altLang="zh-TW" sz="2100" b="1" i="1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zh-TW" sz="21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             </a:t>
            </a:r>
            <a:r>
              <a:rPr kumimoji="0" lang="zh-TW" alt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學校已建立的活動項目配對</a:t>
            </a:r>
            <a:endParaRPr kumimoji="0" lang="en-US" sz="2100" b="1" i="1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36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/>
              <a:ea typeface="+mj-ea"/>
              <a:cs typeface="+mj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377B7B7-8AE6-4111-87AF-AB58000457CC}"/>
              </a:ext>
            </a:extLst>
          </p:cNvPr>
          <p:cNvSpPr txBox="1"/>
          <p:nvPr/>
        </p:nvSpPr>
        <p:spPr>
          <a:xfrm>
            <a:off x="11236036" y="1520158"/>
            <a:ext cx="955964" cy="507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渠道二：比賽成績</a:t>
            </a:r>
            <a:endParaRPr kumimoji="0" lang="en-US" altLang="zh-HK" sz="135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81279C7-06AB-4157-9175-333F773E8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780" y="1711899"/>
            <a:ext cx="8532440" cy="296722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6D8467E-5E87-445C-9448-52119AD92E60}"/>
              </a:ext>
            </a:extLst>
          </p:cNvPr>
          <p:cNvSpPr/>
          <p:nvPr/>
        </p:nvSpPr>
        <p:spPr bwMode="auto">
          <a:xfrm>
            <a:off x="2715899" y="4288479"/>
            <a:ext cx="7646321" cy="28803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ahoma" pitchFamily="34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6742834"/>
      </p:ext>
    </p:extLst>
  </p:cSld>
  <p:clrMapOvr>
    <a:masterClrMapping/>
  </p:clrMapOvr>
  <p:transition advTm="9278"/>
  <p:extLst>
    <p:ext uri="{E180D4A7-C9FB-4DFB-919C-405C955672EB}">
      <p14:showEvtLst xmlns:p14="http://schemas.microsoft.com/office/powerpoint/2010/main">
        <p14:playEvt time="23" objId="8"/>
        <p14:stopEvt time="7821" objId="8"/>
      </p14:showEvtLst>
    </p:ext>
  </p:extLs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49</a:t>
            </a:fld>
            <a:endParaRPr 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D52565D-D0AD-458C-99B7-3EB7F6A648CB}"/>
              </a:ext>
            </a:extLst>
          </p:cNvPr>
          <p:cNvSpPr txBox="1"/>
          <p:nvPr/>
        </p:nvSpPr>
        <p:spPr>
          <a:xfrm>
            <a:off x="11236036" y="1783171"/>
            <a:ext cx="955964" cy="507831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1350" dirty="0"/>
              <a:t>渠道三：其他資料</a:t>
            </a:r>
            <a:endParaRPr lang="en-US" altLang="zh-HK" sz="135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CD9EA9DF-6E58-45DA-9935-AD1DD933BBD7}"/>
              </a:ext>
            </a:extLst>
          </p:cNvPr>
          <p:cNvSpPr txBox="1">
            <a:spLocks/>
          </p:cNvSpPr>
          <p:nvPr/>
        </p:nvSpPr>
        <p:spPr bwMode="auto">
          <a:xfrm>
            <a:off x="5292436" y="2291002"/>
            <a:ext cx="5943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zh-TW" altLang="en-US" sz="4500" kern="0" dirty="0"/>
              <a:t>渠道三：其他資料</a:t>
            </a:r>
            <a:br>
              <a:rPr lang="en-US" altLang="zh-HK" sz="4500" kern="0" dirty="0"/>
            </a:br>
            <a:endParaRPr lang="zh-HK" altLang="en-US" sz="4500" kern="0" dirty="0"/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A2D235A3-8305-400C-9532-8FA6B49CC714}"/>
              </a:ext>
            </a:extLst>
          </p:cNvPr>
          <p:cNvSpPr txBox="1">
            <a:spLocks/>
          </p:cNvSpPr>
          <p:nvPr/>
        </p:nvSpPr>
        <p:spPr>
          <a:xfrm>
            <a:off x="5410954" y="3408433"/>
            <a:ext cx="5943600" cy="533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zh-HK" b="0" kern="0" dirty="0"/>
              <a:t>(</a:t>
            </a:r>
            <a:r>
              <a:rPr lang="zh-TW" altLang="zh-HK" b="0" kern="0" dirty="0"/>
              <a:t>如：教師推薦、智力評估結果</a:t>
            </a:r>
            <a:r>
              <a:rPr lang="en-US" altLang="zh-HK" b="0" kern="0" dirty="0"/>
              <a:t>)</a:t>
            </a:r>
            <a:endParaRPr lang="zh-HK" altLang="en-US" b="0" kern="0" dirty="0"/>
          </a:p>
        </p:txBody>
      </p:sp>
    </p:spTree>
    <p:extLst>
      <p:ext uri="{BB962C8B-B14F-4D97-AF65-F5344CB8AC3E}">
        <p14:creationId xmlns:p14="http://schemas.microsoft.com/office/powerpoint/2010/main" val="4226755500"/>
      </p:ext>
    </p:extLst>
  </p:cSld>
  <p:clrMapOvr>
    <a:masterClrMapping/>
  </p:clrMapOvr>
  <p:transition advTm="9371"/>
  <p:extLst>
    <p:ext uri="{E180D4A7-C9FB-4DFB-919C-405C955672EB}">
      <p14:showEvtLst xmlns:p14="http://schemas.microsoft.com/office/powerpoint/2010/main">
        <p14:playEvt time="22" objId="7"/>
        <p14:stopEvt time="8497" objId="7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5</a:t>
            </a:fld>
            <a:endParaRPr 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9519E3D3-E5F5-4334-8DF5-CF783BE83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2522" y="272107"/>
            <a:ext cx="7162800" cy="762000"/>
          </a:xfrm>
        </p:spPr>
        <p:txBody>
          <a:bodyPr/>
          <a:lstStyle/>
          <a:p>
            <a:r>
              <a:rPr lang="en-US" altLang="zh-HK" sz="3600" dirty="0" err="1"/>
              <a:t>模組概覽</a:t>
            </a:r>
            <a:endParaRPr lang="zh-HK" altLang="en-US" sz="3600" dirty="0"/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1EBECAB6-2CEC-4011-ABD7-A74929746F13}"/>
              </a:ext>
            </a:extLst>
          </p:cNvPr>
          <p:cNvSpPr txBox="1">
            <a:spLocks/>
          </p:cNvSpPr>
          <p:nvPr/>
        </p:nvSpPr>
        <p:spPr>
          <a:xfrm>
            <a:off x="1471896" y="1455093"/>
            <a:ext cx="7758113" cy="46085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zh-TW" altLang="en-US" sz="3225" b="0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識別資優學生的渠道</a:t>
            </a:r>
            <a:r>
              <a:rPr lang="zh-TW" altLang="zh-HK" sz="3225" b="0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</a:p>
          <a:p>
            <a:pPr marL="0" indent="0">
              <a:buFont typeface="Wingdings" pitchFamily="2" charset="2"/>
              <a:buNone/>
            </a:pPr>
            <a:r>
              <a:rPr lang="zh-TW" altLang="zh-HK" sz="2400" b="0" u="sng" kern="0" dirty="0"/>
              <a:t>渠道一：學業成績</a:t>
            </a:r>
          </a:p>
          <a:p>
            <a:r>
              <a:rPr lang="zh-TW" altLang="zh-HK" sz="2400" b="0" kern="0" dirty="0"/>
              <a:t>按學校自訂的「提取百分比」</a:t>
            </a:r>
            <a:br>
              <a:rPr lang="en-US" altLang="zh-TW" sz="2400" b="0" kern="0" dirty="0"/>
            </a:br>
            <a:endParaRPr lang="en-US" altLang="zh-TW" sz="2400" b="0" kern="0" dirty="0"/>
          </a:p>
          <a:p>
            <a:pPr marL="0" indent="0">
              <a:buFont typeface="Wingdings" pitchFamily="2" charset="2"/>
              <a:buNone/>
            </a:pPr>
            <a:r>
              <a:rPr lang="zh-TW" altLang="zh-HK" sz="2400" b="0" u="sng" kern="0" dirty="0"/>
              <a:t>渠道二：比賽成績</a:t>
            </a:r>
          </a:p>
          <a:p>
            <a:r>
              <a:rPr lang="zh-TW" altLang="en-US" sz="2400" b="0" kern="0" dirty="0"/>
              <a:t>所</a:t>
            </a:r>
            <a:r>
              <a:rPr lang="zh-TW" altLang="zh-HK" sz="2400" b="0" kern="0" dirty="0"/>
              <a:t>選定的比賽</a:t>
            </a:r>
            <a:r>
              <a:rPr lang="zh-TW" altLang="en-US" sz="2400" b="0" kern="0" dirty="0"/>
              <a:t>之</a:t>
            </a:r>
            <a:r>
              <a:rPr lang="zh-TW" altLang="zh-HK" sz="2400" b="0" kern="0" dirty="0"/>
              <a:t>表現</a:t>
            </a:r>
          </a:p>
          <a:p>
            <a:endParaRPr lang="en-US" altLang="zh-TW" sz="2400" b="0" kern="0" dirty="0"/>
          </a:p>
          <a:p>
            <a:pPr marL="0" indent="0">
              <a:buFont typeface="Wingdings" pitchFamily="2" charset="2"/>
              <a:buNone/>
            </a:pPr>
            <a:r>
              <a:rPr lang="zh-TW" altLang="zh-HK" sz="2400" b="0" u="sng" kern="0" dirty="0"/>
              <a:t>渠道三：其他資料</a:t>
            </a:r>
          </a:p>
          <a:p>
            <a:r>
              <a:rPr lang="zh-TW" altLang="zh-HK" sz="2400" b="0" kern="0" dirty="0"/>
              <a:t>如：教師推薦、智力評估結果</a:t>
            </a:r>
          </a:p>
          <a:p>
            <a:endParaRPr lang="zh-HK" altLang="en-US" b="0" kern="0" dirty="0"/>
          </a:p>
        </p:txBody>
      </p:sp>
    </p:spTree>
    <p:extLst>
      <p:ext uri="{BB962C8B-B14F-4D97-AF65-F5344CB8AC3E}">
        <p14:creationId xmlns:p14="http://schemas.microsoft.com/office/powerpoint/2010/main" val="2518960615"/>
      </p:ext>
    </p:extLst>
  </p:cSld>
  <p:clrMapOvr>
    <a:masterClrMapping/>
  </p:clrMapOvr>
  <p:transition advTm="18740"/>
  <p:extLst>
    <p:ext uri="{E180D4A7-C9FB-4DFB-919C-405C955672EB}">
      <p14:showEvtLst xmlns:p14="http://schemas.microsoft.com/office/powerpoint/2010/main">
        <p14:playEvt time="25" objId="6"/>
        <p14:stopEvt time="18100" objId="6"/>
      </p14:showEvtLst>
    </p:ext>
  </p:extLs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50</a:t>
            </a:fld>
            <a:endParaRPr 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E012CFD-CA04-4EC5-B839-236091905C1B}"/>
              </a:ext>
            </a:extLst>
          </p:cNvPr>
          <p:cNvSpPr txBox="1"/>
          <p:nvPr/>
        </p:nvSpPr>
        <p:spPr>
          <a:xfrm>
            <a:off x="11236036" y="1783171"/>
            <a:ext cx="955964" cy="507831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渠道三：其他資料</a:t>
            </a:r>
            <a:endParaRPr kumimoji="0" lang="en-US" altLang="zh-HK" sz="13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EBA6D7D-2639-428D-8BF1-AE9DC26B1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394" y="1285607"/>
            <a:ext cx="7309211" cy="489348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C1FDD60-8E28-4EAA-9D71-F773F2513598}"/>
              </a:ext>
            </a:extLst>
          </p:cNvPr>
          <p:cNvSpPr/>
          <p:nvPr/>
        </p:nvSpPr>
        <p:spPr bwMode="auto">
          <a:xfrm>
            <a:off x="1939332" y="5014127"/>
            <a:ext cx="3084844" cy="1336431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90157891"/>
      </p:ext>
    </p:extLst>
  </p:cSld>
  <p:clrMapOvr>
    <a:masterClrMapping/>
  </p:clrMapOvr>
  <p:transition advTm="5686"/>
  <p:extLst>
    <p:ext uri="{E180D4A7-C9FB-4DFB-919C-405C955672EB}">
      <p14:showEvtLst xmlns:p14="http://schemas.microsoft.com/office/powerpoint/2010/main">
        <p14:playEvt time="18" objId="8"/>
        <p14:stopEvt time="4534" objId="8"/>
      </p14:showEvtLst>
    </p:ext>
  </p:extLs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51</a:t>
            </a:fld>
            <a:endParaRPr 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86CA1C3-01E2-48B3-9B79-D42D80A92BF1}"/>
              </a:ext>
            </a:extLst>
          </p:cNvPr>
          <p:cNvSpPr txBox="1"/>
          <p:nvPr/>
        </p:nvSpPr>
        <p:spPr>
          <a:xfrm>
            <a:off x="11236036" y="1783171"/>
            <a:ext cx="955964" cy="507831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渠道三：其他資料</a:t>
            </a:r>
            <a:endParaRPr kumimoji="0" lang="en-US" altLang="zh-HK" sz="13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85F1564D-DD40-4B46-915A-90523EBE2890}"/>
              </a:ext>
            </a:extLst>
          </p:cNvPr>
          <p:cNvSpPr txBox="1">
            <a:spLocks/>
          </p:cNvSpPr>
          <p:nvPr/>
        </p:nvSpPr>
        <p:spPr bwMode="auto">
          <a:xfrm>
            <a:off x="2321826" y="1846206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342892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685783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028675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371566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r>
              <a:rPr lang="zh-TW" altLang="en-US" dirty="0">
                <a:solidFill>
                  <a:srgbClr val="333399"/>
                </a:solidFill>
                <a:effectLst/>
              </a:rPr>
              <a:t>學校按其他途徑</a:t>
            </a:r>
            <a:r>
              <a:rPr lang="en-US" dirty="0">
                <a:solidFill>
                  <a:srgbClr val="333399"/>
                </a:solidFill>
                <a:effectLst/>
              </a:rPr>
              <a:t>(</a:t>
            </a:r>
            <a:r>
              <a:rPr lang="zh-TW" altLang="en-US" dirty="0">
                <a:solidFill>
                  <a:srgbClr val="333399"/>
                </a:solidFill>
                <a:effectLst/>
              </a:rPr>
              <a:t>如：教師推薦、智力評估結果</a:t>
            </a:r>
            <a:r>
              <a:rPr lang="en-US" dirty="0">
                <a:solidFill>
                  <a:srgbClr val="333399"/>
                </a:solidFill>
                <a:effectLst/>
              </a:rPr>
              <a:t>)</a:t>
            </a:r>
            <a:r>
              <a:rPr lang="zh-TW" altLang="en-US" dirty="0">
                <a:solidFill>
                  <a:srgbClr val="333399"/>
                </a:solidFill>
                <a:effectLst/>
              </a:rPr>
              <a:t>，甄選學生進入人才資料庫和為獲推薦的學生分配識別標籤。</a:t>
            </a:r>
            <a:endParaRPr lang="en-US" dirty="0">
              <a:solidFill>
                <a:srgbClr val="333399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36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/>
              <a:ea typeface="+mj-ea"/>
              <a:cs typeface="+mj-cs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86CA49A-B554-4AEE-9EE2-0468E9E7B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378" y="2058990"/>
            <a:ext cx="8532440" cy="367331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8409790-E1E6-40BA-ADDF-B3EC39374C19}"/>
              </a:ext>
            </a:extLst>
          </p:cNvPr>
          <p:cNvSpPr/>
          <p:nvPr/>
        </p:nvSpPr>
        <p:spPr>
          <a:xfrm>
            <a:off x="2096105" y="5703897"/>
            <a:ext cx="7999789" cy="921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kern="0" dirty="0">
                <a:solidFill>
                  <a:srgbClr val="0070C0"/>
                </a:solidFill>
              </a:rPr>
              <a:t>人才資料庫模組</a:t>
            </a:r>
            <a:r>
              <a:rPr lang="en-US" b="1" kern="0" dirty="0">
                <a:solidFill>
                  <a:srgbClr val="0070C0"/>
                </a:solidFill>
              </a:rPr>
              <a:t> &gt; </a:t>
            </a:r>
            <a:r>
              <a:rPr lang="zh-TW" altLang="en-US" b="1" kern="0" dirty="0">
                <a:solidFill>
                  <a:srgbClr val="0070C0"/>
                </a:solidFill>
              </a:rPr>
              <a:t>編修資料庫</a:t>
            </a:r>
            <a:r>
              <a:rPr lang="en-US" b="1" kern="0" dirty="0">
                <a:solidFill>
                  <a:srgbClr val="0070C0"/>
                </a:solidFill>
              </a:rPr>
              <a:t> &gt; </a:t>
            </a:r>
            <a:r>
              <a:rPr lang="zh-TW" altLang="en-US" b="1" kern="0" dirty="0">
                <a:solidFill>
                  <a:srgbClr val="0070C0"/>
                </a:solidFill>
              </a:rPr>
              <a:t>渠道三：其他資料</a:t>
            </a:r>
            <a:endParaRPr lang="en-US" b="1" kern="0" dirty="0">
              <a:solidFill>
                <a:srgbClr val="0070C0"/>
              </a:solidFill>
            </a:endParaRPr>
          </a:p>
          <a:p>
            <a:r>
              <a:rPr lang="zh-TW" altLang="en-US" b="1" kern="0" dirty="0">
                <a:solidFill>
                  <a:srgbClr val="0070C0"/>
                </a:solidFill>
              </a:rPr>
              <a:t>輸入學生資料搜尋相關學生，加入識別標籤、備註及是否選入資料庫</a:t>
            </a:r>
            <a:endParaRPr lang="en-US" b="1" kern="0" dirty="0">
              <a:solidFill>
                <a:srgbClr val="0070C0"/>
              </a:solidFill>
            </a:endParaRPr>
          </a:p>
          <a:p>
            <a:pPr marL="450215">
              <a:lnSpc>
                <a:spcPct val="107000"/>
              </a:lnSpc>
            </a:pP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2023257162"/>
      </p:ext>
    </p:extLst>
  </p:cSld>
  <p:clrMapOvr>
    <a:masterClrMapping/>
  </p:clrMapOvr>
  <p:transition advTm="26081"/>
  <p:extLst>
    <p:ext uri="{E180D4A7-C9FB-4DFB-919C-405C955672EB}">
      <p14:showEvtLst xmlns:p14="http://schemas.microsoft.com/office/powerpoint/2010/main">
        <p14:playEvt time="12" objId="13"/>
        <p14:stopEvt time="25346" objId="13"/>
      </p14:showEvtLst>
    </p:ext>
  </p:extLs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52</a:t>
            </a:fld>
            <a:endParaRPr 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B079AC7-2DCD-4A0A-8B62-E31F3E1521A8}"/>
              </a:ext>
            </a:extLst>
          </p:cNvPr>
          <p:cNvSpPr txBox="1"/>
          <p:nvPr/>
        </p:nvSpPr>
        <p:spPr>
          <a:xfrm>
            <a:off x="11160317" y="1789738"/>
            <a:ext cx="955964" cy="507831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endParaRPr lang="en-US" altLang="zh-TW" sz="1350" dirty="0">
              <a:solidFill>
                <a:srgbClr val="00B0F0"/>
              </a:solidFill>
            </a:endParaRPr>
          </a:p>
          <a:p>
            <a:r>
              <a:rPr lang="zh-TW" altLang="en-US" sz="1350" dirty="0">
                <a:solidFill>
                  <a:srgbClr val="FFFF00"/>
                </a:solidFill>
              </a:rPr>
              <a:t>匯出資料</a:t>
            </a:r>
            <a:endParaRPr lang="en-US" altLang="zh-HK" sz="1350" dirty="0">
              <a:solidFill>
                <a:srgbClr val="FFFF00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9EA84A5-3327-443B-9772-18EB834BD41B}"/>
              </a:ext>
            </a:extLst>
          </p:cNvPr>
          <p:cNvSpPr txBox="1">
            <a:spLocks/>
          </p:cNvSpPr>
          <p:nvPr/>
        </p:nvSpPr>
        <p:spPr bwMode="auto">
          <a:xfrm>
            <a:off x="2541006" y="2728111"/>
            <a:ext cx="5943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zh-TW" altLang="en-US" sz="3600" kern="0" dirty="0"/>
              <a:t>匯出資料</a:t>
            </a:r>
            <a:br>
              <a:rPr lang="en-US" altLang="zh-HK" kern="0" dirty="0"/>
            </a:br>
            <a:endParaRPr lang="zh-HK" altLang="en-US" kern="0" dirty="0"/>
          </a:p>
        </p:txBody>
      </p:sp>
    </p:spTree>
    <p:extLst>
      <p:ext uri="{BB962C8B-B14F-4D97-AF65-F5344CB8AC3E}">
        <p14:creationId xmlns:p14="http://schemas.microsoft.com/office/powerpoint/2010/main" val="2776963576"/>
      </p:ext>
    </p:extLst>
  </p:cSld>
  <p:clrMapOvr>
    <a:masterClrMapping/>
  </p:clrMapOvr>
  <p:transition advTm="3046"/>
  <p:extLst>
    <p:ext uri="{E180D4A7-C9FB-4DFB-919C-405C955672EB}">
      <p14:showEvtLst xmlns:p14="http://schemas.microsoft.com/office/powerpoint/2010/main">
        <p14:playEvt time="15" objId="6"/>
        <p14:stopEvt time="2338" objId="6"/>
      </p14:showEvtLst>
    </p:ext>
  </p:extLs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53</a:t>
            </a:fld>
            <a:endParaRPr 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D193DF6-467B-4961-A62D-983A422809DF}"/>
              </a:ext>
            </a:extLst>
          </p:cNvPr>
          <p:cNvSpPr txBox="1"/>
          <p:nvPr/>
        </p:nvSpPr>
        <p:spPr>
          <a:xfrm>
            <a:off x="11160317" y="1789738"/>
            <a:ext cx="955964" cy="507831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en-US" altLang="zh-TW" sz="135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匯出資料</a:t>
            </a:r>
            <a:endParaRPr kumimoji="0" lang="en-US" altLang="zh-HK" sz="135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7E838B45-97E6-4BA6-9750-59CD432F1D80}"/>
              </a:ext>
            </a:extLst>
          </p:cNvPr>
          <p:cNvSpPr txBox="1">
            <a:spLocks/>
          </p:cNvSpPr>
          <p:nvPr/>
        </p:nvSpPr>
        <p:spPr>
          <a:xfrm>
            <a:off x="2597247" y="1835419"/>
            <a:ext cx="7117121" cy="314661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zh-TW" altLang="zh-HK" b="0" kern="0" dirty="0"/>
              <a:t>此功能讓用戶將渠道一、渠道二和渠道三的資料匯出成為試算表</a:t>
            </a:r>
            <a:r>
              <a:rPr lang="en-US" altLang="zh-HK" b="0" kern="0" dirty="0"/>
              <a:t>(EXCEL)</a:t>
            </a:r>
            <a:r>
              <a:rPr lang="zh-TW" altLang="zh-HK" b="0" kern="0" dirty="0"/>
              <a:t>檔案。</a:t>
            </a:r>
          </a:p>
          <a:p>
            <a:r>
              <a:rPr lang="zh-TW" altLang="zh-HK" b="0" kern="0" dirty="0"/>
              <a:t>渠道一</a:t>
            </a:r>
            <a:endParaRPr lang="en-US" altLang="zh-TW" b="0" kern="0" dirty="0"/>
          </a:p>
          <a:p>
            <a:endParaRPr lang="en-US" altLang="zh-TW" b="0" kern="0" dirty="0"/>
          </a:p>
          <a:p>
            <a:endParaRPr lang="en-US" altLang="zh-TW" b="0" kern="0" dirty="0"/>
          </a:p>
          <a:p>
            <a:r>
              <a:rPr lang="zh-TW" altLang="zh-HK" b="0" kern="0" dirty="0"/>
              <a:t>渠道二</a:t>
            </a:r>
            <a:endParaRPr lang="en-US" altLang="zh-TW" b="0" kern="0" dirty="0"/>
          </a:p>
          <a:p>
            <a:endParaRPr lang="en-US" altLang="zh-TW" b="0" kern="0" dirty="0"/>
          </a:p>
          <a:p>
            <a:endParaRPr lang="en-US" altLang="zh-TW" b="0" kern="0" dirty="0"/>
          </a:p>
          <a:p>
            <a:r>
              <a:rPr lang="zh-TW" altLang="zh-HK" b="0" kern="0" dirty="0"/>
              <a:t>渠道三</a:t>
            </a:r>
            <a:endParaRPr lang="zh-HK" altLang="en-US" b="0" kern="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03C0995-123F-4A51-A0EA-7DBDB26A8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457" y="2968365"/>
            <a:ext cx="6909024" cy="33212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FB52CC3-8C8A-4D9A-B1B5-8188814EE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457" y="3944506"/>
            <a:ext cx="6909024" cy="36174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9CBC92F-6683-41DE-8E52-A530B419B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2457" y="5083393"/>
            <a:ext cx="6868926" cy="41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82507"/>
      </p:ext>
    </p:extLst>
  </p:cSld>
  <p:clrMapOvr>
    <a:masterClrMapping/>
  </p:clrMapOvr>
  <p:transition advTm="8678"/>
  <p:extLst>
    <p:ext uri="{E180D4A7-C9FB-4DFB-919C-405C955672EB}">
      <p14:showEvtLst xmlns:p14="http://schemas.microsoft.com/office/powerpoint/2010/main">
        <p14:playEvt time="19" objId="9"/>
        <p14:stopEvt time="8600" objId="9"/>
      </p14:showEvtLst>
    </p:ext>
  </p:extLs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54</a:t>
            </a:fld>
            <a:endParaRPr 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AF4A753-917E-4EDD-993E-59B4139DA786}"/>
              </a:ext>
            </a:extLst>
          </p:cNvPr>
          <p:cNvSpPr txBox="1"/>
          <p:nvPr/>
        </p:nvSpPr>
        <p:spPr>
          <a:xfrm>
            <a:off x="11160317" y="1789738"/>
            <a:ext cx="955964" cy="507831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en-US" altLang="zh-TW" sz="135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匯出資料</a:t>
            </a:r>
            <a:endParaRPr kumimoji="0" lang="en-US" altLang="zh-HK" sz="135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5" name="內容版面配置區 3">
            <a:extLst>
              <a:ext uri="{FF2B5EF4-FFF2-40B4-BE49-F238E27FC236}">
                <a16:creationId xmlns:a16="http://schemas.microsoft.com/office/drawing/2014/main" id="{583E72DE-B981-42D4-B7E4-2633A7A22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096" y="1268341"/>
            <a:ext cx="5760640" cy="525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81866"/>
      </p:ext>
    </p:extLst>
  </p:cSld>
  <p:clrMapOvr>
    <a:masterClrMapping/>
  </p:clrMapOvr>
  <p:transition advTm="6002"/>
  <p:extLst>
    <p:ext uri="{E180D4A7-C9FB-4DFB-919C-405C955672EB}">
      <p14:showEvtLst xmlns:p14="http://schemas.microsoft.com/office/powerpoint/2010/main">
        <p14:playEvt time="12" objId="6"/>
        <p14:stopEvt time="5868" objId="6"/>
      </p14:showEvtLst>
    </p:ext>
  </p:extLs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55</a:t>
            </a:fld>
            <a:endParaRPr 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17CC2BF8-063A-4D5E-87D1-9AEB840ED28E}"/>
              </a:ext>
            </a:extLst>
          </p:cNvPr>
          <p:cNvSpPr txBox="1">
            <a:spLocks/>
          </p:cNvSpPr>
          <p:nvPr/>
        </p:nvSpPr>
        <p:spPr>
          <a:xfrm>
            <a:off x="2370251" y="250316"/>
            <a:ext cx="8513857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雲端校管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- 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模組參考資料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718087AF-952F-4D53-A2C2-82DE6B0F4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324" y="1180498"/>
            <a:ext cx="92859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74650" indent="-3746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eaLnBrk="1" hangingPunct="1">
              <a:defRPr/>
            </a:pP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主頁</a:t>
            </a:r>
            <a:r>
              <a:rPr lang="en-US" altLang="zh-TW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&gt;</a:t>
            </a: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模組資料</a:t>
            </a:r>
            <a:r>
              <a:rPr lang="en-US" altLang="zh-TW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&gt;</a:t>
            </a: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人才資料庫</a:t>
            </a:r>
            <a:endParaRPr lang="en-US" altLang="zh-TW" sz="20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DA347E1-C222-4C63-8534-AF585B905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409" y="1591700"/>
            <a:ext cx="7947248" cy="4973653"/>
          </a:xfrm>
          <a:prstGeom prst="rect">
            <a:avLst/>
          </a:prstGeom>
        </p:spPr>
      </p:pic>
      <p:sp>
        <p:nvSpPr>
          <p:cNvPr id="7" name="橢圓 6">
            <a:extLst>
              <a:ext uri="{FF2B5EF4-FFF2-40B4-BE49-F238E27FC236}">
                <a16:creationId xmlns:a16="http://schemas.microsoft.com/office/drawing/2014/main" id="{FF12BB01-D135-4EF9-A568-821A874FBC76}"/>
              </a:ext>
            </a:extLst>
          </p:cNvPr>
          <p:cNvSpPr/>
          <p:nvPr/>
        </p:nvSpPr>
        <p:spPr>
          <a:xfrm>
            <a:off x="4049178" y="2276872"/>
            <a:ext cx="1201832" cy="3124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27293284"/>
      </p:ext>
    </p:extLst>
  </p:cSld>
  <p:clrMapOvr>
    <a:masterClrMapping/>
  </p:clrMapOvr>
  <p:transition advTm="8656"/>
  <p:extLst>
    <p:ext uri="{E180D4A7-C9FB-4DFB-919C-405C955672EB}">
      <p14:showEvtLst xmlns:p14="http://schemas.microsoft.com/office/powerpoint/2010/main">
        <p14:playEvt time="13" objId="8"/>
        <p14:stopEvt time="8167" objId="8"/>
      </p14:showEvtLst>
    </p:ext>
  </p:extLs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56</a:t>
            </a:fld>
            <a:endParaRPr 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DD21230-84F3-4131-9591-5823BD02E0D3}"/>
              </a:ext>
            </a:extLst>
          </p:cNvPr>
          <p:cNvSpPr txBox="1">
            <a:spLocks/>
          </p:cNvSpPr>
          <p:nvPr/>
        </p:nvSpPr>
        <p:spPr>
          <a:xfrm>
            <a:off x="2361198" y="292647"/>
            <a:ext cx="8513857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雲端校管系統資料庫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- 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模組參考資料</a:t>
            </a:r>
            <a:endParaRPr kumimoji="0" lang="zh-HK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C40A477-8DD9-4155-B2E9-B9D80BAF3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057" y="1662496"/>
            <a:ext cx="813628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04773"/>
      </p:ext>
    </p:extLst>
  </p:cSld>
  <p:clrMapOvr>
    <a:masterClrMapping/>
  </p:clrMapOvr>
  <p:transition advTm="4549"/>
  <p:extLst>
    <p:ext uri="{E180D4A7-C9FB-4DFB-919C-405C955672EB}">
      <p14:showEvtLst xmlns:p14="http://schemas.microsoft.com/office/powerpoint/2010/main">
        <p14:playEvt time="15" objId="6"/>
        <p14:stopEvt time="4426" objId="6"/>
      </p14:showEvtLst>
    </p:ext>
  </p:extLs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57</a:t>
            </a:fld>
            <a:endParaRPr 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D1BB00C-29AD-4221-BB83-A0F24829B338}"/>
              </a:ext>
            </a:extLst>
          </p:cNvPr>
          <p:cNvSpPr txBox="1">
            <a:spLocks/>
          </p:cNvSpPr>
          <p:nvPr/>
        </p:nvSpPr>
        <p:spPr>
          <a:xfrm>
            <a:off x="1238251" y="1341439"/>
            <a:ext cx="10344149" cy="47402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endParaRPr lang="en-US" altLang="zh-TW" b="0" kern="0" dirty="0"/>
          </a:p>
          <a:p>
            <a:pPr marL="0" indent="0" algn="ctr">
              <a:buFont typeface="Wingdings" pitchFamily="2" charset="2"/>
              <a:buNone/>
            </a:pPr>
            <a:endParaRPr lang="en-US" altLang="zh-TW" b="0" kern="0" dirty="0"/>
          </a:p>
          <a:p>
            <a:pPr marL="0" indent="0" algn="ctr">
              <a:buFont typeface="Wingdings" pitchFamily="2" charset="2"/>
              <a:buNone/>
            </a:pPr>
            <a:endParaRPr lang="en-US" altLang="zh-TW" b="0" kern="0" dirty="0"/>
          </a:p>
          <a:p>
            <a:pPr marL="0" indent="0" algn="ctr">
              <a:buFont typeface="Wingdings" pitchFamily="2" charset="2"/>
              <a:buNone/>
            </a:pPr>
            <a:endParaRPr lang="en-US" altLang="zh-TW" b="0" kern="0" dirty="0"/>
          </a:p>
          <a:p>
            <a:pPr marL="0" indent="0" algn="ctr">
              <a:buFont typeface="Wingdings" pitchFamily="2" charset="2"/>
              <a:buNone/>
            </a:pPr>
            <a:r>
              <a:rPr lang="en-US" altLang="zh-TW" sz="4800" b="1" kern="0" dirty="0"/>
              <a:t>~</a:t>
            </a:r>
            <a:r>
              <a:rPr lang="zh-TW" altLang="en-US" sz="4800" b="1" kern="0" dirty="0"/>
              <a:t>謝謝</a:t>
            </a:r>
            <a:r>
              <a:rPr lang="en-US" altLang="zh-TW" sz="4800" b="1" kern="0" dirty="0"/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2902803748"/>
      </p:ext>
    </p:extLst>
  </p:cSld>
  <p:clrMapOvr>
    <a:masterClrMapping/>
  </p:clrMapOvr>
  <p:transition advTm="2887"/>
  <p:extLst>
    <p:ext uri="{E180D4A7-C9FB-4DFB-919C-405C955672EB}">
      <p14:showEvtLst xmlns:p14="http://schemas.microsoft.com/office/powerpoint/2010/main">
        <p14:playEvt time="12" objId="5"/>
        <p14:stopEvt time="2641" objId="5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6</a:t>
            </a:fld>
            <a:endParaRPr 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F9174BA9-DDEF-4F9B-BF1D-86EF3C17D37C}"/>
              </a:ext>
            </a:extLst>
          </p:cNvPr>
          <p:cNvSpPr txBox="1">
            <a:spLocks/>
          </p:cNvSpPr>
          <p:nvPr/>
        </p:nvSpPr>
        <p:spPr bwMode="auto">
          <a:xfrm>
            <a:off x="5175780" y="3343742"/>
            <a:ext cx="5943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zh-TW" altLang="en-US" sz="4000" kern="0" dirty="0"/>
              <a:t>報告</a:t>
            </a:r>
            <a:br>
              <a:rPr lang="en-US" altLang="zh-HK" sz="3300" kern="0" dirty="0"/>
            </a:br>
            <a:endParaRPr lang="zh-HK" altLang="en-US" sz="3300" kern="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005A47D-5982-49EB-97C7-07F3FC493E1A}"/>
              </a:ext>
            </a:extLst>
          </p:cNvPr>
          <p:cNvSpPr txBox="1"/>
          <p:nvPr/>
        </p:nvSpPr>
        <p:spPr>
          <a:xfrm>
            <a:off x="11119380" y="1248974"/>
            <a:ext cx="955964" cy="507831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endParaRPr lang="en-US" altLang="zh-TW" sz="1350" dirty="0">
              <a:solidFill>
                <a:srgbClr val="00B0F0"/>
              </a:solidFill>
            </a:endParaRPr>
          </a:p>
          <a:p>
            <a:r>
              <a:rPr lang="zh-TW" altLang="en-US" sz="1350" dirty="0">
                <a:solidFill>
                  <a:srgbClr val="00B0F0"/>
                </a:solidFill>
              </a:rPr>
              <a:t>報告</a:t>
            </a:r>
            <a:endParaRPr lang="en-US" altLang="zh-HK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94914"/>
      </p:ext>
    </p:extLst>
  </p:cSld>
  <p:clrMapOvr>
    <a:masterClrMapping/>
  </p:clrMapOvr>
  <p:transition advTm="2613"/>
  <p:extLst>
    <p:ext uri="{E180D4A7-C9FB-4DFB-919C-405C955672EB}">
      <p14:showEvtLst xmlns:p14="http://schemas.microsoft.com/office/powerpoint/2010/main">
        <p14:playEvt time="19" objId="6"/>
        <p14:stopEvt time="1922" objId="6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7</a:t>
            </a:fld>
            <a:endParaRPr 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3C5CC08-188D-42A4-BB1E-01F6B999B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827" y="244946"/>
            <a:ext cx="7162800" cy="762000"/>
          </a:xfrm>
        </p:spPr>
        <p:txBody>
          <a:bodyPr/>
          <a:lstStyle/>
          <a:p>
            <a:r>
              <a:rPr lang="zh-TW" altLang="en-US" sz="3600" dirty="0"/>
              <a:t>報告的分類</a:t>
            </a:r>
            <a:endParaRPr lang="zh-HK" altLang="en-US" sz="36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1670DE7-4382-4E1F-8E6F-9694CCF257AD}"/>
              </a:ext>
            </a:extLst>
          </p:cNvPr>
          <p:cNvSpPr txBox="1"/>
          <p:nvPr/>
        </p:nvSpPr>
        <p:spPr>
          <a:xfrm>
            <a:off x="11119380" y="1248974"/>
            <a:ext cx="955964" cy="507831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en-US" altLang="zh-TW" sz="135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報告</a:t>
            </a:r>
            <a:endParaRPr kumimoji="0" lang="en-US" altLang="zh-HK" sz="135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072833E0-AC8B-40EB-8A00-5AC86AB52015}"/>
              </a:ext>
            </a:extLst>
          </p:cNvPr>
          <p:cNvSpPr txBox="1">
            <a:spLocks/>
          </p:cNvSpPr>
          <p:nvPr/>
        </p:nvSpPr>
        <p:spPr>
          <a:xfrm>
            <a:off x="1453789" y="1654269"/>
            <a:ext cx="7758113" cy="460851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85754" indent="-385754">
              <a:buFont typeface="+mj-lt"/>
              <a:buAutoNum type="arabicPeriod"/>
            </a:pPr>
            <a:r>
              <a:rPr lang="zh-TW" altLang="en-US" sz="2400" b="0" kern="0" dirty="0"/>
              <a:t>以學生為中心製作報告</a:t>
            </a:r>
            <a:endParaRPr lang="en-US" altLang="zh-TW" sz="2400" b="0" kern="0" dirty="0"/>
          </a:p>
          <a:p>
            <a:pPr marL="685783" lvl="1" indent="-385754"/>
            <a:r>
              <a:rPr lang="zh-TW" altLang="en-US" b="0" kern="0" dirty="0"/>
              <a:t>讓學校了解個別學生的特質和記錄</a:t>
            </a:r>
            <a:endParaRPr lang="en-US" altLang="zh-TW" b="0" kern="0" dirty="0"/>
          </a:p>
          <a:p>
            <a:pPr marL="385754" indent="-385754">
              <a:buFont typeface="+mj-lt"/>
              <a:buAutoNum type="arabicPeriod"/>
            </a:pPr>
            <a:r>
              <a:rPr lang="zh-TW" altLang="en-US" sz="2400" b="0" kern="0" dirty="0"/>
              <a:t>以識別標籤為中心製作報告</a:t>
            </a:r>
            <a:endParaRPr lang="en-US" altLang="zh-TW" sz="2400" b="0" kern="0" dirty="0"/>
          </a:p>
          <a:p>
            <a:pPr marL="685783" lvl="1" indent="-385754"/>
            <a:r>
              <a:rPr lang="zh-TW" altLang="en-US" b="0" kern="0" dirty="0"/>
              <a:t>讓學校了解具備某種特質的學生名單和分佈</a:t>
            </a:r>
            <a:endParaRPr lang="zh-HK" altLang="en-US" b="0" kern="0" dirty="0"/>
          </a:p>
        </p:txBody>
      </p:sp>
    </p:spTree>
    <p:extLst>
      <p:ext uri="{BB962C8B-B14F-4D97-AF65-F5344CB8AC3E}">
        <p14:creationId xmlns:p14="http://schemas.microsoft.com/office/powerpoint/2010/main" val="4145751876"/>
      </p:ext>
    </p:extLst>
  </p:cSld>
  <p:clrMapOvr>
    <a:masterClrMapping/>
  </p:clrMapOvr>
  <p:transition advTm="16891"/>
  <p:extLst>
    <p:ext uri="{E180D4A7-C9FB-4DFB-919C-405C955672EB}">
      <p14:showEvtLst xmlns:p14="http://schemas.microsoft.com/office/powerpoint/2010/main">
        <p14:playEvt time="12" objId="8"/>
        <p14:stopEvt time="15921" objId="8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8</a:t>
            </a:fld>
            <a:endParaRPr 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4DC255A-B005-4024-AFEC-FCE6B05A2D4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41" y="1009266"/>
            <a:ext cx="5486400" cy="550608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7D030D63-9F61-40F9-B48C-D6A68155ED6E}"/>
              </a:ext>
            </a:extLst>
          </p:cNvPr>
          <p:cNvSpPr txBox="1"/>
          <p:nvPr/>
        </p:nvSpPr>
        <p:spPr>
          <a:xfrm>
            <a:off x="11119380" y="1248974"/>
            <a:ext cx="955964" cy="507831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en-US" altLang="zh-TW" sz="135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報告</a:t>
            </a:r>
            <a:endParaRPr kumimoji="0" lang="en-US" altLang="zh-HK" sz="135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655388"/>
      </p:ext>
    </p:extLst>
  </p:cSld>
  <p:clrMapOvr>
    <a:masterClrMapping/>
  </p:clrMapOvr>
  <p:transition advTm="6005"/>
  <p:extLst>
    <p:ext uri="{E180D4A7-C9FB-4DFB-919C-405C955672EB}">
      <p14:showEvtLst xmlns:p14="http://schemas.microsoft.com/office/powerpoint/2010/main">
        <p14:playEvt time="14" objId="6"/>
        <p14:stopEvt time="4305" objId="6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9</a:t>
            </a:fld>
            <a:endParaRPr 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81895E3-CA60-4FE0-A5EA-FB14DBE0EB50}"/>
              </a:ext>
            </a:extLst>
          </p:cNvPr>
          <p:cNvSpPr txBox="1"/>
          <p:nvPr/>
        </p:nvSpPr>
        <p:spPr>
          <a:xfrm>
            <a:off x="11119380" y="1248974"/>
            <a:ext cx="955964" cy="507831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en-US" altLang="zh-TW" sz="135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報告</a:t>
            </a:r>
            <a:endParaRPr kumimoji="0" lang="en-US" altLang="zh-HK" sz="135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390EF4C-6207-4537-AF3A-383696117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05" y="3914262"/>
            <a:ext cx="3672134" cy="264462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2C5A938-88B8-42B1-A663-E8F73236567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039" y="1266555"/>
            <a:ext cx="5486400" cy="3970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186BC668-56E8-4376-8755-547322540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05" y="3871957"/>
            <a:ext cx="3672134" cy="264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20133"/>
      </p:ext>
    </p:extLst>
  </p:cSld>
  <p:clrMapOvr>
    <a:masterClrMapping/>
  </p:clrMapOvr>
  <p:transition advTm="5086"/>
  <p:extLst>
    <p:ext uri="{E180D4A7-C9FB-4DFB-919C-405C955672EB}">
      <p14:showEvtLst xmlns:p14="http://schemas.microsoft.com/office/powerpoint/2010/main">
        <p14:playEvt time="10" objId="9"/>
        <p14:stopEvt time="4249" objId="9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佈景主題1">
  <a:themeElements>
    <a:clrScheme name="WebSAM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WebSAM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WebSAM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佈景主題1" id="{62971419-53E8-4396-B714-3F4D5B263971}" vid="{17A53775-49C6-49E5-AF25-48B9D129813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CFF9752504B84386174481646F5B54" ma:contentTypeVersion="11" ma:contentTypeDescription="Create a new document." ma:contentTypeScope="" ma:versionID="97e1d518c4b2c2d2bac7cf720b57b18a">
  <xsd:schema xmlns:xsd="http://www.w3.org/2001/XMLSchema" xmlns:xs="http://www.w3.org/2001/XMLSchema" xmlns:p="http://schemas.microsoft.com/office/2006/metadata/properties" xmlns:ns2="3d76310b-ceb6-4baf-8212-2fb1443a9293" xmlns:ns3="50deb2b0-382b-46e0-953e-fe373c01e01d" targetNamespace="http://schemas.microsoft.com/office/2006/metadata/properties" ma:root="true" ma:fieldsID="fba0e34cfbeb2e053bf5b036c7e5e041" ns2:_="" ns3:_="">
    <xsd:import namespace="3d76310b-ceb6-4baf-8212-2fb1443a9293"/>
    <xsd:import namespace="50deb2b0-382b-46e0-953e-fe373c01e0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6310b-ceb6-4baf-8212-2fb1443a92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ea62f16-d582-4834-8c6b-45a5dadf61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deb2b0-382b-46e0-953e-fe373c01e01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6672e77-3b84-461e-9b48-8db29cb37439}" ma:internalName="TaxCatchAll" ma:showField="CatchAllData" ma:web="50deb2b0-382b-46e0-953e-fe373c01e0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8F2A87-AB70-497C-A643-091E2E9F2F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76310b-ceb6-4baf-8212-2fb1443a9293"/>
    <ds:schemaRef ds:uri="50deb2b0-382b-46e0-953e-fe373c01e0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724560-6108-47B1-90D7-9E08DC6FCE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47258</TotalTime>
  <Words>1905</Words>
  <Application>Microsoft Office PowerPoint</Application>
  <PresentationFormat>寬螢幕</PresentationFormat>
  <Paragraphs>382</Paragraphs>
  <Slides>57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57</vt:i4>
      </vt:variant>
    </vt:vector>
  </HeadingPairs>
  <TitlesOfParts>
    <vt:vector size="68" baseType="lpstr">
      <vt:lpstr>Adobe 繁黑體 Std B</vt:lpstr>
      <vt:lpstr>微軟正黑體</vt:lpstr>
      <vt:lpstr>新細明體</vt:lpstr>
      <vt:lpstr>標楷體</vt:lpstr>
      <vt:lpstr>Arial</vt:lpstr>
      <vt:lpstr>Calibri</vt:lpstr>
      <vt:lpstr>Cooper Black</vt:lpstr>
      <vt:lpstr>Tahoma</vt:lpstr>
      <vt:lpstr>Trebuchet MS</vt:lpstr>
      <vt:lpstr>Wingdings</vt:lpstr>
      <vt:lpstr>佈景主題1</vt:lpstr>
      <vt:lpstr>人才資料庫模組</vt:lpstr>
      <vt:lpstr>模組概覽</vt:lpstr>
      <vt:lpstr>甚麼是校本學生人才庫?</vt:lpstr>
      <vt:lpstr>人才資料庫模組概念圖</vt:lpstr>
      <vt:lpstr>模組概覽</vt:lpstr>
      <vt:lpstr>PowerPoint 簡報</vt:lpstr>
      <vt:lpstr>報告的分類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使用步驟概要</vt:lpstr>
      <vt:lpstr>A. 管理人才資料庫科目組別配對的參數</vt:lpstr>
      <vt:lpstr>A. 管理人才資料庫科目組別配對的參數</vt:lpstr>
      <vt:lpstr>A. 管理人才資料庫科目組別配對的參數</vt:lpstr>
      <vt:lpstr>A. 管理人才資料庫科目組別配對的參數</vt:lpstr>
      <vt:lpstr>B. 用戶從學生成績模組提取相關的學業成績數據</vt:lpstr>
      <vt:lpstr>B. 用戶從學生成績模組提取相關的學業成績數據</vt:lpstr>
      <vt:lpstr>B. 用戶從學生成績模組提取相關的學業成績數據</vt:lpstr>
      <vt:lpstr>C. 系統為已獲甄選的學生加上識別標籤</vt:lpstr>
      <vt:lpstr>PowerPoint 簡報</vt:lpstr>
      <vt:lpstr>CloudSAMS 不同模組的配合</vt:lpstr>
      <vt:lpstr>PowerPoint 簡報</vt:lpstr>
      <vt:lpstr>PowerPoint 簡報</vt:lpstr>
      <vt:lpstr>PowerPoint 簡報</vt:lpstr>
      <vt:lpstr>PowerPoint 簡報</vt:lpstr>
      <vt:lpstr>PowerPoint 簡報</vt:lpstr>
      <vt:lpstr>使用步驟概要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網上校管系統 系統保安及常規保安措施簡介會</dc:title>
  <dc:creator>Ricardo Yu</dc:creator>
  <cp:lastModifiedBy>T5</cp:lastModifiedBy>
  <cp:revision>670</cp:revision>
  <cp:lastPrinted>2024-09-05T06:08:10Z</cp:lastPrinted>
  <dcterms:created xsi:type="dcterms:W3CDTF">2018-05-11T03:19:46Z</dcterms:created>
  <dcterms:modified xsi:type="dcterms:W3CDTF">2024-09-26T08:17:51Z</dcterms:modified>
</cp:coreProperties>
</file>