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6"/>
  </p:notesMasterIdLst>
  <p:handoutMasterIdLst>
    <p:handoutMasterId r:id="rId37"/>
  </p:handoutMasterIdLst>
  <p:sldIdLst>
    <p:sldId id="382" r:id="rId2"/>
    <p:sldId id="338" r:id="rId3"/>
    <p:sldId id="371" r:id="rId4"/>
    <p:sldId id="370" r:id="rId5"/>
    <p:sldId id="339" r:id="rId6"/>
    <p:sldId id="372" r:id="rId7"/>
    <p:sldId id="373" r:id="rId8"/>
    <p:sldId id="374" r:id="rId9"/>
    <p:sldId id="375" r:id="rId10"/>
    <p:sldId id="340" r:id="rId11"/>
    <p:sldId id="319" r:id="rId12"/>
    <p:sldId id="269" r:id="rId13"/>
    <p:sldId id="270" r:id="rId14"/>
    <p:sldId id="342" r:id="rId15"/>
    <p:sldId id="344" r:id="rId16"/>
    <p:sldId id="345" r:id="rId17"/>
    <p:sldId id="273" r:id="rId18"/>
    <p:sldId id="369" r:id="rId19"/>
    <p:sldId id="274" r:id="rId20"/>
    <p:sldId id="348" r:id="rId21"/>
    <p:sldId id="349" r:id="rId22"/>
    <p:sldId id="277" r:id="rId23"/>
    <p:sldId id="350" r:id="rId24"/>
    <p:sldId id="351" r:id="rId25"/>
    <p:sldId id="358" r:id="rId26"/>
    <p:sldId id="381" r:id="rId27"/>
    <p:sldId id="376" r:id="rId28"/>
    <p:sldId id="377" r:id="rId29"/>
    <p:sldId id="378" r:id="rId30"/>
    <p:sldId id="364" r:id="rId31"/>
    <p:sldId id="365" r:id="rId32"/>
    <p:sldId id="293" r:id="rId33"/>
    <p:sldId id="383" r:id="rId34"/>
    <p:sldId id="384" r:id="rId35"/>
  </p:sldIdLst>
  <p:sldSz cx="9144000" cy="6858000" type="screen4x3"/>
  <p:notesSz cx="7010400" cy="92964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1D3B1D"/>
    <a:srgbClr val="000000"/>
    <a:srgbClr val="B9B9FF"/>
    <a:srgbClr val="E1FFE1"/>
    <a:srgbClr val="660033"/>
    <a:srgbClr val="FFFFD5"/>
    <a:srgbClr val="CC99FF"/>
    <a:srgbClr val="D9B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72" autoAdjust="0"/>
    <p:restoredTop sz="96723" autoAdjust="0"/>
  </p:normalViewPr>
  <p:slideViewPr>
    <p:cSldViewPr>
      <p:cViewPr varScale="1">
        <p:scale>
          <a:sx n="119" d="100"/>
          <a:sy n="119" d="100"/>
        </p:scale>
        <p:origin x="11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440"/>
    </p:cViewPr>
  </p:sorterViewPr>
  <p:notesViewPr>
    <p:cSldViewPr>
      <p:cViewPr varScale="1">
        <p:scale>
          <a:sx n="81" d="100"/>
          <a:sy n="81" d="100"/>
        </p:scale>
        <p:origin x="3996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970159" y="1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611FD3-B33C-4A27-A55D-7597115E66F8}" type="datetimeFigureOut">
              <a:rPr lang="zh-HK" altLang="en-US" smtClean="0"/>
              <a:t>19/6/2023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970159" y="8829648"/>
            <a:ext cx="3038604" cy="46675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43F128-6255-4F23-9B78-4E1130F599CA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0882966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11F9DE-F79F-4566-8C79-5DD2485D6343}" type="datetimeFigureOut">
              <a:rPr lang="zh-HK" altLang="en-US" smtClean="0"/>
              <a:t>19/6/2023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B5347D-377A-4AF7-8882-5919D502C8BB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7613563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4648200" cy="3486150"/>
          </a:xfrm>
        </p:spPr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B5347D-377A-4AF7-8882-5919D502C8BB}" type="slidenum">
              <a:rPr lang="zh-HK" altLang="en-US" smtClean="0"/>
              <a:t>8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913807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1031"/>
          <p:cNvSpPr>
            <a:spLocks noChangeShapeType="1"/>
          </p:cNvSpPr>
          <p:nvPr/>
        </p:nvSpPr>
        <p:spPr bwMode="gray">
          <a:xfrm>
            <a:off x="1143000" y="3200400"/>
            <a:ext cx="0" cy="1676400"/>
          </a:xfrm>
          <a:prstGeom prst="line">
            <a:avLst/>
          </a:prstGeom>
          <a:noFill/>
          <a:ln w="28575">
            <a:solidFill>
              <a:srgbClr val="9933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sz="1350"/>
          </a:p>
        </p:txBody>
      </p:sp>
      <p:sp>
        <p:nvSpPr>
          <p:cNvPr id="6" name="Rectangle 1032"/>
          <p:cNvSpPr>
            <a:spLocks noChangeArrowheads="1"/>
          </p:cNvSpPr>
          <p:nvPr/>
        </p:nvSpPr>
        <p:spPr bwMode="gray">
          <a:xfrm>
            <a:off x="914401" y="3702050"/>
            <a:ext cx="7197329" cy="31750"/>
          </a:xfrm>
          <a:prstGeom prst="rect">
            <a:avLst/>
          </a:prstGeom>
          <a:gradFill rotWithShape="0">
            <a:gsLst>
              <a:gs pos="0">
                <a:srgbClr val="00ECAE"/>
              </a:gs>
              <a:gs pos="100000">
                <a:schemeClr val="bg1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defRPr/>
            </a:pPr>
            <a:endParaRPr lang="zh-HK" altLang="zh-HK" sz="18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5362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2133600" y="2438400"/>
            <a:ext cx="5943600" cy="1143000"/>
          </a:xfrm>
        </p:spPr>
        <p:txBody>
          <a:bodyPr/>
          <a:lstStyle>
            <a:lvl1pPr algn="r">
              <a:defRPr sz="2400">
                <a:latin typeface="Gungsuh" pitchFamily="18" charset="-127"/>
              </a:defRPr>
            </a:lvl1pPr>
          </a:lstStyle>
          <a:p>
            <a:pPr lvl="0"/>
            <a:r>
              <a:rPr lang="en-US" altLang="zh-TW" noProof="0" smtClean="0"/>
              <a:t>Click to edit Master title style</a:t>
            </a:r>
          </a:p>
        </p:txBody>
      </p:sp>
      <p:sp>
        <p:nvSpPr>
          <p:cNvPr id="15363" name="Rectangle 1027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10000"/>
            <a:ext cx="5943600" cy="5334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>
                <a:solidFill>
                  <a:srgbClr val="004A48"/>
                </a:solidFill>
                <a:latin typeface="Monotype Corsiva" pitchFamily="66" charset="0"/>
              </a:defRPr>
            </a:lvl1pPr>
          </a:lstStyle>
          <a:p>
            <a:pPr lvl="0"/>
            <a:r>
              <a:rPr lang="en-US" altLang="zh-TW" noProof="0" smtClean="0"/>
              <a:t>Click to edit Master subtitle style</a:t>
            </a:r>
          </a:p>
        </p:txBody>
      </p:sp>
      <p:sp>
        <p:nvSpPr>
          <p:cNvPr id="8" name="Rectangle 1028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029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" name="Rectangle 103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b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99F4108C-916E-45D6-8F5B-6C759F652F6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3846293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SEC –  (</a:t>
            </a:r>
            <a:fld id="{7CD3F201-6B3F-4F85-8916-933A9ECEAC0A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164168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929438" y="254004"/>
            <a:ext cx="2000250" cy="582771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28688" y="254004"/>
            <a:ext cx="5848350" cy="582771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SEC –  (</a:t>
            </a:r>
            <a:fld id="{0D98879B-1383-4CE9-9911-7E7EDF3A4A77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0658576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6888" y="254000"/>
            <a:ext cx="7162800" cy="762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28688" y="1473200"/>
            <a:ext cx="3802062" cy="46085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83151" y="1473200"/>
            <a:ext cx="3803650" cy="46085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SEC –  (</a:t>
            </a:r>
            <a:fld id="{BD1F051C-4D8D-4CBC-9076-1D586BE6B2AC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2331521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標題，文字及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6888" y="254000"/>
            <a:ext cx="7162800" cy="762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28688" y="1473200"/>
            <a:ext cx="3802062" cy="460851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quarter" idx="2"/>
          </p:nvPr>
        </p:nvSpPr>
        <p:spPr>
          <a:xfrm>
            <a:off x="4883151" y="1473204"/>
            <a:ext cx="3803650" cy="2227263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內容版面配置區 4"/>
          <p:cNvSpPr>
            <a:spLocks noGrp="1"/>
          </p:cNvSpPr>
          <p:nvPr>
            <p:ph sz="quarter" idx="3"/>
          </p:nvPr>
        </p:nvSpPr>
        <p:spPr>
          <a:xfrm>
            <a:off x="4883151" y="3852863"/>
            <a:ext cx="3803650" cy="222885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6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SEC –  (</a:t>
            </a:r>
            <a:fld id="{7ED2EEA8-E7B6-4B1A-913C-5A166E76E9CB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926875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SEC –  (</a:t>
            </a:r>
            <a:fld id="{8247A3FA-D5B5-4C41-9EB2-C4D864C1616B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69147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4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/>
            </a:lvl1pPr>
            <a:lvl2pPr marL="342892" indent="0">
              <a:buNone/>
              <a:defRPr sz="1350"/>
            </a:lvl2pPr>
            <a:lvl3pPr marL="685783" indent="0">
              <a:buNone/>
              <a:defRPr sz="1200"/>
            </a:lvl3pPr>
            <a:lvl4pPr marL="1028675" indent="0">
              <a:buNone/>
              <a:defRPr sz="1050"/>
            </a:lvl4pPr>
            <a:lvl5pPr marL="1371566" indent="0">
              <a:buNone/>
              <a:defRPr sz="1050"/>
            </a:lvl5pPr>
            <a:lvl6pPr marL="1714457" indent="0">
              <a:buNone/>
              <a:defRPr sz="1050"/>
            </a:lvl6pPr>
            <a:lvl7pPr marL="2057348" indent="0">
              <a:buNone/>
              <a:defRPr sz="1050"/>
            </a:lvl7pPr>
            <a:lvl8pPr marL="2400240" indent="0">
              <a:buNone/>
              <a:defRPr sz="1050"/>
            </a:lvl8pPr>
            <a:lvl9pPr marL="2743132" indent="0">
              <a:buNone/>
              <a:defRPr sz="10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SEC –  (</a:t>
            </a:r>
            <a:fld id="{18C5E671-9C2C-45B1-A2B9-4CD457FD1953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07168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28688" y="1473200"/>
            <a:ext cx="3802062" cy="46085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883151" y="1473200"/>
            <a:ext cx="3803650" cy="460851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SEC –  (</a:t>
            </a:r>
            <a:fld id="{20E3BC36-B107-4D0F-B489-451944CDD6CA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9445639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892" indent="0">
              <a:buNone/>
              <a:defRPr sz="1500" b="1"/>
            </a:lvl2pPr>
            <a:lvl3pPr marL="685783" indent="0">
              <a:buNone/>
              <a:defRPr sz="1350" b="1"/>
            </a:lvl3pPr>
            <a:lvl4pPr marL="1028675" indent="0">
              <a:buNone/>
              <a:defRPr sz="1200" b="1"/>
            </a:lvl4pPr>
            <a:lvl5pPr marL="1371566" indent="0">
              <a:buNone/>
              <a:defRPr sz="1200" b="1"/>
            </a:lvl5pPr>
            <a:lvl6pPr marL="1714457" indent="0">
              <a:buNone/>
              <a:defRPr sz="1200" b="1"/>
            </a:lvl6pPr>
            <a:lvl7pPr marL="2057348" indent="0">
              <a:buNone/>
              <a:defRPr sz="1200" b="1"/>
            </a:lvl7pPr>
            <a:lvl8pPr marL="2400240" indent="0">
              <a:buNone/>
              <a:defRPr sz="1200" b="1"/>
            </a:lvl8pPr>
            <a:lvl9pPr marL="2743132" indent="0">
              <a:buNone/>
              <a:defRPr sz="12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SEC –  (</a:t>
            </a:r>
            <a:fld id="{7D3F2882-5258-4646-BC40-905A7A25DD01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287461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SEC –  (</a:t>
            </a:r>
            <a:fld id="{6F1D63FD-7F6B-4042-89E1-1295674E6A75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5817284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SEC –  (</a:t>
            </a:r>
            <a:fld id="{80A3313E-5C8E-402F-982B-CC253008E61A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31725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4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SEC –  (</a:t>
            </a:r>
            <a:fld id="{66BC3AE3-C551-41C2-9369-7E5E3AA5F685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15936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1500" b="1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892" indent="0">
              <a:buNone/>
              <a:defRPr sz="2100"/>
            </a:lvl2pPr>
            <a:lvl3pPr marL="685783" indent="0">
              <a:buNone/>
              <a:defRPr sz="1800"/>
            </a:lvl3pPr>
            <a:lvl4pPr marL="1028675" indent="0">
              <a:buNone/>
              <a:defRPr sz="1500"/>
            </a:lvl4pPr>
            <a:lvl5pPr marL="1371566" indent="0">
              <a:buNone/>
              <a:defRPr sz="1500"/>
            </a:lvl5pPr>
            <a:lvl6pPr marL="1714457" indent="0">
              <a:buNone/>
              <a:defRPr sz="1500"/>
            </a:lvl6pPr>
            <a:lvl7pPr marL="2057348" indent="0">
              <a:buNone/>
              <a:defRPr sz="1500"/>
            </a:lvl7pPr>
            <a:lvl8pPr marL="2400240" indent="0">
              <a:buNone/>
              <a:defRPr sz="1500"/>
            </a:lvl8pPr>
            <a:lvl9pPr marL="2743132" indent="0">
              <a:buNone/>
              <a:defRPr sz="1500"/>
            </a:lvl9pPr>
          </a:lstStyle>
          <a:p>
            <a:pPr lvl="0"/>
            <a:endParaRPr lang="zh-HK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892" indent="0">
              <a:buNone/>
              <a:defRPr sz="900"/>
            </a:lvl2pPr>
            <a:lvl3pPr marL="685783" indent="0">
              <a:buNone/>
              <a:defRPr sz="750"/>
            </a:lvl3pPr>
            <a:lvl4pPr marL="1028675" indent="0">
              <a:buNone/>
              <a:defRPr sz="675"/>
            </a:lvl4pPr>
            <a:lvl5pPr marL="1371566" indent="0">
              <a:buNone/>
              <a:defRPr sz="675"/>
            </a:lvl5pPr>
            <a:lvl6pPr marL="1714457" indent="0">
              <a:buNone/>
              <a:defRPr sz="675"/>
            </a:lvl6pPr>
            <a:lvl7pPr marL="2057348" indent="0">
              <a:buNone/>
              <a:defRPr sz="675"/>
            </a:lvl7pPr>
            <a:lvl8pPr marL="2400240" indent="0">
              <a:buNone/>
              <a:defRPr sz="675"/>
            </a:lvl8pPr>
            <a:lvl9pPr marL="2743132" indent="0">
              <a:buNone/>
              <a:defRPr sz="675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1030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1031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1032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SEC –  (</a:t>
            </a:r>
            <a:fld id="{FAEA6013-54E3-4788-8B60-D1A574EEF2A8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004274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圖片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645" y="111128"/>
            <a:ext cx="1315641" cy="931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026"/>
          <p:cNvSpPr>
            <a:spLocks noChangeArrowheads="1"/>
          </p:cNvSpPr>
          <p:nvPr/>
        </p:nvSpPr>
        <p:spPr bwMode="gray">
          <a:xfrm>
            <a:off x="1538289" y="330203"/>
            <a:ext cx="32147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defRPr/>
            </a:pPr>
            <a:endParaRPr lang="zh-HK" altLang="zh-HK" sz="18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027" name="Rectangle 1027"/>
          <p:cNvSpPr>
            <a:spLocks noChangeArrowheads="1"/>
          </p:cNvSpPr>
          <p:nvPr/>
        </p:nvSpPr>
        <p:spPr bwMode="gray">
          <a:xfrm>
            <a:off x="471488" y="1016000"/>
            <a:ext cx="8226029" cy="317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defRPr/>
            </a:pPr>
            <a:endParaRPr lang="zh-HK" altLang="zh-HK" sz="18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4340" name="Rectangle 1028"/>
          <p:cNvSpPr>
            <a:spLocks noGrp="1" noChangeArrowheads="1"/>
          </p:cNvSpPr>
          <p:nvPr>
            <p:ph type="title"/>
          </p:nvPr>
        </p:nvSpPr>
        <p:spPr bwMode="auto">
          <a:xfrm>
            <a:off x="1766887" y="254000"/>
            <a:ext cx="7162800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4341" name="Rectangle 1029"/>
          <p:cNvSpPr>
            <a:spLocks noGrp="1" noChangeArrowheads="1"/>
          </p:cNvSpPr>
          <p:nvPr>
            <p:ph type="body" idx="1"/>
          </p:nvPr>
        </p:nvSpPr>
        <p:spPr bwMode="auto">
          <a:xfrm>
            <a:off x="928688" y="1473200"/>
            <a:ext cx="7758113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</p:txBody>
      </p:sp>
      <p:sp>
        <p:nvSpPr>
          <p:cNvPr id="14342" name="Rectangle 1030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28688" y="6273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kumimoji="0" sz="750" b="0">
                <a:solidFill>
                  <a:schemeClr val="tx1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4343" name="Rectangle 10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67088" y="62738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kumimoji="0" sz="750" b="0">
                <a:solidFill>
                  <a:schemeClr val="tx1"/>
                </a:solidFill>
                <a:ea typeface="新細明體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033" name="Rectangle 1034"/>
          <p:cNvSpPr>
            <a:spLocks noChangeArrowheads="1"/>
          </p:cNvSpPr>
          <p:nvPr/>
        </p:nvSpPr>
        <p:spPr bwMode="gray">
          <a:xfrm>
            <a:off x="1538289" y="330203"/>
            <a:ext cx="32147" cy="1052513"/>
          </a:xfrm>
          <a:prstGeom prst="rect">
            <a:avLst/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defRPr/>
            </a:pPr>
            <a:endParaRPr lang="zh-HK" altLang="zh-HK" sz="18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034" name="Rectangle 1035"/>
          <p:cNvSpPr>
            <a:spLocks noChangeArrowheads="1"/>
          </p:cNvSpPr>
          <p:nvPr/>
        </p:nvSpPr>
        <p:spPr bwMode="gray">
          <a:xfrm>
            <a:off x="471488" y="1016000"/>
            <a:ext cx="8226029" cy="31750"/>
          </a:xfrm>
          <a:prstGeom prst="rect">
            <a:avLst/>
          </a:prstGeom>
          <a:solidFill>
            <a:srgbClr val="3F8DA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defRPr/>
            </a:pPr>
            <a:endParaRPr lang="zh-HK" altLang="zh-HK" sz="18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035" name="Rectangle 1036"/>
          <p:cNvSpPr>
            <a:spLocks noChangeArrowheads="1"/>
          </p:cNvSpPr>
          <p:nvPr/>
        </p:nvSpPr>
        <p:spPr bwMode="gray">
          <a:xfrm>
            <a:off x="3519488" y="1092200"/>
            <a:ext cx="3958829" cy="31750"/>
          </a:xfrm>
          <a:prstGeom prst="rect">
            <a:avLst/>
          </a:prstGeom>
          <a:gradFill rotWithShape="0">
            <a:gsLst>
              <a:gs pos="0">
                <a:srgbClr val="3F8DA5"/>
              </a:gs>
              <a:gs pos="100000">
                <a:srgbClr val="9BCAD9"/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defRPr/>
            </a:pPr>
            <a:endParaRPr lang="zh-HK" altLang="zh-HK" sz="18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sp>
        <p:nvSpPr>
          <p:cNvPr id="1036" name="Rectangle 1037"/>
          <p:cNvSpPr>
            <a:spLocks noChangeArrowheads="1"/>
          </p:cNvSpPr>
          <p:nvPr/>
        </p:nvSpPr>
        <p:spPr bwMode="gray">
          <a:xfrm>
            <a:off x="5572126" y="1187450"/>
            <a:ext cx="2519363" cy="31750"/>
          </a:xfrm>
          <a:prstGeom prst="rect">
            <a:avLst/>
          </a:prstGeom>
          <a:solidFill>
            <a:srgbClr val="A1CDDB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1pPr>
            <a:lvl2pPr marL="742950" indent="-28575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2pPr>
            <a:lvl3pPr marL="11430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3pPr>
            <a:lvl4pPr marL="16002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4pPr>
            <a:lvl5pPr marL="2057400" indent="-228600" eaLnBrk="0" hangingPunct="0"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 b="1">
                <a:solidFill>
                  <a:schemeClr val="folHlink"/>
                </a:solidFill>
                <a:latin typeface="Tahoma" panose="020B0604030504040204" pitchFamily="34" charset="0"/>
                <a:ea typeface="標楷體" panose="03000509000000000000" pitchFamily="65" charset="-120"/>
              </a:defRPr>
            </a:lvl9pPr>
          </a:lstStyle>
          <a:p>
            <a:pPr algn="ctr" eaLnBrk="1" hangingPunct="1">
              <a:defRPr/>
            </a:pPr>
            <a:endParaRPr lang="zh-HK" altLang="zh-HK" sz="1800" b="0" smtClean="0">
              <a:solidFill>
                <a:schemeClr val="tx1"/>
              </a:solidFill>
              <a:ea typeface="新細明體" panose="02020500000000000000" pitchFamily="18" charset="-120"/>
            </a:endParaRPr>
          </a:p>
        </p:txBody>
      </p:sp>
      <p:pic>
        <p:nvPicPr>
          <p:cNvPr id="1037" name="Picture 1038" descr="word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6301" y="4140200"/>
            <a:ext cx="73818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Rectangle 1032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6088" y="62738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kumimoji="0" sz="750">
                <a:ea typeface="新細明體" panose="02020500000000000000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SEC –  (</a:t>
            </a:r>
            <a:fld id="{75101616-0BFC-49BE-BA81-1B42E7146D30}" type="slidenum">
              <a:rPr lang="en-US" altLang="zh-TW"/>
              <a:pPr>
                <a:defRPr/>
              </a:pPr>
              <a:t>‹#›</a:t>
            </a:fld>
            <a:r>
              <a:rPr lang="en-US" altLang="zh-TW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4178386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342892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685783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028675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371566" algn="l" rtl="0" fontAlgn="base">
        <a:spcBef>
          <a:spcPct val="0"/>
        </a:spcBef>
        <a:spcAft>
          <a:spcPct val="0"/>
        </a:spcAft>
        <a:defRPr sz="21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257168" indent="-25716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anose="05000000000000000000" pitchFamily="2" charset="2"/>
        <a:buChar char="n"/>
        <a:defRPr sz="1800">
          <a:solidFill>
            <a:srgbClr val="660066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557199" indent="-214308" algn="l" rtl="0" eaLnBrk="0" fontAlgn="base" hangingPunct="0">
        <a:spcBef>
          <a:spcPct val="20000"/>
        </a:spcBef>
        <a:spcAft>
          <a:spcPct val="0"/>
        </a:spcAft>
        <a:buClr>
          <a:srgbClr val="CC0099"/>
        </a:buClr>
        <a:buSzPct val="55000"/>
        <a:buFont typeface="Wingdings" panose="05000000000000000000" pitchFamily="2" charset="2"/>
        <a:buChar char="n"/>
        <a:defRPr sz="1500">
          <a:solidFill>
            <a:srgbClr val="9900CC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2pPr>
      <a:lvl3pPr marL="857228" indent="-171446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>
          <a:solidFill>
            <a:srgbClr val="6600CC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3pPr>
      <a:lvl4pPr marL="1200120" indent="-171446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12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n-lt"/>
        </a:defRPr>
      </a:lvl4pPr>
      <a:lvl5pPr marL="1543012" indent="-171446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n"/>
        <a:defRPr sz="1050">
          <a:solidFill>
            <a:schemeClr val="tx1"/>
          </a:solidFill>
          <a:latin typeface="+mn-lt"/>
        </a:defRPr>
      </a:lvl5pPr>
      <a:lvl6pPr marL="1885903" indent="-171446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+mn-lt"/>
        </a:defRPr>
      </a:lvl6pPr>
      <a:lvl7pPr marL="2228795" indent="-171446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+mn-lt"/>
        </a:defRPr>
      </a:lvl7pPr>
      <a:lvl8pPr marL="2571686" indent="-171446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+mn-lt"/>
        </a:defRPr>
      </a:lvl8pPr>
      <a:lvl9pPr marL="2914577" indent="-171446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1050">
          <a:solidFill>
            <a:schemeClr val="tx1"/>
          </a:solidFill>
          <a:latin typeface="+mn-lt"/>
        </a:defRPr>
      </a:lvl9pPr>
    </p:bodyStyle>
    <p:otherStyle>
      <a:defPPr>
        <a:defRPr lang="zh-HK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svg"/><Relationship Id="rId13" Type="http://schemas.openxmlformats.org/officeDocument/2006/relationships/image" Target="../media/image23.png"/><Relationship Id="rId18" Type="http://schemas.openxmlformats.org/officeDocument/2006/relationships/image" Target="../media/image26.png"/><Relationship Id="rId26" Type="http://schemas.openxmlformats.org/officeDocument/2006/relationships/image" Target="../media/image30.png"/><Relationship Id="rId3" Type="http://schemas.openxmlformats.org/officeDocument/2006/relationships/image" Target="../media/image24.svg"/><Relationship Id="rId21" Type="http://schemas.openxmlformats.org/officeDocument/2006/relationships/image" Target="../media/image41.svg"/><Relationship Id="rId7" Type="http://schemas.openxmlformats.org/officeDocument/2006/relationships/image" Target="../media/image20.png"/><Relationship Id="rId12" Type="http://schemas.openxmlformats.org/officeDocument/2006/relationships/image" Target="../media/image33.svg"/><Relationship Id="rId17" Type="http://schemas.openxmlformats.org/officeDocument/2006/relationships/image" Target="../media/image25.png"/><Relationship Id="rId25" Type="http://schemas.openxmlformats.org/officeDocument/2006/relationships/image" Target="../media/image45.svg"/><Relationship Id="rId33" Type="http://schemas.openxmlformats.org/officeDocument/2006/relationships/image" Target="../media/image53.svg"/><Relationship Id="rId2" Type="http://schemas.openxmlformats.org/officeDocument/2006/relationships/image" Target="../media/image17.png"/><Relationship Id="rId16" Type="http://schemas.openxmlformats.org/officeDocument/2006/relationships/image" Target="../media/image80.svg"/><Relationship Id="rId20" Type="http://schemas.openxmlformats.org/officeDocument/2006/relationships/image" Target="../media/image27.png"/><Relationship Id="rId29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svg"/><Relationship Id="rId11" Type="http://schemas.openxmlformats.org/officeDocument/2006/relationships/image" Target="../media/image22.png"/><Relationship Id="rId24" Type="http://schemas.openxmlformats.org/officeDocument/2006/relationships/image" Target="../media/image29.png"/><Relationship Id="rId32" Type="http://schemas.openxmlformats.org/officeDocument/2006/relationships/image" Target="../media/image35.png"/><Relationship Id="rId5" Type="http://schemas.openxmlformats.org/officeDocument/2006/relationships/image" Target="../media/image19.png"/><Relationship Id="rId15" Type="http://schemas.openxmlformats.org/officeDocument/2006/relationships/image" Target="../media/image24.png"/><Relationship Id="rId23" Type="http://schemas.openxmlformats.org/officeDocument/2006/relationships/image" Target="../media/image43.svg"/><Relationship Id="rId28" Type="http://schemas.openxmlformats.org/officeDocument/2006/relationships/image" Target="../media/image31.png"/><Relationship Id="rId10" Type="http://schemas.openxmlformats.org/officeDocument/2006/relationships/image" Target="../media/image31.svg"/><Relationship Id="rId19" Type="http://schemas.openxmlformats.org/officeDocument/2006/relationships/image" Target="../media/image39.svg"/><Relationship Id="rId31" Type="http://schemas.openxmlformats.org/officeDocument/2006/relationships/image" Target="../media/image34.png"/><Relationship Id="rId4" Type="http://schemas.openxmlformats.org/officeDocument/2006/relationships/image" Target="../media/image18.png"/><Relationship Id="rId9" Type="http://schemas.openxmlformats.org/officeDocument/2006/relationships/image" Target="../media/image21.png"/><Relationship Id="rId14" Type="http://schemas.openxmlformats.org/officeDocument/2006/relationships/image" Target="../media/image35.svg"/><Relationship Id="rId22" Type="http://schemas.openxmlformats.org/officeDocument/2006/relationships/image" Target="../media/image28.png"/><Relationship Id="rId27" Type="http://schemas.openxmlformats.org/officeDocument/2006/relationships/image" Target="../media/image47.svg"/><Relationship Id="rId30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cdr.websams.edb.gov.hk/Files/Training/Training_materials/B-SAM/Channel1%20output/Ch1-02%20Edit%20a%20TDB%20Subject%20gp%20HD.mp4" TargetMode="External"/><Relationship Id="rId2" Type="http://schemas.openxmlformats.org/officeDocument/2006/relationships/hyperlink" Target="https://cdr.websams.edb.gov.hk/Files/Training/Training_materials/B-SAM/Channel1%20output/Ch1-01%20Add%20a%20TDB%20Subject%20gp%20HD.mp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dr.websams.edb.gov.hk/Files/Training/Training_materials/B-SAM/Channel1%20output/Ch1-05%20Extract%20data%20(by%20Batch)%20from%20Assessment%20module%20to%20TDB%20HD.mp4" TargetMode="External"/><Relationship Id="rId5" Type="http://schemas.openxmlformats.org/officeDocument/2006/relationships/hyperlink" Target="https://cdr.websams.edb.gov.hk/Files/Training/Training_materials/B-SAM/Channel1%20output/Ch1-04%20Extract%20data%20from%20Assessment%20module%20to%20TDB%20HD.mp4" TargetMode="External"/><Relationship Id="rId4" Type="http://schemas.openxmlformats.org/officeDocument/2006/relationships/hyperlink" Target="https://cdr.websams.edb.gov.hk/Files/Training/Training_materials/B-SAM/Channel1%20output/Ch1-03%20Delete%20a%20TDB%20Subject%20gp%20HD.mp4" TargetMode="Externa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svg"/><Relationship Id="rId13" Type="http://schemas.openxmlformats.org/officeDocument/2006/relationships/image" Target="../media/image80.svg"/><Relationship Id="rId3" Type="http://schemas.openxmlformats.org/officeDocument/2006/relationships/image" Target="../media/image36.png"/><Relationship Id="rId7" Type="http://schemas.openxmlformats.org/officeDocument/2006/relationships/image" Target="../media/image38.png"/><Relationship Id="rId12" Type="http://schemas.openxmlformats.org/officeDocument/2006/relationships/image" Target="../media/image24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7.svg"/><Relationship Id="rId11" Type="http://schemas.openxmlformats.org/officeDocument/2006/relationships/image" Target="../media/image39.png"/><Relationship Id="rId5" Type="http://schemas.openxmlformats.org/officeDocument/2006/relationships/image" Target="../media/image37.png"/><Relationship Id="rId10" Type="http://schemas.openxmlformats.org/officeDocument/2006/relationships/image" Target="../media/image19.png"/><Relationship Id="rId4" Type="http://schemas.openxmlformats.org/officeDocument/2006/relationships/image" Target="../media/image55.svg"/><Relationship Id="rId9" Type="http://schemas.openxmlformats.org/officeDocument/2006/relationships/image" Target="../media/image20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4.png"/><Relationship Id="rId18" Type="http://schemas.openxmlformats.org/officeDocument/2006/relationships/image" Target="../media/image36.png"/><Relationship Id="rId26" Type="http://schemas.openxmlformats.org/officeDocument/2006/relationships/image" Target="../media/image39.png"/><Relationship Id="rId3" Type="http://schemas.openxmlformats.org/officeDocument/2006/relationships/hyperlink" Target="Channel2%20output/Ch2_01_Add%20a%20TDB%20event%20%20by%20Method1%20(From%20a%20preloaded%20list)_HD.mp4" TargetMode="External"/><Relationship Id="rId21" Type="http://schemas.openxmlformats.org/officeDocument/2006/relationships/image" Target="../media/image470.svg"/><Relationship Id="rId7" Type="http://schemas.openxmlformats.org/officeDocument/2006/relationships/hyperlink" Target="Channel2%20output/Ch2_02_Add%20a%20TDB%20event%20%20by%20Method2%20(School%20defined%20TDB%20event)_HD.mp4" TargetMode="External"/><Relationship Id="rId12" Type="http://schemas.openxmlformats.org/officeDocument/2006/relationships/image" Target="../media/image43.png"/><Relationship Id="rId17" Type="http://schemas.openxmlformats.org/officeDocument/2006/relationships/image" Target="../media/image47.png"/><Relationship Id="rId25" Type="http://schemas.openxmlformats.org/officeDocument/2006/relationships/image" Target="../media/image19.png"/><Relationship Id="rId2" Type="http://schemas.openxmlformats.org/officeDocument/2006/relationships/hyperlink" Target="https://cdr.websams.edb.gov.hk/Files/Module/Video/TDB/TDB_intro(BZ1).mp4" TargetMode="External"/><Relationship Id="rId16" Type="http://schemas.openxmlformats.org/officeDocument/2006/relationships/image" Target="../media/image54.svg"/><Relationship Id="rId20" Type="http://schemas.openxmlformats.org/officeDocument/2006/relationships/image" Target="../media/image37.png"/><Relationship Id="rId29" Type="http://schemas.openxmlformats.org/officeDocument/2006/relationships/image" Target="../media/image56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0.svg"/><Relationship Id="rId11" Type="http://schemas.openxmlformats.org/officeDocument/2006/relationships/hyperlink" Target="Channel2%20output/Ch2_03_Add%20a%20TDB%20event%20%20by%20Method3%20(Match%20a%20TDB%20event%20with%20an%20existing%20event)_HD.mp4" TargetMode="External"/><Relationship Id="rId24" Type="http://schemas.openxmlformats.org/officeDocument/2006/relationships/image" Target="../media/image20.png"/><Relationship Id="rId15" Type="http://schemas.openxmlformats.org/officeDocument/2006/relationships/image" Target="../media/image46.png"/><Relationship Id="rId23" Type="http://schemas.openxmlformats.org/officeDocument/2006/relationships/image" Target="../media/image48.svg"/><Relationship Id="rId28" Type="http://schemas.openxmlformats.org/officeDocument/2006/relationships/image" Target="../media/image49.png"/><Relationship Id="rId10" Type="http://schemas.openxmlformats.org/officeDocument/2006/relationships/image" Target="../media/image42.png"/><Relationship Id="rId19" Type="http://schemas.openxmlformats.org/officeDocument/2006/relationships/image" Target="../media/image46.svg"/><Relationship Id="rId4" Type="http://schemas.openxmlformats.org/officeDocument/2006/relationships/image" Target="../media/image40.png"/><Relationship Id="rId9" Type="http://schemas.openxmlformats.org/officeDocument/2006/relationships/image" Target="../media/image52.svg"/><Relationship Id="rId14" Type="http://schemas.openxmlformats.org/officeDocument/2006/relationships/image" Target="../media/image45.png"/><Relationship Id="rId22" Type="http://schemas.openxmlformats.org/officeDocument/2006/relationships/image" Target="../media/image48.png"/><Relationship Id="rId27" Type="http://schemas.openxmlformats.org/officeDocument/2006/relationships/image" Target="../media/image7.sv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cdr.websams.edb.gov.hk/Files/Training/Training_materials/B-SAM/Channel2%20output/Ch2_02_Add%20a%20TDB%20event%20%20by%20Method2%20(School%20defined%20TDB%20event)_HD.mp4" TargetMode="External"/><Relationship Id="rId2" Type="http://schemas.openxmlformats.org/officeDocument/2006/relationships/hyperlink" Target="https://cdr.websams.edb.gov.hk/Files/Training/Training_materials/B-SAM/Channel2%20output/Ch2_01_Add%20a%20TDB%20event%20%20by%20Method1%20(From%20a%20preloaded%20list)_HD.mp4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dr.websams.edb.gov.hk/Files/Training/Training_materials/B-SAM/Channel2%20output/Ch2_04_Edit%20student%20participating%20mode%20and%20award%20type%20information_HD.mp4" TargetMode="External"/><Relationship Id="rId4" Type="http://schemas.openxmlformats.org/officeDocument/2006/relationships/hyperlink" Target="https://cdr.websams.edb.gov.hk/Files/Training/Training_materials/B-SAM/Channel2%20output/Ch2_03_Add%20a%20TDB%20event%20%20by%20Method3%20(Match%20a%20TDB%20event%20with%20an%20existing%20event)_HD.mp4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hyperlink" Target="https://cdr.websams.edb.gov.hk/Files/Training/Training_materials/B-SAM/Channel2%20output/Ch2-supplementary02_Add%20an%20Event%20to%20Event%20Offer%20from%20code%20table_HD.mp4" TargetMode="External"/><Relationship Id="rId2" Type="http://schemas.openxmlformats.org/officeDocument/2006/relationships/hyperlink" Target="https://cdr.websams.edb.gov.hk/Files/Training/Training_materials/B-SAM/Channel2%20output/Ch2-supplementary01_Add%20an%20Event%20in%20code%20Table_HD.mp4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hyperlink" Target="https://cdr.websams.edb.gov.hk/Files/Training/Training_materials/B-SAM/Channel3%20output/Ch3-How%20to%20add%20and%20edit%20a%20record%20HD.mp4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3.svg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5" Type="http://schemas.openxmlformats.org/officeDocument/2006/relationships/image" Target="../media/image4.png"/><Relationship Id="rId4" Type="http://schemas.openxmlformats.org/officeDocument/2006/relationships/image" Target="../media/image4.svg"/><Relationship Id="rId9" Type="http://schemas.openxmlformats.org/officeDocument/2006/relationships/image" Target="../media/image6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2.png"/><Relationship Id="rId2" Type="http://schemas.openxmlformats.org/officeDocument/2006/relationships/image" Target="../media/image5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3.png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5.png"/><Relationship Id="rId2" Type="http://schemas.openxmlformats.org/officeDocument/2006/relationships/hyperlink" Target="https://cdr.websams.edb.gov.hk/%e6%a8%a1%e7%b5%84%e8%b3%87%e6%96%99/" TargetMode="Externa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6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svg"/><Relationship Id="rId3" Type="http://schemas.openxmlformats.org/officeDocument/2006/relationships/image" Target="../media/image8.png"/><Relationship Id="rId7" Type="http://schemas.openxmlformats.org/officeDocument/2006/relationships/image" Target="../media/image10.png"/><Relationship Id="rId12" Type="http://schemas.openxmlformats.org/officeDocument/2006/relationships/image" Target="../media/image1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svg"/><Relationship Id="rId11" Type="http://schemas.openxmlformats.org/officeDocument/2006/relationships/image" Target="../media/image12.png"/><Relationship Id="rId5" Type="http://schemas.openxmlformats.org/officeDocument/2006/relationships/image" Target="../media/image9.png"/><Relationship Id="rId10" Type="http://schemas.openxmlformats.org/officeDocument/2006/relationships/image" Target="../media/image18.svg"/><Relationship Id="rId4" Type="http://schemas.openxmlformats.org/officeDocument/2006/relationships/image" Target="../media/image13.svg"/><Relationship Id="rId9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755576" y="2924944"/>
            <a:ext cx="7399283" cy="1902372"/>
          </a:xfrm>
        </p:spPr>
        <p:txBody>
          <a:bodyPr/>
          <a:lstStyle/>
          <a:p>
            <a:pPr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zh-HK" altLang="zh-TW" sz="4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線</a:t>
            </a:r>
            <a:r>
              <a:rPr lang="zh-HK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上培訓課程系列</a:t>
            </a:r>
            <a: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zh-TW" altLang="zh-TW" sz="4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zh-TW" altLang="en-US" sz="4400" dirty="0" smtClean="0">
                <a:solidFill>
                  <a:srgbClr val="0000FF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人才資料庫</a:t>
            </a:r>
            <a:endParaRPr lang="zh-HK" altLang="en-US" sz="4400" dirty="0">
              <a:solidFill>
                <a:srgbClr val="0000FF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897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699" y="1052736"/>
            <a:ext cx="6707319" cy="5184576"/>
          </a:xfrm>
          <a:prstGeom prst="rect">
            <a:avLst/>
          </a:prstGeom>
        </p:spPr>
      </p:pic>
      <p:sp>
        <p:nvSpPr>
          <p:cNvPr id="2" name="文字方塊 1"/>
          <p:cNvSpPr txBox="1"/>
          <p:nvPr/>
        </p:nvSpPr>
        <p:spPr>
          <a:xfrm>
            <a:off x="1556730" y="5248500"/>
            <a:ext cx="279244" cy="300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1350" dirty="0">
                <a:solidFill>
                  <a:srgbClr val="0000FF"/>
                </a:solidFill>
              </a:rPr>
              <a:t>3</a:t>
            </a:r>
            <a:endParaRPr lang="zh-HK" altLang="en-US" sz="1350" dirty="0">
              <a:solidFill>
                <a:srgbClr val="0000FF"/>
              </a:solidFill>
            </a:endParaRPr>
          </a:p>
        </p:txBody>
      </p:sp>
      <p:sp>
        <p:nvSpPr>
          <p:cNvPr id="4" name="文字方塊 3"/>
          <p:cNvSpPr txBox="1"/>
          <p:nvPr/>
        </p:nvSpPr>
        <p:spPr>
          <a:xfrm>
            <a:off x="1601083" y="1155664"/>
            <a:ext cx="279244" cy="300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1350" dirty="0">
                <a:solidFill>
                  <a:srgbClr val="0000FF"/>
                </a:solidFill>
              </a:rPr>
              <a:t>1</a:t>
            </a:r>
            <a:endParaRPr lang="zh-HK" altLang="en-US" sz="1350" dirty="0">
              <a:solidFill>
                <a:srgbClr val="0000FF"/>
              </a:solidFill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537424" y="3050958"/>
            <a:ext cx="279244" cy="30008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1350" dirty="0">
                <a:solidFill>
                  <a:srgbClr val="0000FF"/>
                </a:solidFill>
              </a:rPr>
              <a:t>2</a:t>
            </a:r>
            <a:endParaRPr lang="zh-HK" altLang="en-US" sz="1350" dirty="0">
              <a:solidFill>
                <a:srgbClr val="0000FF"/>
              </a:solidFill>
            </a:endParaRPr>
          </a:p>
        </p:txBody>
      </p:sp>
      <p:sp>
        <p:nvSpPr>
          <p:cNvPr id="6" name="文字方塊 5"/>
          <p:cNvSpPr txBox="1"/>
          <p:nvPr/>
        </p:nvSpPr>
        <p:spPr>
          <a:xfrm>
            <a:off x="6156176" y="4447911"/>
            <a:ext cx="2322258" cy="7848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渠道一 </a:t>
            </a:r>
            <a:r>
              <a:rPr lang="en-US" altLang="zh-TW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+ </a:t>
            </a:r>
            <a:r>
              <a:rPr lang="zh-TW" altLang="en-US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渠道三 </a:t>
            </a:r>
            <a:endParaRPr lang="en-US" altLang="zh-TW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zh-TW" altLang="en-US" sz="1350" dirty="0">
                <a:solidFill>
                  <a:srgbClr val="006600"/>
                </a:solidFill>
              </a:rPr>
              <a:t>已可以取代一般學校現行的</a:t>
            </a:r>
            <a:endParaRPr lang="en-US" altLang="zh-TW" sz="1350" dirty="0">
              <a:solidFill>
                <a:srgbClr val="006600"/>
              </a:solidFill>
            </a:endParaRPr>
          </a:p>
          <a:p>
            <a:pPr algn="ctr"/>
            <a:r>
              <a:rPr lang="zh-TW" altLang="en-US" sz="1350" dirty="0">
                <a:solidFill>
                  <a:srgbClr val="006600"/>
                </a:solidFill>
              </a:rPr>
              <a:t>校本人才庫系統的功能</a:t>
            </a:r>
            <a:endParaRPr lang="zh-HK" altLang="en-US" sz="1350" dirty="0">
              <a:solidFill>
                <a:srgbClr val="00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5752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6BCABF9-CB02-47AC-888D-3101223E0B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3600" dirty="0"/>
              <a:t>不同渠道的</a:t>
            </a:r>
            <a:r>
              <a:rPr lang="zh-TW" altLang="en-US" sz="3600" dirty="0" smtClean="0"/>
              <a:t>介紹</a:t>
            </a:r>
            <a:endParaRPr lang="zh-HK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641921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zh-TW" altLang="en-US" sz="3600" dirty="0"/>
              <a:t>渠道一：學業成績</a:t>
            </a:r>
            <a:r>
              <a:rPr lang="en-US" altLang="zh-HK" sz="3600" dirty="0"/>
              <a:t/>
            </a:r>
            <a:br>
              <a:rPr lang="en-US" altLang="zh-HK" sz="3600" dirty="0"/>
            </a:br>
            <a:endParaRPr lang="zh-HK" altLang="en-US" sz="36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8172400" y="1592797"/>
            <a:ext cx="971600" cy="5078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1350" dirty="0">
                <a:solidFill>
                  <a:schemeClr val="bg2"/>
                </a:solidFill>
              </a:rPr>
              <a:t>渠道一：學業成績</a:t>
            </a:r>
            <a:endParaRPr lang="en-US" altLang="zh-HK" sz="135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0820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文字方塊 119"/>
          <p:cNvSpPr txBox="1"/>
          <p:nvPr/>
        </p:nvSpPr>
        <p:spPr>
          <a:xfrm>
            <a:off x="1762700" y="497828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u="sng" dirty="0"/>
              <a:t>人才資料庫渠道一組成流程圖</a:t>
            </a:r>
            <a:endParaRPr lang="zh-HK" altLang="en-US" sz="2400" b="1" u="sng" dirty="0"/>
          </a:p>
        </p:txBody>
      </p:sp>
      <p:sp>
        <p:nvSpPr>
          <p:cNvPr id="4" name="文字方塊 3"/>
          <p:cNvSpPr txBox="1"/>
          <p:nvPr/>
        </p:nvSpPr>
        <p:spPr>
          <a:xfrm>
            <a:off x="1553150" y="1318596"/>
            <a:ext cx="412742" cy="23616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wordArtVertRtl" wrap="none" rtlCol="0">
            <a:spAutoFit/>
          </a:bodyPr>
          <a:lstStyle/>
          <a:p>
            <a:pPr algn="dist"/>
            <a:r>
              <a:rPr lang="zh-TW" altLang="en-US" sz="1200" dirty="0"/>
              <a:t>人才資料庫科目組別</a:t>
            </a:r>
            <a:r>
              <a:rPr lang="en-US" altLang="zh-TW" sz="1200" dirty="0"/>
              <a:t>A</a:t>
            </a:r>
            <a:endParaRPr lang="zh-HK" altLang="en-US" sz="1200" dirty="0"/>
          </a:p>
        </p:txBody>
      </p:sp>
      <p:cxnSp>
        <p:nvCxnSpPr>
          <p:cNvPr id="9" name="直線單箭頭接點 8"/>
          <p:cNvCxnSpPr>
            <a:cxnSpLocks/>
          </p:cNvCxnSpPr>
          <p:nvPr/>
        </p:nvCxnSpPr>
        <p:spPr>
          <a:xfrm>
            <a:off x="1974064" y="1738994"/>
            <a:ext cx="42141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圖形 10" descr="書籍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2395482" y="1451879"/>
            <a:ext cx="437209" cy="437209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2184774" y="1831873"/>
            <a:ext cx="88363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e.g.</a:t>
            </a:r>
            <a:r>
              <a:rPr lang="zh-TW" altLang="en-US" sz="825" dirty="0"/>
              <a:t>中國語文科</a:t>
            </a:r>
            <a:endParaRPr lang="zh-HK" altLang="en-US" sz="825" dirty="0"/>
          </a:p>
        </p:txBody>
      </p:sp>
      <p:sp>
        <p:nvSpPr>
          <p:cNvPr id="14" name="文字方塊 13"/>
          <p:cNvSpPr txBox="1"/>
          <p:nvPr/>
        </p:nvSpPr>
        <p:spPr>
          <a:xfrm>
            <a:off x="2037211" y="1545857"/>
            <a:ext cx="39626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25" dirty="0">
                <a:highlight>
                  <a:srgbClr val="FFFF00"/>
                </a:highlight>
              </a:rPr>
              <a:t>配對</a:t>
            </a:r>
            <a:endParaRPr lang="zh-HK" altLang="en-US" sz="825" dirty="0">
              <a:highlight>
                <a:srgbClr val="FFFF00"/>
              </a:highlight>
            </a:endParaRPr>
          </a:p>
        </p:txBody>
      </p:sp>
      <p:pic>
        <p:nvPicPr>
          <p:cNvPr id="17" name="圖片 16" descr="File:Filter.sv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4621" y="3626577"/>
            <a:ext cx="635141" cy="640142"/>
          </a:xfrm>
          <a:prstGeom prst="rect">
            <a:avLst/>
          </a:prstGeom>
        </p:spPr>
      </p:pic>
      <p:sp>
        <p:nvSpPr>
          <p:cNvPr id="18" name="文字方塊 17"/>
          <p:cNvSpPr txBox="1"/>
          <p:nvPr/>
        </p:nvSpPr>
        <p:spPr>
          <a:xfrm>
            <a:off x="2037212" y="3682380"/>
            <a:ext cx="86643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/>
              <a:t>提取百分比</a:t>
            </a:r>
            <a:endParaRPr lang="en-US" altLang="zh-TW" sz="1000" dirty="0"/>
          </a:p>
          <a:p>
            <a:pPr algn="ctr"/>
            <a:r>
              <a:rPr lang="en-US" altLang="zh-TW" sz="1000" dirty="0"/>
              <a:t>e.g. 2%</a:t>
            </a:r>
          </a:p>
        </p:txBody>
      </p:sp>
      <p:pic>
        <p:nvPicPr>
          <p:cNvPr id="20" name="圖形 19" descr="男人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970458" y="3404860"/>
            <a:ext cx="218648" cy="218648"/>
          </a:xfrm>
          <a:prstGeom prst="rect">
            <a:avLst/>
          </a:prstGeom>
        </p:spPr>
      </p:pic>
      <p:pic>
        <p:nvPicPr>
          <p:cNvPr id="22" name="圖形 21" descr="女人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984160" y="3188984"/>
            <a:ext cx="191243" cy="191243"/>
          </a:xfrm>
          <a:prstGeom prst="rect">
            <a:avLst/>
          </a:prstGeom>
        </p:spPr>
      </p:pic>
      <p:pic>
        <p:nvPicPr>
          <p:cNvPr id="23" name="圖形 22" descr="男人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970458" y="2970337"/>
            <a:ext cx="218648" cy="218648"/>
          </a:xfrm>
          <a:prstGeom prst="rect">
            <a:avLst/>
          </a:prstGeom>
        </p:spPr>
      </p:pic>
      <p:pic>
        <p:nvPicPr>
          <p:cNvPr id="24" name="圖形 23" descr="女人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984160" y="2754461"/>
            <a:ext cx="191243" cy="191243"/>
          </a:xfrm>
          <a:prstGeom prst="rect">
            <a:avLst/>
          </a:prstGeom>
        </p:spPr>
      </p:pic>
      <p:pic>
        <p:nvPicPr>
          <p:cNvPr id="25" name="圖形 24" descr="男人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970458" y="2522110"/>
            <a:ext cx="218648" cy="218648"/>
          </a:xfrm>
          <a:prstGeom prst="rect">
            <a:avLst/>
          </a:prstGeom>
        </p:spPr>
      </p:pic>
      <p:pic>
        <p:nvPicPr>
          <p:cNvPr id="26" name="圖形 25" descr="女人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1984160" y="2306235"/>
            <a:ext cx="191243" cy="191243"/>
          </a:xfrm>
          <a:prstGeom prst="rect">
            <a:avLst/>
          </a:prstGeom>
        </p:spPr>
      </p:pic>
      <p:sp>
        <p:nvSpPr>
          <p:cNvPr id="27" name="文字方塊 26"/>
          <p:cNvSpPr txBox="1"/>
          <p:nvPr/>
        </p:nvSpPr>
        <p:spPr>
          <a:xfrm>
            <a:off x="1919727" y="1970751"/>
            <a:ext cx="392415" cy="3391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TW" sz="1350" dirty="0"/>
              <a:t>…..</a:t>
            </a:r>
            <a:endParaRPr lang="zh-HK" altLang="en-US" sz="1350" dirty="0"/>
          </a:p>
        </p:txBody>
      </p:sp>
      <p:pic>
        <p:nvPicPr>
          <p:cNvPr id="28" name="圖形 27" descr="男人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1616097" y="4678954"/>
            <a:ext cx="218648" cy="218648"/>
          </a:xfrm>
          <a:prstGeom prst="rect">
            <a:avLst/>
          </a:prstGeom>
        </p:spPr>
      </p:pic>
      <p:pic>
        <p:nvPicPr>
          <p:cNvPr id="29" name="圖形 28" descr="女人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1800636" y="4601876"/>
            <a:ext cx="191243" cy="191243"/>
          </a:xfrm>
          <a:prstGeom prst="rect">
            <a:avLst/>
          </a:prstGeom>
        </p:spPr>
      </p:pic>
      <p:pic>
        <p:nvPicPr>
          <p:cNvPr id="30" name="圖形 29" descr="男人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1676797" y="4509661"/>
            <a:ext cx="218648" cy="218648"/>
          </a:xfrm>
          <a:prstGeom prst="rect">
            <a:avLst/>
          </a:prstGeom>
        </p:spPr>
      </p:pic>
      <p:sp>
        <p:nvSpPr>
          <p:cNvPr id="31" name="文字方塊 30"/>
          <p:cNvSpPr txBox="1"/>
          <p:nvPr/>
        </p:nvSpPr>
        <p:spPr>
          <a:xfrm>
            <a:off x="1817696" y="4189782"/>
            <a:ext cx="1515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/>
              <a:t>識別標籤</a:t>
            </a:r>
            <a:endParaRPr lang="en-US" altLang="zh-TW" sz="1000" dirty="0"/>
          </a:p>
          <a:p>
            <a:pPr algn="ctr"/>
            <a:r>
              <a:rPr lang="en-US" altLang="zh-TW" sz="1000" dirty="0"/>
              <a:t>e.g. </a:t>
            </a:r>
            <a:r>
              <a:rPr lang="zh-TW" altLang="en-US" sz="1000" dirty="0"/>
              <a:t>語言智能</a:t>
            </a:r>
            <a:r>
              <a:rPr lang="en-US" altLang="zh-TW" sz="1000" dirty="0"/>
              <a:t>(</a:t>
            </a:r>
            <a:r>
              <a:rPr lang="zh-TW" altLang="en-US" sz="1000" dirty="0"/>
              <a:t>中國語文</a:t>
            </a:r>
            <a:r>
              <a:rPr lang="en-US" altLang="zh-TW" sz="1000" dirty="0"/>
              <a:t>)</a:t>
            </a:r>
          </a:p>
        </p:txBody>
      </p:sp>
      <p:pic>
        <p:nvPicPr>
          <p:cNvPr id="32" name="圖形 31" descr="檢查清單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rgbClr val="00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1912499" y="4644104"/>
            <a:ext cx="106785" cy="106785"/>
          </a:xfrm>
          <a:prstGeom prst="rect">
            <a:avLst/>
          </a:prstGeom>
        </p:spPr>
      </p:pic>
      <p:pic>
        <p:nvPicPr>
          <p:cNvPr id="33" name="圖形 32" descr="檢查清單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rgbClr val="00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1665617" y="4533316"/>
            <a:ext cx="106785" cy="106785"/>
          </a:xfrm>
          <a:prstGeom prst="rect">
            <a:avLst/>
          </a:prstGeom>
        </p:spPr>
      </p:pic>
      <p:pic>
        <p:nvPicPr>
          <p:cNvPr id="34" name="圖形 33" descr="檢查清單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rgbClr val="00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1601581" y="4716839"/>
            <a:ext cx="106785" cy="106785"/>
          </a:xfrm>
          <a:prstGeom prst="rect">
            <a:avLst/>
          </a:prstGeom>
        </p:spPr>
      </p:pic>
      <p:pic>
        <p:nvPicPr>
          <p:cNvPr id="1026" name="Picture 2" descr="Door opening arrow icon by Erol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608" y="4266718"/>
            <a:ext cx="199775" cy="202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圖形 35" descr="檢查清單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rgbClr val="00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2163788" y="4471741"/>
            <a:ext cx="106785" cy="106785"/>
          </a:xfrm>
          <a:prstGeom prst="rect">
            <a:avLst/>
          </a:prstGeom>
        </p:spPr>
      </p:pic>
      <p:sp>
        <p:nvSpPr>
          <p:cNvPr id="37" name="文字方塊 36"/>
          <p:cNvSpPr txBox="1"/>
          <p:nvPr/>
        </p:nvSpPr>
        <p:spPr>
          <a:xfrm>
            <a:off x="3411765" y="1315527"/>
            <a:ext cx="412742" cy="23616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wordArtVertRtl" wrap="none" rtlCol="0">
            <a:spAutoFit/>
          </a:bodyPr>
          <a:lstStyle/>
          <a:p>
            <a:pPr algn="dist"/>
            <a:r>
              <a:rPr lang="zh-TW" altLang="en-US" sz="1200" dirty="0"/>
              <a:t>人才資料庫科目組別</a:t>
            </a:r>
            <a:r>
              <a:rPr lang="en-US" altLang="zh-TW" sz="1200" dirty="0"/>
              <a:t>B</a:t>
            </a:r>
            <a:endParaRPr lang="zh-HK" altLang="en-US" sz="1200" dirty="0"/>
          </a:p>
        </p:txBody>
      </p:sp>
      <p:cxnSp>
        <p:nvCxnSpPr>
          <p:cNvPr id="38" name="直線單箭頭接點 37"/>
          <p:cNvCxnSpPr>
            <a:cxnSpLocks/>
          </p:cNvCxnSpPr>
          <p:nvPr/>
        </p:nvCxnSpPr>
        <p:spPr>
          <a:xfrm>
            <a:off x="3832679" y="1735925"/>
            <a:ext cx="42141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圖形 38" descr="書籍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254097" y="1448810"/>
            <a:ext cx="437209" cy="437209"/>
          </a:xfrm>
          <a:prstGeom prst="rect">
            <a:avLst/>
          </a:prstGeom>
        </p:spPr>
      </p:pic>
      <p:sp>
        <p:nvSpPr>
          <p:cNvPr id="40" name="文字方塊 39"/>
          <p:cNvSpPr txBox="1"/>
          <p:nvPr/>
        </p:nvSpPr>
        <p:spPr>
          <a:xfrm>
            <a:off x="4132628" y="1827044"/>
            <a:ext cx="883630" cy="2192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825" dirty="0"/>
              <a:t>e.g.</a:t>
            </a:r>
            <a:r>
              <a:rPr lang="zh-TW" altLang="en-US" sz="825" dirty="0"/>
              <a:t>數學科</a:t>
            </a:r>
            <a:endParaRPr lang="zh-HK" altLang="en-US" sz="825" dirty="0"/>
          </a:p>
        </p:txBody>
      </p:sp>
      <p:sp>
        <p:nvSpPr>
          <p:cNvPr id="41" name="文字方塊 40"/>
          <p:cNvSpPr txBox="1"/>
          <p:nvPr/>
        </p:nvSpPr>
        <p:spPr>
          <a:xfrm>
            <a:off x="3895827" y="1542788"/>
            <a:ext cx="39626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25" dirty="0">
                <a:highlight>
                  <a:srgbClr val="FFFF00"/>
                </a:highlight>
              </a:rPr>
              <a:t>配對</a:t>
            </a:r>
            <a:endParaRPr lang="zh-HK" altLang="en-US" sz="825" dirty="0">
              <a:highlight>
                <a:srgbClr val="FFFF00"/>
              </a:highlight>
            </a:endParaRPr>
          </a:p>
        </p:txBody>
      </p:sp>
      <p:pic>
        <p:nvPicPr>
          <p:cNvPr id="42" name="圖片 41" descr="File:Filter.sv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3236" y="3623508"/>
            <a:ext cx="635141" cy="640142"/>
          </a:xfrm>
          <a:prstGeom prst="rect">
            <a:avLst/>
          </a:prstGeom>
        </p:spPr>
      </p:pic>
      <p:sp>
        <p:nvSpPr>
          <p:cNvPr id="43" name="文字方塊 42"/>
          <p:cNvSpPr txBox="1"/>
          <p:nvPr/>
        </p:nvSpPr>
        <p:spPr>
          <a:xfrm>
            <a:off x="3895828" y="3679311"/>
            <a:ext cx="87816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/>
              <a:t>提取百分比</a:t>
            </a:r>
            <a:endParaRPr lang="en-US" altLang="zh-TW" sz="1000" dirty="0"/>
          </a:p>
          <a:p>
            <a:pPr algn="ctr"/>
            <a:r>
              <a:rPr lang="en-US" altLang="zh-TW" sz="1000" dirty="0"/>
              <a:t>e.g. 2%</a:t>
            </a:r>
          </a:p>
        </p:txBody>
      </p:sp>
      <p:pic>
        <p:nvPicPr>
          <p:cNvPr id="44" name="圖形 43" descr="男人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829074" y="3401791"/>
            <a:ext cx="218648" cy="218648"/>
          </a:xfrm>
          <a:prstGeom prst="rect">
            <a:avLst/>
          </a:prstGeom>
        </p:spPr>
      </p:pic>
      <p:pic>
        <p:nvPicPr>
          <p:cNvPr id="45" name="圖形 44" descr="女人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842775" y="3185915"/>
            <a:ext cx="191243" cy="191243"/>
          </a:xfrm>
          <a:prstGeom prst="rect">
            <a:avLst/>
          </a:prstGeom>
        </p:spPr>
      </p:pic>
      <p:pic>
        <p:nvPicPr>
          <p:cNvPr id="46" name="圖形 45" descr="男人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829074" y="2967268"/>
            <a:ext cx="218648" cy="218648"/>
          </a:xfrm>
          <a:prstGeom prst="rect">
            <a:avLst/>
          </a:prstGeom>
        </p:spPr>
      </p:pic>
      <p:pic>
        <p:nvPicPr>
          <p:cNvPr id="47" name="圖形 46" descr="女人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842775" y="2751392"/>
            <a:ext cx="191243" cy="191243"/>
          </a:xfrm>
          <a:prstGeom prst="rect">
            <a:avLst/>
          </a:prstGeom>
        </p:spPr>
      </p:pic>
      <p:pic>
        <p:nvPicPr>
          <p:cNvPr id="48" name="圖形 47" descr="男人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829074" y="2519041"/>
            <a:ext cx="218648" cy="218648"/>
          </a:xfrm>
          <a:prstGeom prst="rect">
            <a:avLst/>
          </a:prstGeom>
        </p:spPr>
      </p:pic>
      <p:pic>
        <p:nvPicPr>
          <p:cNvPr id="49" name="圖形 48" descr="女人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3842775" y="2303166"/>
            <a:ext cx="191243" cy="191243"/>
          </a:xfrm>
          <a:prstGeom prst="rect">
            <a:avLst/>
          </a:prstGeom>
        </p:spPr>
      </p:pic>
      <p:sp>
        <p:nvSpPr>
          <p:cNvPr id="50" name="文字方塊 49"/>
          <p:cNvSpPr txBox="1"/>
          <p:nvPr/>
        </p:nvSpPr>
        <p:spPr>
          <a:xfrm>
            <a:off x="3778342" y="1967682"/>
            <a:ext cx="392415" cy="3391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TW" sz="1350" dirty="0"/>
              <a:t>…..</a:t>
            </a:r>
            <a:endParaRPr lang="zh-HK" altLang="en-US" sz="1350" dirty="0"/>
          </a:p>
        </p:txBody>
      </p:sp>
      <p:pic>
        <p:nvPicPr>
          <p:cNvPr id="51" name="圖形 50" descr="男人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3474712" y="4675885"/>
            <a:ext cx="218648" cy="218648"/>
          </a:xfrm>
          <a:prstGeom prst="rect">
            <a:avLst/>
          </a:prstGeom>
        </p:spPr>
      </p:pic>
      <p:pic>
        <p:nvPicPr>
          <p:cNvPr id="52" name="圖形 51" descr="女人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659252" y="4598807"/>
            <a:ext cx="191243" cy="191243"/>
          </a:xfrm>
          <a:prstGeom prst="rect">
            <a:avLst/>
          </a:prstGeom>
        </p:spPr>
      </p:pic>
      <p:pic>
        <p:nvPicPr>
          <p:cNvPr id="53" name="圖形 52" descr="男人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3535414" y="4506592"/>
            <a:ext cx="218648" cy="218648"/>
          </a:xfrm>
          <a:prstGeom prst="rect">
            <a:avLst/>
          </a:prstGeom>
        </p:spPr>
      </p:pic>
      <p:sp>
        <p:nvSpPr>
          <p:cNvPr id="54" name="文字方塊 53"/>
          <p:cNvSpPr txBox="1"/>
          <p:nvPr/>
        </p:nvSpPr>
        <p:spPr>
          <a:xfrm>
            <a:off x="3738175" y="4186713"/>
            <a:ext cx="157854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/>
              <a:t>識別標籤</a:t>
            </a:r>
            <a:endParaRPr lang="en-US" altLang="zh-TW" sz="1000" dirty="0"/>
          </a:p>
          <a:p>
            <a:pPr algn="ctr"/>
            <a:r>
              <a:rPr lang="en-US" altLang="zh-TW" sz="1000" dirty="0"/>
              <a:t>e.g. </a:t>
            </a:r>
            <a:r>
              <a:rPr lang="zh-TW" altLang="en-US" sz="1000" dirty="0"/>
              <a:t>邏輯數學智能</a:t>
            </a:r>
            <a:endParaRPr lang="en-US" altLang="zh-TW" sz="1000" dirty="0"/>
          </a:p>
          <a:p>
            <a:pPr algn="ctr"/>
            <a:r>
              <a:rPr lang="zh-HK" altLang="en-US" sz="1000" dirty="0"/>
              <a:t>空間智能</a:t>
            </a:r>
            <a:endParaRPr lang="en-US" altLang="zh-TW" sz="1000" dirty="0"/>
          </a:p>
        </p:txBody>
      </p:sp>
      <p:pic>
        <p:nvPicPr>
          <p:cNvPr id="55" name="圖形 54" descr="檢查清單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3771115" y="4641035"/>
            <a:ext cx="106785" cy="106785"/>
          </a:xfrm>
          <a:prstGeom prst="rect">
            <a:avLst/>
          </a:prstGeom>
        </p:spPr>
      </p:pic>
      <p:pic>
        <p:nvPicPr>
          <p:cNvPr id="56" name="圖形 55" descr="檢查清單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3524234" y="4530247"/>
            <a:ext cx="106785" cy="106785"/>
          </a:xfrm>
          <a:prstGeom prst="rect">
            <a:avLst/>
          </a:prstGeom>
        </p:spPr>
      </p:pic>
      <p:pic>
        <p:nvPicPr>
          <p:cNvPr id="57" name="圖形 56" descr="檢查清單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3460196" y="4713770"/>
            <a:ext cx="106785" cy="106785"/>
          </a:xfrm>
          <a:prstGeom prst="rect">
            <a:avLst/>
          </a:prstGeom>
        </p:spPr>
      </p:pic>
      <p:pic>
        <p:nvPicPr>
          <p:cNvPr id="58" name="Picture 2" descr="Door opening arrow icon by Erol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7224" y="4263649"/>
            <a:ext cx="199775" cy="202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圖形 58" descr="檢查清單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4708469" y="4432039"/>
            <a:ext cx="106785" cy="106785"/>
          </a:xfrm>
          <a:prstGeom prst="rect">
            <a:avLst/>
          </a:prstGeom>
        </p:spPr>
      </p:pic>
      <p:sp>
        <p:nvSpPr>
          <p:cNvPr id="35" name="文字方塊 34"/>
          <p:cNvSpPr txBox="1"/>
          <p:nvPr/>
        </p:nvSpPr>
        <p:spPr>
          <a:xfrm>
            <a:off x="5129503" y="2457620"/>
            <a:ext cx="51969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350" dirty="0"/>
              <a:t>…….</a:t>
            </a:r>
            <a:endParaRPr lang="zh-HK" altLang="en-US" sz="1350" dirty="0"/>
          </a:p>
        </p:txBody>
      </p:sp>
      <p:sp>
        <p:nvSpPr>
          <p:cNvPr id="61" name="文字方塊 60"/>
          <p:cNvSpPr txBox="1"/>
          <p:nvPr/>
        </p:nvSpPr>
        <p:spPr>
          <a:xfrm>
            <a:off x="5837190" y="1305378"/>
            <a:ext cx="412742" cy="236167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wordArtVertRtl" wrap="none" rtlCol="0">
            <a:spAutoFit/>
          </a:bodyPr>
          <a:lstStyle/>
          <a:p>
            <a:pPr algn="dist"/>
            <a:r>
              <a:rPr lang="zh-TW" altLang="en-US" sz="1200" dirty="0"/>
              <a:t>人才資料庫科目組別</a:t>
            </a:r>
            <a:r>
              <a:rPr lang="en-US" altLang="zh-TW" sz="1200" dirty="0"/>
              <a:t>E</a:t>
            </a:r>
            <a:endParaRPr lang="zh-HK" altLang="en-US" sz="1200" dirty="0"/>
          </a:p>
        </p:txBody>
      </p:sp>
      <p:cxnSp>
        <p:nvCxnSpPr>
          <p:cNvPr id="62" name="直線單箭頭接點 61"/>
          <p:cNvCxnSpPr>
            <a:cxnSpLocks/>
          </p:cNvCxnSpPr>
          <p:nvPr/>
        </p:nvCxnSpPr>
        <p:spPr>
          <a:xfrm>
            <a:off x="6258104" y="1725776"/>
            <a:ext cx="421416" cy="0"/>
          </a:xfrm>
          <a:prstGeom prst="straightConnector1">
            <a:avLst/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圖形 62" descr="書籍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6679522" y="1438662"/>
            <a:ext cx="437209" cy="437209"/>
          </a:xfrm>
          <a:prstGeom prst="rect">
            <a:avLst/>
          </a:prstGeom>
        </p:spPr>
      </p:pic>
      <p:sp>
        <p:nvSpPr>
          <p:cNvPr id="64" name="文字方塊 63"/>
          <p:cNvSpPr txBox="1"/>
          <p:nvPr/>
        </p:nvSpPr>
        <p:spPr>
          <a:xfrm>
            <a:off x="6321252" y="1532640"/>
            <a:ext cx="396262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825" dirty="0">
                <a:highlight>
                  <a:srgbClr val="FFFF00"/>
                </a:highlight>
              </a:rPr>
              <a:t>配對</a:t>
            </a:r>
            <a:endParaRPr lang="zh-HK" altLang="en-US" sz="825" dirty="0">
              <a:highlight>
                <a:srgbClr val="FFFF00"/>
              </a:highlight>
            </a:endParaRPr>
          </a:p>
        </p:txBody>
      </p:sp>
      <p:pic>
        <p:nvPicPr>
          <p:cNvPr id="65" name="圖片 64" descr="File:Filter.svg"/>
          <p:cNvPicPr>
            <a:picLocks noChangeAspect="1"/>
          </p:cNvPicPr>
          <p:nvPr/>
        </p:nvPicPr>
        <p:blipFill>
          <a:blip r:embed="rId4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8661" y="3613360"/>
            <a:ext cx="635141" cy="640142"/>
          </a:xfrm>
          <a:prstGeom prst="rect">
            <a:avLst/>
          </a:prstGeom>
        </p:spPr>
      </p:pic>
      <p:sp>
        <p:nvSpPr>
          <p:cNvPr id="66" name="文字方塊 65"/>
          <p:cNvSpPr txBox="1"/>
          <p:nvPr/>
        </p:nvSpPr>
        <p:spPr>
          <a:xfrm>
            <a:off x="6321253" y="3669163"/>
            <a:ext cx="7954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/>
              <a:t>提取百分比</a:t>
            </a:r>
            <a:endParaRPr lang="en-US" altLang="zh-TW" sz="1000" dirty="0"/>
          </a:p>
          <a:p>
            <a:pPr algn="ctr"/>
            <a:r>
              <a:rPr lang="en-US" altLang="zh-TW" sz="1000" dirty="0"/>
              <a:t>e.g. 2%</a:t>
            </a:r>
          </a:p>
        </p:txBody>
      </p:sp>
      <p:pic>
        <p:nvPicPr>
          <p:cNvPr id="67" name="圖形 66" descr="男人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254499" y="3391642"/>
            <a:ext cx="218648" cy="218648"/>
          </a:xfrm>
          <a:prstGeom prst="rect">
            <a:avLst/>
          </a:prstGeom>
        </p:spPr>
      </p:pic>
      <p:pic>
        <p:nvPicPr>
          <p:cNvPr id="68" name="圖形 67" descr="女人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268200" y="3175766"/>
            <a:ext cx="191243" cy="191243"/>
          </a:xfrm>
          <a:prstGeom prst="rect">
            <a:avLst/>
          </a:prstGeom>
        </p:spPr>
      </p:pic>
      <p:pic>
        <p:nvPicPr>
          <p:cNvPr id="69" name="圖形 68" descr="男人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254499" y="2957119"/>
            <a:ext cx="218648" cy="218648"/>
          </a:xfrm>
          <a:prstGeom prst="rect">
            <a:avLst/>
          </a:prstGeom>
        </p:spPr>
      </p:pic>
      <p:pic>
        <p:nvPicPr>
          <p:cNvPr id="70" name="圖形 69" descr="女人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268200" y="2741243"/>
            <a:ext cx="191243" cy="191243"/>
          </a:xfrm>
          <a:prstGeom prst="rect">
            <a:avLst/>
          </a:prstGeom>
        </p:spPr>
      </p:pic>
      <p:pic>
        <p:nvPicPr>
          <p:cNvPr id="71" name="圖形 70" descr="男人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6254499" y="2508894"/>
            <a:ext cx="218648" cy="218648"/>
          </a:xfrm>
          <a:prstGeom prst="rect">
            <a:avLst/>
          </a:prstGeom>
        </p:spPr>
      </p:pic>
      <p:pic>
        <p:nvPicPr>
          <p:cNvPr id="72" name="圖形 71" descr="女人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268200" y="2293018"/>
            <a:ext cx="191243" cy="191243"/>
          </a:xfrm>
          <a:prstGeom prst="rect">
            <a:avLst/>
          </a:prstGeom>
        </p:spPr>
      </p:pic>
      <p:sp>
        <p:nvSpPr>
          <p:cNvPr id="73" name="文字方塊 72"/>
          <p:cNvSpPr txBox="1"/>
          <p:nvPr/>
        </p:nvSpPr>
        <p:spPr>
          <a:xfrm>
            <a:off x="6203767" y="1957534"/>
            <a:ext cx="392415" cy="339195"/>
          </a:xfrm>
          <a:prstGeom prst="rect">
            <a:avLst/>
          </a:prstGeom>
          <a:noFill/>
        </p:spPr>
        <p:txBody>
          <a:bodyPr vert="eaVert" wrap="none" rtlCol="0">
            <a:spAutoFit/>
          </a:bodyPr>
          <a:lstStyle/>
          <a:p>
            <a:r>
              <a:rPr lang="en-US" altLang="zh-TW" sz="1350" dirty="0"/>
              <a:t>…..</a:t>
            </a:r>
            <a:endParaRPr lang="zh-HK" altLang="en-US" sz="1350" dirty="0"/>
          </a:p>
        </p:txBody>
      </p:sp>
      <p:pic>
        <p:nvPicPr>
          <p:cNvPr id="74" name="圖形 73" descr="男人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5900137" y="4644138"/>
            <a:ext cx="218648" cy="218648"/>
          </a:xfrm>
          <a:prstGeom prst="rect">
            <a:avLst/>
          </a:prstGeom>
        </p:spPr>
      </p:pic>
      <p:pic>
        <p:nvPicPr>
          <p:cNvPr id="75" name="圖形 74" descr="女人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5"/>
              </a:ext>
            </a:extLst>
          </a:blip>
          <a:stretch>
            <a:fillRect/>
          </a:stretch>
        </p:blipFill>
        <p:spPr>
          <a:xfrm>
            <a:off x="6084677" y="4588659"/>
            <a:ext cx="191243" cy="191243"/>
          </a:xfrm>
          <a:prstGeom prst="rect">
            <a:avLst/>
          </a:prstGeom>
        </p:spPr>
      </p:pic>
      <p:pic>
        <p:nvPicPr>
          <p:cNvPr id="76" name="圖形 75" descr="男人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7"/>
              </a:ext>
            </a:extLst>
          </a:blip>
          <a:stretch>
            <a:fillRect/>
          </a:stretch>
        </p:blipFill>
        <p:spPr>
          <a:xfrm>
            <a:off x="5960839" y="4496443"/>
            <a:ext cx="218648" cy="218648"/>
          </a:xfrm>
          <a:prstGeom prst="rect">
            <a:avLst/>
          </a:prstGeom>
        </p:spPr>
      </p:pic>
      <p:sp>
        <p:nvSpPr>
          <p:cNvPr id="77" name="文字方塊 76"/>
          <p:cNvSpPr txBox="1"/>
          <p:nvPr/>
        </p:nvSpPr>
        <p:spPr>
          <a:xfrm>
            <a:off x="6163600" y="4176564"/>
            <a:ext cx="11087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00" dirty="0"/>
              <a:t>識別標籤</a:t>
            </a:r>
            <a:endParaRPr lang="en-US" altLang="zh-TW" sz="1000" dirty="0"/>
          </a:p>
          <a:p>
            <a:pPr algn="ctr"/>
            <a:r>
              <a:rPr lang="en-US" altLang="zh-TW" sz="1000" dirty="0" err="1"/>
              <a:t>xxxxxxx</a:t>
            </a:r>
            <a:endParaRPr lang="en-US" altLang="zh-TW" sz="1000" dirty="0"/>
          </a:p>
          <a:p>
            <a:pPr algn="ctr"/>
            <a:r>
              <a:rPr lang="en-US" altLang="zh-TW" sz="1000" dirty="0" err="1"/>
              <a:t>xxxx</a:t>
            </a:r>
            <a:endParaRPr lang="en-US" altLang="zh-TW" sz="1000" dirty="0"/>
          </a:p>
        </p:txBody>
      </p:sp>
      <p:pic>
        <p:nvPicPr>
          <p:cNvPr id="78" name="圖形 77" descr="檢查清單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rgbClr val="006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6196540" y="4630888"/>
            <a:ext cx="106785" cy="106785"/>
          </a:xfrm>
          <a:prstGeom prst="rect">
            <a:avLst/>
          </a:prstGeom>
        </p:spPr>
      </p:pic>
      <p:pic>
        <p:nvPicPr>
          <p:cNvPr id="79" name="圖形 78" descr="檢查清單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rgbClr val="006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5949659" y="4520099"/>
            <a:ext cx="106785" cy="106785"/>
          </a:xfrm>
          <a:prstGeom prst="rect">
            <a:avLst/>
          </a:prstGeom>
        </p:spPr>
      </p:pic>
      <p:pic>
        <p:nvPicPr>
          <p:cNvPr id="80" name="圖形 79" descr="檢查清單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rgbClr val="006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5885621" y="4703623"/>
            <a:ext cx="106785" cy="106785"/>
          </a:xfrm>
          <a:prstGeom prst="rect">
            <a:avLst/>
          </a:prstGeom>
        </p:spPr>
      </p:pic>
      <p:pic>
        <p:nvPicPr>
          <p:cNvPr id="81" name="Picture 2" descr="Door opening arrow icon by Erol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2649" y="4253501"/>
            <a:ext cx="199775" cy="202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圖形 81" descr="檢查清單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rgbClr val="006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6929981" y="4348190"/>
            <a:ext cx="106785" cy="106785"/>
          </a:xfrm>
          <a:prstGeom prst="rect">
            <a:avLst/>
          </a:prstGeom>
        </p:spPr>
      </p:pic>
      <p:sp>
        <p:nvSpPr>
          <p:cNvPr id="83" name="箭號: 向右 82"/>
          <p:cNvSpPr/>
          <p:nvPr/>
        </p:nvSpPr>
        <p:spPr>
          <a:xfrm rot="5400000">
            <a:off x="4728031" y="3997648"/>
            <a:ext cx="197726" cy="2330174"/>
          </a:xfrm>
          <a:prstGeom prst="rightArrow">
            <a:avLst>
              <a:gd name="adj1" fmla="val 50000"/>
              <a:gd name="adj2" fmla="val 5494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pic>
        <p:nvPicPr>
          <p:cNvPr id="85" name="圖形 84" descr="男人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5128562" y="5344147"/>
            <a:ext cx="246509" cy="246509"/>
          </a:xfrm>
          <a:prstGeom prst="rect">
            <a:avLst/>
          </a:prstGeom>
        </p:spPr>
      </p:pic>
      <p:pic>
        <p:nvPicPr>
          <p:cNvPr id="86" name="圖形 85" descr="女人"/>
          <p:cNvPicPr>
            <a:picLocks noChangeAspect="1"/>
          </p:cNvPicPr>
          <p:nvPr/>
        </p:nvPicPr>
        <p:blipFill>
          <a:blip r:embed="rId2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2"/>
              </a:ext>
            </a:extLst>
          </a:blip>
          <a:stretch>
            <a:fillRect/>
          </a:stretch>
        </p:blipFill>
        <p:spPr>
          <a:xfrm>
            <a:off x="4325910" y="5592895"/>
            <a:ext cx="215611" cy="215611"/>
          </a:xfrm>
          <a:prstGeom prst="rect">
            <a:avLst/>
          </a:prstGeom>
        </p:spPr>
      </p:pic>
      <p:pic>
        <p:nvPicPr>
          <p:cNvPr id="87" name="圖形 86" descr="男人"/>
          <p:cNvPicPr>
            <a:picLocks noChangeAspect="1"/>
          </p:cNvPicPr>
          <p:nvPr/>
        </p:nvPicPr>
        <p:blipFill>
          <a:blip r:embed="rId3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4"/>
              </a:ext>
            </a:extLst>
          </a:blip>
          <a:stretch>
            <a:fillRect/>
          </a:stretch>
        </p:blipFill>
        <p:spPr>
          <a:xfrm>
            <a:off x="4198578" y="5500678"/>
            <a:ext cx="246509" cy="246509"/>
          </a:xfrm>
          <a:prstGeom prst="rect">
            <a:avLst/>
          </a:prstGeom>
        </p:spPr>
      </p:pic>
      <p:pic>
        <p:nvPicPr>
          <p:cNvPr id="88" name="圖形 87" descr="檢查清單"/>
          <p:cNvPicPr>
            <a:picLocks noChangeAspect="1"/>
          </p:cNvPicPr>
          <p:nvPr/>
        </p:nvPicPr>
        <p:blipFill>
          <a:blip r:embed="rId31" cstate="print">
            <a:duotone>
              <a:prstClr val="black"/>
              <a:srgbClr val="00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4448533" y="5635123"/>
            <a:ext cx="120392" cy="120392"/>
          </a:xfrm>
          <a:prstGeom prst="rect">
            <a:avLst/>
          </a:prstGeom>
        </p:spPr>
      </p:pic>
      <p:pic>
        <p:nvPicPr>
          <p:cNvPr id="89" name="圖形 88" descr="檢查清單"/>
          <p:cNvPicPr>
            <a:picLocks noChangeAspect="1"/>
          </p:cNvPicPr>
          <p:nvPr/>
        </p:nvPicPr>
        <p:blipFill>
          <a:blip r:embed="rId31" cstate="print">
            <a:duotone>
              <a:prstClr val="black"/>
              <a:srgbClr val="00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4201651" y="5524333"/>
            <a:ext cx="120392" cy="120392"/>
          </a:xfrm>
          <a:prstGeom prst="rect">
            <a:avLst/>
          </a:prstGeom>
        </p:spPr>
      </p:pic>
      <p:pic>
        <p:nvPicPr>
          <p:cNvPr id="90" name="圖形 89" descr="檢查清單"/>
          <p:cNvPicPr>
            <a:picLocks noChangeAspect="1"/>
          </p:cNvPicPr>
          <p:nvPr/>
        </p:nvPicPr>
        <p:blipFill>
          <a:blip r:embed="rId31" cstate="print">
            <a:duotone>
              <a:prstClr val="black"/>
              <a:srgbClr val="0000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5251816" y="5373183"/>
            <a:ext cx="120392" cy="120392"/>
          </a:xfrm>
          <a:prstGeom prst="rect">
            <a:avLst/>
          </a:prstGeom>
        </p:spPr>
      </p:pic>
      <p:pic>
        <p:nvPicPr>
          <p:cNvPr id="92" name="圖形 91" descr="女人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4435227" y="5327039"/>
            <a:ext cx="191243" cy="191243"/>
          </a:xfrm>
          <a:prstGeom prst="rect">
            <a:avLst/>
          </a:prstGeom>
        </p:spPr>
      </p:pic>
      <p:pic>
        <p:nvPicPr>
          <p:cNvPr id="93" name="圖形 92" descr="男人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4311388" y="5234824"/>
            <a:ext cx="218648" cy="218648"/>
          </a:xfrm>
          <a:prstGeom prst="rect">
            <a:avLst/>
          </a:prstGeom>
        </p:spPr>
      </p:pic>
      <p:pic>
        <p:nvPicPr>
          <p:cNvPr id="94" name="圖形 93" descr="檢查清單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4547090" y="5369267"/>
            <a:ext cx="106785" cy="106785"/>
          </a:xfrm>
          <a:prstGeom prst="rect">
            <a:avLst/>
          </a:prstGeom>
        </p:spPr>
      </p:pic>
      <p:pic>
        <p:nvPicPr>
          <p:cNvPr id="95" name="圖形 94" descr="檢查清單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4298092" y="5236046"/>
            <a:ext cx="106785" cy="106785"/>
          </a:xfrm>
          <a:prstGeom prst="rect">
            <a:avLst/>
          </a:prstGeom>
        </p:spPr>
      </p:pic>
      <p:pic>
        <p:nvPicPr>
          <p:cNvPr id="96" name="圖形 95" descr="檢查清單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5328986" y="5424728"/>
            <a:ext cx="106785" cy="106785"/>
          </a:xfrm>
          <a:prstGeom prst="rect">
            <a:avLst/>
          </a:prstGeom>
        </p:spPr>
      </p:pic>
      <p:pic>
        <p:nvPicPr>
          <p:cNvPr id="97" name="圖形 96" descr="男人"/>
          <p:cNvPicPr>
            <a:picLocks noChangeAspect="1"/>
          </p:cNvPicPr>
          <p:nvPr/>
        </p:nvPicPr>
        <p:blipFill>
          <a:blip r:embed="rId3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3"/>
              </a:ext>
            </a:extLst>
          </a:blip>
          <a:stretch>
            <a:fillRect/>
          </a:stretch>
        </p:blipFill>
        <p:spPr>
          <a:xfrm>
            <a:off x="4788511" y="5684560"/>
            <a:ext cx="218648" cy="218648"/>
          </a:xfrm>
          <a:prstGeom prst="rect">
            <a:avLst/>
          </a:prstGeom>
        </p:spPr>
      </p:pic>
      <p:pic>
        <p:nvPicPr>
          <p:cNvPr id="98" name="圖形 97" descr="女人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5"/>
              </a:ext>
            </a:extLst>
          </a:blip>
          <a:stretch>
            <a:fillRect/>
          </a:stretch>
        </p:blipFill>
        <p:spPr>
          <a:xfrm>
            <a:off x="4973051" y="5629082"/>
            <a:ext cx="191243" cy="191243"/>
          </a:xfrm>
          <a:prstGeom prst="rect">
            <a:avLst/>
          </a:prstGeom>
        </p:spPr>
      </p:pic>
      <p:pic>
        <p:nvPicPr>
          <p:cNvPr id="99" name="圖形 98" descr="男人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7"/>
              </a:ext>
            </a:extLst>
          </a:blip>
          <a:stretch>
            <a:fillRect/>
          </a:stretch>
        </p:blipFill>
        <p:spPr>
          <a:xfrm>
            <a:off x="4849213" y="5536867"/>
            <a:ext cx="218648" cy="218648"/>
          </a:xfrm>
          <a:prstGeom prst="rect">
            <a:avLst/>
          </a:prstGeom>
        </p:spPr>
      </p:pic>
      <p:pic>
        <p:nvPicPr>
          <p:cNvPr id="100" name="圖形 99" descr="檢查清單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rgbClr val="006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5084915" y="5671310"/>
            <a:ext cx="106785" cy="106785"/>
          </a:xfrm>
          <a:prstGeom prst="rect">
            <a:avLst/>
          </a:prstGeom>
        </p:spPr>
      </p:pic>
      <p:pic>
        <p:nvPicPr>
          <p:cNvPr id="101" name="圖形 100" descr="檢查清單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rgbClr val="006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4838033" y="5560522"/>
            <a:ext cx="106785" cy="106785"/>
          </a:xfrm>
          <a:prstGeom prst="rect">
            <a:avLst/>
          </a:prstGeom>
        </p:spPr>
      </p:pic>
      <p:pic>
        <p:nvPicPr>
          <p:cNvPr id="102" name="圖形 101" descr="檢查清單"/>
          <p:cNvPicPr>
            <a:picLocks noChangeAspect="1"/>
          </p:cNvPicPr>
          <p:nvPr/>
        </p:nvPicPr>
        <p:blipFill>
          <a:blip r:embed="rId15" cstate="print">
            <a:duotone>
              <a:prstClr val="black"/>
              <a:srgbClr val="00660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4773995" y="5744045"/>
            <a:ext cx="106785" cy="106785"/>
          </a:xfrm>
          <a:prstGeom prst="rect">
            <a:avLst/>
          </a:prstGeom>
        </p:spPr>
      </p:pic>
      <p:sp>
        <p:nvSpPr>
          <p:cNvPr id="108" name="文字方塊 107"/>
          <p:cNvSpPr txBox="1"/>
          <p:nvPr/>
        </p:nvSpPr>
        <p:spPr>
          <a:xfrm>
            <a:off x="4584520" y="5317773"/>
            <a:ext cx="466794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HK" sz="1350" dirty="0"/>
              <a:t>……</a:t>
            </a:r>
            <a:endParaRPr lang="zh-HK" altLang="en-US" sz="1350" dirty="0"/>
          </a:p>
        </p:txBody>
      </p:sp>
      <p:sp>
        <p:nvSpPr>
          <p:cNvPr id="115" name="文字方塊 114"/>
          <p:cNvSpPr txBox="1"/>
          <p:nvPr/>
        </p:nvSpPr>
        <p:spPr>
          <a:xfrm>
            <a:off x="4581416" y="4801134"/>
            <a:ext cx="595035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600" dirty="0">
                <a:highlight>
                  <a:srgbClr val="FFFF00"/>
                </a:highlight>
              </a:rPr>
              <a:t>提取</a:t>
            </a:r>
            <a:endParaRPr lang="zh-HK" altLang="en-US" sz="1600" dirty="0">
              <a:highlight>
                <a:srgbClr val="FFFF00"/>
              </a:highlight>
            </a:endParaRPr>
          </a:p>
        </p:txBody>
      </p:sp>
      <p:sp>
        <p:nvSpPr>
          <p:cNvPr id="16" name="語音泡泡: 矩形 15"/>
          <p:cNvSpPr/>
          <p:nvPr/>
        </p:nvSpPr>
        <p:spPr>
          <a:xfrm>
            <a:off x="1439653" y="732146"/>
            <a:ext cx="1555055" cy="629518"/>
          </a:xfrm>
          <a:prstGeom prst="wedgeRectCallout">
            <a:avLst>
              <a:gd name="adj1" fmla="val 23795"/>
              <a:gd name="adj2" fmla="val 8192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100" dirty="0">
                <a:solidFill>
                  <a:schemeClr val="bg2"/>
                </a:solidFill>
              </a:rPr>
              <a:t>1.</a:t>
            </a:r>
            <a:r>
              <a:rPr lang="zh-TW" altLang="en-US" sz="1100" dirty="0">
                <a:solidFill>
                  <a:schemeClr val="bg2"/>
                </a:solidFill>
              </a:rPr>
              <a:t>單一科目</a:t>
            </a:r>
            <a:endParaRPr lang="en-US" altLang="zh-TW" sz="1100" dirty="0">
              <a:solidFill>
                <a:schemeClr val="bg2"/>
              </a:solidFill>
            </a:endParaRPr>
          </a:p>
          <a:p>
            <a:pPr algn="ctr"/>
            <a:r>
              <a:rPr lang="en-US" altLang="zh-TW" sz="1100" dirty="0">
                <a:solidFill>
                  <a:schemeClr val="bg2"/>
                </a:solidFill>
              </a:rPr>
              <a:t>2.</a:t>
            </a:r>
            <a:r>
              <a:rPr lang="zh-TW" altLang="en-US" sz="1100" dirty="0">
                <a:solidFill>
                  <a:schemeClr val="bg2"/>
                </a:solidFill>
              </a:rPr>
              <a:t> 單一分卷</a:t>
            </a:r>
            <a:endParaRPr lang="en-US" altLang="zh-TW" sz="1100" dirty="0">
              <a:solidFill>
                <a:schemeClr val="bg2"/>
              </a:solidFill>
            </a:endParaRPr>
          </a:p>
          <a:p>
            <a:pPr algn="ctr"/>
            <a:r>
              <a:rPr lang="en-US" altLang="zh-TW" sz="1100" dirty="0">
                <a:solidFill>
                  <a:schemeClr val="bg2"/>
                </a:solidFill>
              </a:rPr>
              <a:t>3.</a:t>
            </a:r>
            <a:r>
              <a:rPr lang="zh-TW" altLang="en-US" sz="1100" dirty="0">
                <a:solidFill>
                  <a:schemeClr val="bg2"/>
                </a:solidFill>
              </a:rPr>
              <a:t>校本自訂評核組別</a:t>
            </a:r>
            <a:endParaRPr lang="zh-HK" altLang="en-US" sz="1100" dirty="0">
              <a:solidFill>
                <a:schemeClr val="bg2"/>
              </a:solidFill>
            </a:endParaRPr>
          </a:p>
        </p:txBody>
      </p:sp>
      <p:sp>
        <p:nvSpPr>
          <p:cNvPr id="103" name="文字方塊 102"/>
          <p:cNvSpPr txBox="1"/>
          <p:nvPr/>
        </p:nvSpPr>
        <p:spPr>
          <a:xfrm>
            <a:off x="8188036" y="1592797"/>
            <a:ext cx="955964" cy="5078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1350" dirty="0">
                <a:solidFill>
                  <a:schemeClr val="bg2"/>
                </a:solidFill>
              </a:rPr>
              <a:t>渠道一：學業成績</a:t>
            </a:r>
            <a:endParaRPr lang="en-US" altLang="zh-HK" sz="135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1096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5576" y="1772815"/>
            <a:ext cx="7272808" cy="4845069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55576" y="1772816"/>
            <a:ext cx="4248472" cy="60960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7" name="文字方塊 6"/>
          <p:cNvSpPr txBox="1"/>
          <p:nvPr/>
        </p:nvSpPr>
        <p:spPr>
          <a:xfrm>
            <a:off x="8133370" y="1599501"/>
            <a:ext cx="975134" cy="5078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1350" dirty="0">
                <a:solidFill>
                  <a:schemeClr val="bg2"/>
                </a:solidFill>
              </a:rPr>
              <a:t>渠道一：學業成績</a:t>
            </a:r>
            <a:endParaRPr lang="en-US" altLang="zh-HK" sz="135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689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sz="3600" dirty="0"/>
              <a:t>使用步驟概要</a:t>
            </a:r>
            <a:endParaRPr lang="zh-HK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5900" y="1268760"/>
            <a:ext cx="6110436" cy="4680520"/>
          </a:xfrm>
        </p:spPr>
        <p:txBody>
          <a:bodyPr>
            <a:normAutofit/>
          </a:bodyPr>
          <a:lstStyle/>
          <a:p>
            <a:pPr lvl="0"/>
            <a:r>
              <a:rPr lang="en-US" altLang="zh-HK" sz="2400" dirty="0"/>
              <a:t>A.	</a:t>
            </a:r>
            <a:r>
              <a:rPr lang="en-US" altLang="zh-HK" sz="2400" b="1" dirty="0" err="1">
                <a:solidFill>
                  <a:srgbClr val="FF0000"/>
                </a:solidFill>
                <a:highlight>
                  <a:srgbClr val="FFFF00"/>
                </a:highlight>
              </a:rPr>
              <a:t>管理</a:t>
            </a:r>
            <a:r>
              <a:rPr lang="zh-TW" altLang="en-US" sz="2400" dirty="0"/>
              <a:t>人才資料庫</a:t>
            </a:r>
            <a:r>
              <a:rPr lang="en-US" altLang="zh-HK" sz="2400" dirty="0" err="1"/>
              <a:t>科目組別配對</a:t>
            </a:r>
            <a:r>
              <a:rPr lang="zh-TW" altLang="zh-HK" sz="2400" dirty="0"/>
              <a:t>的</a:t>
            </a:r>
            <a:r>
              <a:rPr lang="zh-TW" altLang="zh-HK" sz="2400" b="1" dirty="0">
                <a:solidFill>
                  <a:srgbClr val="FF0000"/>
                </a:solidFill>
                <a:highlight>
                  <a:srgbClr val="FFFF00"/>
                </a:highlight>
              </a:rPr>
              <a:t>參數</a:t>
            </a:r>
            <a:r>
              <a:rPr lang="zh-TW" altLang="zh-HK" sz="2400" dirty="0"/>
              <a:t>，包括：</a:t>
            </a:r>
          </a:p>
          <a:p>
            <a:pPr lvl="1"/>
            <a:r>
              <a:rPr lang="zh-TW" altLang="zh-HK" sz="2400" dirty="0"/>
              <a:t>成績數據來源 </a:t>
            </a:r>
            <a:r>
              <a:rPr lang="en-US" altLang="zh-TW" sz="2400" dirty="0"/>
              <a:t/>
            </a:r>
            <a:br>
              <a:rPr lang="en-US" altLang="zh-TW" sz="2400" dirty="0"/>
            </a:br>
            <a:r>
              <a:rPr lang="en-US" altLang="zh-HK" sz="2400" dirty="0"/>
              <a:t>(</a:t>
            </a:r>
            <a:r>
              <a:rPr lang="zh-HK" altLang="zh-HK" sz="2400" dirty="0"/>
              <a:t>可選</a:t>
            </a:r>
            <a:r>
              <a:rPr lang="zh-TW" altLang="zh-HK" sz="2400" dirty="0"/>
              <a:t>單一科目、單一科目分卷或學校自訂的評核組別</a:t>
            </a:r>
            <a:r>
              <a:rPr lang="en-US" altLang="zh-HK" sz="2400" dirty="0"/>
              <a:t>)</a:t>
            </a:r>
            <a:endParaRPr lang="zh-TW" altLang="zh-HK" sz="2400" dirty="0"/>
          </a:p>
          <a:p>
            <a:pPr lvl="1"/>
            <a:r>
              <a:rPr lang="zh-TW" altLang="zh-HK" sz="2400" dirty="0"/>
              <a:t>提取百分比</a:t>
            </a:r>
          </a:p>
          <a:p>
            <a:pPr lvl="1"/>
            <a:r>
              <a:rPr lang="zh-TW" altLang="zh-HK" sz="2400" dirty="0"/>
              <a:t>識別標籤</a:t>
            </a:r>
          </a:p>
          <a:p>
            <a:pPr lvl="0"/>
            <a:r>
              <a:rPr lang="en-US" altLang="zh-TW" sz="2400" dirty="0"/>
              <a:t>B.</a:t>
            </a:r>
            <a:r>
              <a:rPr lang="zh-TW" altLang="en-US" sz="2400" dirty="0"/>
              <a:t> </a:t>
            </a:r>
            <a:r>
              <a:rPr lang="en-US" altLang="zh-TW" sz="2400" dirty="0"/>
              <a:t>	</a:t>
            </a:r>
            <a:r>
              <a:rPr lang="zh-TW" altLang="en-US" sz="2400" dirty="0"/>
              <a:t>用戶</a:t>
            </a:r>
            <a:r>
              <a:rPr lang="zh-TW" altLang="zh-HK" sz="2400" dirty="0"/>
              <a:t>從學生成績模組</a:t>
            </a:r>
            <a:r>
              <a:rPr lang="zh-TW" altLang="zh-HK" sz="2400" b="1" dirty="0">
                <a:solidFill>
                  <a:srgbClr val="FF0000"/>
                </a:solidFill>
                <a:highlight>
                  <a:srgbClr val="FFFF00"/>
                </a:highlight>
              </a:rPr>
              <a:t>提取</a:t>
            </a:r>
            <a:r>
              <a:rPr lang="zh-TW" altLang="zh-HK" sz="2400" dirty="0"/>
              <a:t>相關的學業成績</a:t>
            </a:r>
            <a:r>
              <a:rPr lang="zh-TW" altLang="zh-HK" sz="2400" b="1" dirty="0">
                <a:solidFill>
                  <a:srgbClr val="FF0000"/>
                </a:solidFill>
                <a:highlight>
                  <a:srgbClr val="FFFF00"/>
                </a:highlight>
              </a:rPr>
              <a:t>數據</a:t>
            </a:r>
          </a:p>
          <a:p>
            <a:pPr lvl="0"/>
            <a:r>
              <a:rPr lang="en-US" altLang="zh-TW" sz="2400" dirty="0"/>
              <a:t>C.	</a:t>
            </a:r>
            <a:r>
              <a:rPr lang="zh-TW" altLang="zh-HK" sz="2400" dirty="0"/>
              <a:t>系統為已獲甄選的學生</a:t>
            </a:r>
            <a:r>
              <a:rPr lang="zh-TW" altLang="zh-HK" sz="2400" b="1" dirty="0">
                <a:solidFill>
                  <a:srgbClr val="FF0000"/>
                </a:solidFill>
                <a:highlight>
                  <a:srgbClr val="FFFF00"/>
                </a:highlight>
              </a:rPr>
              <a:t>加上識別標籤</a:t>
            </a:r>
          </a:p>
          <a:p>
            <a:endParaRPr lang="zh-HK" altLang="en-US" sz="2400" dirty="0"/>
          </a:p>
        </p:txBody>
      </p:sp>
      <p:sp>
        <p:nvSpPr>
          <p:cNvPr id="5" name="文字方塊 4"/>
          <p:cNvSpPr txBox="1"/>
          <p:nvPr/>
        </p:nvSpPr>
        <p:spPr>
          <a:xfrm>
            <a:off x="8175391" y="1595953"/>
            <a:ext cx="955964" cy="5078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1350" dirty="0">
                <a:solidFill>
                  <a:schemeClr val="bg2"/>
                </a:solidFill>
              </a:rPr>
              <a:t>渠道一：學業成績</a:t>
            </a:r>
            <a:endParaRPr lang="en-US" altLang="zh-HK" sz="135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238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示範影片</a:t>
            </a:r>
            <a:endParaRPr lang="zh-HK" altLang="en-US" sz="36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5656308"/>
              </p:ext>
            </p:extLst>
          </p:nvPr>
        </p:nvGraphicFramePr>
        <p:xfrm>
          <a:off x="1493656" y="2057400"/>
          <a:ext cx="6606735" cy="3074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6188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070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41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r>
                        <a:rPr lang="zh-TW" altLang="en-US" sz="1000" dirty="0">
                          <a:solidFill>
                            <a:schemeClr val="bg2"/>
                          </a:solidFill>
                        </a:rPr>
                        <a:t>工作</a:t>
                      </a:r>
                      <a:endParaRPr lang="zh-HK" alt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用戶手冊 版本 </a:t>
                      </a:r>
                      <a:r>
                        <a:rPr lang="en-US" altLang="zh-TW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1.0 </a:t>
                      </a:r>
                    </a:p>
                    <a:p>
                      <a:pPr algn="ctr"/>
                      <a:r>
                        <a:rPr lang="en-US" altLang="zh-TW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頁</a:t>
                      </a:r>
                      <a:r>
                        <a:rPr lang="en-US" altLang="zh-TW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HK" alt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solidFill>
                            <a:schemeClr val="bg2"/>
                          </a:solidFill>
                        </a:rPr>
                        <a:t>示範影片</a:t>
                      </a:r>
                      <a:endParaRPr lang="zh-HK" alt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altLang="zh-TW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zh-TW" alt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管理人才資料庫科目組別配對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14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A.1 </a:t>
                      </a:r>
                      <a:r>
                        <a:rPr lang="zh-TW" alt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增新人才資料庫科目組別配對 </a:t>
                      </a:r>
                      <a:endParaRPr lang="zh-HK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P.7</a:t>
                      </a:r>
                      <a:endParaRPr lang="zh-HK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hlinkClick r:id="rId2"/>
                        </a:rPr>
                        <a:t>瀏覽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lvl="1"/>
                      <a:r>
                        <a:rPr lang="en-US" altLang="zh-TW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A.2 </a:t>
                      </a:r>
                      <a:r>
                        <a:rPr lang="zh-TW" alt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修改人才資料庫科目組別配對 </a:t>
                      </a:r>
                      <a:endParaRPr lang="zh-HK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P.10</a:t>
                      </a:r>
                      <a:endParaRPr lang="zh-HK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dirty="0">
                          <a:hlinkClick r:id="rId3"/>
                        </a:rPr>
                        <a:t>瀏覽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lvl="1"/>
                      <a:r>
                        <a:rPr lang="en-US" altLang="zh-TW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A.3 </a:t>
                      </a:r>
                      <a:r>
                        <a:rPr lang="zh-TW" alt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刪除人才資料庫科目組別配對 </a:t>
                      </a:r>
                      <a:endParaRPr lang="zh-HK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P.11</a:t>
                      </a:r>
                      <a:endParaRPr lang="zh-HK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dirty="0">
                          <a:hlinkClick r:id="rId4"/>
                        </a:rPr>
                        <a:t>瀏覽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lvl="1"/>
                      <a:r>
                        <a:rPr lang="en-US" altLang="zh-TW" sz="1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A.4 </a:t>
                      </a:r>
                      <a:r>
                        <a:rPr lang="zh-TW" alt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從去年複製人才資料庫科目組別配對 </a:t>
                      </a:r>
                      <a:endParaRPr lang="zh-HK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P.13</a:t>
                      </a:r>
                      <a:endParaRPr lang="zh-HK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/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en-US" altLang="zh-TW" sz="14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zh-TW" alt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提取學業成績 </a:t>
                      </a:r>
                      <a:endParaRPr lang="zh-HK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lvl="1"/>
                      <a:r>
                        <a:rPr lang="en-US" altLang="zh-TW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B.1 </a:t>
                      </a:r>
                      <a:r>
                        <a:rPr lang="zh-TW" alt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按人才資料庫科目配對提取 </a:t>
                      </a:r>
                      <a:endParaRPr lang="zh-HK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P.14</a:t>
                      </a:r>
                      <a:endParaRPr lang="zh-HK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dirty="0">
                          <a:hlinkClick r:id="rId5"/>
                        </a:rPr>
                        <a:t>瀏覽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lvl="1"/>
                      <a:r>
                        <a:rPr lang="en-US" altLang="zh-TW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B.2 </a:t>
                      </a:r>
                      <a:r>
                        <a:rPr lang="zh-TW" alt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整批提取學業成績 </a:t>
                      </a:r>
                      <a:endParaRPr lang="zh-HK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400" dirty="0"/>
                        <a:t>P.10</a:t>
                      </a:r>
                      <a:endParaRPr lang="zh-HK" altLang="en-U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dirty="0">
                          <a:hlinkClick r:id="rId6"/>
                        </a:rPr>
                        <a:t>瀏覽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8188036" y="1592797"/>
            <a:ext cx="955964" cy="5078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1350" dirty="0">
                <a:solidFill>
                  <a:schemeClr val="bg2"/>
                </a:solidFill>
              </a:rPr>
              <a:t>渠道一：學業成績</a:t>
            </a:r>
            <a:endParaRPr lang="en-US" altLang="zh-HK" sz="135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5647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500" dirty="0"/>
              <a:t>渠道二：比賽成績</a:t>
            </a:r>
            <a:r>
              <a:rPr lang="en-US" altLang="zh-HK" sz="4500" dirty="0"/>
              <a:t/>
            </a:r>
            <a:br>
              <a:rPr lang="en-US" altLang="zh-HK" sz="4500" dirty="0"/>
            </a:br>
            <a:endParaRPr lang="zh-HK" altLang="en-US" sz="4500" dirty="0"/>
          </a:p>
        </p:txBody>
      </p:sp>
    </p:spTree>
    <p:extLst>
      <p:ext uri="{BB962C8B-B14F-4D97-AF65-F5344CB8AC3E}">
        <p14:creationId xmlns:p14="http://schemas.microsoft.com/office/powerpoint/2010/main" val="2093210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sz="3600" dirty="0" err="1" smtClean="0"/>
              <a:t>WebSAMS</a:t>
            </a:r>
            <a:r>
              <a:rPr lang="en-US" altLang="zh-TW" sz="3600" dirty="0" smtClean="0"/>
              <a:t> </a:t>
            </a:r>
            <a:r>
              <a:rPr lang="zh-TW" altLang="en-US" sz="3600" dirty="0" smtClean="0"/>
              <a:t>不同模組的配合</a:t>
            </a:r>
            <a:endParaRPr lang="zh-HK" altLang="en-US" sz="36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2093303" y="3166013"/>
            <a:ext cx="1529671" cy="1477328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altLang="zh-TW" dirty="0"/>
          </a:p>
          <a:p>
            <a:pPr algn="ctr"/>
            <a:r>
              <a:rPr lang="zh-TW" altLang="en-US" dirty="0"/>
              <a:t>課外活動 </a:t>
            </a:r>
            <a:r>
              <a:rPr lang="en-US" altLang="zh-TW" dirty="0"/>
              <a:t>(STA) </a:t>
            </a:r>
          </a:p>
          <a:p>
            <a:pPr algn="ctr"/>
            <a:r>
              <a:rPr lang="zh-TW" altLang="en-US" dirty="0"/>
              <a:t>模組</a:t>
            </a:r>
            <a:endParaRPr lang="en-US" altLang="zh-TW" dirty="0"/>
          </a:p>
          <a:p>
            <a:pPr algn="ctr"/>
            <a:endParaRPr lang="zh-HK" altLang="en-US" dirty="0"/>
          </a:p>
        </p:txBody>
      </p:sp>
      <p:sp>
        <p:nvSpPr>
          <p:cNvPr id="5" name="文字方塊 4"/>
          <p:cNvSpPr txBox="1"/>
          <p:nvPr/>
        </p:nvSpPr>
        <p:spPr>
          <a:xfrm>
            <a:off x="5399480" y="3304513"/>
            <a:ext cx="1512168" cy="120032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altLang="zh-TW" dirty="0"/>
          </a:p>
          <a:p>
            <a:pPr algn="ctr"/>
            <a:r>
              <a:rPr lang="zh-TW" altLang="en-US" dirty="0"/>
              <a:t>人才資料庫 </a:t>
            </a:r>
            <a:r>
              <a:rPr lang="en-US" altLang="zh-TW" dirty="0"/>
              <a:t>(TDB) </a:t>
            </a:r>
            <a:r>
              <a:rPr lang="zh-TW" altLang="en-US" dirty="0"/>
              <a:t>模組</a:t>
            </a:r>
            <a:endParaRPr lang="en-US" altLang="zh-TW" dirty="0"/>
          </a:p>
          <a:p>
            <a:pPr algn="ctr"/>
            <a:endParaRPr lang="zh-HK" altLang="en-US" dirty="0"/>
          </a:p>
        </p:txBody>
      </p:sp>
      <p:sp>
        <p:nvSpPr>
          <p:cNvPr id="6" name="向右箭號 5"/>
          <p:cNvSpPr/>
          <p:nvPr/>
        </p:nvSpPr>
        <p:spPr>
          <a:xfrm>
            <a:off x="3869922" y="3483006"/>
            <a:ext cx="1242138" cy="54006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7" name="文字方塊 6"/>
          <p:cNvSpPr txBox="1"/>
          <p:nvPr/>
        </p:nvSpPr>
        <p:spPr>
          <a:xfrm>
            <a:off x="2053314" y="4620568"/>
            <a:ext cx="156966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dirty="0"/>
              <a:t>輸入活動項目</a:t>
            </a:r>
            <a:r>
              <a:rPr lang="en-US" altLang="zh-TW" dirty="0"/>
              <a:t/>
            </a:r>
            <a:br>
              <a:rPr lang="en-US" altLang="zh-TW" dirty="0"/>
            </a:br>
            <a:r>
              <a:rPr lang="zh-TW" altLang="en-US" dirty="0"/>
              <a:t>資料</a:t>
            </a:r>
            <a:endParaRPr lang="zh-HK" altLang="en-US" dirty="0"/>
          </a:p>
        </p:txBody>
      </p:sp>
      <p:sp>
        <p:nvSpPr>
          <p:cNvPr id="8" name="文字方塊 7"/>
          <p:cNvSpPr txBox="1"/>
          <p:nvPr/>
        </p:nvSpPr>
        <p:spPr>
          <a:xfrm>
            <a:off x="5359968" y="4618682"/>
            <a:ext cx="17251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altLang="zh-TW" dirty="0"/>
              <a:t>- </a:t>
            </a:r>
            <a:r>
              <a:rPr lang="zh-TW" altLang="en-US" dirty="0"/>
              <a:t>加入識別標籤</a:t>
            </a:r>
            <a:endParaRPr lang="en-US" altLang="zh-TW" dirty="0"/>
          </a:p>
          <a:p>
            <a:r>
              <a:rPr lang="en-US" altLang="zh-TW" dirty="0"/>
              <a:t>- </a:t>
            </a:r>
            <a:r>
              <a:rPr lang="zh-TW" altLang="en-US" dirty="0"/>
              <a:t>分析</a:t>
            </a:r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582529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矩形: 圓角 90"/>
          <p:cNvSpPr/>
          <p:nvPr/>
        </p:nvSpPr>
        <p:spPr>
          <a:xfrm>
            <a:off x="1314362" y="1470887"/>
            <a:ext cx="3965465" cy="258380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350" dirty="0"/>
          </a:p>
        </p:txBody>
      </p:sp>
      <p:pic>
        <p:nvPicPr>
          <p:cNvPr id="65" name="圖片 64" descr="File:Filter.sv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66806" y="3928230"/>
            <a:ext cx="635141" cy="640142"/>
          </a:xfrm>
          <a:prstGeom prst="rect">
            <a:avLst/>
          </a:prstGeom>
        </p:spPr>
      </p:pic>
      <p:pic>
        <p:nvPicPr>
          <p:cNvPr id="85" name="圖形 84" descr="男人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6038808" y="5175684"/>
            <a:ext cx="246509" cy="246509"/>
          </a:xfrm>
          <a:prstGeom prst="rect">
            <a:avLst/>
          </a:prstGeom>
        </p:spPr>
      </p:pic>
      <p:pic>
        <p:nvPicPr>
          <p:cNvPr id="86" name="圖形 85" descr="女人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236156" y="5424432"/>
            <a:ext cx="215611" cy="215611"/>
          </a:xfrm>
          <a:prstGeom prst="rect">
            <a:avLst/>
          </a:prstGeom>
        </p:spPr>
      </p:pic>
      <p:pic>
        <p:nvPicPr>
          <p:cNvPr id="87" name="圖形 86" descr="男人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108825" y="5332215"/>
            <a:ext cx="246509" cy="246509"/>
          </a:xfrm>
          <a:prstGeom prst="rect">
            <a:avLst/>
          </a:prstGeom>
        </p:spPr>
      </p:pic>
      <p:pic>
        <p:nvPicPr>
          <p:cNvPr id="88" name="圖形 87" descr="檢查清單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358780" y="5466660"/>
            <a:ext cx="120392" cy="120392"/>
          </a:xfrm>
          <a:prstGeom prst="rect">
            <a:avLst/>
          </a:prstGeom>
        </p:spPr>
      </p:pic>
      <p:pic>
        <p:nvPicPr>
          <p:cNvPr id="90" name="圖形 89" descr="檢查清單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6162061" y="5204719"/>
            <a:ext cx="120392" cy="120392"/>
          </a:xfrm>
          <a:prstGeom prst="rect">
            <a:avLst/>
          </a:prstGeom>
        </p:spPr>
      </p:pic>
      <p:pic>
        <p:nvPicPr>
          <p:cNvPr id="92" name="圖形 91" descr="女人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345474" y="5158576"/>
            <a:ext cx="191243" cy="191243"/>
          </a:xfrm>
          <a:prstGeom prst="rect">
            <a:avLst/>
          </a:prstGeom>
        </p:spPr>
      </p:pic>
      <p:pic>
        <p:nvPicPr>
          <p:cNvPr id="93" name="圖形 92" descr="男人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221636" y="5066361"/>
            <a:ext cx="218648" cy="218648"/>
          </a:xfrm>
          <a:prstGeom prst="rect">
            <a:avLst/>
          </a:prstGeom>
        </p:spPr>
      </p:pic>
      <p:pic>
        <p:nvPicPr>
          <p:cNvPr id="94" name="圖形 93" descr="檢查清單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457337" y="5200805"/>
            <a:ext cx="106785" cy="106785"/>
          </a:xfrm>
          <a:prstGeom prst="rect">
            <a:avLst/>
          </a:prstGeom>
        </p:spPr>
      </p:pic>
      <p:pic>
        <p:nvPicPr>
          <p:cNvPr id="95" name="圖形 94" descr="檢查清單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208338" y="5067584"/>
            <a:ext cx="106785" cy="106785"/>
          </a:xfrm>
          <a:prstGeom prst="rect">
            <a:avLst/>
          </a:prstGeom>
        </p:spPr>
      </p:pic>
      <p:pic>
        <p:nvPicPr>
          <p:cNvPr id="96" name="圖形 95" descr="檢查清單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3"/>
              </a:ext>
            </a:extLst>
          </a:blip>
          <a:stretch>
            <a:fillRect/>
          </a:stretch>
        </p:blipFill>
        <p:spPr>
          <a:xfrm>
            <a:off x="6239233" y="5256265"/>
            <a:ext cx="106785" cy="106785"/>
          </a:xfrm>
          <a:prstGeom prst="rect">
            <a:avLst/>
          </a:prstGeom>
        </p:spPr>
      </p:pic>
      <p:pic>
        <p:nvPicPr>
          <p:cNvPr id="97" name="圖形 96" descr="男人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698759" y="5516098"/>
            <a:ext cx="218648" cy="218648"/>
          </a:xfrm>
          <a:prstGeom prst="rect">
            <a:avLst/>
          </a:prstGeom>
        </p:spPr>
      </p:pic>
      <p:pic>
        <p:nvPicPr>
          <p:cNvPr id="98" name="圖形 97" descr="女人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883298" y="5460620"/>
            <a:ext cx="191243" cy="191243"/>
          </a:xfrm>
          <a:prstGeom prst="rect">
            <a:avLst/>
          </a:prstGeom>
        </p:spPr>
      </p:pic>
      <p:pic>
        <p:nvPicPr>
          <p:cNvPr id="99" name="圖形 98" descr="男人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759460" y="5368405"/>
            <a:ext cx="218648" cy="218648"/>
          </a:xfrm>
          <a:prstGeom prst="rect">
            <a:avLst/>
          </a:prstGeom>
        </p:spPr>
      </p:pic>
      <p:pic>
        <p:nvPicPr>
          <p:cNvPr id="100" name="圖形 99" descr="檢查清單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995160" y="5502848"/>
            <a:ext cx="106785" cy="106785"/>
          </a:xfrm>
          <a:prstGeom prst="rect">
            <a:avLst/>
          </a:prstGeom>
        </p:spPr>
      </p:pic>
      <p:pic>
        <p:nvPicPr>
          <p:cNvPr id="101" name="圖形 100" descr="檢查清單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748280" y="5392058"/>
            <a:ext cx="106785" cy="106785"/>
          </a:xfrm>
          <a:prstGeom prst="rect">
            <a:avLst/>
          </a:prstGeom>
        </p:spPr>
      </p:pic>
      <p:pic>
        <p:nvPicPr>
          <p:cNvPr id="102" name="圖形 101" descr="檢查清單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684243" y="5575583"/>
            <a:ext cx="106785" cy="106785"/>
          </a:xfrm>
          <a:prstGeom prst="rect">
            <a:avLst/>
          </a:prstGeom>
        </p:spPr>
      </p:pic>
      <p:sp>
        <p:nvSpPr>
          <p:cNvPr id="117" name="文字方塊 116"/>
          <p:cNvSpPr txBox="1"/>
          <p:nvPr/>
        </p:nvSpPr>
        <p:spPr>
          <a:xfrm>
            <a:off x="7044841" y="2543498"/>
            <a:ext cx="1135808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600" dirty="0"/>
              <a:t>課外活動模組</a:t>
            </a:r>
            <a:endParaRPr lang="zh-HK" altLang="en-US" sz="1600" dirty="0"/>
          </a:p>
        </p:txBody>
      </p:sp>
      <p:sp>
        <p:nvSpPr>
          <p:cNvPr id="119" name="右大括弧 118"/>
          <p:cNvSpPr/>
          <p:nvPr/>
        </p:nvSpPr>
        <p:spPr>
          <a:xfrm>
            <a:off x="6689993" y="1417940"/>
            <a:ext cx="289791" cy="2636748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121" name="文字方塊 120"/>
          <p:cNvSpPr txBox="1"/>
          <p:nvPr/>
        </p:nvSpPr>
        <p:spPr>
          <a:xfrm>
            <a:off x="6995701" y="5201462"/>
            <a:ext cx="1250976" cy="58477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600" dirty="0"/>
              <a:t>人才資料庫模組</a:t>
            </a:r>
            <a:endParaRPr lang="zh-HK" altLang="en-US" sz="1600" dirty="0"/>
          </a:p>
        </p:txBody>
      </p:sp>
      <p:sp>
        <p:nvSpPr>
          <p:cNvPr id="122" name="右大括弧 121"/>
          <p:cNvSpPr/>
          <p:nvPr/>
        </p:nvSpPr>
        <p:spPr>
          <a:xfrm>
            <a:off x="6698585" y="4935664"/>
            <a:ext cx="289791" cy="998342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120" name="文字方塊 119"/>
          <p:cNvSpPr txBox="1"/>
          <p:nvPr/>
        </p:nvSpPr>
        <p:spPr>
          <a:xfrm>
            <a:off x="1187624" y="547726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u="sng" dirty="0"/>
              <a:t>人才資料庫渠道二組成流程圖 </a:t>
            </a:r>
            <a:r>
              <a:rPr lang="en-US" altLang="zh-TW" sz="2400" b="1" u="sng" dirty="0"/>
              <a:t>1</a:t>
            </a:r>
            <a:endParaRPr lang="zh-HK" altLang="en-US" sz="2400" b="1" u="sng" dirty="0"/>
          </a:p>
        </p:txBody>
      </p:sp>
      <p:sp>
        <p:nvSpPr>
          <p:cNvPr id="84" name="文字方塊 83"/>
          <p:cNvSpPr txBox="1"/>
          <p:nvPr/>
        </p:nvSpPr>
        <p:spPr>
          <a:xfrm>
            <a:off x="1368595" y="1616954"/>
            <a:ext cx="2339102" cy="4154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2100" b="1" dirty="0"/>
              <a:t>課外活動舉辦項目</a:t>
            </a:r>
            <a:endParaRPr lang="zh-HK" altLang="en-US" sz="2100" b="1" dirty="0"/>
          </a:p>
        </p:txBody>
      </p:sp>
      <p:sp>
        <p:nvSpPr>
          <p:cNvPr id="103" name="矩形: 圓角 102"/>
          <p:cNvSpPr/>
          <p:nvPr/>
        </p:nvSpPr>
        <p:spPr>
          <a:xfrm>
            <a:off x="3384176" y="2860734"/>
            <a:ext cx="1573033" cy="1085293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b="1" dirty="0"/>
              <a:t>人才資料庫</a:t>
            </a:r>
            <a:endParaRPr lang="en-US" altLang="zh-TW" b="1" dirty="0"/>
          </a:p>
          <a:p>
            <a:pPr algn="ctr"/>
            <a:r>
              <a:rPr lang="zh-TW" altLang="en-US" b="1" dirty="0"/>
              <a:t>活動項目</a:t>
            </a:r>
            <a:endParaRPr lang="zh-HK" altLang="en-US" b="1" dirty="0"/>
          </a:p>
        </p:txBody>
      </p:sp>
      <p:sp>
        <p:nvSpPr>
          <p:cNvPr id="104" name="箭號: 弧形左彎 103"/>
          <p:cNvSpPr/>
          <p:nvPr/>
        </p:nvSpPr>
        <p:spPr>
          <a:xfrm rot="17299667">
            <a:off x="5082263" y="2685392"/>
            <a:ext cx="862000" cy="1332637"/>
          </a:xfrm>
          <a:prstGeom prst="curvedLeftArrow">
            <a:avLst>
              <a:gd name="adj1" fmla="val 25000"/>
              <a:gd name="adj2" fmla="val 77299"/>
              <a:gd name="adj3" fmla="val 25000"/>
            </a:avLst>
          </a:prstGeom>
          <a:solidFill>
            <a:srgbClr val="00B0F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HK" altLang="en-US" sz="1350">
              <a:solidFill>
                <a:schemeClr val="tx1"/>
              </a:solidFill>
            </a:endParaRPr>
          </a:p>
        </p:txBody>
      </p:sp>
      <p:pic>
        <p:nvPicPr>
          <p:cNvPr id="113" name="圖形 112" descr="男人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701404" y="5211421"/>
            <a:ext cx="218648" cy="218648"/>
          </a:xfrm>
          <a:prstGeom prst="rect">
            <a:avLst/>
          </a:prstGeom>
        </p:spPr>
      </p:pic>
      <p:pic>
        <p:nvPicPr>
          <p:cNvPr id="114" name="圖形 113" descr="女人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885943" y="5155943"/>
            <a:ext cx="191243" cy="191243"/>
          </a:xfrm>
          <a:prstGeom prst="rect">
            <a:avLst/>
          </a:prstGeom>
        </p:spPr>
      </p:pic>
      <p:pic>
        <p:nvPicPr>
          <p:cNvPr id="116" name="圖形 115" descr="男人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762104" y="5063728"/>
            <a:ext cx="218648" cy="218648"/>
          </a:xfrm>
          <a:prstGeom prst="rect">
            <a:avLst/>
          </a:prstGeom>
        </p:spPr>
      </p:pic>
      <p:pic>
        <p:nvPicPr>
          <p:cNvPr id="118" name="圖形 117" descr="檢查清單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997806" y="5198171"/>
            <a:ext cx="106785" cy="106785"/>
          </a:xfrm>
          <a:prstGeom prst="rect">
            <a:avLst/>
          </a:prstGeom>
        </p:spPr>
      </p:pic>
      <p:pic>
        <p:nvPicPr>
          <p:cNvPr id="123" name="圖形 122" descr="檢查清單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750924" y="5087383"/>
            <a:ext cx="106785" cy="106785"/>
          </a:xfrm>
          <a:prstGeom prst="rect">
            <a:avLst/>
          </a:prstGeom>
        </p:spPr>
      </p:pic>
      <p:pic>
        <p:nvPicPr>
          <p:cNvPr id="124" name="圖形 123" descr="檢查清單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686888" y="5270906"/>
            <a:ext cx="106785" cy="106785"/>
          </a:xfrm>
          <a:prstGeom prst="rect">
            <a:avLst/>
          </a:prstGeom>
        </p:spPr>
      </p:pic>
      <p:pic>
        <p:nvPicPr>
          <p:cNvPr id="125" name="圖形 124" descr="男人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371372" y="5696227"/>
            <a:ext cx="218648" cy="218648"/>
          </a:xfrm>
          <a:prstGeom prst="rect">
            <a:avLst/>
          </a:prstGeom>
        </p:spPr>
      </p:pic>
      <p:pic>
        <p:nvPicPr>
          <p:cNvPr id="126" name="圖形 125" descr="女人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555912" y="5640749"/>
            <a:ext cx="191243" cy="191243"/>
          </a:xfrm>
          <a:prstGeom prst="rect">
            <a:avLst/>
          </a:prstGeom>
        </p:spPr>
      </p:pic>
      <p:pic>
        <p:nvPicPr>
          <p:cNvPr id="127" name="圖形 126" descr="男人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432074" y="5548534"/>
            <a:ext cx="218648" cy="218648"/>
          </a:xfrm>
          <a:prstGeom prst="rect">
            <a:avLst/>
          </a:prstGeom>
        </p:spPr>
      </p:pic>
      <p:pic>
        <p:nvPicPr>
          <p:cNvPr id="128" name="圖形 127" descr="檢查清單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667776" y="5682977"/>
            <a:ext cx="106785" cy="106785"/>
          </a:xfrm>
          <a:prstGeom prst="rect">
            <a:avLst/>
          </a:prstGeom>
        </p:spPr>
      </p:pic>
      <p:pic>
        <p:nvPicPr>
          <p:cNvPr id="129" name="圖形 128" descr="檢查清單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420894" y="5572189"/>
            <a:ext cx="106785" cy="106785"/>
          </a:xfrm>
          <a:prstGeom prst="rect">
            <a:avLst/>
          </a:prstGeom>
        </p:spPr>
      </p:pic>
      <p:pic>
        <p:nvPicPr>
          <p:cNvPr id="130" name="圖形 129" descr="檢查清單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356856" y="5755712"/>
            <a:ext cx="106785" cy="106785"/>
          </a:xfrm>
          <a:prstGeom prst="rect">
            <a:avLst/>
          </a:prstGeom>
        </p:spPr>
      </p:pic>
      <p:pic>
        <p:nvPicPr>
          <p:cNvPr id="131" name="圖形 130" descr="男人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412880" y="5404924"/>
            <a:ext cx="218648" cy="218648"/>
          </a:xfrm>
          <a:prstGeom prst="rect">
            <a:avLst/>
          </a:prstGeom>
        </p:spPr>
      </p:pic>
      <p:pic>
        <p:nvPicPr>
          <p:cNvPr id="132" name="圖形 131" descr="女人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597420" y="5349446"/>
            <a:ext cx="191243" cy="191243"/>
          </a:xfrm>
          <a:prstGeom prst="rect">
            <a:avLst/>
          </a:prstGeom>
        </p:spPr>
      </p:pic>
      <p:pic>
        <p:nvPicPr>
          <p:cNvPr id="133" name="圖形 132" descr="男人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5473582" y="5257231"/>
            <a:ext cx="218648" cy="218648"/>
          </a:xfrm>
          <a:prstGeom prst="rect">
            <a:avLst/>
          </a:prstGeom>
        </p:spPr>
      </p:pic>
      <p:pic>
        <p:nvPicPr>
          <p:cNvPr id="134" name="圖形 133" descr="檢查清單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709284" y="5391674"/>
            <a:ext cx="106785" cy="106785"/>
          </a:xfrm>
          <a:prstGeom prst="rect">
            <a:avLst/>
          </a:prstGeom>
        </p:spPr>
      </p:pic>
      <p:pic>
        <p:nvPicPr>
          <p:cNvPr id="135" name="圖形 134" descr="檢查清單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462402" y="5280884"/>
            <a:ext cx="106785" cy="106785"/>
          </a:xfrm>
          <a:prstGeom prst="rect">
            <a:avLst/>
          </a:prstGeom>
        </p:spPr>
      </p:pic>
      <p:pic>
        <p:nvPicPr>
          <p:cNvPr id="136" name="圖形 135" descr="檢查清單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5398364" y="5464409"/>
            <a:ext cx="106785" cy="106785"/>
          </a:xfrm>
          <a:prstGeom prst="rect">
            <a:avLst/>
          </a:prstGeom>
        </p:spPr>
      </p:pic>
      <p:sp>
        <p:nvSpPr>
          <p:cNvPr id="105" name="文字方塊 104"/>
          <p:cNvSpPr txBox="1"/>
          <p:nvPr/>
        </p:nvSpPr>
        <p:spPr>
          <a:xfrm rot="20985298">
            <a:off x="1986464" y="2425488"/>
            <a:ext cx="53091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350" dirty="0"/>
              <a:t>比賽</a:t>
            </a:r>
            <a:endParaRPr lang="zh-HK" altLang="en-US" sz="1350" dirty="0"/>
          </a:p>
        </p:txBody>
      </p:sp>
      <p:sp>
        <p:nvSpPr>
          <p:cNvPr id="106" name="文字方塊 105"/>
          <p:cNvSpPr txBox="1"/>
          <p:nvPr/>
        </p:nvSpPr>
        <p:spPr>
          <a:xfrm rot="607463">
            <a:off x="2327073" y="3111669"/>
            <a:ext cx="704039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350" dirty="0"/>
              <a:t>交流團</a:t>
            </a:r>
            <a:endParaRPr lang="zh-HK" altLang="en-US" sz="1350" dirty="0"/>
          </a:p>
        </p:txBody>
      </p:sp>
      <p:sp>
        <p:nvSpPr>
          <p:cNvPr id="107" name="文字方塊 106"/>
          <p:cNvSpPr txBox="1"/>
          <p:nvPr/>
        </p:nvSpPr>
        <p:spPr>
          <a:xfrm rot="508560">
            <a:off x="3033859" y="2227032"/>
            <a:ext cx="877163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350" dirty="0"/>
              <a:t>義工服務</a:t>
            </a:r>
            <a:endParaRPr lang="zh-HK" altLang="en-US" sz="1350" dirty="0"/>
          </a:p>
        </p:txBody>
      </p:sp>
      <p:sp>
        <p:nvSpPr>
          <p:cNvPr id="109" name="文字方塊 108"/>
          <p:cNvSpPr txBox="1"/>
          <p:nvPr/>
        </p:nvSpPr>
        <p:spPr>
          <a:xfrm rot="1161526">
            <a:off x="4184153" y="2457100"/>
            <a:ext cx="530915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sz="1350" dirty="0"/>
              <a:t>參觀</a:t>
            </a:r>
            <a:endParaRPr lang="zh-HK" altLang="en-US" sz="1350" dirty="0"/>
          </a:p>
        </p:txBody>
      </p:sp>
      <p:sp>
        <p:nvSpPr>
          <p:cNvPr id="110" name="文字方塊 109"/>
          <p:cNvSpPr txBox="1"/>
          <p:nvPr/>
        </p:nvSpPr>
        <p:spPr>
          <a:xfrm>
            <a:off x="2861189" y="2675585"/>
            <a:ext cx="484428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350" dirty="0"/>
              <a:t>…...</a:t>
            </a:r>
          </a:p>
          <a:p>
            <a:endParaRPr lang="zh-HK" altLang="en-US" sz="1350" dirty="0"/>
          </a:p>
        </p:txBody>
      </p:sp>
      <p:sp>
        <p:nvSpPr>
          <p:cNvPr id="112" name="文字方塊 111"/>
          <p:cNvSpPr txBox="1"/>
          <p:nvPr/>
        </p:nvSpPr>
        <p:spPr>
          <a:xfrm>
            <a:off x="5917405" y="4314517"/>
            <a:ext cx="124688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1350" dirty="0"/>
              <a:t>+</a:t>
            </a:r>
            <a:r>
              <a:rPr lang="zh-TW" altLang="en-US" sz="1350" dirty="0"/>
              <a:t> </a:t>
            </a:r>
            <a:r>
              <a:rPr lang="zh-TW" altLang="en-US" sz="1600" dirty="0"/>
              <a:t>識別標籤</a:t>
            </a:r>
            <a:endParaRPr lang="zh-HK" altLang="en-US" sz="1600" dirty="0"/>
          </a:p>
        </p:txBody>
      </p:sp>
      <p:sp>
        <p:nvSpPr>
          <p:cNvPr id="1024" name="文字方塊 1023"/>
          <p:cNvSpPr txBox="1"/>
          <p:nvPr/>
        </p:nvSpPr>
        <p:spPr>
          <a:xfrm>
            <a:off x="3392896" y="5045832"/>
            <a:ext cx="100540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zh-TW" altLang="en-US" sz="1600" dirty="0"/>
              <a:t>獎項類別</a:t>
            </a:r>
            <a:endParaRPr lang="zh-HK" altLang="en-US" sz="1600" dirty="0"/>
          </a:p>
        </p:txBody>
      </p:sp>
      <p:sp>
        <p:nvSpPr>
          <p:cNvPr id="1025" name="箭號: 向右 1024"/>
          <p:cNvSpPr/>
          <p:nvPr/>
        </p:nvSpPr>
        <p:spPr>
          <a:xfrm>
            <a:off x="4440914" y="5188586"/>
            <a:ext cx="644919" cy="25594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141" name="文字方塊 140"/>
          <p:cNvSpPr txBox="1"/>
          <p:nvPr/>
        </p:nvSpPr>
        <p:spPr>
          <a:xfrm>
            <a:off x="3404468" y="5440223"/>
            <a:ext cx="1005404" cy="33855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algn="ctr"/>
            <a:r>
              <a:rPr lang="zh-TW" altLang="en-US" sz="1600" dirty="0"/>
              <a:t>參加形式</a:t>
            </a:r>
            <a:endParaRPr lang="zh-HK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59939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600" dirty="0" err="1" smtClean="0"/>
              <a:t>模組概覽</a:t>
            </a:r>
            <a:endParaRPr lang="zh-HK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sz="2400" dirty="0" smtClean="0"/>
              <a:t>目的</a:t>
            </a:r>
            <a:endParaRPr lang="en-US" altLang="zh-TW" sz="2400" dirty="0" smtClean="0"/>
          </a:p>
          <a:p>
            <a:r>
              <a:rPr lang="zh-TW" altLang="en-US" sz="2400" dirty="0" smtClean="0"/>
              <a:t>讓學校可以：</a:t>
            </a:r>
            <a:endParaRPr lang="en-US" altLang="zh-TW" sz="2400" dirty="0" smtClean="0"/>
          </a:p>
          <a:p>
            <a:pPr marL="0" indent="0">
              <a:buNone/>
            </a:pPr>
            <a:endParaRPr lang="en-US" altLang="zh-TW" sz="2400" dirty="0" smtClean="0"/>
          </a:p>
          <a:p>
            <a:pPr lvl="1"/>
            <a:r>
              <a:rPr lang="zh-TW" altLang="zh-HK" sz="2000" dirty="0" smtClean="0"/>
              <a:t>從多元化渠道收集學生資料，</a:t>
            </a:r>
            <a:r>
              <a:rPr lang="zh-TW" altLang="en-US" sz="2000" dirty="0" smtClean="0"/>
              <a:t>識別校內</a:t>
            </a:r>
            <a:r>
              <a:rPr lang="zh-TW" altLang="zh-HK" sz="2000" dirty="0" smtClean="0"/>
              <a:t>資優</a:t>
            </a:r>
            <a:r>
              <a:rPr lang="en-US" altLang="zh-HK" sz="2000" dirty="0" smtClean="0"/>
              <a:t>/</a:t>
            </a:r>
            <a:r>
              <a:rPr lang="zh-TW" altLang="zh-HK" sz="2000" dirty="0" smtClean="0"/>
              <a:t>高能力學生</a:t>
            </a:r>
            <a:r>
              <a:rPr lang="zh-TW" altLang="en-US" sz="2000" dirty="0" smtClean="0"/>
              <a:t>；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更容易建立校本「人才資料庫」及「人才庫」；及</a:t>
            </a:r>
            <a:endParaRPr lang="en-US" altLang="zh-TW" sz="2000" dirty="0" smtClean="0"/>
          </a:p>
          <a:p>
            <a:pPr lvl="1"/>
            <a:r>
              <a:rPr lang="zh-TW" altLang="en-US" sz="2000" dirty="0" smtClean="0"/>
              <a:t>因應學生及學校整體發展需要，作全面的課程</a:t>
            </a:r>
            <a:r>
              <a:rPr lang="zh-TW" altLang="zh-HK" sz="2000" dirty="0" smtClean="0"/>
              <a:t>規劃</a:t>
            </a:r>
            <a:r>
              <a:rPr lang="zh-TW" altLang="en-US" sz="2000" dirty="0" smtClean="0"/>
              <a:t>。</a:t>
            </a:r>
            <a:endParaRPr lang="zh-TW" altLang="zh-HK" sz="2000" dirty="0" smtClean="0"/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4195294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矩形: 圓角 90"/>
          <p:cNvSpPr/>
          <p:nvPr/>
        </p:nvSpPr>
        <p:spPr>
          <a:xfrm>
            <a:off x="5962503" y="1359003"/>
            <a:ext cx="1252188" cy="399031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050" b="1" dirty="0"/>
              <a:t>課外活動舉辦項目</a:t>
            </a:r>
            <a:endParaRPr lang="zh-HK" altLang="en-US" sz="1050" b="1" dirty="0"/>
          </a:p>
        </p:txBody>
      </p:sp>
      <p:sp>
        <p:nvSpPr>
          <p:cNvPr id="117" name="文字方塊 116"/>
          <p:cNvSpPr txBox="1"/>
          <p:nvPr/>
        </p:nvSpPr>
        <p:spPr>
          <a:xfrm>
            <a:off x="7606414" y="2239569"/>
            <a:ext cx="283250" cy="120032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200" dirty="0"/>
              <a:t>課外活動模組</a:t>
            </a:r>
            <a:endParaRPr lang="zh-HK" altLang="en-US" sz="1200" dirty="0"/>
          </a:p>
        </p:txBody>
      </p:sp>
      <p:sp>
        <p:nvSpPr>
          <p:cNvPr id="119" name="右大括弧 118"/>
          <p:cNvSpPr/>
          <p:nvPr/>
        </p:nvSpPr>
        <p:spPr>
          <a:xfrm>
            <a:off x="7268929" y="1383614"/>
            <a:ext cx="289791" cy="3164337"/>
          </a:xfrm>
          <a:prstGeom prst="rightBrace">
            <a:avLst>
              <a:gd name="adj1" fmla="val 8333"/>
              <a:gd name="adj2" fmla="val 31699"/>
            </a:avLst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121" name="文字方塊 120"/>
          <p:cNvSpPr txBox="1"/>
          <p:nvPr/>
        </p:nvSpPr>
        <p:spPr>
          <a:xfrm>
            <a:off x="7615518" y="4590295"/>
            <a:ext cx="230786" cy="138499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200" dirty="0"/>
              <a:t>人才資料庫模組</a:t>
            </a:r>
            <a:endParaRPr lang="zh-HK" altLang="en-US" sz="1200" dirty="0"/>
          </a:p>
        </p:txBody>
      </p:sp>
      <p:sp>
        <p:nvSpPr>
          <p:cNvPr id="122" name="右大括弧 121"/>
          <p:cNvSpPr/>
          <p:nvPr/>
        </p:nvSpPr>
        <p:spPr>
          <a:xfrm>
            <a:off x="7268929" y="4590296"/>
            <a:ext cx="289791" cy="134509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120" name="文字方塊 119"/>
          <p:cNvSpPr txBox="1"/>
          <p:nvPr/>
        </p:nvSpPr>
        <p:spPr>
          <a:xfrm>
            <a:off x="1295730" y="531905"/>
            <a:ext cx="685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400" b="1" u="sng" dirty="0"/>
              <a:t>人才資料庫渠道二組成流程圖 </a:t>
            </a:r>
            <a:r>
              <a:rPr lang="en-US" altLang="zh-TW" sz="2400" b="1" u="sng" dirty="0"/>
              <a:t>2 (</a:t>
            </a:r>
            <a:r>
              <a:rPr lang="zh-TW" altLang="en-US" sz="2400" b="1" u="sng" dirty="0">
                <a:hlinkClick r:id="rId2"/>
              </a:rPr>
              <a:t>影片：簡介</a:t>
            </a:r>
            <a:r>
              <a:rPr lang="en-US" altLang="zh-TW" sz="2400" b="1" u="sng" dirty="0"/>
              <a:t>)</a:t>
            </a:r>
            <a:endParaRPr lang="zh-HK" altLang="en-US" sz="2400" b="1" u="sng" dirty="0"/>
          </a:p>
        </p:txBody>
      </p:sp>
      <p:sp>
        <p:nvSpPr>
          <p:cNvPr id="103" name="矩形: 圓角 102"/>
          <p:cNvSpPr/>
          <p:nvPr/>
        </p:nvSpPr>
        <p:spPr>
          <a:xfrm>
            <a:off x="1251760" y="1359003"/>
            <a:ext cx="4496624" cy="400282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200" b="1" dirty="0"/>
              <a:t>人才資料庫活動項目</a:t>
            </a:r>
            <a:endParaRPr lang="zh-HK" altLang="en-US" sz="1200" b="1" dirty="0"/>
          </a:p>
        </p:txBody>
      </p:sp>
      <p:sp>
        <p:nvSpPr>
          <p:cNvPr id="1024" name="文字方塊 1023"/>
          <p:cNvSpPr txBox="1"/>
          <p:nvPr/>
        </p:nvSpPr>
        <p:spPr>
          <a:xfrm>
            <a:off x="5133438" y="5260832"/>
            <a:ext cx="1326190" cy="30008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350" dirty="0"/>
              <a:t>獎項類別</a:t>
            </a:r>
            <a:endParaRPr lang="zh-HK" altLang="en-US" sz="1350" dirty="0"/>
          </a:p>
        </p:txBody>
      </p:sp>
      <p:sp>
        <p:nvSpPr>
          <p:cNvPr id="1025" name="箭號: 向右 1024"/>
          <p:cNvSpPr/>
          <p:nvPr/>
        </p:nvSpPr>
        <p:spPr>
          <a:xfrm flipH="1">
            <a:off x="4319333" y="5384900"/>
            <a:ext cx="644919" cy="255949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141" name="文字方塊 140"/>
          <p:cNvSpPr txBox="1"/>
          <p:nvPr/>
        </p:nvSpPr>
        <p:spPr>
          <a:xfrm>
            <a:off x="5131314" y="5627209"/>
            <a:ext cx="1326191" cy="3231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350" dirty="0"/>
              <a:t>參加</a:t>
            </a:r>
            <a:r>
              <a:rPr lang="zh-TW" altLang="en-US" sz="1350" dirty="0" smtClean="0"/>
              <a:t>形式</a:t>
            </a:r>
            <a:r>
              <a:rPr lang="zh-TW" altLang="en-US" sz="1500" dirty="0" smtClean="0"/>
              <a:t> </a:t>
            </a:r>
            <a:endParaRPr lang="zh-HK" altLang="en-US" sz="1350" dirty="0"/>
          </a:p>
        </p:txBody>
      </p:sp>
      <p:sp>
        <p:nvSpPr>
          <p:cNvPr id="2" name="文字方塊 1"/>
          <p:cNvSpPr txBox="1"/>
          <p:nvPr/>
        </p:nvSpPr>
        <p:spPr>
          <a:xfrm>
            <a:off x="1251763" y="1837459"/>
            <a:ext cx="112152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50" b="1" u="sng" dirty="0"/>
              <a:t>方法一 </a:t>
            </a:r>
            <a:r>
              <a:rPr lang="en-US" altLang="zh-TW" sz="900" b="1" u="sng" dirty="0"/>
              <a:t>(</a:t>
            </a:r>
            <a:r>
              <a:rPr lang="zh-TW" altLang="en-US" sz="900" b="1" u="sng" dirty="0">
                <a:hlinkClick r:id="rId3" action="ppaction://hlinkfile"/>
              </a:rPr>
              <a:t>影片</a:t>
            </a:r>
            <a:r>
              <a:rPr lang="en-US" altLang="zh-TW" sz="900" b="1" u="sng" dirty="0"/>
              <a:t>)</a:t>
            </a:r>
            <a:r>
              <a:rPr lang="zh-TW" altLang="en-US" sz="1350" b="1" u="sng" dirty="0"/>
              <a:t> </a:t>
            </a:r>
            <a:endParaRPr lang="zh-HK" altLang="en-US" sz="1350" b="1" u="sng" dirty="0"/>
          </a:p>
        </p:txBody>
      </p:sp>
      <p:sp>
        <p:nvSpPr>
          <p:cNvPr id="3" name="文字方塊 2"/>
          <p:cNvSpPr txBox="1"/>
          <p:nvPr/>
        </p:nvSpPr>
        <p:spPr>
          <a:xfrm>
            <a:off x="1251763" y="2114460"/>
            <a:ext cx="1121522" cy="198515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zh-HK" sz="1050" b="1" dirty="0">
                <a:solidFill>
                  <a:srgbClr val="FF0000"/>
                </a:solidFill>
              </a:rPr>
              <a:t>人才資料庫活動項目清單</a:t>
            </a:r>
            <a:endParaRPr lang="en-US" altLang="zh-TW" sz="1050" b="1" dirty="0">
              <a:solidFill>
                <a:srgbClr val="FF0000"/>
              </a:solidFill>
            </a:endParaRPr>
          </a:p>
          <a:p>
            <a:pPr algn="ctr"/>
            <a:endParaRPr lang="en-US" altLang="zh-HK" sz="1050" b="1" dirty="0">
              <a:solidFill>
                <a:srgbClr val="FF0000"/>
              </a:solidFill>
            </a:endParaRPr>
          </a:p>
          <a:p>
            <a:pPr algn="ctr"/>
            <a:endParaRPr lang="en-US" altLang="zh-HK" sz="1050" b="1" dirty="0">
              <a:solidFill>
                <a:srgbClr val="FF0000"/>
              </a:solidFill>
            </a:endParaRPr>
          </a:p>
          <a:p>
            <a:pPr algn="ctr"/>
            <a:endParaRPr lang="en-US" altLang="zh-HK" sz="1050" b="1" dirty="0">
              <a:solidFill>
                <a:srgbClr val="FF0000"/>
              </a:solidFill>
            </a:endParaRPr>
          </a:p>
          <a:p>
            <a:pPr algn="ctr"/>
            <a:endParaRPr lang="en-US" altLang="zh-HK" sz="1050" b="1" dirty="0">
              <a:solidFill>
                <a:srgbClr val="FF0000"/>
              </a:solidFill>
            </a:endParaRPr>
          </a:p>
          <a:p>
            <a:pPr algn="ctr"/>
            <a:endParaRPr lang="en-US" altLang="zh-HK" sz="1050" b="1" dirty="0">
              <a:solidFill>
                <a:srgbClr val="FF0000"/>
              </a:solidFill>
            </a:endParaRPr>
          </a:p>
          <a:p>
            <a:pPr algn="ctr"/>
            <a:r>
              <a:rPr lang="en-US" altLang="zh-HK" sz="825" dirty="0"/>
              <a:t/>
            </a:r>
            <a:br>
              <a:rPr lang="en-US" altLang="zh-HK" sz="825" dirty="0"/>
            </a:br>
            <a:endParaRPr lang="en-US" altLang="zh-HK" sz="825" dirty="0"/>
          </a:p>
          <a:p>
            <a:pPr algn="ctr"/>
            <a:endParaRPr lang="en-US" altLang="zh-HK" sz="825" dirty="0"/>
          </a:p>
          <a:p>
            <a:pPr algn="ctr"/>
            <a:endParaRPr lang="en-US" altLang="zh-HK" sz="825" dirty="0"/>
          </a:p>
          <a:p>
            <a:pPr algn="ctr"/>
            <a:r>
              <a:rPr lang="en-US" altLang="zh-HK" sz="825" dirty="0"/>
              <a:t>(</a:t>
            </a:r>
            <a:r>
              <a:rPr lang="zh-TW" altLang="zh-HK" sz="825" dirty="0"/>
              <a:t>包括學校較常參與的</a:t>
            </a:r>
            <a:r>
              <a:rPr lang="zh-TW" altLang="zh-HK" sz="82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國際</a:t>
            </a:r>
            <a:r>
              <a:rPr lang="zh-TW" altLang="zh-HK" sz="825" dirty="0"/>
              <a:t>及</a:t>
            </a:r>
            <a:r>
              <a:rPr lang="zh-TW" altLang="zh-HK" sz="825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全國</a:t>
            </a:r>
            <a:r>
              <a:rPr lang="zh-TW" altLang="zh-HK" sz="825" dirty="0"/>
              <a:t>比賽</a:t>
            </a:r>
            <a:r>
              <a:rPr lang="en-US" altLang="zh-HK" sz="825" dirty="0"/>
              <a:t>)</a:t>
            </a:r>
            <a:endParaRPr lang="zh-TW" altLang="en-US" sz="825" dirty="0"/>
          </a:p>
        </p:txBody>
      </p:sp>
      <p:pic>
        <p:nvPicPr>
          <p:cNvPr id="5" name="圖形 4" descr="清單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1453896" y="2545814"/>
            <a:ext cx="787937" cy="787937"/>
          </a:xfrm>
          <a:prstGeom prst="rect">
            <a:avLst/>
          </a:prstGeom>
        </p:spPr>
      </p:pic>
      <p:sp>
        <p:nvSpPr>
          <p:cNvPr id="7" name="語音泡泡: 矩形 6"/>
          <p:cNvSpPr/>
          <p:nvPr/>
        </p:nvSpPr>
        <p:spPr>
          <a:xfrm>
            <a:off x="2191159" y="2832334"/>
            <a:ext cx="660895" cy="932772"/>
          </a:xfrm>
          <a:prstGeom prst="wedgeRectCallout">
            <a:avLst>
              <a:gd name="adj1" fmla="val -77707"/>
              <a:gd name="adj2" fmla="val -59113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7000" rIns="27000" rtlCol="0" anchor="ctr"/>
          <a:lstStyle/>
          <a:p>
            <a:pPr algn="ctr"/>
            <a:r>
              <a:rPr lang="zh-TW" altLang="en-US" sz="900" b="1" u="sng" dirty="0"/>
              <a:t>已提供</a:t>
            </a:r>
            <a:endParaRPr lang="en-US" altLang="zh-TW" sz="900" b="1" u="sng" dirty="0"/>
          </a:p>
          <a:p>
            <a:pPr algn="ctr"/>
            <a:r>
              <a:rPr lang="zh-TW" altLang="zh-HK" sz="900" dirty="0"/>
              <a:t>識別標籤</a:t>
            </a:r>
            <a:endParaRPr lang="en-US" altLang="zh-TW" sz="900" dirty="0"/>
          </a:p>
          <a:p>
            <a:pPr algn="ctr"/>
            <a:r>
              <a:rPr lang="zh-TW" altLang="zh-HK" sz="900" dirty="0"/>
              <a:t>比賽規模</a:t>
            </a:r>
            <a:endParaRPr lang="en-US" altLang="zh-TW" sz="900" dirty="0"/>
          </a:p>
          <a:p>
            <a:pPr algn="ctr"/>
            <a:r>
              <a:rPr lang="zh-TW" altLang="zh-HK" sz="900" dirty="0"/>
              <a:t>比賽</a:t>
            </a:r>
            <a:r>
              <a:rPr lang="zh-HK" altLang="en-US" sz="900" dirty="0"/>
              <a:t>領域</a:t>
            </a:r>
          </a:p>
        </p:txBody>
      </p:sp>
      <p:sp>
        <p:nvSpPr>
          <p:cNvPr id="61" name="文字方塊 60"/>
          <p:cNvSpPr txBox="1"/>
          <p:nvPr/>
        </p:nvSpPr>
        <p:spPr>
          <a:xfrm>
            <a:off x="3066814" y="1811619"/>
            <a:ext cx="112152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50" b="1" u="sng" dirty="0"/>
              <a:t>方法二 </a:t>
            </a:r>
            <a:r>
              <a:rPr lang="en-US" altLang="zh-TW" sz="900" b="1" u="sng" dirty="0"/>
              <a:t>(</a:t>
            </a:r>
            <a:r>
              <a:rPr lang="zh-TW" altLang="en-US" sz="900" b="1" u="sng" dirty="0">
                <a:hlinkClick r:id="rId7" action="ppaction://hlinkfile"/>
              </a:rPr>
              <a:t>影片</a:t>
            </a:r>
            <a:r>
              <a:rPr lang="en-US" altLang="zh-TW" sz="900" b="1" u="sng" dirty="0"/>
              <a:t>)</a:t>
            </a:r>
            <a:r>
              <a:rPr lang="zh-TW" altLang="en-US" sz="900" b="1" u="sng" dirty="0"/>
              <a:t> </a:t>
            </a:r>
            <a:endParaRPr lang="zh-HK" altLang="en-US" sz="1350" b="1" u="sng" dirty="0"/>
          </a:p>
        </p:txBody>
      </p:sp>
      <p:sp>
        <p:nvSpPr>
          <p:cNvPr id="62" name="文字方塊 61"/>
          <p:cNvSpPr txBox="1"/>
          <p:nvPr/>
        </p:nvSpPr>
        <p:spPr>
          <a:xfrm>
            <a:off x="3066816" y="2088620"/>
            <a:ext cx="1121522" cy="90024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050" b="1" dirty="0">
                <a:solidFill>
                  <a:srgbClr val="FF0000"/>
                </a:solidFill>
              </a:rPr>
              <a:t>其他校本推薦的人才資料庫活動項目</a:t>
            </a:r>
          </a:p>
          <a:p>
            <a:pPr algn="ctr"/>
            <a:endParaRPr lang="en-US" altLang="zh-HK" sz="1050" b="1" dirty="0">
              <a:solidFill>
                <a:srgbClr val="FF0000"/>
              </a:solidFill>
            </a:endParaRPr>
          </a:p>
          <a:p>
            <a:pPr algn="ctr"/>
            <a:endParaRPr lang="en-US" altLang="zh-HK" sz="1050" b="1" dirty="0">
              <a:solidFill>
                <a:srgbClr val="FF0000"/>
              </a:solidFill>
            </a:endParaRPr>
          </a:p>
        </p:txBody>
      </p:sp>
      <p:pic>
        <p:nvPicPr>
          <p:cNvPr id="11" name="圖形 10" descr="講臺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1322446" y="2587843"/>
            <a:ext cx="244493" cy="244493"/>
          </a:xfrm>
          <a:prstGeom prst="rect">
            <a:avLst/>
          </a:prstGeom>
        </p:spPr>
      </p:pic>
      <p:pic>
        <p:nvPicPr>
          <p:cNvPr id="67" name="圖形 66" descr="講臺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3172051" y="2567890"/>
            <a:ext cx="365840" cy="365840"/>
          </a:xfrm>
          <a:prstGeom prst="rect">
            <a:avLst/>
          </a:prstGeom>
        </p:spPr>
      </p:pic>
      <p:sp>
        <p:nvSpPr>
          <p:cNvPr id="68" name="文字方塊 67"/>
          <p:cNvSpPr txBox="1"/>
          <p:nvPr/>
        </p:nvSpPr>
        <p:spPr>
          <a:xfrm>
            <a:off x="3066814" y="3193878"/>
            <a:ext cx="1121522" cy="73866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050" b="1" u="sng" dirty="0">
                <a:solidFill>
                  <a:schemeClr val="tx1"/>
                </a:solidFill>
              </a:rPr>
              <a:t>學校自行輸入</a:t>
            </a:r>
            <a:endParaRPr lang="en-US" altLang="zh-TW" sz="1050" b="1" u="sng" dirty="0">
              <a:solidFill>
                <a:schemeClr val="tx1"/>
              </a:solidFill>
            </a:endParaRPr>
          </a:p>
          <a:p>
            <a:pPr algn="ctr"/>
            <a:r>
              <a:rPr lang="en-US" altLang="zh-TW" sz="1050" dirty="0">
                <a:solidFill>
                  <a:schemeClr val="tx1"/>
                </a:solidFill>
              </a:rPr>
              <a:t>+</a:t>
            </a:r>
            <a:r>
              <a:rPr lang="zh-TW" altLang="en-US" sz="1050" dirty="0">
                <a:solidFill>
                  <a:schemeClr val="tx1"/>
                </a:solidFill>
              </a:rPr>
              <a:t> 識別標籤</a:t>
            </a:r>
          </a:p>
          <a:p>
            <a:pPr algn="ctr"/>
            <a:r>
              <a:rPr lang="en-US" altLang="zh-TW" sz="1050" dirty="0">
                <a:solidFill>
                  <a:schemeClr val="tx1"/>
                </a:solidFill>
              </a:rPr>
              <a:t>+</a:t>
            </a:r>
            <a:r>
              <a:rPr lang="zh-TW" altLang="en-US" sz="1050" dirty="0">
                <a:solidFill>
                  <a:schemeClr val="tx1"/>
                </a:solidFill>
              </a:rPr>
              <a:t> 比賽規模</a:t>
            </a:r>
          </a:p>
          <a:p>
            <a:pPr algn="ctr"/>
            <a:r>
              <a:rPr lang="en-US" altLang="zh-TW" sz="1050" dirty="0">
                <a:solidFill>
                  <a:schemeClr val="tx1"/>
                </a:solidFill>
              </a:rPr>
              <a:t>+</a:t>
            </a:r>
            <a:r>
              <a:rPr lang="zh-TW" altLang="en-US" sz="1050" dirty="0">
                <a:solidFill>
                  <a:schemeClr val="tx1"/>
                </a:solidFill>
              </a:rPr>
              <a:t> 比賽領域</a:t>
            </a:r>
          </a:p>
        </p:txBody>
      </p:sp>
      <p:sp>
        <p:nvSpPr>
          <p:cNvPr id="12" name="文字方塊 11"/>
          <p:cNvSpPr txBox="1"/>
          <p:nvPr/>
        </p:nvSpPr>
        <p:spPr>
          <a:xfrm>
            <a:off x="3515346" y="2944674"/>
            <a:ext cx="325730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1350" b="1" dirty="0"/>
              <a:t>+</a:t>
            </a:r>
            <a:endParaRPr lang="zh-HK" altLang="en-US" sz="1350" b="1" dirty="0"/>
          </a:p>
        </p:txBody>
      </p:sp>
      <p:sp>
        <p:nvSpPr>
          <p:cNvPr id="70" name="文字方塊 69"/>
          <p:cNvSpPr txBox="1"/>
          <p:nvPr/>
        </p:nvSpPr>
        <p:spPr>
          <a:xfrm>
            <a:off x="4601353" y="1780410"/>
            <a:ext cx="1121522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350" b="1" u="sng" dirty="0"/>
              <a:t>方法三 </a:t>
            </a:r>
            <a:r>
              <a:rPr lang="en-US" altLang="zh-TW" sz="900" b="1" u="sng" dirty="0"/>
              <a:t>(</a:t>
            </a:r>
            <a:r>
              <a:rPr lang="zh-TW" altLang="en-US" sz="900" b="1" u="sng" dirty="0">
                <a:hlinkClick r:id="rId11" action="ppaction://hlinkfile"/>
              </a:rPr>
              <a:t>影片</a:t>
            </a:r>
            <a:r>
              <a:rPr lang="en-US" altLang="zh-TW" sz="900" b="1" u="sng" dirty="0"/>
              <a:t>)</a:t>
            </a:r>
            <a:r>
              <a:rPr lang="zh-TW" altLang="en-US" sz="900" b="1" u="sng" dirty="0"/>
              <a:t> </a:t>
            </a:r>
            <a:endParaRPr lang="zh-HK" altLang="en-US" sz="1350" b="1" u="sng" dirty="0"/>
          </a:p>
        </p:txBody>
      </p:sp>
      <p:sp>
        <p:nvSpPr>
          <p:cNvPr id="71" name="文字方塊 70"/>
          <p:cNvSpPr txBox="1"/>
          <p:nvPr/>
        </p:nvSpPr>
        <p:spPr>
          <a:xfrm>
            <a:off x="4601355" y="2057409"/>
            <a:ext cx="1121522" cy="2031325"/>
          </a:xfrm>
          <a:prstGeom prst="rect">
            <a:avLst/>
          </a:prstGeom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zh-TW" altLang="zh-HK" sz="1050" b="1" dirty="0">
                <a:solidFill>
                  <a:srgbClr val="FF0000"/>
                </a:solidFill>
              </a:rPr>
              <a:t>活動項目配對</a:t>
            </a:r>
            <a:endParaRPr lang="zh-TW" altLang="en-US" sz="1050" dirty="0"/>
          </a:p>
          <a:p>
            <a:pPr algn="ctr"/>
            <a:endParaRPr lang="en-US" altLang="zh-HK" sz="1050" b="1" dirty="0">
              <a:solidFill>
                <a:srgbClr val="FF0000"/>
              </a:solidFill>
            </a:endParaRPr>
          </a:p>
          <a:p>
            <a:pPr algn="ctr"/>
            <a:endParaRPr lang="en-US" altLang="zh-HK" sz="1050" b="1" dirty="0">
              <a:solidFill>
                <a:srgbClr val="FF0000"/>
              </a:solidFill>
            </a:endParaRPr>
          </a:p>
          <a:p>
            <a:pPr algn="ctr"/>
            <a:endParaRPr lang="en-US" altLang="zh-HK" sz="1050" b="1" dirty="0">
              <a:solidFill>
                <a:srgbClr val="FF0000"/>
              </a:solidFill>
            </a:endParaRPr>
          </a:p>
          <a:p>
            <a:pPr algn="ctr"/>
            <a:endParaRPr lang="en-US" altLang="zh-HK" sz="1050" b="1" dirty="0">
              <a:solidFill>
                <a:srgbClr val="FF0000"/>
              </a:solidFill>
            </a:endParaRPr>
          </a:p>
          <a:p>
            <a:pPr algn="ctr"/>
            <a:endParaRPr lang="en-US" altLang="zh-HK" sz="1050" b="1" dirty="0">
              <a:solidFill>
                <a:srgbClr val="FF0000"/>
              </a:solidFill>
            </a:endParaRPr>
          </a:p>
          <a:p>
            <a:pPr algn="ctr"/>
            <a:endParaRPr lang="en-US" altLang="zh-HK" sz="1050" b="1" dirty="0">
              <a:solidFill>
                <a:srgbClr val="FF0000"/>
              </a:solidFill>
            </a:endParaRPr>
          </a:p>
          <a:p>
            <a:pPr algn="ctr"/>
            <a:endParaRPr lang="en-US" altLang="zh-HK" sz="1050" b="1" dirty="0">
              <a:solidFill>
                <a:srgbClr val="FF0000"/>
              </a:solidFill>
            </a:endParaRPr>
          </a:p>
          <a:p>
            <a:pPr algn="ctr"/>
            <a:endParaRPr lang="en-US" altLang="zh-HK" sz="1050" b="1" dirty="0">
              <a:solidFill>
                <a:srgbClr val="FF0000"/>
              </a:solidFill>
            </a:endParaRPr>
          </a:p>
          <a:p>
            <a:pPr algn="ctr"/>
            <a:endParaRPr lang="en-US" altLang="zh-HK" sz="1050" b="1" dirty="0">
              <a:solidFill>
                <a:srgbClr val="FF0000"/>
              </a:solidFill>
            </a:endParaRPr>
          </a:p>
          <a:p>
            <a:pPr algn="ctr"/>
            <a:endParaRPr lang="en-US" altLang="zh-HK" sz="1050" b="1" dirty="0">
              <a:solidFill>
                <a:srgbClr val="FF0000"/>
              </a:solidFill>
            </a:endParaRPr>
          </a:p>
          <a:p>
            <a:pPr algn="ctr"/>
            <a:endParaRPr lang="en-US" altLang="zh-HK" sz="1050" b="1" dirty="0">
              <a:solidFill>
                <a:srgbClr val="FF0000"/>
              </a:solidFill>
            </a:endParaRPr>
          </a:p>
        </p:txBody>
      </p:sp>
      <p:pic>
        <p:nvPicPr>
          <p:cNvPr id="72" name="圖形 71" descr="講臺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4705928" y="2463201"/>
            <a:ext cx="254898" cy="254898"/>
          </a:xfrm>
          <a:prstGeom prst="rect">
            <a:avLst/>
          </a:prstGeom>
        </p:spPr>
      </p:pic>
      <p:pic>
        <p:nvPicPr>
          <p:cNvPr id="75" name="圖形 74" descr="清單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150784" y="2364136"/>
            <a:ext cx="626453" cy="626453"/>
          </a:xfrm>
          <a:prstGeom prst="rect">
            <a:avLst/>
          </a:prstGeom>
        </p:spPr>
      </p:pic>
      <p:cxnSp>
        <p:nvCxnSpPr>
          <p:cNvPr id="14" name="直線接點 13"/>
          <p:cNvCxnSpPr>
            <a:cxnSpLocks/>
            <a:stCxn id="72" idx="3"/>
          </p:cNvCxnSpPr>
          <p:nvPr/>
        </p:nvCxnSpPr>
        <p:spPr>
          <a:xfrm>
            <a:off x="4960827" y="2590651"/>
            <a:ext cx="367924" cy="127449"/>
          </a:xfrm>
          <a:prstGeom prst="line">
            <a:avLst/>
          </a:prstGeom>
          <a:ln w="38100">
            <a:solidFill>
              <a:srgbClr val="FF0000"/>
            </a:solidFill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語音泡泡: 矩形 78"/>
          <p:cNvSpPr/>
          <p:nvPr/>
        </p:nvSpPr>
        <p:spPr>
          <a:xfrm>
            <a:off x="4394283" y="2978684"/>
            <a:ext cx="660895" cy="932772"/>
          </a:xfrm>
          <a:prstGeom prst="wedgeRectCallout">
            <a:avLst>
              <a:gd name="adj1" fmla="val 95240"/>
              <a:gd name="adj2" fmla="val -72481"/>
            </a:avLst>
          </a:prstGeom>
          <a:solidFill>
            <a:schemeClr val="accent2">
              <a:lumMod val="20000"/>
              <a:lumOff val="80000"/>
            </a:schemeClr>
          </a:solidFill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lIns="27000" rIns="27000" rtlCol="0" anchor="ctr"/>
          <a:lstStyle/>
          <a:p>
            <a:pPr algn="ctr"/>
            <a:r>
              <a:rPr lang="zh-TW" altLang="en-US" sz="900" b="1" u="sng" dirty="0"/>
              <a:t>已提供</a:t>
            </a:r>
            <a:endParaRPr lang="en-US" altLang="zh-TW" sz="900" b="1" u="sng" dirty="0"/>
          </a:p>
          <a:p>
            <a:pPr algn="ctr"/>
            <a:r>
              <a:rPr lang="zh-TW" altLang="zh-HK" sz="900" dirty="0"/>
              <a:t>識別標籤</a:t>
            </a:r>
            <a:endParaRPr lang="en-US" altLang="zh-TW" sz="900" dirty="0"/>
          </a:p>
          <a:p>
            <a:pPr algn="ctr"/>
            <a:r>
              <a:rPr lang="zh-TW" altLang="zh-HK" sz="900" dirty="0"/>
              <a:t>比賽規模</a:t>
            </a:r>
            <a:endParaRPr lang="en-US" altLang="zh-TW" sz="900" dirty="0"/>
          </a:p>
          <a:p>
            <a:pPr algn="ctr"/>
            <a:r>
              <a:rPr lang="zh-TW" altLang="zh-HK" sz="900" dirty="0"/>
              <a:t>比賽</a:t>
            </a:r>
            <a:r>
              <a:rPr lang="zh-HK" altLang="en-US" sz="900" dirty="0"/>
              <a:t>領域</a:t>
            </a:r>
          </a:p>
        </p:txBody>
      </p:sp>
      <p:sp>
        <p:nvSpPr>
          <p:cNvPr id="18" name="文字方塊 17"/>
          <p:cNvSpPr txBox="1"/>
          <p:nvPr/>
        </p:nvSpPr>
        <p:spPr>
          <a:xfrm>
            <a:off x="4565798" y="2639966"/>
            <a:ext cx="607859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TW" sz="825" dirty="0"/>
              <a:t>e.g. </a:t>
            </a:r>
            <a:r>
              <a:rPr lang="zh-TW" altLang="en-US" sz="825" dirty="0"/>
              <a:t>奧數</a:t>
            </a:r>
            <a:endParaRPr lang="zh-HK" altLang="en-US" sz="825" dirty="0"/>
          </a:p>
        </p:txBody>
      </p:sp>
      <p:sp>
        <p:nvSpPr>
          <p:cNvPr id="108" name="文字方塊 107"/>
          <p:cNvSpPr txBox="1"/>
          <p:nvPr/>
        </p:nvSpPr>
        <p:spPr>
          <a:xfrm>
            <a:off x="6058588" y="2057040"/>
            <a:ext cx="1121522" cy="2031325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n-US" altLang="zh-TW" sz="1050" b="1" u="sng" dirty="0"/>
          </a:p>
          <a:p>
            <a:pPr algn="ctr"/>
            <a:endParaRPr lang="en-US" altLang="zh-HK" sz="1050" b="1" u="sng" dirty="0">
              <a:solidFill>
                <a:srgbClr val="FF0000"/>
              </a:solidFill>
            </a:endParaRPr>
          </a:p>
          <a:p>
            <a:pPr algn="ctr"/>
            <a:endParaRPr lang="en-US" altLang="zh-HK" sz="1050" b="1" u="sng" dirty="0">
              <a:solidFill>
                <a:srgbClr val="FF0000"/>
              </a:solidFill>
            </a:endParaRPr>
          </a:p>
          <a:p>
            <a:pPr algn="ctr"/>
            <a:endParaRPr lang="en-US" altLang="zh-HK" sz="1050" b="1" u="sng" dirty="0">
              <a:solidFill>
                <a:srgbClr val="FF0000"/>
              </a:solidFill>
            </a:endParaRPr>
          </a:p>
          <a:p>
            <a:pPr algn="ctr"/>
            <a:endParaRPr lang="en-US" altLang="zh-HK" sz="1050" b="1" u="sng" dirty="0">
              <a:solidFill>
                <a:srgbClr val="FF0000"/>
              </a:solidFill>
            </a:endParaRPr>
          </a:p>
          <a:p>
            <a:pPr algn="ctr"/>
            <a:endParaRPr lang="en-US" altLang="zh-HK" sz="1050" b="1" u="sng" dirty="0">
              <a:solidFill>
                <a:srgbClr val="FF0000"/>
              </a:solidFill>
            </a:endParaRPr>
          </a:p>
          <a:p>
            <a:pPr algn="ctr"/>
            <a:endParaRPr lang="en-US" altLang="zh-HK" sz="1050" b="1" u="sng" dirty="0">
              <a:solidFill>
                <a:srgbClr val="FF0000"/>
              </a:solidFill>
            </a:endParaRPr>
          </a:p>
          <a:p>
            <a:pPr algn="ctr"/>
            <a:endParaRPr lang="en-US" altLang="zh-HK" sz="1050" b="1" u="sng" dirty="0">
              <a:solidFill>
                <a:srgbClr val="FF0000"/>
              </a:solidFill>
            </a:endParaRPr>
          </a:p>
          <a:p>
            <a:pPr algn="ctr"/>
            <a:endParaRPr lang="en-US" altLang="zh-HK" sz="1050" b="1" u="sng" dirty="0">
              <a:solidFill>
                <a:srgbClr val="FF0000"/>
              </a:solidFill>
            </a:endParaRPr>
          </a:p>
          <a:p>
            <a:pPr algn="ctr"/>
            <a:endParaRPr lang="en-US" altLang="zh-HK" sz="1050" b="1" u="sng" dirty="0">
              <a:solidFill>
                <a:srgbClr val="FF0000"/>
              </a:solidFill>
            </a:endParaRPr>
          </a:p>
          <a:p>
            <a:pPr algn="ctr"/>
            <a:endParaRPr lang="en-US" altLang="zh-HK" sz="1050" b="1" u="sng" dirty="0">
              <a:solidFill>
                <a:srgbClr val="FF0000"/>
              </a:solidFill>
            </a:endParaRPr>
          </a:p>
          <a:p>
            <a:pPr algn="ctr"/>
            <a:endParaRPr lang="en-US" altLang="zh-HK" sz="1050" b="1" dirty="0">
              <a:solidFill>
                <a:srgbClr val="FF0000"/>
              </a:solidFill>
            </a:endParaRPr>
          </a:p>
        </p:txBody>
      </p:sp>
      <p:pic>
        <p:nvPicPr>
          <p:cNvPr id="111" name="圖形 110" descr="講臺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9"/>
              </a:ext>
            </a:extLst>
          </a:blip>
          <a:stretch>
            <a:fillRect/>
          </a:stretch>
        </p:blipFill>
        <p:spPr>
          <a:xfrm>
            <a:off x="6231118" y="2510792"/>
            <a:ext cx="438119" cy="438119"/>
          </a:xfrm>
          <a:prstGeom prst="rect">
            <a:avLst/>
          </a:prstGeom>
        </p:spPr>
      </p:pic>
      <p:sp>
        <p:nvSpPr>
          <p:cNvPr id="20" name="文字方塊 19"/>
          <p:cNvSpPr txBox="1"/>
          <p:nvPr/>
        </p:nvSpPr>
        <p:spPr>
          <a:xfrm>
            <a:off x="6147084" y="3117388"/>
            <a:ext cx="88838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altLang="zh-HK" sz="1350" b="1" dirty="0">
                <a:solidFill>
                  <a:srgbClr val="0070C0"/>
                </a:solidFill>
                <a:sym typeface="Wingdings" panose="05000000000000000000" pitchFamily="2" charset="2"/>
              </a:rPr>
              <a:t></a:t>
            </a:r>
            <a:r>
              <a:rPr lang="zh-TW" altLang="en-US" sz="1350" dirty="0">
                <a:sym typeface="Wingdings" panose="05000000000000000000" pitchFamily="2" charset="2"/>
              </a:rPr>
              <a:t> </a:t>
            </a:r>
            <a:r>
              <a:rPr lang="zh-TW" altLang="zh-HK" sz="1050" dirty="0"/>
              <a:t>識別標籤</a:t>
            </a:r>
            <a:endParaRPr lang="en-US" altLang="zh-TW" sz="1050" dirty="0"/>
          </a:p>
          <a:p>
            <a:pPr algn="ctr"/>
            <a:r>
              <a:rPr lang="en-GB" altLang="zh-HK" sz="1350" b="1" dirty="0">
                <a:solidFill>
                  <a:srgbClr val="0070C0"/>
                </a:solidFill>
                <a:sym typeface="Wingdings" panose="05000000000000000000" pitchFamily="2" charset="2"/>
              </a:rPr>
              <a:t></a:t>
            </a:r>
            <a:r>
              <a:rPr lang="zh-TW" altLang="en-US" sz="1350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zh-TW" altLang="zh-HK" sz="1050" dirty="0"/>
              <a:t>比賽規模</a:t>
            </a:r>
            <a:endParaRPr lang="en-US" altLang="zh-TW" sz="1050" dirty="0"/>
          </a:p>
          <a:p>
            <a:pPr algn="ctr"/>
            <a:r>
              <a:rPr lang="en-GB" altLang="zh-HK" sz="1350" b="1">
                <a:solidFill>
                  <a:srgbClr val="0070C0"/>
                </a:solidFill>
                <a:sym typeface="Wingdings" panose="05000000000000000000" pitchFamily="2" charset="2"/>
              </a:rPr>
              <a:t></a:t>
            </a:r>
            <a:r>
              <a:rPr lang="zh-TW" altLang="en-US" sz="1350" b="1" dirty="0">
                <a:solidFill>
                  <a:srgbClr val="FF0000"/>
                </a:solidFill>
                <a:sym typeface="Wingdings" panose="05000000000000000000" pitchFamily="2" charset="2"/>
              </a:rPr>
              <a:t> </a:t>
            </a:r>
            <a:r>
              <a:rPr lang="zh-TW" altLang="zh-HK" sz="1050" dirty="0"/>
              <a:t>比賽</a:t>
            </a:r>
            <a:r>
              <a:rPr lang="zh-HK" altLang="en-US" sz="1050" dirty="0"/>
              <a:t>領域</a:t>
            </a:r>
          </a:p>
          <a:p>
            <a:endParaRPr lang="zh-HK" altLang="en-US" sz="1350" dirty="0"/>
          </a:p>
        </p:txBody>
      </p:sp>
      <p:pic>
        <p:nvPicPr>
          <p:cNvPr id="9" name="圖形 8" descr="戲劇"/>
          <p:cNvPicPr>
            <a:picLocks noChangeAspect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6"/>
              </a:ext>
            </a:extLst>
          </a:blip>
          <a:stretch>
            <a:fillRect/>
          </a:stretch>
        </p:blipFill>
        <p:spPr>
          <a:xfrm>
            <a:off x="6484568" y="2757533"/>
            <a:ext cx="420922" cy="420922"/>
          </a:xfrm>
          <a:prstGeom prst="rect">
            <a:avLst/>
          </a:prstGeom>
        </p:spPr>
      </p:pic>
      <p:sp>
        <p:nvSpPr>
          <p:cNvPr id="23" name="文字方塊 22"/>
          <p:cNvSpPr txBox="1"/>
          <p:nvPr/>
        </p:nvSpPr>
        <p:spPr>
          <a:xfrm>
            <a:off x="2057400" y="4289715"/>
            <a:ext cx="4267200" cy="253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050" dirty="0"/>
              <a:t>編修學生參加活動項目的的職位、表現和成就 </a:t>
            </a:r>
            <a:endParaRPr lang="en-US" altLang="zh-TW" sz="1050" dirty="0"/>
          </a:p>
        </p:txBody>
      </p:sp>
      <p:cxnSp>
        <p:nvCxnSpPr>
          <p:cNvPr id="27" name="直線單箭頭接點 26"/>
          <p:cNvCxnSpPr>
            <a:cxnSpLocks/>
          </p:cNvCxnSpPr>
          <p:nvPr/>
        </p:nvCxnSpPr>
        <p:spPr>
          <a:xfrm>
            <a:off x="2240794" y="4076533"/>
            <a:ext cx="0" cy="186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直線單箭頭接點 114"/>
          <p:cNvCxnSpPr>
            <a:cxnSpLocks/>
          </p:cNvCxnSpPr>
          <p:nvPr/>
        </p:nvCxnSpPr>
        <p:spPr>
          <a:xfrm>
            <a:off x="3647633" y="4076533"/>
            <a:ext cx="0" cy="186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直線單箭頭接點 136"/>
          <p:cNvCxnSpPr>
            <a:cxnSpLocks/>
          </p:cNvCxnSpPr>
          <p:nvPr/>
        </p:nvCxnSpPr>
        <p:spPr>
          <a:xfrm>
            <a:off x="5162114" y="4076533"/>
            <a:ext cx="0" cy="18615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直線單箭頭接點 137"/>
          <p:cNvCxnSpPr>
            <a:cxnSpLocks/>
          </p:cNvCxnSpPr>
          <p:nvPr/>
        </p:nvCxnSpPr>
        <p:spPr>
          <a:xfrm>
            <a:off x="6239337" y="4065281"/>
            <a:ext cx="0" cy="197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9" name="圖片 138" descr="File:Filter.svg"/>
          <p:cNvPicPr>
            <a:picLocks noChangeAspect="1"/>
          </p:cNvPicPr>
          <p:nvPr/>
        </p:nvPicPr>
        <p:blipFill>
          <a:blip r:embed="rId17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6751" y="4583886"/>
            <a:ext cx="4425940" cy="497123"/>
          </a:xfrm>
          <a:prstGeom prst="rect">
            <a:avLst/>
          </a:prstGeom>
        </p:spPr>
      </p:pic>
      <p:sp>
        <p:nvSpPr>
          <p:cNvPr id="112" name="文字方塊 111"/>
          <p:cNvSpPr txBox="1"/>
          <p:nvPr/>
        </p:nvSpPr>
        <p:spPr>
          <a:xfrm>
            <a:off x="4401859" y="4734890"/>
            <a:ext cx="1058303" cy="30008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altLang="zh-TW" sz="1350" dirty="0"/>
              <a:t>+</a:t>
            </a:r>
            <a:r>
              <a:rPr lang="zh-TW" altLang="en-US" sz="1350" dirty="0"/>
              <a:t> 識別標籤</a:t>
            </a:r>
            <a:endParaRPr lang="zh-HK" altLang="en-US" sz="1350" dirty="0"/>
          </a:p>
        </p:txBody>
      </p:sp>
      <p:sp>
        <p:nvSpPr>
          <p:cNvPr id="29" name="箭號: 向右 28"/>
          <p:cNvSpPr/>
          <p:nvPr/>
        </p:nvSpPr>
        <p:spPr>
          <a:xfrm>
            <a:off x="6382940" y="4289716"/>
            <a:ext cx="236220" cy="25823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35" name="文字方塊 34"/>
          <p:cNvSpPr txBox="1"/>
          <p:nvPr/>
        </p:nvSpPr>
        <p:spPr>
          <a:xfrm>
            <a:off x="6672237" y="4287792"/>
            <a:ext cx="588623" cy="25391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050" dirty="0"/>
              <a:t>成績表</a:t>
            </a:r>
            <a:endParaRPr lang="zh-HK" altLang="en-US" sz="1050" dirty="0"/>
          </a:p>
        </p:txBody>
      </p:sp>
      <p:sp>
        <p:nvSpPr>
          <p:cNvPr id="89" name="文字方塊 88"/>
          <p:cNvSpPr txBox="1"/>
          <p:nvPr/>
        </p:nvSpPr>
        <p:spPr>
          <a:xfrm>
            <a:off x="5977687" y="2066109"/>
            <a:ext cx="124683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1050" b="1" u="sng" dirty="0">
                <a:solidFill>
                  <a:srgbClr val="0070C0"/>
                </a:solidFill>
              </a:rPr>
              <a:t>非人才資料庫</a:t>
            </a:r>
            <a:endParaRPr lang="en-US" altLang="zh-TW" sz="1050" b="1" u="sng" dirty="0">
              <a:solidFill>
                <a:srgbClr val="0070C0"/>
              </a:solidFill>
            </a:endParaRPr>
          </a:p>
          <a:p>
            <a:pPr algn="ctr"/>
            <a:r>
              <a:rPr lang="zh-TW" altLang="en-US" sz="1050" b="1" u="sng" dirty="0">
                <a:solidFill>
                  <a:srgbClr val="0070C0"/>
                </a:solidFill>
              </a:rPr>
              <a:t>活動項目</a:t>
            </a:r>
            <a:endParaRPr lang="zh-HK" altLang="en-US" sz="1050" b="1" u="sng" dirty="0">
              <a:solidFill>
                <a:srgbClr val="0070C0"/>
              </a:solidFill>
            </a:endParaRPr>
          </a:p>
        </p:txBody>
      </p:sp>
      <p:pic>
        <p:nvPicPr>
          <p:cNvPr id="156" name="圖形 155" descr="男人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881126" y="5251250"/>
            <a:ext cx="246509" cy="246509"/>
          </a:xfrm>
          <a:prstGeom prst="rect">
            <a:avLst/>
          </a:prstGeom>
        </p:spPr>
      </p:pic>
      <p:pic>
        <p:nvPicPr>
          <p:cNvPr id="157" name="圖形 156" descr="女人"/>
          <p:cNvPicPr>
            <a:picLocks noChangeAspect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3078475" y="5499997"/>
            <a:ext cx="215611" cy="215611"/>
          </a:xfrm>
          <a:prstGeom prst="rect">
            <a:avLst/>
          </a:prstGeom>
        </p:spPr>
      </p:pic>
      <p:pic>
        <p:nvPicPr>
          <p:cNvPr id="158" name="圖形 157" descr="男人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2951143" y="5407781"/>
            <a:ext cx="246509" cy="246509"/>
          </a:xfrm>
          <a:prstGeom prst="rect">
            <a:avLst/>
          </a:prstGeom>
        </p:spPr>
      </p:pic>
      <p:pic>
        <p:nvPicPr>
          <p:cNvPr id="159" name="圖形 158" descr="檢查清單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3201097" y="5542225"/>
            <a:ext cx="120392" cy="120392"/>
          </a:xfrm>
          <a:prstGeom prst="rect">
            <a:avLst/>
          </a:prstGeom>
        </p:spPr>
      </p:pic>
      <p:pic>
        <p:nvPicPr>
          <p:cNvPr id="160" name="圖形 159" descr="檢查清單"/>
          <p:cNvPicPr>
            <a:picLocks noChangeAspect="1"/>
          </p:cNvPicPr>
          <p:nvPr/>
        </p:nvPicPr>
        <p:blipFill>
          <a:blip r:embed="rId2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4004380" y="5280286"/>
            <a:ext cx="120392" cy="120392"/>
          </a:xfrm>
          <a:prstGeom prst="rect">
            <a:avLst/>
          </a:prstGeom>
        </p:spPr>
      </p:pic>
      <p:pic>
        <p:nvPicPr>
          <p:cNvPr id="161" name="圖形 160" descr="女人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3187792" y="5234141"/>
            <a:ext cx="191243" cy="191243"/>
          </a:xfrm>
          <a:prstGeom prst="rect">
            <a:avLst/>
          </a:prstGeom>
        </p:spPr>
      </p:pic>
      <p:pic>
        <p:nvPicPr>
          <p:cNvPr id="162" name="圖形 161" descr="男人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063954" y="5141926"/>
            <a:ext cx="218648" cy="218648"/>
          </a:xfrm>
          <a:prstGeom prst="rect">
            <a:avLst/>
          </a:prstGeom>
        </p:spPr>
      </p:pic>
      <p:pic>
        <p:nvPicPr>
          <p:cNvPr id="163" name="圖形 162" descr="檢查清單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3299654" y="5276369"/>
            <a:ext cx="106785" cy="106785"/>
          </a:xfrm>
          <a:prstGeom prst="rect">
            <a:avLst/>
          </a:prstGeom>
        </p:spPr>
      </p:pic>
      <p:pic>
        <p:nvPicPr>
          <p:cNvPr id="164" name="圖形 163" descr="檢查清單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3050657" y="5143148"/>
            <a:ext cx="106785" cy="106785"/>
          </a:xfrm>
          <a:prstGeom prst="rect">
            <a:avLst/>
          </a:prstGeom>
        </p:spPr>
      </p:pic>
      <p:pic>
        <p:nvPicPr>
          <p:cNvPr id="165" name="圖形 164" descr="檢查清單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7"/>
              </a:ext>
            </a:extLst>
          </a:blip>
          <a:stretch>
            <a:fillRect/>
          </a:stretch>
        </p:blipFill>
        <p:spPr>
          <a:xfrm>
            <a:off x="4081550" y="5331830"/>
            <a:ext cx="106785" cy="106785"/>
          </a:xfrm>
          <a:prstGeom prst="rect">
            <a:avLst/>
          </a:prstGeom>
        </p:spPr>
      </p:pic>
      <p:pic>
        <p:nvPicPr>
          <p:cNvPr id="166" name="圖形 165" descr="男人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541077" y="5591664"/>
            <a:ext cx="218648" cy="218648"/>
          </a:xfrm>
          <a:prstGeom prst="rect">
            <a:avLst/>
          </a:prstGeom>
        </p:spPr>
      </p:pic>
      <p:pic>
        <p:nvPicPr>
          <p:cNvPr id="167" name="圖形 166" descr="女人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3725616" y="5536185"/>
            <a:ext cx="191243" cy="191243"/>
          </a:xfrm>
          <a:prstGeom prst="rect">
            <a:avLst/>
          </a:prstGeom>
        </p:spPr>
      </p:pic>
      <p:pic>
        <p:nvPicPr>
          <p:cNvPr id="168" name="圖形 167" descr="男人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601777" y="5443969"/>
            <a:ext cx="218648" cy="218648"/>
          </a:xfrm>
          <a:prstGeom prst="rect">
            <a:avLst/>
          </a:prstGeom>
        </p:spPr>
      </p:pic>
      <p:pic>
        <p:nvPicPr>
          <p:cNvPr id="169" name="圖形 168" descr="檢查清單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3837479" y="5578414"/>
            <a:ext cx="106785" cy="106785"/>
          </a:xfrm>
          <a:prstGeom prst="rect">
            <a:avLst/>
          </a:prstGeom>
        </p:spPr>
      </p:pic>
      <p:pic>
        <p:nvPicPr>
          <p:cNvPr id="170" name="圖形 169" descr="檢查清單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3590597" y="5467625"/>
            <a:ext cx="106785" cy="106785"/>
          </a:xfrm>
          <a:prstGeom prst="rect">
            <a:avLst/>
          </a:prstGeom>
        </p:spPr>
      </p:pic>
      <p:pic>
        <p:nvPicPr>
          <p:cNvPr id="171" name="圖形 170" descr="檢查清單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3526561" y="5651149"/>
            <a:ext cx="106785" cy="106785"/>
          </a:xfrm>
          <a:prstGeom prst="rect">
            <a:avLst/>
          </a:prstGeom>
        </p:spPr>
      </p:pic>
      <p:pic>
        <p:nvPicPr>
          <p:cNvPr id="172" name="圖形 171" descr="男人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543721" y="5286988"/>
            <a:ext cx="218648" cy="218648"/>
          </a:xfrm>
          <a:prstGeom prst="rect">
            <a:avLst/>
          </a:prstGeom>
        </p:spPr>
      </p:pic>
      <p:pic>
        <p:nvPicPr>
          <p:cNvPr id="173" name="圖形 172" descr="女人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3728261" y="5231509"/>
            <a:ext cx="191243" cy="191243"/>
          </a:xfrm>
          <a:prstGeom prst="rect">
            <a:avLst/>
          </a:prstGeom>
        </p:spPr>
      </p:pic>
      <p:pic>
        <p:nvPicPr>
          <p:cNvPr id="174" name="圖形 173" descr="男人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604423" y="5139294"/>
            <a:ext cx="218648" cy="218648"/>
          </a:xfrm>
          <a:prstGeom prst="rect">
            <a:avLst/>
          </a:prstGeom>
        </p:spPr>
      </p:pic>
      <p:pic>
        <p:nvPicPr>
          <p:cNvPr id="175" name="圖形 174" descr="檢查清單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3840125" y="5273738"/>
            <a:ext cx="106785" cy="106785"/>
          </a:xfrm>
          <a:prstGeom prst="rect">
            <a:avLst/>
          </a:prstGeom>
        </p:spPr>
      </p:pic>
      <p:pic>
        <p:nvPicPr>
          <p:cNvPr id="176" name="圖形 175" descr="檢查清單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3593243" y="5162948"/>
            <a:ext cx="106785" cy="106785"/>
          </a:xfrm>
          <a:prstGeom prst="rect">
            <a:avLst/>
          </a:prstGeom>
        </p:spPr>
      </p:pic>
      <p:pic>
        <p:nvPicPr>
          <p:cNvPr id="177" name="圖形 176" descr="檢查清單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3529205" y="5346473"/>
            <a:ext cx="106785" cy="106785"/>
          </a:xfrm>
          <a:prstGeom prst="rect">
            <a:avLst/>
          </a:prstGeom>
        </p:spPr>
      </p:pic>
      <p:pic>
        <p:nvPicPr>
          <p:cNvPr id="178" name="圖形 177" descr="男人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213691" y="5771794"/>
            <a:ext cx="218648" cy="218648"/>
          </a:xfrm>
          <a:prstGeom prst="rect">
            <a:avLst/>
          </a:prstGeom>
        </p:spPr>
      </p:pic>
      <p:pic>
        <p:nvPicPr>
          <p:cNvPr id="179" name="圖形 178" descr="女人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3398231" y="5716315"/>
            <a:ext cx="191243" cy="191243"/>
          </a:xfrm>
          <a:prstGeom prst="rect">
            <a:avLst/>
          </a:prstGeom>
        </p:spPr>
      </p:pic>
      <p:pic>
        <p:nvPicPr>
          <p:cNvPr id="180" name="圖形 179" descr="男人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274393" y="5624100"/>
            <a:ext cx="218648" cy="218648"/>
          </a:xfrm>
          <a:prstGeom prst="rect">
            <a:avLst/>
          </a:prstGeom>
        </p:spPr>
      </p:pic>
      <p:pic>
        <p:nvPicPr>
          <p:cNvPr id="181" name="圖形 180" descr="檢查清單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3510094" y="5758544"/>
            <a:ext cx="106785" cy="106785"/>
          </a:xfrm>
          <a:prstGeom prst="rect">
            <a:avLst/>
          </a:prstGeom>
        </p:spPr>
      </p:pic>
      <p:pic>
        <p:nvPicPr>
          <p:cNvPr id="182" name="圖形 181" descr="檢查清單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3263213" y="5647754"/>
            <a:ext cx="106785" cy="106785"/>
          </a:xfrm>
          <a:prstGeom prst="rect">
            <a:avLst/>
          </a:prstGeom>
        </p:spPr>
      </p:pic>
      <p:pic>
        <p:nvPicPr>
          <p:cNvPr id="183" name="圖形 182" descr="檢查清單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3199175" y="5831279"/>
            <a:ext cx="106785" cy="106785"/>
          </a:xfrm>
          <a:prstGeom prst="rect">
            <a:avLst/>
          </a:prstGeom>
        </p:spPr>
      </p:pic>
      <p:pic>
        <p:nvPicPr>
          <p:cNvPr id="184" name="圖形 183" descr="男人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255199" y="5480490"/>
            <a:ext cx="218648" cy="218648"/>
          </a:xfrm>
          <a:prstGeom prst="rect">
            <a:avLst/>
          </a:prstGeom>
        </p:spPr>
      </p:pic>
      <p:pic>
        <p:nvPicPr>
          <p:cNvPr id="185" name="圖形 184" descr="女人"/>
          <p:cNvPicPr>
            <a:picLocks noChangeAspect="1"/>
          </p:cNvPicPr>
          <p:nvPr/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1"/>
              </a:ext>
            </a:extLst>
          </a:blip>
          <a:stretch>
            <a:fillRect/>
          </a:stretch>
        </p:blipFill>
        <p:spPr>
          <a:xfrm>
            <a:off x="3439739" y="5425011"/>
            <a:ext cx="191243" cy="191243"/>
          </a:xfrm>
          <a:prstGeom prst="rect">
            <a:avLst/>
          </a:prstGeom>
        </p:spPr>
      </p:pic>
      <p:pic>
        <p:nvPicPr>
          <p:cNvPr id="186" name="圖形 185" descr="男人"/>
          <p:cNvPicPr>
            <a:picLocks noChangeAspect="1"/>
          </p:cNvPicPr>
          <p:nvPr/>
        </p:nvPicPr>
        <p:blipFill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9"/>
              </a:ext>
            </a:extLst>
          </a:blip>
          <a:stretch>
            <a:fillRect/>
          </a:stretch>
        </p:blipFill>
        <p:spPr>
          <a:xfrm>
            <a:off x="3315901" y="5332795"/>
            <a:ext cx="218648" cy="218648"/>
          </a:xfrm>
          <a:prstGeom prst="rect">
            <a:avLst/>
          </a:prstGeom>
        </p:spPr>
      </p:pic>
      <p:pic>
        <p:nvPicPr>
          <p:cNvPr id="187" name="圖形 186" descr="檢查清單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3551602" y="5467240"/>
            <a:ext cx="106785" cy="106785"/>
          </a:xfrm>
          <a:prstGeom prst="rect">
            <a:avLst/>
          </a:prstGeom>
        </p:spPr>
      </p:pic>
      <p:pic>
        <p:nvPicPr>
          <p:cNvPr id="188" name="圖形 187" descr="檢查清單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3304721" y="5356451"/>
            <a:ext cx="106785" cy="106785"/>
          </a:xfrm>
          <a:prstGeom prst="rect">
            <a:avLst/>
          </a:prstGeom>
        </p:spPr>
      </p:pic>
      <p:pic>
        <p:nvPicPr>
          <p:cNvPr id="189" name="圖形 188" descr="檢查清單"/>
          <p:cNvPicPr>
            <a:picLocks noChangeAspect="1"/>
          </p:cNvPicPr>
          <p:nvPr/>
        </p:nvPicPr>
        <p:blipFill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3"/>
              </a:ext>
            </a:extLst>
          </a:blip>
          <a:stretch>
            <a:fillRect/>
          </a:stretch>
        </p:blipFill>
        <p:spPr>
          <a:xfrm>
            <a:off x="3240683" y="5539975"/>
            <a:ext cx="106785" cy="106785"/>
          </a:xfrm>
          <a:prstGeom prst="rect">
            <a:avLst/>
          </a:prstGeom>
        </p:spPr>
      </p:pic>
      <p:pic>
        <p:nvPicPr>
          <p:cNvPr id="37" name="圖形 36" descr="印表機"/>
          <p:cNvPicPr>
            <a:picLocks noChangeAspect="1"/>
          </p:cNvPicPr>
          <p:nvPr/>
        </p:nvPicPr>
        <p:blipFill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29"/>
              </a:ext>
            </a:extLst>
          </a:blip>
          <a:stretch>
            <a:fillRect/>
          </a:stretch>
        </p:blipFill>
        <p:spPr>
          <a:xfrm>
            <a:off x="7110546" y="4068156"/>
            <a:ext cx="369119" cy="3691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2474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672" y="1412775"/>
            <a:ext cx="6120680" cy="52473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1308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圖片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9173" y="1484784"/>
            <a:ext cx="7309211" cy="4893486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719174" y="2914396"/>
            <a:ext cx="7309210" cy="203426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</p:spTree>
    <p:extLst>
      <p:ext uri="{BB962C8B-B14F-4D97-AF65-F5344CB8AC3E}">
        <p14:creationId xmlns:p14="http://schemas.microsoft.com/office/powerpoint/2010/main" val="181281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sz="3600" dirty="0"/>
              <a:t>使用步驟概要</a:t>
            </a:r>
            <a:endParaRPr lang="zh-HK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HK" sz="2400" b="1" u="sng" dirty="0"/>
              <a:t>在</a:t>
            </a:r>
            <a:r>
              <a:rPr lang="zh-TW" altLang="en-US" sz="2400" b="1" u="sng" dirty="0"/>
              <a:t>課外</a:t>
            </a:r>
            <a:r>
              <a:rPr lang="zh-TW" altLang="zh-HK" sz="2400" b="1" u="sng" dirty="0"/>
              <a:t>活動模組</a:t>
            </a:r>
            <a:r>
              <a:rPr lang="zh-TW" altLang="zh-HK" sz="2400" b="1" u="sng" dirty="0" smtClean="0"/>
              <a:t>處理</a:t>
            </a:r>
            <a:endParaRPr lang="en-US" altLang="zh-TW" sz="2400" b="1" u="sng" dirty="0" smtClean="0"/>
          </a:p>
          <a:p>
            <a:pPr marL="0" indent="0">
              <a:buNone/>
            </a:pPr>
            <a:endParaRPr lang="zh-TW" altLang="zh-HK" sz="2400" b="1" u="sng" dirty="0"/>
          </a:p>
          <a:p>
            <a:pPr lvl="0">
              <a:buFont typeface="+mj-lt"/>
              <a:buAutoNum type="arabicPeriod"/>
            </a:pPr>
            <a:r>
              <a:rPr lang="zh-TW" altLang="zh-HK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增新人才資料庫活動項目</a:t>
            </a:r>
            <a:r>
              <a:rPr lang="en-US" altLang="zh-TW" sz="2000" b="1" dirty="0">
                <a:solidFill>
                  <a:srgbClr val="FF0000"/>
                </a:solidFill>
              </a:rPr>
              <a:t>(</a:t>
            </a:r>
            <a:r>
              <a:rPr lang="zh-TW" altLang="en-US" sz="2000" dirty="0"/>
              <a:t>課外</a:t>
            </a:r>
            <a:r>
              <a:rPr lang="zh-TW" altLang="zh-HK" sz="2000" dirty="0"/>
              <a:t>活動模組</a:t>
            </a:r>
            <a:r>
              <a:rPr lang="en-US" altLang="zh-TW" sz="2000" dirty="0" smtClean="0"/>
              <a:t>)</a:t>
            </a:r>
          </a:p>
          <a:p>
            <a:pPr lvl="0">
              <a:buFont typeface="+mj-lt"/>
              <a:buAutoNum type="arabicPeriod"/>
            </a:pPr>
            <a:endParaRPr lang="en-US" altLang="zh-TW" sz="2000" dirty="0"/>
          </a:p>
          <a:p>
            <a:pPr lvl="0">
              <a:buFont typeface="+mj-lt"/>
              <a:buAutoNum type="arabicPeriod"/>
            </a:pPr>
            <a:r>
              <a:rPr lang="zh-TW" altLang="zh-HK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輸入</a:t>
            </a:r>
            <a:r>
              <a:rPr lang="zh-TW" altLang="zh-HK" sz="2000" dirty="0"/>
              <a:t>人才資料庫活動項目相關的</a:t>
            </a:r>
            <a:r>
              <a:rPr lang="zh-TW" altLang="zh-HK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參數</a:t>
            </a:r>
            <a:r>
              <a:rPr lang="en-US" altLang="zh-HK" sz="2000" dirty="0"/>
              <a:t>(</a:t>
            </a:r>
            <a:r>
              <a:rPr lang="zh-TW" altLang="zh-HK" sz="2000" dirty="0"/>
              <a:t>如：識別標籤、比賽規模</a:t>
            </a:r>
            <a:r>
              <a:rPr lang="en-US" altLang="zh-HK" sz="2000" dirty="0" smtClean="0"/>
              <a:t>……)</a:t>
            </a:r>
          </a:p>
          <a:p>
            <a:pPr lvl="0">
              <a:buFont typeface="+mj-lt"/>
              <a:buAutoNum type="arabicPeriod"/>
            </a:pPr>
            <a:endParaRPr lang="zh-TW" altLang="zh-HK" sz="2000" dirty="0"/>
          </a:p>
          <a:p>
            <a:pPr>
              <a:buFont typeface="+mj-lt"/>
              <a:buAutoNum type="arabicPeriod"/>
            </a:pPr>
            <a:r>
              <a:rPr lang="zh-TW" altLang="zh-HK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編修</a:t>
            </a:r>
            <a:r>
              <a:rPr lang="zh-TW" altLang="zh-HK" sz="2000" dirty="0"/>
              <a:t>學生參與人才資料庫活動項目的</a:t>
            </a:r>
            <a:r>
              <a:rPr lang="zh-TW" altLang="zh-HK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獲獎紀綠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07074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zh-HK" sz="3600" dirty="0"/>
              <a:t>使用步驟概要</a:t>
            </a:r>
            <a:endParaRPr lang="zh-HK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zh-TW" altLang="zh-HK" sz="2400" b="1" u="sng" dirty="0"/>
              <a:t>在人才資料庫模組</a:t>
            </a:r>
            <a:r>
              <a:rPr lang="zh-TW" altLang="zh-HK" sz="2400" b="1" u="sng" dirty="0" smtClean="0"/>
              <a:t>處理</a:t>
            </a:r>
            <a:endParaRPr lang="en-US" altLang="zh-TW" sz="2400" b="1" u="sng" dirty="0" smtClean="0"/>
          </a:p>
          <a:p>
            <a:pPr marL="0" indent="0">
              <a:buNone/>
            </a:pPr>
            <a:endParaRPr lang="zh-TW" altLang="zh-HK" sz="2400" b="1" u="sng" dirty="0"/>
          </a:p>
          <a:p>
            <a:pPr lvl="0">
              <a:buFont typeface="+mj-lt"/>
              <a:buAutoNum type="arabicPeriod" startAt="4"/>
            </a:pPr>
            <a:r>
              <a:rPr lang="zh-TW" altLang="zh-HK" sz="2000" dirty="0"/>
              <a:t>用戶編修學生在參與比賽時的「</a:t>
            </a:r>
            <a:r>
              <a:rPr lang="zh-TW" altLang="zh-HK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參加形式</a:t>
            </a:r>
            <a:r>
              <a:rPr lang="zh-TW" altLang="zh-HK" sz="2000" dirty="0"/>
              <a:t>」與「</a:t>
            </a:r>
            <a:r>
              <a:rPr lang="zh-TW" altLang="zh-HK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獎項類別</a:t>
            </a:r>
            <a:r>
              <a:rPr lang="zh-TW" altLang="zh-HK" sz="2000" dirty="0" smtClean="0"/>
              <a:t>」</a:t>
            </a:r>
            <a:endParaRPr lang="en-US" altLang="zh-TW" sz="2000" dirty="0" smtClean="0"/>
          </a:p>
          <a:p>
            <a:pPr lvl="0">
              <a:buFont typeface="+mj-lt"/>
              <a:buAutoNum type="arabicPeriod" startAt="4"/>
            </a:pPr>
            <a:endParaRPr lang="en-US" altLang="zh-TW" sz="2000" dirty="0"/>
          </a:p>
          <a:p>
            <a:pPr lvl="0">
              <a:buFont typeface="+mj-lt"/>
              <a:buAutoNum type="arabicPeriod" startAt="4"/>
            </a:pPr>
            <a:r>
              <a:rPr lang="zh-TW" altLang="zh-HK" sz="2000" dirty="0"/>
              <a:t>系統依學生參與人才資料庫活動項目的紀錄，從</a:t>
            </a:r>
            <a:r>
              <a:rPr lang="zh-TW" altLang="en-US" sz="2000" dirty="0"/>
              <a:t>課外活動</a:t>
            </a:r>
            <a:r>
              <a:rPr lang="zh-TW" altLang="zh-HK" sz="2000" dirty="0"/>
              <a:t>模組</a:t>
            </a:r>
            <a:r>
              <a:rPr lang="zh-TW" altLang="zh-HK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提取</a:t>
            </a:r>
            <a:r>
              <a:rPr lang="zh-TW" altLang="zh-HK" sz="2000" dirty="0"/>
              <a:t>相關的比賽成績</a:t>
            </a:r>
            <a:r>
              <a:rPr lang="zh-TW" altLang="zh-HK" sz="2000" dirty="0" smtClean="0"/>
              <a:t>數據</a:t>
            </a:r>
            <a:endParaRPr lang="en-US" altLang="zh-TW" sz="2000" dirty="0" smtClean="0"/>
          </a:p>
          <a:p>
            <a:pPr lvl="0">
              <a:buFont typeface="+mj-lt"/>
              <a:buAutoNum type="arabicPeriod" startAt="4"/>
            </a:pPr>
            <a:endParaRPr lang="en-US" altLang="zh-TW" sz="2000" dirty="0"/>
          </a:p>
          <a:p>
            <a:pPr lvl="0">
              <a:buFont typeface="+mj-lt"/>
              <a:buAutoNum type="arabicPeriod" startAt="4"/>
            </a:pPr>
            <a:r>
              <a:rPr lang="zh-TW" altLang="zh-HK" sz="2000" dirty="0"/>
              <a:t>系統為已獲甄選的學生</a:t>
            </a:r>
            <a:r>
              <a:rPr lang="zh-TW" altLang="zh-HK" sz="2000" b="1" dirty="0">
                <a:solidFill>
                  <a:srgbClr val="FF0000"/>
                </a:solidFill>
                <a:highlight>
                  <a:srgbClr val="FFFF00"/>
                </a:highlight>
              </a:rPr>
              <a:t>加上識別標籤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1045415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dirty="0"/>
              <a:t>示範影片 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en-US" altLang="zh-TW" sz="2800" dirty="0"/>
              <a:t>(</a:t>
            </a:r>
            <a:r>
              <a:rPr lang="zh-TW" altLang="en-US" sz="2800" dirty="0"/>
              <a:t>示範影片與之前相同</a:t>
            </a:r>
            <a:r>
              <a:rPr lang="en-US" altLang="zh-TW" sz="2800" dirty="0"/>
              <a:t>)</a:t>
            </a:r>
            <a:endParaRPr lang="zh-HK" altLang="en-US" sz="28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11640857"/>
              </p:ext>
            </p:extLst>
          </p:nvPr>
        </p:nvGraphicFramePr>
        <p:xfrm>
          <a:off x="1493658" y="1726664"/>
          <a:ext cx="6822758" cy="451065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488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023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5763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65959">
                <a:tc>
                  <a:txBody>
                    <a:bodyPr/>
                    <a:lstStyle/>
                    <a:p>
                      <a:r>
                        <a:rPr lang="zh-TW" altLang="en-US" sz="1000" dirty="0">
                          <a:solidFill>
                            <a:schemeClr val="bg2"/>
                          </a:solidFill>
                        </a:rPr>
                        <a:t>工作</a:t>
                      </a:r>
                      <a:endParaRPr lang="zh-HK" alt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人才資料庫用戶手冊 版本 </a:t>
                      </a:r>
                      <a:r>
                        <a:rPr lang="en-US" altLang="zh-TW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1.0 </a:t>
                      </a:r>
                    </a:p>
                    <a:p>
                      <a:pPr algn="ctr"/>
                      <a:r>
                        <a:rPr lang="en-US" altLang="zh-TW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頁</a:t>
                      </a:r>
                      <a:r>
                        <a:rPr lang="en-US" altLang="zh-TW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HK" alt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solidFill>
                            <a:schemeClr val="bg2"/>
                          </a:solidFill>
                        </a:rPr>
                        <a:t>示範影片</a:t>
                      </a:r>
                      <a:endParaRPr lang="zh-HK" alt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3952">
                <a:tc>
                  <a:txBody>
                    <a:bodyPr/>
                    <a:lstStyle/>
                    <a:p>
                      <a:r>
                        <a:rPr lang="en-US" altLang="zh-TW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A. </a:t>
                      </a:r>
                      <a:r>
                        <a:rPr lang="zh-TW" alt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增新人才資料庫活動項目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4956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方法一：從系統預載的人才資料庫活動項目清單增新 </a:t>
                      </a:r>
                      <a:endParaRPr lang="zh-HK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P.7</a:t>
                      </a:r>
                      <a:endParaRPr lang="zh-HK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dirty="0">
                          <a:hlinkClick r:id="rId2"/>
                        </a:rPr>
                        <a:t>瀏覽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4956">
                <a:tc>
                  <a:txBody>
                    <a:bodyPr/>
                    <a:lstStyle/>
                    <a:p>
                      <a:pPr lvl="1"/>
                      <a:r>
                        <a:rPr lang="zh-TW" alt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方法二：自行建立其他校本推薦的人才資料庫活動項目 </a:t>
                      </a:r>
                      <a:endParaRPr lang="zh-HK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P.10</a:t>
                      </a:r>
                      <a:endParaRPr lang="zh-HK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HK" altLang="en-US" dirty="0">
                          <a:hlinkClick r:id="rId3"/>
                        </a:rPr>
                        <a:t>瀏覽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4956">
                <a:tc>
                  <a:txBody>
                    <a:bodyPr/>
                    <a:lstStyle/>
                    <a:p>
                      <a:pPr lvl="1"/>
                      <a:r>
                        <a:rPr lang="zh-TW" alt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方法三：建立人才資料庫活動項目清單的比賽與活動項目的配對 </a:t>
                      </a:r>
                      <a:endParaRPr lang="zh-HK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P.11</a:t>
                      </a:r>
                      <a:endParaRPr lang="zh-HK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dirty="0">
                          <a:hlinkClick r:id="rId4"/>
                        </a:rPr>
                        <a:t>瀏覽</a:t>
                      </a:r>
                      <a:endParaRPr lang="zh-HK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4956">
                <a:tc>
                  <a:txBody>
                    <a:bodyPr/>
                    <a:lstStyle/>
                    <a:p>
                      <a:r>
                        <a:rPr lang="en-US" altLang="zh-TW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B. </a:t>
                      </a:r>
                      <a:r>
                        <a:rPr lang="zh-TW" alt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用戶輸入人才資料庫活動項目相關的參數</a:t>
                      </a:r>
                      <a:r>
                        <a:rPr lang="en-US" altLang="zh-TW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如：識別標籤、比賽規模</a:t>
                      </a:r>
                      <a:r>
                        <a:rPr lang="en-US" altLang="zh-TW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……) </a:t>
                      </a:r>
                      <a:endParaRPr lang="zh-HK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dirty="0"/>
                        <a:t>已於上述說明</a:t>
                      </a:r>
                      <a:endParaRPr lang="zh-HK" alt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65959">
                <a:tc>
                  <a:txBody>
                    <a:bodyPr/>
                    <a:lstStyle/>
                    <a:p>
                      <a:pPr lvl="0"/>
                      <a:r>
                        <a:rPr lang="en-US" altLang="zh-TW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C. </a:t>
                      </a:r>
                      <a:r>
                        <a:rPr lang="zh-TW" alt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用戶編修學生參與人才資料庫活動項目的獲獎紀綠 </a:t>
                      </a:r>
                      <a:endParaRPr lang="zh-HK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r>
                        <a:rPr lang="zh-TW" alt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課外活動模組用戶手冊，第</a:t>
                      </a:r>
                      <a:r>
                        <a:rPr lang="en-US" altLang="zh-TW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2.9.4 </a:t>
                      </a:r>
                      <a:r>
                        <a:rPr lang="zh-TW" alt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節的說明。 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4956">
                <a:tc>
                  <a:txBody>
                    <a:bodyPr/>
                    <a:lstStyle/>
                    <a:p>
                      <a:pPr lvl="0"/>
                      <a:r>
                        <a:rPr lang="en-US" altLang="zh-TW" sz="1200" b="1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D. </a:t>
                      </a:r>
                      <a:r>
                        <a:rPr lang="zh-TW" altLang="en-US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用戶編修學生在參與比賽時的「參加形式」與「獎項類別」</a:t>
                      </a:r>
                      <a:endParaRPr lang="zh-HK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200" dirty="0"/>
                        <a:t>P.10</a:t>
                      </a:r>
                      <a:endParaRPr lang="zh-HK" altLang="en-US" sz="12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sz="1200" dirty="0" smtClean="0">
                          <a:hlinkClick r:id="rId5"/>
                        </a:rPr>
                        <a:t>瀏覽</a:t>
                      </a:r>
                      <a:endParaRPr lang="zh-HK" altLang="en-US" sz="12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805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TW" altLang="en-US" sz="2800" dirty="0"/>
              <a:t>示範影片 </a:t>
            </a:r>
            <a:r>
              <a:rPr lang="en-US" altLang="zh-TW" sz="2800" dirty="0"/>
              <a:t/>
            </a:r>
            <a:br>
              <a:rPr lang="en-US" altLang="zh-TW" sz="2800" dirty="0"/>
            </a:br>
            <a:r>
              <a:rPr lang="en-US" altLang="zh-TW" sz="2800" dirty="0"/>
              <a:t>(</a:t>
            </a:r>
            <a:r>
              <a:rPr lang="zh-TW" altLang="en-US" sz="2800" dirty="0"/>
              <a:t>示範影片與之前相同</a:t>
            </a:r>
            <a:r>
              <a:rPr lang="en-US" altLang="zh-TW" sz="2800" dirty="0"/>
              <a:t>)</a:t>
            </a:r>
            <a:endParaRPr lang="zh-HK" altLang="en-US" sz="28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92673254"/>
              </p:ext>
            </p:extLst>
          </p:nvPr>
        </p:nvGraphicFramePr>
        <p:xfrm>
          <a:off x="1493658" y="1726664"/>
          <a:ext cx="6480720" cy="27774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90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859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04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720090">
                <a:tc>
                  <a:txBody>
                    <a:bodyPr/>
                    <a:lstStyle/>
                    <a:p>
                      <a:r>
                        <a:rPr lang="zh-TW" altLang="en-US" sz="1000" dirty="0">
                          <a:solidFill>
                            <a:schemeClr val="bg2"/>
                          </a:solidFill>
                        </a:rPr>
                        <a:t>工作</a:t>
                      </a:r>
                      <a:endParaRPr lang="zh-HK" alt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人才資料庫用戶手冊 版本 </a:t>
                      </a:r>
                      <a:r>
                        <a:rPr lang="en-US" altLang="zh-TW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1.0 </a:t>
                      </a:r>
                    </a:p>
                    <a:p>
                      <a:pPr algn="ctr"/>
                      <a:r>
                        <a:rPr lang="en-US" altLang="zh-TW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頁</a:t>
                      </a:r>
                      <a:r>
                        <a:rPr lang="en-US" altLang="zh-TW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HK" alt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solidFill>
                            <a:schemeClr val="bg2"/>
                          </a:solidFill>
                        </a:rPr>
                        <a:t>示範影片</a:t>
                      </a:r>
                      <a:endParaRPr lang="zh-HK" alt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E.    </a:t>
                      </a:r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增新一項活動項目的代碼</a:t>
                      </a:r>
                      <a:endParaRPr lang="zh-TW" altLang="en-US" sz="1200" b="0" i="0" u="none" strike="noStrike" kern="1200" baseline="0" dirty="0" smtClean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  <a:p>
                      <a:endParaRPr lang="zh-TW" altLang="en-US" sz="1200" b="0" i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1200" dirty="0"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dirty="0" smtClean="0">
                          <a:hlinkClick r:id="rId2"/>
                        </a:rPr>
                        <a:t>瀏覽</a:t>
                      </a:r>
                      <a:endParaRPr lang="zh-HK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7190">
                <a:tc>
                  <a:txBody>
                    <a:bodyPr/>
                    <a:lstStyle/>
                    <a:p>
                      <a:r>
                        <a:rPr lang="en-US" altLang="zh-TW" sz="1200" b="1" i="0" u="none" strike="noStrike" kern="1200" baseline="0" dirty="0" smtClean="0">
                          <a:solidFill>
                            <a:schemeClr val="dk1"/>
                          </a:solidFill>
                          <a:latin typeface="+mj-lt"/>
                          <a:ea typeface="+mn-ea"/>
                          <a:cs typeface="+mn-cs"/>
                        </a:rPr>
                        <a:t>F.    </a:t>
                      </a:r>
                      <a:r>
                        <a:rPr lang="zh-TW" altLang="en-US" sz="1200" kern="1200" dirty="0" smtClean="0">
                          <a:solidFill>
                            <a:schemeClr val="dk1"/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從代碼表增新一項活動項目到指定學年</a:t>
                      </a:r>
                      <a:endParaRPr lang="zh-TW" altLang="en-US" sz="1200" b="0" i="0" u="none" strike="noStrike" kern="1200" baseline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1200" dirty="0">
                        <a:latin typeface="+mj-lt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HK" altLang="en-US" dirty="0" smtClean="0">
                          <a:hlinkClick r:id="rId3"/>
                        </a:rPr>
                        <a:t>瀏覽</a:t>
                      </a:r>
                      <a:endParaRPr lang="zh-HK" alt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marL="457200" marR="0" lvl="1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HK" alt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lvl="1"/>
                      <a:endParaRPr lang="zh-HK" alt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HK" alt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endParaRPr lang="zh-HK" alt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HK" alt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pPr lvl="0"/>
                      <a:endParaRPr lang="zh-HK" alt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endParaRPr lang="zh-TW" altLang="en-US" sz="1400" b="0" i="0" u="none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2885">
                <a:tc>
                  <a:txBody>
                    <a:bodyPr/>
                    <a:lstStyle/>
                    <a:p>
                      <a:pPr lvl="0"/>
                      <a:endParaRPr lang="zh-HK" alt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zh-HK" alt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HK" altLang="en-US" sz="1000" dirty="0"/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01016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sz="4500" dirty="0"/>
              <a:t>渠道三：其他資料</a:t>
            </a:r>
            <a:r>
              <a:rPr lang="en-US" altLang="zh-HK" sz="4500" dirty="0"/>
              <a:t/>
            </a:r>
            <a:br>
              <a:rPr lang="en-US" altLang="zh-HK" sz="4500" dirty="0"/>
            </a:br>
            <a:endParaRPr lang="zh-HK" altLang="en-US" sz="4500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HK" dirty="0"/>
              <a:t>(</a:t>
            </a:r>
            <a:r>
              <a:rPr lang="zh-TW" altLang="zh-HK" dirty="0"/>
              <a:t>如：教師推薦、智力評估結果</a:t>
            </a:r>
            <a:r>
              <a:rPr lang="en-US" altLang="zh-HK" dirty="0"/>
              <a:t>)</a:t>
            </a:r>
            <a:endParaRPr lang="zh-HK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8188036" y="1756011"/>
            <a:ext cx="955964" cy="507831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1350" dirty="0"/>
              <a:t>渠道三：其他資料</a:t>
            </a:r>
            <a:endParaRPr lang="en-US" altLang="zh-HK" sz="1350" dirty="0"/>
          </a:p>
        </p:txBody>
      </p:sp>
    </p:spTree>
    <p:extLst>
      <p:ext uri="{BB962C8B-B14F-4D97-AF65-F5344CB8AC3E}">
        <p14:creationId xmlns:p14="http://schemas.microsoft.com/office/powerpoint/2010/main" val="377113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31640" y="1700808"/>
            <a:ext cx="6393978" cy="4942372"/>
          </a:xfrm>
          <a:prstGeom prst="rect">
            <a:avLst/>
          </a:prstGeom>
        </p:spPr>
      </p:pic>
      <p:sp>
        <p:nvSpPr>
          <p:cNvPr id="3" name="矩形 2"/>
          <p:cNvSpPr/>
          <p:nvPr/>
        </p:nvSpPr>
        <p:spPr>
          <a:xfrm>
            <a:off x="1403648" y="5805264"/>
            <a:ext cx="1572491" cy="819908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4" name="文字方塊 3"/>
          <p:cNvSpPr txBox="1"/>
          <p:nvPr/>
        </p:nvSpPr>
        <p:spPr>
          <a:xfrm>
            <a:off x="7956376" y="1700808"/>
            <a:ext cx="1072448" cy="507831"/>
          </a:xfrm>
          <a:prstGeom prst="rect">
            <a:avLst/>
          </a:prstGeom>
          <a:solidFill>
            <a:srgbClr val="00B0F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zh-TW" altLang="en-US" sz="1350" dirty="0"/>
              <a:t>渠道三：</a:t>
            </a:r>
            <a:endParaRPr lang="en-US" altLang="zh-TW" sz="1350" dirty="0"/>
          </a:p>
          <a:p>
            <a:r>
              <a:rPr lang="zh-TW" altLang="en-US" sz="1350" dirty="0"/>
              <a:t>其他資料</a:t>
            </a:r>
            <a:endParaRPr lang="en-US" altLang="zh-HK" sz="1350" dirty="0"/>
          </a:p>
        </p:txBody>
      </p:sp>
    </p:spTree>
    <p:extLst>
      <p:ext uri="{BB962C8B-B14F-4D97-AF65-F5344CB8AC3E}">
        <p14:creationId xmlns:p14="http://schemas.microsoft.com/office/powerpoint/2010/main" val="275219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600" dirty="0"/>
              <a:t>示範影片</a:t>
            </a:r>
            <a:endParaRPr lang="zh-HK" altLang="en-US" sz="3600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3433701"/>
              </p:ext>
            </p:extLst>
          </p:nvPr>
        </p:nvGraphicFramePr>
        <p:xfrm>
          <a:off x="1493657" y="1969849"/>
          <a:ext cx="6271032" cy="788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07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81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21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r>
                        <a:rPr lang="zh-TW" altLang="en-US" sz="1000" dirty="0">
                          <a:solidFill>
                            <a:schemeClr val="bg2"/>
                          </a:solidFill>
                        </a:rPr>
                        <a:t>工作</a:t>
                      </a:r>
                      <a:endParaRPr lang="zh-HK" alt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用戶手冊 版本 </a:t>
                      </a:r>
                      <a:r>
                        <a:rPr lang="en-US" altLang="zh-TW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1.0 </a:t>
                      </a:r>
                    </a:p>
                    <a:p>
                      <a:pPr algn="ctr"/>
                      <a:r>
                        <a:rPr lang="en-US" altLang="zh-TW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頁</a:t>
                      </a:r>
                      <a:r>
                        <a:rPr lang="en-US" altLang="zh-TW" sz="1400" b="1" i="0" u="none" strike="noStrike" kern="1200" baseline="0" dirty="0">
                          <a:solidFill>
                            <a:schemeClr val="bg2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endParaRPr lang="zh-HK" alt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solidFill>
                            <a:schemeClr val="bg2"/>
                          </a:solidFill>
                        </a:rPr>
                        <a:t>示範影片</a:t>
                      </a:r>
                      <a:endParaRPr lang="zh-HK" altLang="en-US" sz="1000" dirty="0">
                        <a:solidFill>
                          <a:schemeClr val="bg2"/>
                        </a:solidFill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750">
                <a:tc>
                  <a:txBody>
                    <a:bodyPr/>
                    <a:lstStyle/>
                    <a:p>
                      <a:r>
                        <a:rPr lang="zh-TW" alt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透過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zh-TW" alt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渠道三：其他資料</a:t>
                      </a:r>
                      <a:r>
                        <a:rPr lang="en-US" altLang="zh-TW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)</a:t>
                      </a:r>
                      <a:r>
                        <a:rPr lang="zh-TW" altLang="en-US" sz="14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編修資料庫</a:t>
                      </a:r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000" dirty="0"/>
                        <a:t>P.31</a:t>
                      </a:r>
                      <a:endParaRPr lang="zh-HK" altLang="en-US" sz="10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zh-HK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ea"/>
                          <a:ea typeface="+mn-ea"/>
                          <a:cs typeface="+mn-cs"/>
                          <a:hlinkClick r:id="rId2"/>
                        </a:rPr>
                        <a:t>瀏覽</a:t>
                      </a:r>
                      <a:endParaRPr kumimoji="0" lang="zh-HK" altLang="en-US" sz="10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+mn-ea"/>
                        <a:ea typeface="+mn-ea"/>
                        <a:cs typeface="+mn-cs"/>
                      </a:endParaRPr>
                    </a:p>
                  </a:txBody>
                  <a:tcPr marL="68580" marR="68580" marT="34290" marB="3429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6491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形 3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422517" y="1963865"/>
            <a:ext cx="685800" cy="685800"/>
          </a:xfrm>
          <a:prstGeom prst="rect">
            <a:avLst/>
          </a:prstGeom>
        </p:spPr>
      </p:pic>
      <p:pic>
        <p:nvPicPr>
          <p:cNvPr id="7" name="圖形 6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07080" y="1963865"/>
            <a:ext cx="685800" cy="685800"/>
          </a:xfrm>
          <a:prstGeom prst="rect">
            <a:avLst/>
          </a:prstGeom>
        </p:spPr>
      </p:pic>
      <p:pic>
        <p:nvPicPr>
          <p:cNvPr id="10" name="圖形 9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422517" y="2365549"/>
            <a:ext cx="685800" cy="685800"/>
          </a:xfrm>
          <a:prstGeom prst="rect">
            <a:avLst/>
          </a:prstGeom>
        </p:spPr>
      </p:pic>
      <p:pic>
        <p:nvPicPr>
          <p:cNvPr id="11" name="圖形 10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07080" y="2365549"/>
            <a:ext cx="685800" cy="685800"/>
          </a:xfrm>
          <a:prstGeom prst="rect">
            <a:avLst/>
          </a:prstGeom>
        </p:spPr>
      </p:pic>
      <p:pic>
        <p:nvPicPr>
          <p:cNvPr id="14" name="圖形 13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422517" y="2767232"/>
            <a:ext cx="685800" cy="685800"/>
          </a:xfrm>
          <a:prstGeom prst="rect">
            <a:avLst/>
          </a:prstGeom>
        </p:spPr>
      </p:pic>
      <p:pic>
        <p:nvPicPr>
          <p:cNvPr id="15" name="圖形 14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07080" y="2767232"/>
            <a:ext cx="685800" cy="685800"/>
          </a:xfrm>
          <a:prstGeom prst="rect">
            <a:avLst/>
          </a:prstGeom>
        </p:spPr>
      </p:pic>
      <p:pic>
        <p:nvPicPr>
          <p:cNvPr id="18" name="圖形 17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422517" y="3139021"/>
            <a:ext cx="685800" cy="685800"/>
          </a:xfrm>
          <a:prstGeom prst="rect">
            <a:avLst/>
          </a:prstGeom>
        </p:spPr>
      </p:pic>
      <p:pic>
        <p:nvPicPr>
          <p:cNvPr id="19" name="圖形 18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07080" y="3139021"/>
            <a:ext cx="685800" cy="685800"/>
          </a:xfrm>
          <a:prstGeom prst="rect">
            <a:avLst/>
          </a:prstGeom>
        </p:spPr>
      </p:pic>
      <p:grpSp>
        <p:nvGrpSpPr>
          <p:cNvPr id="46" name="群組 45"/>
          <p:cNvGrpSpPr/>
          <p:nvPr/>
        </p:nvGrpSpPr>
        <p:grpSpPr>
          <a:xfrm>
            <a:off x="4591646" y="1963866"/>
            <a:ext cx="1270363" cy="1860956"/>
            <a:chOff x="4598190" y="1035648"/>
            <a:chExt cx="1693817" cy="2481274"/>
          </a:xfrm>
          <a:solidFill>
            <a:schemeClr val="bg1">
              <a:lumMod val="50000"/>
            </a:schemeClr>
          </a:solidFill>
        </p:grpSpPr>
        <p:pic>
          <p:nvPicPr>
            <p:cNvPr id="8" name="圖形 7" descr="小朋友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4598190" y="1035648"/>
              <a:ext cx="914400" cy="914400"/>
            </a:xfrm>
            <a:prstGeom prst="rect">
              <a:avLst/>
            </a:prstGeom>
          </p:spPr>
        </p:pic>
        <p:pic>
          <p:nvPicPr>
            <p:cNvPr id="9" name="圖形 8" descr="小朋友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77607" y="1035648"/>
              <a:ext cx="914400" cy="914400"/>
            </a:xfrm>
            <a:prstGeom prst="rect">
              <a:avLst/>
            </a:prstGeom>
          </p:spPr>
        </p:pic>
        <p:pic>
          <p:nvPicPr>
            <p:cNvPr id="12" name="圖形 11" descr="小朋友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4598190" y="1571226"/>
              <a:ext cx="914400" cy="914400"/>
            </a:xfrm>
            <a:prstGeom prst="rect">
              <a:avLst/>
            </a:prstGeom>
          </p:spPr>
        </p:pic>
        <p:pic>
          <p:nvPicPr>
            <p:cNvPr id="13" name="圖形 12" descr="小朋友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77607" y="1571226"/>
              <a:ext cx="914400" cy="914400"/>
            </a:xfrm>
            <a:prstGeom prst="rect">
              <a:avLst/>
            </a:prstGeom>
          </p:spPr>
        </p:pic>
        <p:pic>
          <p:nvPicPr>
            <p:cNvPr id="16" name="圖形 15" descr="小朋友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4598190" y="2106804"/>
              <a:ext cx="914400" cy="914400"/>
            </a:xfrm>
            <a:prstGeom prst="rect">
              <a:avLst/>
            </a:prstGeom>
          </p:spPr>
        </p:pic>
        <p:pic>
          <p:nvPicPr>
            <p:cNvPr id="17" name="圖形 16" descr="小朋友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77607" y="2106804"/>
              <a:ext cx="914400" cy="914400"/>
            </a:xfrm>
            <a:prstGeom prst="rect">
              <a:avLst/>
            </a:prstGeom>
          </p:spPr>
        </p:pic>
        <p:pic>
          <p:nvPicPr>
            <p:cNvPr id="20" name="圖形 19" descr="小朋友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4598190" y="2602522"/>
              <a:ext cx="914400" cy="914400"/>
            </a:xfrm>
            <a:prstGeom prst="rect">
              <a:avLst/>
            </a:prstGeom>
          </p:spPr>
        </p:pic>
        <p:pic>
          <p:nvPicPr>
            <p:cNvPr id="21" name="圖形 20" descr="小朋友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4"/>
                </a:ext>
              </a:extLst>
            </a:blip>
            <a:stretch>
              <a:fillRect/>
            </a:stretch>
          </p:blipFill>
          <p:spPr>
            <a:xfrm>
              <a:off x="5377607" y="2602522"/>
              <a:ext cx="914400" cy="914400"/>
            </a:xfrm>
            <a:prstGeom prst="rect">
              <a:avLst/>
            </a:prstGeom>
          </p:spPr>
        </p:pic>
      </p:grpSp>
      <p:pic>
        <p:nvPicPr>
          <p:cNvPr id="22" name="圖形 21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425831" y="3540704"/>
            <a:ext cx="685800" cy="685800"/>
          </a:xfrm>
          <a:prstGeom prst="rect">
            <a:avLst/>
          </a:prstGeom>
        </p:spPr>
      </p:pic>
      <p:pic>
        <p:nvPicPr>
          <p:cNvPr id="23" name="圖形 22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10394" y="3540704"/>
            <a:ext cx="685800" cy="685800"/>
          </a:xfrm>
          <a:prstGeom prst="rect">
            <a:avLst/>
          </a:prstGeom>
        </p:spPr>
      </p:pic>
      <p:pic>
        <p:nvPicPr>
          <p:cNvPr id="24" name="圖形 23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94957" y="3540704"/>
            <a:ext cx="685800" cy="685800"/>
          </a:xfrm>
          <a:prstGeom prst="rect">
            <a:avLst/>
          </a:prstGeom>
        </p:spPr>
      </p:pic>
      <p:pic>
        <p:nvPicPr>
          <p:cNvPr id="25" name="圖形 24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79520" y="3540704"/>
            <a:ext cx="685800" cy="685800"/>
          </a:xfrm>
          <a:prstGeom prst="rect">
            <a:avLst/>
          </a:prstGeom>
        </p:spPr>
      </p:pic>
      <p:pic>
        <p:nvPicPr>
          <p:cNvPr id="26" name="圖形 25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429242" y="3942388"/>
            <a:ext cx="685800" cy="685800"/>
          </a:xfrm>
          <a:prstGeom prst="rect">
            <a:avLst/>
          </a:prstGeom>
        </p:spPr>
      </p:pic>
      <p:pic>
        <p:nvPicPr>
          <p:cNvPr id="27" name="圖形 26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13805" y="3942388"/>
            <a:ext cx="685800" cy="685800"/>
          </a:xfrm>
          <a:prstGeom prst="rect">
            <a:avLst/>
          </a:prstGeom>
        </p:spPr>
      </p:pic>
      <p:pic>
        <p:nvPicPr>
          <p:cNvPr id="28" name="圖形 27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98368" y="3942388"/>
            <a:ext cx="685800" cy="685800"/>
          </a:xfrm>
          <a:prstGeom prst="rect">
            <a:avLst/>
          </a:prstGeom>
        </p:spPr>
      </p:pic>
      <p:pic>
        <p:nvPicPr>
          <p:cNvPr id="29" name="圖形 28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82931" y="3942388"/>
            <a:ext cx="685800" cy="685800"/>
          </a:xfrm>
          <a:prstGeom prst="rect">
            <a:avLst/>
          </a:prstGeom>
        </p:spPr>
      </p:pic>
      <p:pic>
        <p:nvPicPr>
          <p:cNvPr id="30" name="圖形 29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429242" y="4344071"/>
            <a:ext cx="685800" cy="685800"/>
          </a:xfrm>
          <a:prstGeom prst="rect">
            <a:avLst/>
          </a:prstGeom>
        </p:spPr>
      </p:pic>
      <p:pic>
        <p:nvPicPr>
          <p:cNvPr id="31" name="圖形 30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13805" y="4344071"/>
            <a:ext cx="685800" cy="685800"/>
          </a:xfrm>
          <a:prstGeom prst="rect">
            <a:avLst/>
          </a:prstGeom>
        </p:spPr>
      </p:pic>
      <p:pic>
        <p:nvPicPr>
          <p:cNvPr id="32" name="圖形 31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98368" y="4344071"/>
            <a:ext cx="685800" cy="685800"/>
          </a:xfrm>
          <a:prstGeom prst="rect">
            <a:avLst/>
          </a:prstGeom>
        </p:spPr>
      </p:pic>
      <p:pic>
        <p:nvPicPr>
          <p:cNvPr id="33" name="圖形 32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82931" y="4344071"/>
            <a:ext cx="685800" cy="685800"/>
          </a:xfrm>
          <a:prstGeom prst="rect">
            <a:avLst/>
          </a:prstGeom>
        </p:spPr>
      </p:pic>
      <p:pic>
        <p:nvPicPr>
          <p:cNvPr id="34" name="圖形 33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429242" y="4745755"/>
            <a:ext cx="685800" cy="685800"/>
          </a:xfrm>
          <a:prstGeom prst="rect">
            <a:avLst/>
          </a:prstGeom>
        </p:spPr>
      </p:pic>
      <p:pic>
        <p:nvPicPr>
          <p:cNvPr id="35" name="圖形 34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13805" y="4745755"/>
            <a:ext cx="685800" cy="685800"/>
          </a:xfrm>
          <a:prstGeom prst="rect">
            <a:avLst/>
          </a:prstGeom>
        </p:spPr>
      </p:pic>
      <p:pic>
        <p:nvPicPr>
          <p:cNvPr id="36" name="圖形 35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98368" y="4745755"/>
            <a:ext cx="685800" cy="685800"/>
          </a:xfrm>
          <a:prstGeom prst="rect">
            <a:avLst/>
          </a:prstGeom>
        </p:spPr>
      </p:pic>
      <p:pic>
        <p:nvPicPr>
          <p:cNvPr id="37" name="圖形 36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82931" y="4745755"/>
            <a:ext cx="685800" cy="685800"/>
          </a:xfrm>
          <a:prstGeom prst="rect">
            <a:avLst/>
          </a:prstGeom>
        </p:spPr>
      </p:pic>
      <p:pic>
        <p:nvPicPr>
          <p:cNvPr id="38" name="圖形 37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3429242" y="5117543"/>
            <a:ext cx="685800" cy="685800"/>
          </a:xfrm>
          <a:prstGeom prst="rect">
            <a:avLst/>
          </a:prstGeom>
        </p:spPr>
      </p:pic>
      <p:pic>
        <p:nvPicPr>
          <p:cNvPr id="39" name="圖形 38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013805" y="5117543"/>
            <a:ext cx="685800" cy="685800"/>
          </a:xfrm>
          <a:prstGeom prst="rect">
            <a:avLst/>
          </a:prstGeom>
        </p:spPr>
      </p:pic>
      <p:pic>
        <p:nvPicPr>
          <p:cNvPr id="40" name="圖形 39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4598368" y="5117543"/>
            <a:ext cx="685800" cy="685800"/>
          </a:xfrm>
          <a:prstGeom prst="rect">
            <a:avLst/>
          </a:prstGeom>
        </p:spPr>
      </p:pic>
      <p:pic>
        <p:nvPicPr>
          <p:cNvPr id="41" name="圖形 40" descr="小朋友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3"/>
              </a:ext>
            </a:extLst>
          </a:blip>
          <a:stretch>
            <a:fillRect/>
          </a:stretch>
        </p:blipFill>
        <p:spPr>
          <a:xfrm>
            <a:off x="5182931" y="5117543"/>
            <a:ext cx="685800" cy="685800"/>
          </a:xfrm>
          <a:prstGeom prst="rect">
            <a:avLst/>
          </a:prstGeom>
        </p:spPr>
      </p:pic>
      <p:sp>
        <p:nvSpPr>
          <p:cNvPr id="42" name="文字方塊 41"/>
          <p:cNvSpPr txBox="1"/>
          <p:nvPr/>
        </p:nvSpPr>
        <p:spPr>
          <a:xfrm>
            <a:off x="5334079" y="5664844"/>
            <a:ext cx="595035" cy="33855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1600" dirty="0"/>
              <a:t>全校</a:t>
            </a:r>
            <a:endParaRPr lang="zh-HK" altLang="en-US" sz="1600" dirty="0"/>
          </a:p>
        </p:txBody>
      </p:sp>
      <p:sp>
        <p:nvSpPr>
          <p:cNvPr id="43" name="文字方塊 42"/>
          <p:cNvSpPr txBox="1"/>
          <p:nvPr/>
        </p:nvSpPr>
        <p:spPr>
          <a:xfrm>
            <a:off x="5862005" y="3283597"/>
            <a:ext cx="1680475" cy="5847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zh-TW" altLang="en-US" sz="1600" dirty="0">
                <a:solidFill>
                  <a:schemeClr val="bg2"/>
                </a:solidFill>
              </a:rPr>
              <a:t>人才庫 </a:t>
            </a:r>
            <a:r>
              <a:rPr lang="en-US" altLang="zh-TW" sz="1600" dirty="0">
                <a:solidFill>
                  <a:schemeClr val="bg2"/>
                </a:solidFill>
              </a:rPr>
              <a:t/>
            </a:r>
            <a:br>
              <a:rPr lang="en-US" altLang="zh-TW" sz="1600" dirty="0">
                <a:solidFill>
                  <a:schemeClr val="bg2"/>
                </a:solidFill>
              </a:rPr>
            </a:br>
            <a:r>
              <a:rPr lang="en-US" altLang="zh-TW" sz="1600" dirty="0">
                <a:solidFill>
                  <a:schemeClr val="bg2"/>
                </a:solidFill>
              </a:rPr>
              <a:t>Talent Pool</a:t>
            </a:r>
            <a:endParaRPr lang="zh-HK" altLang="en-US" sz="1600" dirty="0">
              <a:solidFill>
                <a:schemeClr val="bg2"/>
              </a:solidFill>
            </a:endParaRPr>
          </a:p>
        </p:txBody>
      </p:sp>
      <p:pic>
        <p:nvPicPr>
          <p:cNvPr id="45" name="圖形 44" descr="檢查清單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203351" y="1825221"/>
            <a:ext cx="339130" cy="339130"/>
          </a:xfrm>
          <a:prstGeom prst="rect">
            <a:avLst/>
          </a:prstGeom>
        </p:spPr>
      </p:pic>
      <p:grpSp>
        <p:nvGrpSpPr>
          <p:cNvPr id="55" name="群組 54"/>
          <p:cNvGrpSpPr/>
          <p:nvPr/>
        </p:nvGrpSpPr>
        <p:grpSpPr>
          <a:xfrm>
            <a:off x="4591895" y="1968655"/>
            <a:ext cx="1270363" cy="1860956"/>
            <a:chOff x="7685379" y="3283468"/>
            <a:chExt cx="1693817" cy="2481274"/>
          </a:xfrm>
        </p:grpSpPr>
        <p:pic>
          <p:nvPicPr>
            <p:cNvPr id="47" name="圖形 46" descr="小朋友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7685379" y="3283468"/>
              <a:ext cx="914400" cy="914400"/>
            </a:xfrm>
            <a:prstGeom prst="rect">
              <a:avLst/>
            </a:prstGeom>
          </p:spPr>
        </p:pic>
        <p:pic>
          <p:nvPicPr>
            <p:cNvPr id="48" name="圖形 47" descr="小朋友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8464796" y="3283468"/>
              <a:ext cx="914400" cy="914400"/>
            </a:xfrm>
            <a:prstGeom prst="rect">
              <a:avLst/>
            </a:prstGeom>
          </p:spPr>
        </p:pic>
        <p:pic>
          <p:nvPicPr>
            <p:cNvPr id="49" name="圖形 48" descr="小朋友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7685379" y="3819046"/>
              <a:ext cx="914400" cy="914400"/>
            </a:xfrm>
            <a:prstGeom prst="rect">
              <a:avLst/>
            </a:prstGeom>
          </p:spPr>
        </p:pic>
        <p:pic>
          <p:nvPicPr>
            <p:cNvPr id="50" name="圖形 49" descr="小朋友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8464796" y="3819046"/>
              <a:ext cx="914400" cy="914400"/>
            </a:xfrm>
            <a:prstGeom prst="rect">
              <a:avLst/>
            </a:prstGeom>
          </p:spPr>
        </p:pic>
        <p:pic>
          <p:nvPicPr>
            <p:cNvPr id="51" name="圖形 50" descr="小朋友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7685379" y="4354624"/>
              <a:ext cx="914400" cy="914400"/>
            </a:xfrm>
            <a:prstGeom prst="rect">
              <a:avLst/>
            </a:prstGeom>
          </p:spPr>
        </p:pic>
        <p:pic>
          <p:nvPicPr>
            <p:cNvPr id="52" name="圖形 51" descr="小朋友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8464796" y="4354624"/>
              <a:ext cx="914400" cy="914400"/>
            </a:xfrm>
            <a:prstGeom prst="rect">
              <a:avLst/>
            </a:prstGeom>
          </p:spPr>
        </p:pic>
        <p:pic>
          <p:nvPicPr>
            <p:cNvPr id="53" name="圖形 52" descr="小朋友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7685379" y="4850342"/>
              <a:ext cx="914400" cy="914400"/>
            </a:xfrm>
            <a:prstGeom prst="rect">
              <a:avLst/>
            </a:prstGeom>
          </p:spPr>
        </p:pic>
        <p:pic>
          <p:nvPicPr>
            <p:cNvPr id="54" name="圖形 53" descr="小朋友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8"/>
                </a:ext>
              </a:extLst>
            </a:blip>
            <a:stretch>
              <a:fillRect/>
            </a:stretch>
          </p:blipFill>
          <p:spPr>
            <a:xfrm>
              <a:off x="8464796" y="4850342"/>
              <a:ext cx="914400" cy="914400"/>
            </a:xfrm>
            <a:prstGeom prst="rect">
              <a:avLst/>
            </a:prstGeom>
          </p:spPr>
        </p:pic>
      </p:grpSp>
      <p:pic>
        <p:nvPicPr>
          <p:cNvPr id="57" name="圖形 56" descr="檢查清單"/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631212" y="2252776"/>
            <a:ext cx="191657" cy="191657"/>
          </a:xfrm>
          <a:prstGeom prst="rect">
            <a:avLst/>
          </a:prstGeom>
        </p:spPr>
      </p:pic>
      <p:pic>
        <p:nvPicPr>
          <p:cNvPr id="59" name="圖形 58" descr="檢查清單"/>
          <p:cNvPicPr>
            <a:picLocks noChangeAspect="1"/>
          </p:cNvPicPr>
          <p:nvPr/>
        </p:nvPicPr>
        <p:blipFill>
          <a:blip r:embed="rId9" cstate="print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766357" y="2252776"/>
            <a:ext cx="191657" cy="191657"/>
          </a:xfrm>
          <a:prstGeom prst="rect">
            <a:avLst/>
          </a:prstGeom>
        </p:spPr>
      </p:pic>
      <p:grpSp>
        <p:nvGrpSpPr>
          <p:cNvPr id="93" name="群組 92"/>
          <p:cNvGrpSpPr/>
          <p:nvPr/>
        </p:nvGrpSpPr>
        <p:grpSpPr>
          <a:xfrm>
            <a:off x="4631209" y="2247982"/>
            <a:ext cx="1204070" cy="1347512"/>
            <a:chOff x="4650944" y="1414470"/>
            <a:chExt cx="1605426" cy="1796682"/>
          </a:xfrm>
        </p:grpSpPr>
        <p:pic>
          <p:nvPicPr>
            <p:cNvPr id="60" name="圖形 59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031720" y="1420857"/>
              <a:ext cx="255543" cy="255543"/>
            </a:xfrm>
            <a:prstGeom prst="rect">
              <a:avLst/>
            </a:prstGeom>
          </p:spPr>
        </p:pic>
        <p:pic>
          <p:nvPicPr>
            <p:cNvPr id="62" name="圖形 61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214195" y="1414470"/>
              <a:ext cx="255543" cy="255543"/>
            </a:xfrm>
            <a:prstGeom prst="rect">
              <a:avLst/>
            </a:prstGeom>
          </p:spPr>
        </p:pic>
        <p:pic>
          <p:nvPicPr>
            <p:cNvPr id="63" name="圖形 62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432488" y="1414470"/>
              <a:ext cx="255543" cy="255543"/>
            </a:xfrm>
            <a:prstGeom prst="rect">
              <a:avLst/>
            </a:prstGeom>
          </p:spPr>
        </p:pic>
        <p:pic>
          <p:nvPicPr>
            <p:cNvPr id="64" name="圖形 63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617831" y="1414470"/>
              <a:ext cx="255543" cy="255543"/>
            </a:xfrm>
            <a:prstGeom prst="rect">
              <a:avLst/>
            </a:prstGeom>
          </p:spPr>
        </p:pic>
        <p:pic>
          <p:nvPicPr>
            <p:cNvPr id="65" name="圖形 64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815484" y="1415703"/>
              <a:ext cx="255543" cy="255543"/>
            </a:xfrm>
            <a:prstGeom prst="rect">
              <a:avLst/>
            </a:prstGeom>
          </p:spPr>
        </p:pic>
        <p:pic>
          <p:nvPicPr>
            <p:cNvPr id="67" name="圖形 66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6000827" y="1415703"/>
              <a:ext cx="255543" cy="255543"/>
            </a:xfrm>
            <a:prstGeom prst="rect">
              <a:avLst/>
            </a:prstGeom>
          </p:spPr>
        </p:pic>
        <p:grpSp>
          <p:nvGrpSpPr>
            <p:cNvPr id="76" name="群組 75"/>
            <p:cNvGrpSpPr/>
            <p:nvPr/>
          </p:nvGrpSpPr>
          <p:grpSpPr>
            <a:xfrm>
              <a:off x="4650944" y="1939170"/>
              <a:ext cx="1605426" cy="261930"/>
              <a:chOff x="4650944" y="1939170"/>
              <a:chExt cx="1605426" cy="261930"/>
            </a:xfrm>
          </p:grpSpPr>
          <p:pic>
            <p:nvPicPr>
              <p:cNvPr id="68" name="圖形 67" descr="檢查清單"/>
              <p:cNvPicPr>
                <a:picLocks noChangeAspect="1"/>
              </p:cNvPicPr>
              <p:nvPr/>
            </p:nvPicPr>
            <p:blipFill>
              <a:blip r:embed="rId9" cstate="print"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6"/>
                  </a:ext>
                </a:extLst>
              </a:blip>
              <a:stretch>
                <a:fillRect/>
              </a:stretch>
            </p:blipFill>
            <p:spPr>
              <a:xfrm>
                <a:off x="4650944" y="1945557"/>
                <a:ext cx="255543" cy="255543"/>
              </a:xfrm>
              <a:prstGeom prst="rect">
                <a:avLst/>
              </a:prstGeom>
            </p:spPr>
          </p:pic>
          <p:pic>
            <p:nvPicPr>
              <p:cNvPr id="69" name="圖形 68" descr="檢查清單"/>
              <p:cNvPicPr>
                <a:picLocks noChangeAspect="1"/>
              </p:cNvPicPr>
              <p:nvPr/>
            </p:nvPicPr>
            <p:blipFill>
              <a:blip r:embed="rId9" cstate="print"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6"/>
                  </a:ext>
                </a:extLst>
              </a:blip>
              <a:stretch>
                <a:fillRect/>
              </a:stretch>
            </p:blipFill>
            <p:spPr>
              <a:xfrm>
                <a:off x="4831137" y="1945557"/>
                <a:ext cx="255543" cy="255543"/>
              </a:xfrm>
              <a:prstGeom prst="rect">
                <a:avLst/>
              </a:prstGeom>
            </p:spPr>
          </p:pic>
          <p:pic>
            <p:nvPicPr>
              <p:cNvPr id="70" name="圖形 69" descr="檢查清單"/>
              <p:cNvPicPr>
                <a:picLocks noChangeAspect="1"/>
              </p:cNvPicPr>
              <p:nvPr/>
            </p:nvPicPr>
            <p:blipFill>
              <a:blip r:embed="rId9" cstate="print"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6"/>
                  </a:ext>
                </a:extLst>
              </a:blip>
              <a:stretch>
                <a:fillRect/>
              </a:stretch>
            </p:blipFill>
            <p:spPr>
              <a:xfrm>
                <a:off x="5031720" y="1945557"/>
                <a:ext cx="255543" cy="255543"/>
              </a:xfrm>
              <a:prstGeom prst="rect">
                <a:avLst/>
              </a:prstGeom>
            </p:spPr>
          </p:pic>
          <p:pic>
            <p:nvPicPr>
              <p:cNvPr id="71" name="圖形 70" descr="檢查清單"/>
              <p:cNvPicPr>
                <a:picLocks noChangeAspect="1"/>
              </p:cNvPicPr>
              <p:nvPr/>
            </p:nvPicPr>
            <p:blipFill>
              <a:blip r:embed="rId9" cstate="print"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6"/>
                  </a:ext>
                </a:extLst>
              </a:blip>
              <a:stretch>
                <a:fillRect/>
              </a:stretch>
            </p:blipFill>
            <p:spPr>
              <a:xfrm>
                <a:off x="5214195" y="1939170"/>
                <a:ext cx="255543" cy="255543"/>
              </a:xfrm>
              <a:prstGeom prst="rect">
                <a:avLst/>
              </a:prstGeom>
            </p:spPr>
          </p:pic>
          <p:pic>
            <p:nvPicPr>
              <p:cNvPr id="72" name="圖形 71" descr="檢查清單"/>
              <p:cNvPicPr>
                <a:picLocks noChangeAspect="1"/>
              </p:cNvPicPr>
              <p:nvPr/>
            </p:nvPicPr>
            <p:blipFill>
              <a:blip r:embed="rId9" cstate="print"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6"/>
                  </a:ext>
                </a:extLst>
              </a:blip>
              <a:stretch>
                <a:fillRect/>
              </a:stretch>
            </p:blipFill>
            <p:spPr>
              <a:xfrm>
                <a:off x="5432488" y="1939170"/>
                <a:ext cx="255543" cy="255543"/>
              </a:xfrm>
              <a:prstGeom prst="rect">
                <a:avLst/>
              </a:prstGeom>
            </p:spPr>
          </p:pic>
          <p:pic>
            <p:nvPicPr>
              <p:cNvPr id="73" name="圖形 72" descr="檢查清單"/>
              <p:cNvPicPr>
                <a:picLocks noChangeAspect="1"/>
              </p:cNvPicPr>
              <p:nvPr/>
            </p:nvPicPr>
            <p:blipFill>
              <a:blip r:embed="rId9" cstate="print"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6"/>
                  </a:ext>
                </a:extLst>
              </a:blip>
              <a:stretch>
                <a:fillRect/>
              </a:stretch>
            </p:blipFill>
            <p:spPr>
              <a:xfrm>
                <a:off x="5617831" y="1939170"/>
                <a:ext cx="255543" cy="255543"/>
              </a:xfrm>
              <a:prstGeom prst="rect">
                <a:avLst/>
              </a:prstGeom>
            </p:spPr>
          </p:pic>
          <p:pic>
            <p:nvPicPr>
              <p:cNvPr id="74" name="圖形 73" descr="檢查清單"/>
              <p:cNvPicPr>
                <a:picLocks noChangeAspect="1"/>
              </p:cNvPicPr>
              <p:nvPr/>
            </p:nvPicPr>
            <p:blipFill>
              <a:blip r:embed="rId9" cstate="print"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6"/>
                  </a:ext>
                </a:extLst>
              </a:blip>
              <a:stretch>
                <a:fillRect/>
              </a:stretch>
            </p:blipFill>
            <p:spPr>
              <a:xfrm>
                <a:off x="5815484" y="1940403"/>
                <a:ext cx="255543" cy="255543"/>
              </a:xfrm>
              <a:prstGeom prst="rect">
                <a:avLst/>
              </a:prstGeom>
            </p:spPr>
          </p:pic>
          <p:pic>
            <p:nvPicPr>
              <p:cNvPr id="75" name="圖形 74" descr="檢查清單"/>
              <p:cNvPicPr>
                <a:picLocks noChangeAspect="1"/>
              </p:cNvPicPr>
              <p:nvPr/>
            </p:nvPicPr>
            <p:blipFill>
              <a:blip r:embed="rId9" cstate="print">
                <a:duotone>
                  <a:prstClr val="black"/>
                  <a:schemeClr val="accent5">
                    <a:tint val="45000"/>
                    <a:satMod val="400000"/>
                  </a:schemeClr>
                </a:duotone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xmlns="" r:embed="rId6"/>
                  </a:ext>
                </a:extLst>
              </a:blip>
              <a:stretch>
                <a:fillRect/>
              </a:stretch>
            </p:blipFill>
            <p:spPr>
              <a:xfrm>
                <a:off x="6000827" y="1940403"/>
                <a:ext cx="255543" cy="255543"/>
              </a:xfrm>
              <a:prstGeom prst="rect">
                <a:avLst/>
              </a:prstGeom>
            </p:spPr>
          </p:pic>
        </p:grpSp>
        <p:pic>
          <p:nvPicPr>
            <p:cNvPr id="77" name="圖形 76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4650944" y="2464076"/>
              <a:ext cx="255543" cy="255543"/>
            </a:xfrm>
            <a:prstGeom prst="rect">
              <a:avLst/>
            </a:prstGeom>
          </p:spPr>
        </p:pic>
        <p:pic>
          <p:nvPicPr>
            <p:cNvPr id="78" name="圖形 77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4831137" y="2464076"/>
              <a:ext cx="255543" cy="255543"/>
            </a:xfrm>
            <a:prstGeom prst="rect">
              <a:avLst/>
            </a:prstGeom>
          </p:spPr>
        </p:pic>
        <p:pic>
          <p:nvPicPr>
            <p:cNvPr id="79" name="圖形 78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031720" y="2464076"/>
              <a:ext cx="255543" cy="255543"/>
            </a:xfrm>
            <a:prstGeom prst="rect">
              <a:avLst/>
            </a:prstGeom>
          </p:spPr>
        </p:pic>
        <p:pic>
          <p:nvPicPr>
            <p:cNvPr id="80" name="圖形 79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214195" y="2457689"/>
              <a:ext cx="255543" cy="255543"/>
            </a:xfrm>
            <a:prstGeom prst="rect">
              <a:avLst/>
            </a:prstGeom>
          </p:spPr>
        </p:pic>
        <p:pic>
          <p:nvPicPr>
            <p:cNvPr id="81" name="圖形 80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432488" y="2457689"/>
              <a:ext cx="255543" cy="255543"/>
            </a:xfrm>
            <a:prstGeom prst="rect">
              <a:avLst/>
            </a:prstGeom>
          </p:spPr>
        </p:pic>
        <p:pic>
          <p:nvPicPr>
            <p:cNvPr id="82" name="圖形 81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617831" y="2457689"/>
              <a:ext cx="255543" cy="255543"/>
            </a:xfrm>
            <a:prstGeom prst="rect">
              <a:avLst/>
            </a:prstGeom>
          </p:spPr>
        </p:pic>
        <p:pic>
          <p:nvPicPr>
            <p:cNvPr id="83" name="圖形 82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815484" y="2458922"/>
              <a:ext cx="255543" cy="255543"/>
            </a:xfrm>
            <a:prstGeom prst="rect">
              <a:avLst/>
            </a:prstGeom>
          </p:spPr>
        </p:pic>
        <p:pic>
          <p:nvPicPr>
            <p:cNvPr id="84" name="圖形 83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6000827" y="2458922"/>
              <a:ext cx="255543" cy="255543"/>
            </a:xfrm>
            <a:prstGeom prst="rect">
              <a:avLst/>
            </a:prstGeom>
          </p:spPr>
        </p:pic>
        <p:pic>
          <p:nvPicPr>
            <p:cNvPr id="85" name="圖形 84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4650944" y="2955609"/>
              <a:ext cx="255543" cy="255543"/>
            </a:xfrm>
            <a:prstGeom prst="rect">
              <a:avLst/>
            </a:prstGeom>
          </p:spPr>
        </p:pic>
        <p:pic>
          <p:nvPicPr>
            <p:cNvPr id="86" name="圖形 85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4831137" y="2955609"/>
              <a:ext cx="255543" cy="255543"/>
            </a:xfrm>
            <a:prstGeom prst="rect">
              <a:avLst/>
            </a:prstGeom>
          </p:spPr>
        </p:pic>
        <p:pic>
          <p:nvPicPr>
            <p:cNvPr id="87" name="圖形 86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031720" y="2955609"/>
              <a:ext cx="255543" cy="255543"/>
            </a:xfrm>
            <a:prstGeom prst="rect">
              <a:avLst/>
            </a:prstGeom>
          </p:spPr>
        </p:pic>
        <p:pic>
          <p:nvPicPr>
            <p:cNvPr id="88" name="圖形 87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214195" y="2949222"/>
              <a:ext cx="255543" cy="255543"/>
            </a:xfrm>
            <a:prstGeom prst="rect">
              <a:avLst/>
            </a:prstGeom>
          </p:spPr>
        </p:pic>
        <p:pic>
          <p:nvPicPr>
            <p:cNvPr id="89" name="圖形 88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432488" y="2949222"/>
              <a:ext cx="255543" cy="255543"/>
            </a:xfrm>
            <a:prstGeom prst="rect">
              <a:avLst/>
            </a:prstGeom>
          </p:spPr>
        </p:pic>
        <p:pic>
          <p:nvPicPr>
            <p:cNvPr id="90" name="圖形 89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617831" y="2949222"/>
              <a:ext cx="255543" cy="255543"/>
            </a:xfrm>
            <a:prstGeom prst="rect">
              <a:avLst/>
            </a:prstGeom>
          </p:spPr>
        </p:pic>
        <p:pic>
          <p:nvPicPr>
            <p:cNvPr id="91" name="圖形 90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5815484" y="2950455"/>
              <a:ext cx="255543" cy="255543"/>
            </a:xfrm>
            <a:prstGeom prst="rect">
              <a:avLst/>
            </a:prstGeom>
          </p:spPr>
        </p:pic>
        <p:pic>
          <p:nvPicPr>
            <p:cNvPr id="92" name="圖形 91" descr="檢查清單"/>
            <p:cNvPicPr>
              <a:picLocks noChangeAspect="1"/>
            </p:cNvPicPr>
            <p:nvPr/>
          </p:nvPicPr>
          <p:blipFill>
            <a:blip r:embed="rId9" cstate="print">
              <a:duotone>
                <a:prstClr val="black"/>
                <a:schemeClr val="accent5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6"/>
                </a:ext>
              </a:extLst>
            </a:blip>
            <a:stretch>
              <a:fillRect/>
            </a:stretch>
          </p:blipFill>
          <p:spPr>
            <a:xfrm>
              <a:off x="6000827" y="2950455"/>
              <a:ext cx="255543" cy="255543"/>
            </a:xfrm>
            <a:prstGeom prst="rect">
              <a:avLst/>
            </a:prstGeom>
          </p:spPr>
        </p:pic>
      </p:grpSp>
      <p:sp>
        <p:nvSpPr>
          <p:cNvPr id="94" name="標題 9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/>
              <a:t>甚麼是校本學生人才庫</a:t>
            </a:r>
            <a:r>
              <a:rPr lang="en-US" altLang="zh-TW" sz="3600" dirty="0"/>
              <a:t>?</a:t>
            </a:r>
          </a:p>
        </p:txBody>
      </p:sp>
      <p:sp>
        <p:nvSpPr>
          <p:cNvPr id="44" name="語音泡泡: 圓角矩形 43"/>
          <p:cNvSpPr/>
          <p:nvPr/>
        </p:nvSpPr>
        <p:spPr>
          <a:xfrm>
            <a:off x="5862005" y="1775740"/>
            <a:ext cx="1841379" cy="803660"/>
          </a:xfrm>
          <a:prstGeom prst="wedgeRoundRectCallout">
            <a:avLst>
              <a:gd name="adj1" fmla="val -51497"/>
              <a:gd name="adj2" fmla="val 73077"/>
              <a:gd name="adj3" fmla="val 16667"/>
            </a:avLst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350" dirty="0"/>
              <a:t>形容資優學生的特性</a:t>
            </a:r>
            <a:endParaRPr lang="en-US" altLang="zh-TW" sz="1350" dirty="0"/>
          </a:p>
          <a:p>
            <a:pPr algn="ctr"/>
            <a:r>
              <a:rPr lang="en-US" altLang="zh-TW" sz="1350" dirty="0"/>
              <a:t>(</a:t>
            </a:r>
            <a:r>
              <a:rPr lang="zh-TW" altLang="en-US" sz="1350" dirty="0"/>
              <a:t>識別標籤</a:t>
            </a:r>
            <a:r>
              <a:rPr lang="en-US" altLang="zh-TW" sz="135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40128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sz="3600" dirty="0"/>
              <a:t>匯出資料</a:t>
            </a:r>
            <a:r>
              <a:rPr lang="en-US" altLang="zh-HK" dirty="0"/>
              <a:t/>
            </a:r>
            <a:br>
              <a:rPr lang="en-US" altLang="zh-HK" dirty="0"/>
            </a:br>
            <a:endParaRPr lang="zh-HK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8181726" y="1744470"/>
            <a:ext cx="955964" cy="507831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endParaRPr lang="en-US" altLang="zh-TW" sz="1350" dirty="0">
              <a:solidFill>
                <a:srgbClr val="00B0F0"/>
              </a:solidFill>
            </a:endParaRPr>
          </a:p>
          <a:p>
            <a:r>
              <a:rPr lang="zh-TW" altLang="en-US" sz="1350" dirty="0">
                <a:solidFill>
                  <a:srgbClr val="FFFF00"/>
                </a:solidFill>
              </a:rPr>
              <a:t>匯出資料</a:t>
            </a:r>
            <a:endParaRPr lang="en-US" altLang="zh-HK" sz="135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1788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64328" y="469062"/>
            <a:ext cx="7162800" cy="762000"/>
          </a:xfrm>
        </p:spPr>
        <p:txBody>
          <a:bodyPr>
            <a:normAutofit fontScale="90000"/>
          </a:bodyPr>
          <a:lstStyle/>
          <a:p>
            <a:r>
              <a:rPr lang="zh-TW" altLang="zh-HK" sz="3600" dirty="0"/>
              <a:t>功能說明</a:t>
            </a:r>
            <a:r>
              <a:rPr lang="zh-TW" altLang="zh-HK" b="1" dirty="0"/>
              <a:t/>
            </a:r>
            <a:br>
              <a:rPr lang="zh-TW" altLang="zh-HK" b="1" dirty="0"/>
            </a:br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764328" y="1835419"/>
            <a:ext cx="5033741" cy="3146611"/>
          </a:xfrm>
        </p:spPr>
        <p:txBody>
          <a:bodyPr>
            <a:normAutofit/>
          </a:bodyPr>
          <a:lstStyle/>
          <a:p>
            <a:r>
              <a:rPr lang="zh-TW" altLang="zh-HK" sz="2000" dirty="0"/>
              <a:t>此功能讓用戶將渠道一、渠道二和渠道三的資料匯出成為試算表</a:t>
            </a:r>
            <a:r>
              <a:rPr lang="en-US" altLang="zh-HK" sz="2000" dirty="0"/>
              <a:t>(EXCEL)</a:t>
            </a:r>
            <a:r>
              <a:rPr lang="zh-TW" altLang="zh-HK" sz="2000" dirty="0"/>
              <a:t>檔案。</a:t>
            </a:r>
          </a:p>
          <a:p>
            <a:r>
              <a:rPr lang="zh-TW" altLang="zh-HK" sz="2000" dirty="0"/>
              <a:t>渠道一</a:t>
            </a:r>
            <a:endParaRPr lang="en-US" altLang="zh-TW" sz="2000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zh-HK" dirty="0"/>
              <a:t>渠道二</a:t>
            </a:r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zh-TW" altLang="zh-HK" dirty="0"/>
              <a:t>渠道三</a:t>
            </a:r>
            <a:endParaRPr lang="zh-HK" altLang="en-US" dirty="0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4536" y="2930011"/>
            <a:ext cx="5911926" cy="370274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3"/>
          <a:srcRect b="16707"/>
          <a:stretch/>
        </p:blipFill>
        <p:spPr>
          <a:xfrm>
            <a:off x="1994536" y="3897871"/>
            <a:ext cx="5887428" cy="315373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970038" y="4881335"/>
            <a:ext cx="5911926" cy="350951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4756218" y="2953778"/>
            <a:ext cx="701609" cy="239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10" name="矩形 9"/>
          <p:cNvSpPr/>
          <p:nvPr/>
        </p:nvSpPr>
        <p:spPr>
          <a:xfrm>
            <a:off x="4756218" y="3940493"/>
            <a:ext cx="664462" cy="176205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11" name="矩形 10"/>
          <p:cNvSpPr/>
          <p:nvPr/>
        </p:nvSpPr>
        <p:spPr>
          <a:xfrm>
            <a:off x="5334050" y="4952113"/>
            <a:ext cx="835293" cy="17947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12" name="文字方塊 11"/>
          <p:cNvSpPr txBox="1"/>
          <p:nvPr/>
        </p:nvSpPr>
        <p:spPr>
          <a:xfrm>
            <a:off x="8181726" y="1744470"/>
            <a:ext cx="955964" cy="507831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endParaRPr lang="en-US" altLang="zh-TW" sz="1350" dirty="0">
              <a:solidFill>
                <a:srgbClr val="00B0F0"/>
              </a:solidFill>
            </a:endParaRPr>
          </a:p>
          <a:p>
            <a:r>
              <a:rPr lang="zh-TW" altLang="en-US" sz="1350" dirty="0">
                <a:solidFill>
                  <a:srgbClr val="FFFF00"/>
                </a:solidFill>
              </a:rPr>
              <a:t>匯出資料</a:t>
            </a:r>
            <a:endParaRPr lang="en-US" altLang="zh-HK" sz="135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5194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/>
              <a:t>各試算表的欄位</a:t>
            </a:r>
            <a:endParaRPr lang="zh-HK" altLang="en-US" sz="3600" dirty="0"/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35696" y="1340768"/>
            <a:ext cx="5760640" cy="5259055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8181726" y="1744470"/>
            <a:ext cx="955964" cy="507831"/>
          </a:xfrm>
          <a:prstGeom prst="rect">
            <a:avLst/>
          </a:prstGeom>
          <a:solidFill>
            <a:srgbClr val="00206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endParaRPr lang="en-US" altLang="zh-TW" sz="1350" dirty="0">
              <a:solidFill>
                <a:srgbClr val="00B0F0"/>
              </a:solidFill>
            </a:endParaRPr>
          </a:p>
          <a:p>
            <a:r>
              <a:rPr lang="zh-TW" altLang="en-US" sz="1350" dirty="0">
                <a:solidFill>
                  <a:srgbClr val="FFFF00"/>
                </a:solidFill>
              </a:rPr>
              <a:t>匯出資料</a:t>
            </a:r>
            <a:endParaRPr lang="en-US" altLang="zh-HK" sz="135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596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   </a:t>
            </a:r>
            <a:endParaRPr lang="en-US" altLang="zh-TW" dirty="0"/>
          </a:p>
        </p:txBody>
      </p:sp>
      <p:sp>
        <p:nvSpPr>
          <p:cNvPr id="3" name="標題 1"/>
          <p:cNvSpPr txBox="1">
            <a:spLocks/>
          </p:cNvSpPr>
          <p:nvPr/>
        </p:nvSpPr>
        <p:spPr>
          <a:xfrm>
            <a:off x="1551010" y="392578"/>
            <a:ext cx="7424351" cy="646331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zh-TW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網上</a:t>
            </a:r>
            <a:r>
              <a:rPr lang="zh-TW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系統資料庫</a:t>
            </a:r>
            <a:r>
              <a:rPr lang="en-US" altLang="zh-TW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- </a:t>
            </a:r>
            <a:r>
              <a:rPr lang="zh-TW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模組參考資料</a:t>
            </a:r>
            <a:endParaRPr lang="zh-HK" alt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7" name="Text Box 8"/>
          <p:cNvSpPr txBox="1">
            <a:spLocks noChangeArrowheads="1"/>
          </p:cNvSpPr>
          <p:nvPr/>
        </p:nvSpPr>
        <p:spPr bwMode="auto">
          <a:xfrm>
            <a:off x="537913" y="1314244"/>
            <a:ext cx="928591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74650" indent="-374650" eaLnBrk="0" hangingPunct="0">
              <a:defRPr kumimoji="1" sz="24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marL="0" indent="0" eaLnBrk="1" hangingPunct="1">
              <a:defRPr/>
            </a:pPr>
            <a:r>
              <a:rPr lang="zh-TW" altLang="en-US" sz="20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主頁</a:t>
            </a:r>
            <a:r>
              <a:rPr lang="en-US" altLang="zh-TW" sz="20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&gt;</a:t>
            </a:r>
            <a:r>
              <a:rPr lang="zh-TW" altLang="en-US" sz="2000" dirty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模組</a:t>
            </a:r>
            <a:r>
              <a:rPr lang="zh-TW" altLang="en-US" sz="2000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資料</a:t>
            </a:r>
            <a:r>
              <a:rPr lang="en-US" altLang="zh-TW" sz="2000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&gt;</a:t>
            </a:r>
            <a:r>
              <a:rPr lang="zh-TW" altLang="en-US" sz="2000" dirty="0" smtClean="0">
                <a:solidFill>
                  <a:schemeClr val="accent2">
                    <a:lumMod val="50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hlinkClick r:id="rId2"/>
              </a:rPr>
              <a:t>人才資料庫</a:t>
            </a:r>
            <a:endParaRPr lang="en-US" altLang="zh-TW" sz="2000" dirty="0">
              <a:solidFill>
                <a:schemeClr val="accent2">
                  <a:lumMod val="50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015" y="1714357"/>
            <a:ext cx="7947248" cy="4973653"/>
          </a:xfrm>
          <a:prstGeom prst="rect">
            <a:avLst/>
          </a:prstGeom>
        </p:spPr>
      </p:pic>
      <p:sp>
        <p:nvSpPr>
          <p:cNvPr id="8" name="橢圓 7"/>
          <p:cNvSpPr/>
          <p:nvPr/>
        </p:nvSpPr>
        <p:spPr>
          <a:xfrm>
            <a:off x="2627784" y="2276872"/>
            <a:ext cx="1152128" cy="45728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0146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編號版面配置區 1"/>
          <p:cNvSpPr>
            <a:spLocks noGrp="1"/>
          </p:cNvSpPr>
          <p:nvPr>
            <p:ph type="sldNum" sz="quarter" idx="4294967295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 smtClean="0"/>
              <a:t>   </a:t>
            </a:r>
            <a:endParaRPr lang="en-US" altLang="zh-TW" dirty="0"/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1548793" y="396503"/>
            <a:ext cx="7370764" cy="646331"/>
          </a:xfrm>
          <a:prstGeom prst="rect">
            <a:avLst/>
          </a:prstGeom>
        </p:spPr>
        <p:txBody>
          <a:bodyPr wrap="square" anchor="ctr">
            <a:sp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defRPr/>
            </a:pPr>
            <a:r>
              <a:rPr lang="zh-TW" altLang="en-US" b="1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網上</a:t>
            </a:r>
            <a:r>
              <a:rPr lang="zh-TW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系統資料庫</a:t>
            </a:r>
            <a:r>
              <a:rPr lang="en-US" altLang="zh-TW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 - </a:t>
            </a:r>
            <a:r>
              <a:rPr lang="zh-TW" altLang="en-US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微軟正黑體" panose="020B0604030504040204" pitchFamily="34" charset="-120"/>
                <a:ea typeface="微軟正黑體" panose="020B0604030504040204" pitchFamily="34" charset="-120"/>
              </a:rPr>
              <a:t>模組參考資料</a:t>
            </a:r>
            <a:endParaRPr lang="zh-HK" altLang="en-US" b="1" dirty="0">
              <a:solidFill>
                <a:srgbClr val="00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7544" y="2060848"/>
            <a:ext cx="8136280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322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>
                <a:latin typeface="Adobe 繁黑體 Std B" panose="020B0700000000000000" pitchFamily="34" charset="-120"/>
                <a:ea typeface="Adobe 繁黑體 Std B" panose="020B0700000000000000" pitchFamily="34" charset="-120"/>
              </a:rPr>
              <a:t>人才資料庫模組概念圖</a:t>
            </a:r>
            <a:endParaRPr lang="zh-HK" altLang="en-US" sz="3600" dirty="0"/>
          </a:p>
        </p:txBody>
      </p:sp>
      <p:pic>
        <p:nvPicPr>
          <p:cNvPr id="4" name="圖片 3" descr="File:Filter.sv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56548" y="3234398"/>
            <a:ext cx="1134422" cy="1143354"/>
          </a:xfrm>
          <a:prstGeom prst="rect">
            <a:avLst/>
          </a:prstGeom>
        </p:spPr>
      </p:pic>
      <p:pic>
        <p:nvPicPr>
          <p:cNvPr id="5" name="圖片 4" descr="File:Filter.svg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8567" y="3234398"/>
            <a:ext cx="1134422" cy="1143354"/>
          </a:xfrm>
          <a:prstGeom prst="rect">
            <a:avLst/>
          </a:prstGeom>
        </p:spPr>
      </p:pic>
      <p:pic>
        <p:nvPicPr>
          <p:cNvPr id="6" name="圖片 5" descr="File:Filter.svg"/>
          <p:cNvPicPr>
            <a:picLocks noChangeAspect="1"/>
          </p:cNvPicPr>
          <p:nvPr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9966" y="3234398"/>
            <a:ext cx="1134422" cy="1143354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3201728" y="4389627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200" dirty="0"/>
              <a:t>渠道一：學業成績</a:t>
            </a:r>
          </a:p>
        </p:txBody>
      </p:sp>
      <p:sp>
        <p:nvSpPr>
          <p:cNvPr id="8" name="文字方塊 7"/>
          <p:cNvSpPr txBox="1"/>
          <p:nvPr/>
        </p:nvSpPr>
        <p:spPr>
          <a:xfrm>
            <a:off x="4745171" y="4389627"/>
            <a:ext cx="14157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200" dirty="0"/>
              <a:t>渠道二：比賽成績</a:t>
            </a:r>
          </a:p>
        </p:txBody>
      </p:sp>
      <p:sp>
        <p:nvSpPr>
          <p:cNvPr id="9" name="文字方塊 8"/>
          <p:cNvSpPr txBox="1"/>
          <p:nvPr/>
        </p:nvSpPr>
        <p:spPr>
          <a:xfrm>
            <a:off x="6042986" y="4346457"/>
            <a:ext cx="230383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zh-TW" altLang="en-US" sz="1200" dirty="0"/>
              <a:t>渠道三：其他資料</a:t>
            </a:r>
            <a:endParaRPr lang="en-US" altLang="zh-TW" sz="1200" dirty="0"/>
          </a:p>
          <a:p>
            <a:pPr algn="ctr"/>
            <a:r>
              <a:rPr lang="en-US" altLang="zh-HK" sz="1200" dirty="0"/>
              <a:t>(</a:t>
            </a:r>
            <a:r>
              <a:rPr lang="zh-TW" altLang="zh-HK" sz="1200" dirty="0"/>
              <a:t>如：教師推薦、智力評估結果</a:t>
            </a:r>
            <a:r>
              <a:rPr lang="en-US" altLang="zh-HK" sz="1200" dirty="0"/>
              <a:t>)</a:t>
            </a:r>
            <a:endParaRPr lang="zh-TW" altLang="en-US" sz="1200" dirty="0"/>
          </a:p>
          <a:p>
            <a:endParaRPr lang="zh-HK" altLang="en-US" sz="1200" dirty="0"/>
          </a:p>
        </p:txBody>
      </p:sp>
      <p:sp>
        <p:nvSpPr>
          <p:cNvPr id="10" name="圓柱形 9"/>
          <p:cNvSpPr/>
          <p:nvPr/>
        </p:nvSpPr>
        <p:spPr>
          <a:xfrm>
            <a:off x="1654917" y="3174172"/>
            <a:ext cx="1134422" cy="1143354"/>
          </a:xfrm>
          <a:prstGeom prst="ca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1013" dirty="0" err="1"/>
              <a:t>WebSAMS</a:t>
            </a:r>
            <a:endParaRPr lang="zh-HK" altLang="en-US" sz="1013" dirty="0"/>
          </a:p>
        </p:txBody>
      </p:sp>
      <p:sp>
        <p:nvSpPr>
          <p:cNvPr id="11" name="箭號: 弧形下彎 10"/>
          <p:cNvSpPr/>
          <p:nvPr/>
        </p:nvSpPr>
        <p:spPr>
          <a:xfrm>
            <a:off x="2525530" y="2702423"/>
            <a:ext cx="1479261" cy="471750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013">
              <a:solidFill>
                <a:schemeClr val="tx1"/>
              </a:solidFill>
            </a:endParaRPr>
          </a:p>
        </p:txBody>
      </p:sp>
      <p:sp>
        <p:nvSpPr>
          <p:cNvPr id="12" name="箭號: 弧形下彎 11"/>
          <p:cNvSpPr/>
          <p:nvPr/>
        </p:nvSpPr>
        <p:spPr>
          <a:xfrm>
            <a:off x="2535346" y="2693203"/>
            <a:ext cx="2968502" cy="471750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013">
              <a:solidFill>
                <a:schemeClr val="tx1"/>
              </a:solidFill>
            </a:endParaRPr>
          </a:p>
        </p:txBody>
      </p:sp>
      <p:sp>
        <p:nvSpPr>
          <p:cNvPr id="13" name="箭號: 弧形下彎 12"/>
          <p:cNvSpPr/>
          <p:nvPr/>
        </p:nvSpPr>
        <p:spPr>
          <a:xfrm>
            <a:off x="2519812" y="2694419"/>
            <a:ext cx="4442576" cy="471750"/>
          </a:xfrm>
          <a:prstGeom prst="curvedDownArrow">
            <a:avLst/>
          </a:prstGeom>
          <a:solidFill>
            <a:srgbClr val="FFFF00"/>
          </a:solidFill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013">
              <a:solidFill>
                <a:schemeClr val="tx1"/>
              </a:solidFill>
            </a:endParaRPr>
          </a:p>
        </p:txBody>
      </p:sp>
      <p:sp>
        <p:nvSpPr>
          <p:cNvPr id="3" name="流程圖: 磁碟 2"/>
          <p:cNvSpPr/>
          <p:nvPr/>
        </p:nvSpPr>
        <p:spPr>
          <a:xfrm>
            <a:off x="3884052" y="5210448"/>
            <a:ext cx="3401008" cy="673704"/>
          </a:xfrm>
          <a:prstGeom prst="flowChartMagneticDisk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zh-TW" altLang="en-US" sz="1600" dirty="0"/>
              <a:t>人才資料庫</a:t>
            </a:r>
            <a:endParaRPr lang="zh-HK" altLang="en-US" sz="1600" dirty="0"/>
          </a:p>
        </p:txBody>
      </p:sp>
      <p:sp>
        <p:nvSpPr>
          <p:cNvPr id="14" name="箭號: 向右 13"/>
          <p:cNvSpPr/>
          <p:nvPr/>
        </p:nvSpPr>
        <p:spPr>
          <a:xfrm rot="2131890">
            <a:off x="4094510" y="4726936"/>
            <a:ext cx="400006" cy="43691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15" name="箭號: 向右 14"/>
          <p:cNvSpPr/>
          <p:nvPr/>
        </p:nvSpPr>
        <p:spPr>
          <a:xfrm rot="8022651">
            <a:off x="6619721" y="4752303"/>
            <a:ext cx="400006" cy="43691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sp>
        <p:nvSpPr>
          <p:cNvPr id="16" name="箭號: 向右 15"/>
          <p:cNvSpPr/>
          <p:nvPr/>
        </p:nvSpPr>
        <p:spPr>
          <a:xfrm rot="5400000">
            <a:off x="5528804" y="4710523"/>
            <a:ext cx="400006" cy="436916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HK" altLang="en-US" sz="1350"/>
          </a:p>
        </p:txBody>
      </p:sp>
      <p:pic>
        <p:nvPicPr>
          <p:cNvPr id="18" name="圖形 17" descr="小朋友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4"/>
              </a:ext>
            </a:extLst>
          </a:blip>
          <a:stretch>
            <a:fillRect/>
          </a:stretch>
        </p:blipFill>
        <p:spPr>
          <a:xfrm>
            <a:off x="3350672" y="4572553"/>
            <a:ext cx="685800" cy="685800"/>
          </a:xfrm>
          <a:prstGeom prst="rect">
            <a:avLst/>
          </a:prstGeom>
        </p:spPr>
      </p:pic>
      <p:pic>
        <p:nvPicPr>
          <p:cNvPr id="20" name="圖形 19" descr="檢查清單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449452" y="4825261"/>
            <a:ext cx="124419" cy="124419"/>
          </a:xfrm>
          <a:prstGeom prst="rect">
            <a:avLst/>
          </a:prstGeom>
        </p:spPr>
      </p:pic>
      <p:pic>
        <p:nvPicPr>
          <p:cNvPr id="21" name="圖形 20" descr="小朋友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8"/>
              </a:ext>
            </a:extLst>
          </a:blip>
          <a:stretch>
            <a:fillRect/>
          </a:stretch>
        </p:blipFill>
        <p:spPr>
          <a:xfrm>
            <a:off x="4824097" y="4581311"/>
            <a:ext cx="685800" cy="685800"/>
          </a:xfrm>
          <a:prstGeom prst="rect">
            <a:avLst/>
          </a:prstGeom>
        </p:spPr>
      </p:pic>
      <p:pic>
        <p:nvPicPr>
          <p:cNvPr id="22" name="圖形 21" descr="小朋友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10"/>
              </a:ext>
            </a:extLst>
          </a:blip>
          <a:stretch>
            <a:fillRect/>
          </a:stretch>
        </p:blipFill>
        <p:spPr>
          <a:xfrm>
            <a:off x="6998087" y="4731054"/>
            <a:ext cx="682956" cy="682956"/>
          </a:xfrm>
          <a:prstGeom prst="rect">
            <a:avLst/>
          </a:prstGeom>
        </p:spPr>
      </p:pic>
      <p:sp>
        <p:nvSpPr>
          <p:cNvPr id="17" name="語音泡泡: 圓角矩形 16">
            <a:extLst>
              <a:ext uri="{FF2B5EF4-FFF2-40B4-BE49-F238E27FC236}">
                <a16:creationId xmlns:a16="http://schemas.microsoft.com/office/drawing/2014/main" id="{92F6E79B-0141-4AA6-9599-9F8DE2B7F86D}"/>
              </a:ext>
            </a:extLst>
          </p:cNvPr>
          <p:cNvSpPr/>
          <p:nvPr/>
        </p:nvSpPr>
        <p:spPr>
          <a:xfrm>
            <a:off x="3410560" y="1950557"/>
            <a:ext cx="1080410" cy="665700"/>
          </a:xfrm>
          <a:prstGeom prst="wedgeRoundRectCallout">
            <a:avLst>
              <a:gd name="adj1" fmla="val -154225"/>
              <a:gd name="adj2" fmla="val 16608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學生成績</a:t>
            </a:r>
            <a:r>
              <a:rPr lang="en-US" altLang="zh-TW" sz="1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1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1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模組</a:t>
            </a:r>
            <a:r>
              <a:rPr lang="en-US" altLang="zh-TW" sz="1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1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altLang="zh-TW" sz="1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ASR</a:t>
            </a:r>
            <a:endParaRPr lang="zh-HK" altLang="en-US" sz="135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5" name="語音泡泡: 圓角矩形 24">
            <a:extLst>
              <a:ext uri="{FF2B5EF4-FFF2-40B4-BE49-F238E27FC236}">
                <a16:creationId xmlns:a16="http://schemas.microsoft.com/office/drawing/2014/main" id="{8F0CAAFC-2D00-4355-8552-F2BF6C2DE4B3}"/>
              </a:ext>
            </a:extLst>
          </p:cNvPr>
          <p:cNvSpPr/>
          <p:nvPr/>
        </p:nvSpPr>
        <p:spPr>
          <a:xfrm>
            <a:off x="4905388" y="1966763"/>
            <a:ext cx="962756" cy="696276"/>
          </a:xfrm>
          <a:prstGeom prst="wedgeRoundRectCallout">
            <a:avLst>
              <a:gd name="adj1" fmla="val -316517"/>
              <a:gd name="adj2" fmla="val 156479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課外活動</a:t>
            </a:r>
            <a:r>
              <a:rPr lang="en-US" altLang="zh-TW" sz="1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altLang="zh-TW" sz="1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zh-TW" altLang="en-US" sz="1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模組</a:t>
            </a:r>
            <a:endParaRPr lang="en-US" altLang="zh-TW" sz="135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r>
              <a:rPr lang="en-US" altLang="zh-TW" sz="1350" b="1" dirty="0">
                <a:solidFill>
                  <a:schemeClr val="bg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</a:t>
            </a:r>
            <a:endParaRPr lang="zh-HK" altLang="en-US" sz="1350" b="1" dirty="0">
              <a:solidFill>
                <a:schemeClr val="bg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6" name="圖形 25" descr="檢查清單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589858" y="4826780"/>
            <a:ext cx="118397" cy="118397"/>
          </a:xfrm>
          <a:prstGeom prst="rect">
            <a:avLst/>
          </a:prstGeom>
        </p:spPr>
      </p:pic>
      <p:pic>
        <p:nvPicPr>
          <p:cNvPr id="27" name="圖形 26" descr="檢查清單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740297" y="4819454"/>
            <a:ext cx="126903" cy="126903"/>
          </a:xfrm>
          <a:prstGeom prst="rect">
            <a:avLst/>
          </a:prstGeom>
        </p:spPr>
      </p:pic>
      <p:pic>
        <p:nvPicPr>
          <p:cNvPr id="28" name="圖形 27" descr="檢查清單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3888928" y="4819458"/>
            <a:ext cx="128045" cy="128045"/>
          </a:xfrm>
          <a:prstGeom prst="rect">
            <a:avLst/>
          </a:prstGeom>
        </p:spPr>
      </p:pic>
      <p:pic>
        <p:nvPicPr>
          <p:cNvPr id="29" name="圖形 28" descr="檢查清單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4918465" y="4820729"/>
            <a:ext cx="128045" cy="128045"/>
          </a:xfrm>
          <a:prstGeom prst="rect">
            <a:avLst/>
          </a:prstGeom>
        </p:spPr>
      </p:pic>
      <p:pic>
        <p:nvPicPr>
          <p:cNvPr id="30" name="圖形 29" descr="檢查清單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069512" y="4819215"/>
            <a:ext cx="128045" cy="128045"/>
          </a:xfrm>
          <a:prstGeom prst="rect">
            <a:avLst/>
          </a:prstGeom>
        </p:spPr>
      </p:pic>
      <p:pic>
        <p:nvPicPr>
          <p:cNvPr id="31" name="圖形 30" descr="檢查清單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206144" y="4819206"/>
            <a:ext cx="128045" cy="128045"/>
          </a:xfrm>
          <a:prstGeom prst="rect">
            <a:avLst/>
          </a:prstGeom>
        </p:spPr>
      </p:pic>
      <p:pic>
        <p:nvPicPr>
          <p:cNvPr id="32" name="圖形 31" descr="檢查清單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5361192" y="4823450"/>
            <a:ext cx="128045" cy="128045"/>
          </a:xfrm>
          <a:prstGeom prst="rect">
            <a:avLst/>
          </a:prstGeom>
        </p:spPr>
      </p:pic>
      <p:pic>
        <p:nvPicPr>
          <p:cNvPr id="33" name="圖形 32" descr="檢查清單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091945" y="4980218"/>
            <a:ext cx="128045" cy="128045"/>
          </a:xfrm>
          <a:prstGeom prst="rect">
            <a:avLst/>
          </a:prstGeom>
        </p:spPr>
      </p:pic>
      <p:pic>
        <p:nvPicPr>
          <p:cNvPr id="34" name="圖形 33" descr="檢查清單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238888" y="4982657"/>
            <a:ext cx="128045" cy="128045"/>
          </a:xfrm>
          <a:prstGeom prst="rect">
            <a:avLst/>
          </a:prstGeom>
        </p:spPr>
      </p:pic>
      <p:pic>
        <p:nvPicPr>
          <p:cNvPr id="35" name="圖形 34" descr="檢查清單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521042" y="4979435"/>
            <a:ext cx="128045" cy="128045"/>
          </a:xfrm>
          <a:prstGeom prst="rect">
            <a:avLst/>
          </a:prstGeom>
        </p:spPr>
      </p:pic>
      <p:pic>
        <p:nvPicPr>
          <p:cNvPr id="36" name="圖形 35" descr="檢查清單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391913" y="4987324"/>
            <a:ext cx="128045" cy="128045"/>
          </a:xfrm>
          <a:prstGeom prst="rect">
            <a:avLst/>
          </a:prstGeom>
        </p:spPr>
      </p:pic>
      <p:sp>
        <p:nvSpPr>
          <p:cNvPr id="19" name="文字方塊 18"/>
          <p:cNvSpPr txBox="1"/>
          <p:nvPr/>
        </p:nvSpPr>
        <p:spPr>
          <a:xfrm>
            <a:off x="3884049" y="3585350"/>
            <a:ext cx="1223412" cy="2308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900" dirty="0"/>
              <a:t>人才資料庫科目組別</a:t>
            </a:r>
            <a:endParaRPr lang="zh-HK" altLang="en-US" sz="900" dirty="0"/>
          </a:p>
        </p:txBody>
      </p:sp>
      <p:sp>
        <p:nvSpPr>
          <p:cNvPr id="37" name="文字方塊 36"/>
          <p:cNvSpPr txBox="1"/>
          <p:nvPr/>
        </p:nvSpPr>
        <p:spPr>
          <a:xfrm>
            <a:off x="4004794" y="4029089"/>
            <a:ext cx="761747" cy="2308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900" dirty="0"/>
              <a:t>提取百分比</a:t>
            </a:r>
            <a:endParaRPr lang="zh-HK" altLang="en-US" sz="900" dirty="0"/>
          </a:p>
        </p:txBody>
      </p:sp>
      <p:sp>
        <p:nvSpPr>
          <p:cNvPr id="38" name="文字方塊 37"/>
          <p:cNvSpPr txBox="1"/>
          <p:nvPr/>
        </p:nvSpPr>
        <p:spPr>
          <a:xfrm>
            <a:off x="5425211" y="3580409"/>
            <a:ext cx="1223412" cy="230832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zh-TW" altLang="en-US" sz="900" dirty="0"/>
              <a:t>人才資料庫活動項目</a:t>
            </a:r>
            <a:endParaRPr lang="zh-HK" altLang="en-US" sz="900" dirty="0"/>
          </a:p>
        </p:txBody>
      </p:sp>
      <p:sp>
        <p:nvSpPr>
          <p:cNvPr id="23" name="圖說文字: 折線加上強調線 22"/>
          <p:cNvSpPr/>
          <p:nvPr/>
        </p:nvSpPr>
        <p:spPr>
          <a:xfrm>
            <a:off x="1766887" y="4819206"/>
            <a:ext cx="1191551" cy="309774"/>
          </a:xfrm>
          <a:prstGeom prst="accentCallout2">
            <a:avLst>
              <a:gd name="adj1" fmla="val 38315"/>
              <a:gd name="adj2" fmla="val 105142"/>
              <a:gd name="adj3" fmla="val 38315"/>
              <a:gd name="adj4" fmla="val 125886"/>
              <a:gd name="adj5" fmla="val -6379"/>
              <a:gd name="adj6" fmla="val 16911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1050" dirty="0">
                <a:solidFill>
                  <a:schemeClr val="bg2"/>
                </a:solidFill>
              </a:rPr>
              <a:t>識別標籤</a:t>
            </a:r>
            <a:endParaRPr lang="zh-HK" altLang="en-US" sz="105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9256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sz="3600" dirty="0" err="1" smtClean="0"/>
              <a:t>模組概覽</a:t>
            </a:r>
            <a:endParaRPr lang="zh-HK" altLang="en-US" sz="36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zh-TW" altLang="en-US" sz="322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識別資優學生的渠道</a:t>
            </a:r>
            <a:r>
              <a:rPr lang="zh-TW" altLang="zh-HK" sz="3225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：</a:t>
            </a:r>
          </a:p>
          <a:p>
            <a:pPr marL="0" indent="0">
              <a:buNone/>
            </a:pPr>
            <a:r>
              <a:rPr lang="zh-TW" altLang="zh-HK" sz="2400" u="sng" dirty="0" smtClean="0"/>
              <a:t>渠道一：學業成績</a:t>
            </a:r>
          </a:p>
          <a:p>
            <a:pPr lvl="0"/>
            <a:r>
              <a:rPr lang="zh-TW" altLang="zh-HK" sz="2400" dirty="0" smtClean="0"/>
              <a:t>按學校自訂的「提取百分比」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endParaRPr lang="en-US" altLang="zh-TW" sz="2400" dirty="0" smtClean="0"/>
          </a:p>
          <a:p>
            <a:pPr marL="0" indent="0">
              <a:buNone/>
            </a:pPr>
            <a:r>
              <a:rPr lang="zh-TW" altLang="zh-HK" sz="2400" u="sng" dirty="0" smtClean="0"/>
              <a:t>渠道二：比賽成績</a:t>
            </a:r>
          </a:p>
          <a:p>
            <a:pPr lvl="0"/>
            <a:r>
              <a:rPr lang="zh-TW" altLang="en-US" sz="2400" dirty="0" smtClean="0"/>
              <a:t>所</a:t>
            </a:r>
            <a:r>
              <a:rPr lang="zh-TW" altLang="zh-HK" sz="2400" dirty="0" smtClean="0"/>
              <a:t>選定的比賽</a:t>
            </a:r>
            <a:r>
              <a:rPr lang="zh-TW" altLang="en-US" sz="2400" dirty="0" smtClean="0"/>
              <a:t>之</a:t>
            </a:r>
            <a:r>
              <a:rPr lang="zh-TW" altLang="zh-HK" sz="2400" dirty="0" smtClean="0"/>
              <a:t>表現</a:t>
            </a:r>
          </a:p>
          <a:p>
            <a:endParaRPr lang="en-US" altLang="zh-TW" sz="2400" dirty="0" smtClean="0"/>
          </a:p>
          <a:p>
            <a:pPr marL="0" indent="0">
              <a:buNone/>
            </a:pPr>
            <a:r>
              <a:rPr lang="zh-TW" altLang="zh-HK" sz="2400" u="sng" dirty="0" smtClean="0"/>
              <a:t>渠道三：其他資料</a:t>
            </a:r>
          </a:p>
          <a:p>
            <a:pPr lvl="0"/>
            <a:r>
              <a:rPr lang="zh-TW" altLang="zh-HK" sz="2400" dirty="0" smtClean="0"/>
              <a:t>如：教師推薦、智力評估結果</a:t>
            </a:r>
          </a:p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5800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-720588" y="3035924"/>
            <a:ext cx="5943600" cy="857250"/>
          </a:xfrm>
        </p:spPr>
        <p:txBody>
          <a:bodyPr/>
          <a:lstStyle/>
          <a:p>
            <a:r>
              <a:rPr lang="zh-TW" altLang="en-US" sz="4000" dirty="0"/>
              <a:t>報告</a:t>
            </a:r>
            <a:r>
              <a:rPr lang="en-US" altLang="zh-HK" sz="3300" dirty="0"/>
              <a:t/>
            </a:r>
            <a:br>
              <a:rPr lang="en-US" altLang="zh-HK" sz="3300" dirty="0"/>
            </a:br>
            <a:endParaRPr lang="zh-HK" altLang="en-US" sz="3300" dirty="0"/>
          </a:p>
        </p:txBody>
      </p:sp>
      <p:sp>
        <p:nvSpPr>
          <p:cNvPr id="4" name="文字方塊 3"/>
          <p:cNvSpPr txBox="1"/>
          <p:nvPr/>
        </p:nvSpPr>
        <p:spPr>
          <a:xfrm>
            <a:off x="8158897" y="1556792"/>
            <a:ext cx="955964" cy="507831"/>
          </a:xfrm>
          <a:prstGeom prst="rect">
            <a:avLst/>
          </a:prstGeom>
          <a:solidFill>
            <a:srgbClr val="FFFF00"/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 anchor="ctr" anchorCtr="0">
            <a:spAutoFit/>
          </a:bodyPr>
          <a:lstStyle/>
          <a:p>
            <a:endParaRPr lang="en-US" altLang="zh-TW" sz="1350" dirty="0">
              <a:solidFill>
                <a:srgbClr val="00B0F0"/>
              </a:solidFill>
            </a:endParaRPr>
          </a:p>
          <a:p>
            <a:r>
              <a:rPr lang="zh-TW" altLang="en-US" sz="1350" dirty="0">
                <a:solidFill>
                  <a:srgbClr val="00B0F0"/>
                </a:solidFill>
              </a:rPr>
              <a:t>報告</a:t>
            </a:r>
            <a:endParaRPr lang="en-US" altLang="zh-HK" sz="135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8195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DF32FF7-64C6-4BD0-A1D0-0FD182EF26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3600" dirty="0"/>
              <a:t>報告的分類</a:t>
            </a:r>
            <a:endParaRPr lang="zh-HK" altLang="en-US" sz="36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6783846-D83A-4396-B660-1AE2DCB2E4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85754" indent="-385754">
              <a:buFont typeface="+mj-lt"/>
              <a:buAutoNum type="arabicPeriod"/>
            </a:pPr>
            <a:r>
              <a:rPr lang="zh-TW" altLang="en-US" sz="2400" dirty="0"/>
              <a:t>以學生為中心製作報告</a:t>
            </a:r>
            <a:endParaRPr lang="en-US" altLang="zh-TW" sz="2400" dirty="0"/>
          </a:p>
          <a:p>
            <a:pPr marL="685783" lvl="1" indent="-385754"/>
            <a:r>
              <a:rPr lang="zh-TW" altLang="en-US" sz="2400" dirty="0"/>
              <a:t>讓學校了解個別學生的特質和記錄</a:t>
            </a:r>
            <a:endParaRPr lang="en-US" altLang="zh-TW" sz="2400" dirty="0"/>
          </a:p>
          <a:p>
            <a:pPr marL="385754" indent="-385754">
              <a:buFont typeface="+mj-lt"/>
              <a:buAutoNum type="arabicPeriod"/>
            </a:pPr>
            <a:r>
              <a:rPr lang="zh-TW" altLang="en-US" sz="2400" dirty="0"/>
              <a:t>以識別標籤為中心製作報告</a:t>
            </a:r>
            <a:endParaRPr lang="en-US" altLang="zh-TW" sz="2400" dirty="0"/>
          </a:p>
          <a:p>
            <a:pPr marL="685783" lvl="1" indent="-385754"/>
            <a:r>
              <a:rPr lang="zh-TW" altLang="en-US" sz="2400" dirty="0" smtClean="0"/>
              <a:t>讓</a:t>
            </a:r>
            <a:r>
              <a:rPr lang="zh-TW" altLang="en-US" sz="2400" dirty="0"/>
              <a:t>學校了解具備某種特質的學生名單和分佈</a:t>
            </a:r>
            <a:endParaRPr lang="zh-HK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02437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59632" y="1322765"/>
            <a:ext cx="7524836" cy="49957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30879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6927" y="1226996"/>
            <a:ext cx="8063535" cy="5226340"/>
          </a:xfrm>
          <a:prstGeom prst="rect">
            <a:avLst/>
          </a:prstGeom>
        </p:spPr>
      </p:pic>
      <p:sp>
        <p:nvSpPr>
          <p:cNvPr id="13" name="文字方塊 12"/>
          <p:cNvSpPr txBox="1"/>
          <p:nvPr/>
        </p:nvSpPr>
        <p:spPr>
          <a:xfrm>
            <a:off x="4804411" y="3537241"/>
            <a:ext cx="28034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600" dirty="0"/>
              <a:t>IJSO 2015, </a:t>
            </a:r>
            <a:r>
              <a:rPr lang="zh-TW" altLang="en-US" sz="600" dirty="0"/>
              <a:t>優異</a:t>
            </a:r>
            <a:r>
              <a:rPr lang="en-US" altLang="zh-TW" sz="600" dirty="0"/>
              <a:t>, </a:t>
            </a:r>
            <a:r>
              <a:rPr lang="zh-TW" altLang="en-US" sz="600" dirty="0"/>
              <a:t>大獎</a:t>
            </a:r>
            <a:r>
              <a:rPr lang="en-US" altLang="zh-TW" sz="600" dirty="0"/>
              <a:t>, </a:t>
            </a:r>
            <a:r>
              <a:rPr lang="zh-TW" altLang="en-US" sz="600" dirty="0"/>
              <a:t>個人</a:t>
            </a:r>
            <a:r>
              <a:rPr lang="en-US" altLang="zh-TW" sz="600" dirty="0"/>
              <a:t>/ </a:t>
            </a:r>
            <a:r>
              <a:rPr lang="zh-TW" altLang="en-US" sz="600" dirty="0"/>
              <a:t>雙人</a:t>
            </a:r>
            <a:r>
              <a:rPr lang="en-US" altLang="zh-TW" sz="600" dirty="0"/>
              <a:t>, </a:t>
            </a:r>
            <a:r>
              <a:rPr lang="zh-TW" altLang="en-US" sz="600" dirty="0"/>
              <a:t>表現傑出</a:t>
            </a:r>
            <a:r>
              <a:rPr lang="en-US" altLang="zh-TW" sz="600" dirty="0"/>
              <a:t>(</a:t>
            </a:r>
            <a:r>
              <a:rPr lang="zh-TW" altLang="en-US" sz="600" dirty="0"/>
              <a:t>例如：冠、亞、季軍 </a:t>
            </a:r>
            <a:r>
              <a:rPr lang="en-US" altLang="zh-TW" sz="600" dirty="0"/>
              <a:t>/ </a:t>
            </a:r>
            <a:r>
              <a:rPr lang="zh-TW" altLang="en-US" sz="600" dirty="0"/>
              <a:t>金、銀、銅獎</a:t>
            </a:r>
            <a:r>
              <a:rPr lang="en-US" altLang="zh-TW" sz="600" dirty="0"/>
              <a:t>), </a:t>
            </a:r>
            <a:r>
              <a:rPr lang="zh-TW" altLang="en-US" sz="600" dirty="0"/>
              <a:t>國際比賽</a:t>
            </a:r>
            <a:r>
              <a:rPr lang="en-US" altLang="zh-TW" sz="600" dirty="0"/>
              <a:t>(</a:t>
            </a:r>
            <a:r>
              <a:rPr lang="zh-TW" altLang="en-US" sz="600" dirty="0"/>
              <a:t>最少</a:t>
            </a:r>
            <a:r>
              <a:rPr lang="en-US" altLang="zh-TW" sz="600" dirty="0"/>
              <a:t>5</a:t>
            </a:r>
            <a:r>
              <a:rPr lang="zh-TW" altLang="en-US" sz="600" dirty="0"/>
              <a:t>個國家</a:t>
            </a:r>
            <a:r>
              <a:rPr lang="en-US" altLang="zh-TW" sz="600" dirty="0"/>
              <a:t>/</a:t>
            </a:r>
            <a:r>
              <a:rPr lang="zh-TW" altLang="en-US" sz="600" dirty="0"/>
              <a:t>地區參與的比賽</a:t>
            </a:r>
            <a:r>
              <a:rPr lang="en-US" altLang="zh-TW" sz="600" dirty="0"/>
              <a:t>), (</a:t>
            </a:r>
            <a:r>
              <a:rPr lang="zh-TW" altLang="en-US" sz="600" dirty="0"/>
              <a:t>邏輯數學智能</a:t>
            </a:r>
            <a:r>
              <a:rPr lang="en-US" altLang="zh-TW" sz="600" dirty="0"/>
              <a:t>, </a:t>
            </a:r>
            <a:r>
              <a:rPr lang="zh-TW" altLang="en-US" sz="600" dirty="0"/>
              <a:t>自然辨識智能</a:t>
            </a:r>
            <a:r>
              <a:rPr lang="en-US" altLang="zh-TW" sz="600" dirty="0"/>
              <a:t>)</a:t>
            </a:r>
          </a:p>
          <a:p>
            <a:endParaRPr lang="en-US" altLang="zh-TW" sz="600" dirty="0">
              <a:solidFill>
                <a:schemeClr val="bg1"/>
              </a:solidFill>
            </a:endParaRPr>
          </a:p>
        </p:txBody>
      </p:sp>
      <p:sp>
        <p:nvSpPr>
          <p:cNvPr id="14" name="文字方塊 13"/>
          <p:cNvSpPr txBox="1"/>
          <p:nvPr/>
        </p:nvSpPr>
        <p:spPr>
          <a:xfrm>
            <a:off x="4812898" y="3771497"/>
            <a:ext cx="2803466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altLang="zh-TW" sz="600" dirty="0"/>
              <a:t>IJSO 2015, </a:t>
            </a:r>
            <a:r>
              <a:rPr lang="zh-TW" altLang="en-US" sz="600" dirty="0"/>
              <a:t>優異</a:t>
            </a:r>
            <a:r>
              <a:rPr lang="en-US" altLang="zh-TW" sz="600" dirty="0"/>
              <a:t>, </a:t>
            </a:r>
            <a:r>
              <a:rPr lang="zh-TW" altLang="en-US" sz="600" dirty="0"/>
              <a:t>大獎</a:t>
            </a:r>
            <a:r>
              <a:rPr lang="en-US" altLang="zh-TW" sz="600" dirty="0"/>
              <a:t>, </a:t>
            </a:r>
            <a:r>
              <a:rPr lang="zh-TW" altLang="en-US" sz="600" dirty="0"/>
              <a:t>個人</a:t>
            </a:r>
            <a:r>
              <a:rPr lang="en-US" altLang="zh-TW" sz="600" dirty="0"/>
              <a:t>/ </a:t>
            </a:r>
            <a:r>
              <a:rPr lang="zh-TW" altLang="en-US" sz="600" dirty="0"/>
              <a:t>雙人</a:t>
            </a:r>
            <a:r>
              <a:rPr lang="en-US" altLang="zh-TW" sz="600" dirty="0"/>
              <a:t>, </a:t>
            </a:r>
            <a:r>
              <a:rPr lang="zh-TW" altLang="en-US" sz="600" dirty="0"/>
              <a:t>表現傑出</a:t>
            </a:r>
            <a:r>
              <a:rPr lang="en-US" altLang="zh-TW" sz="600" dirty="0"/>
              <a:t>(</a:t>
            </a:r>
            <a:r>
              <a:rPr lang="zh-TW" altLang="en-US" sz="600" dirty="0"/>
              <a:t>例如：冠、亞、季軍 </a:t>
            </a:r>
            <a:r>
              <a:rPr lang="en-US" altLang="zh-TW" sz="600" dirty="0"/>
              <a:t>/ </a:t>
            </a:r>
            <a:r>
              <a:rPr lang="zh-TW" altLang="en-US" sz="600" dirty="0"/>
              <a:t>金、銀、銅獎</a:t>
            </a:r>
            <a:r>
              <a:rPr lang="en-US" altLang="zh-TW" sz="600" dirty="0"/>
              <a:t>), </a:t>
            </a:r>
            <a:r>
              <a:rPr lang="zh-TW" altLang="en-US" sz="600" dirty="0"/>
              <a:t>國際比賽</a:t>
            </a:r>
            <a:r>
              <a:rPr lang="en-US" altLang="zh-TW" sz="600" dirty="0"/>
              <a:t>(</a:t>
            </a:r>
            <a:r>
              <a:rPr lang="zh-TW" altLang="en-US" sz="600" dirty="0"/>
              <a:t>最少</a:t>
            </a:r>
            <a:r>
              <a:rPr lang="en-US" altLang="zh-TW" sz="600" dirty="0"/>
              <a:t>5</a:t>
            </a:r>
            <a:r>
              <a:rPr lang="zh-TW" altLang="en-US" sz="600" dirty="0"/>
              <a:t>個國家</a:t>
            </a:r>
            <a:r>
              <a:rPr lang="en-US" altLang="zh-TW" sz="600" dirty="0"/>
              <a:t>/</a:t>
            </a:r>
            <a:r>
              <a:rPr lang="zh-TW" altLang="en-US" sz="600" dirty="0"/>
              <a:t>地區參與的比賽</a:t>
            </a:r>
            <a:r>
              <a:rPr lang="en-US" altLang="zh-TW" sz="600" dirty="0"/>
              <a:t>), (</a:t>
            </a:r>
            <a:r>
              <a:rPr lang="zh-TW" altLang="en-US" sz="600" dirty="0"/>
              <a:t>邏輯數學智能</a:t>
            </a:r>
            <a:r>
              <a:rPr lang="en-US" altLang="zh-TW" sz="600" dirty="0"/>
              <a:t>, </a:t>
            </a:r>
            <a:r>
              <a:rPr lang="zh-TW" altLang="en-US" sz="600" dirty="0"/>
              <a:t>自然辨識智能</a:t>
            </a:r>
            <a:r>
              <a:rPr lang="en-US" altLang="zh-TW" sz="600" dirty="0"/>
              <a:t>)</a:t>
            </a:r>
          </a:p>
          <a:p>
            <a:endParaRPr lang="en-US" altLang="zh-TW" sz="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2974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ebSAMS1">
  <a:themeElements>
    <a:clrScheme name="WebSAMS1 2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WebSAMS1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Tahoma" pitchFamily="34" charset="0"/>
            <a:ea typeface="標楷體" pitchFamily="65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38100" cap="flat" cmpd="sng" algn="ctr">
          <a:solidFill>
            <a:schemeClr val="folHlink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FFFFCC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zh-TW" altLang="en-US" sz="2400" b="1" i="0" u="none" strike="noStrike" cap="none" normalizeH="0" baseline="0" smtClean="0">
            <a:ln>
              <a:noFill/>
            </a:ln>
            <a:solidFill>
              <a:schemeClr val="folHlink"/>
            </a:solidFill>
            <a:effectLst/>
            <a:latin typeface="Tahoma" pitchFamily="34" charset="0"/>
            <a:ea typeface="標楷體" pitchFamily="65" charset="-120"/>
          </a:defRPr>
        </a:defPPr>
      </a:lstStyle>
    </a:lnDef>
  </a:objectDefaults>
  <a:extraClrSchemeLst>
    <a:extraClrScheme>
      <a:clrScheme name="WebSAMS1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1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1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1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ebSAMS1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1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WebSAMS1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32062</TotalTime>
  <Words>1280</Words>
  <Application>Microsoft Office PowerPoint</Application>
  <PresentationFormat>On-screen Show (4:3)</PresentationFormat>
  <Paragraphs>293</Paragraphs>
  <Slides>34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3" baseType="lpstr">
      <vt:lpstr>Adobe 繁黑體 Std B</vt:lpstr>
      <vt:lpstr>Gungsuh</vt:lpstr>
      <vt:lpstr>微軟正黑體</vt:lpstr>
      <vt:lpstr>新細明體</vt:lpstr>
      <vt:lpstr>Calibri</vt:lpstr>
      <vt:lpstr>Monotype Corsiva</vt:lpstr>
      <vt:lpstr>Tahoma</vt:lpstr>
      <vt:lpstr>Wingdings</vt:lpstr>
      <vt:lpstr>WebSAMS1</vt:lpstr>
      <vt:lpstr>線上培訓課程系列 人才資料庫</vt:lpstr>
      <vt:lpstr>模組概覽</vt:lpstr>
      <vt:lpstr>甚麼是校本學生人才庫?</vt:lpstr>
      <vt:lpstr>人才資料庫模組概念圖</vt:lpstr>
      <vt:lpstr>模組概覽</vt:lpstr>
      <vt:lpstr>報告 </vt:lpstr>
      <vt:lpstr>報告的分類</vt:lpstr>
      <vt:lpstr>PowerPoint Presentation</vt:lpstr>
      <vt:lpstr>PowerPoint Presentation</vt:lpstr>
      <vt:lpstr>PowerPoint Presentation</vt:lpstr>
      <vt:lpstr>不同渠道的介紹</vt:lpstr>
      <vt:lpstr>渠道一：學業成績 </vt:lpstr>
      <vt:lpstr>PowerPoint Presentation</vt:lpstr>
      <vt:lpstr>PowerPoint Presentation</vt:lpstr>
      <vt:lpstr>使用步驟概要</vt:lpstr>
      <vt:lpstr>示範影片</vt:lpstr>
      <vt:lpstr>渠道二：比賽成績 </vt:lpstr>
      <vt:lpstr>WebSAMS 不同模組的配合</vt:lpstr>
      <vt:lpstr>PowerPoint Presentation</vt:lpstr>
      <vt:lpstr>PowerPoint Presentation</vt:lpstr>
      <vt:lpstr>PowerPoint Presentation</vt:lpstr>
      <vt:lpstr>PowerPoint Presentation</vt:lpstr>
      <vt:lpstr>使用步驟概要</vt:lpstr>
      <vt:lpstr>使用步驟概要</vt:lpstr>
      <vt:lpstr>示範影片  (示範影片與之前相同)</vt:lpstr>
      <vt:lpstr>示範影片  (示範影片與之前相同)</vt:lpstr>
      <vt:lpstr>渠道三：其他資料 </vt:lpstr>
      <vt:lpstr>PowerPoint Presentation</vt:lpstr>
      <vt:lpstr>示範影片</vt:lpstr>
      <vt:lpstr>匯出資料 </vt:lpstr>
      <vt:lpstr>功能說明 </vt:lpstr>
      <vt:lpstr>各試算表的欄位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GES_EDB</dc:creator>
  <cp:lastModifiedBy>CHAN, Kwok-chuen Cons</cp:lastModifiedBy>
  <cp:revision>518</cp:revision>
  <cp:lastPrinted>2023-06-19T02:26:45Z</cp:lastPrinted>
  <dcterms:created xsi:type="dcterms:W3CDTF">2017-07-20T10:01:14Z</dcterms:created>
  <dcterms:modified xsi:type="dcterms:W3CDTF">2023-06-19T02:36:51Z</dcterms:modified>
</cp:coreProperties>
</file>