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296" r:id="rId3"/>
    <p:sldId id="29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405" r:id="rId91"/>
    <p:sldId id="406" r:id="rId92"/>
    <p:sldId id="407" r:id="rId93"/>
    <p:sldId id="408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18" r:id="rId104"/>
    <p:sldId id="419" r:id="rId105"/>
    <p:sldId id="420" r:id="rId106"/>
    <p:sldId id="421" r:id="rId107"/>
    <p:sldId id="422" r:id="rId108"/>
    <p:sldId id="423" r:id="rId109"/>
    <p:sldId id="424" r:id="rId110"/>
    <p:sldId id="425" r:id="rId111"/>
    <p:sldId id="426" r:id="rId112"/>
    <p:sldId id="427" r:id="rId113"/>
    <p:sldId id="428" r:id="rId114"/>
    <p:sldId id="429" r:id="rId115"/>
    <p:sldId id="430" r:id="rId116"/>
    <p:sldId id="295" r:id="rId117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5509" autoAdjust="0"/>
  </p:normalViewPr>
  <p:slideViewPr>
    <p:cSldViewPr snapToGrid="0">
      <p:cViewPr varScale="1">
        <p:scale>
          <a:sx n="106" d="100"/>
          <a:sy n="106" d="100"/>
        </p:scale>
        <p:origin x="1680" y="10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27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6A5DEAA-696E-4A8B-B2B2-CF068E858449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30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6464"/>
            <a:ext cx="4985393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346CEAE-F447-4323-8534-00D3DFDBC216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34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01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D08B98-58BA-448B-B795-4410B6AB14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8761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6B4797-7A38-40D2-A694-449FD06C646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61585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BFD8E0-69D1-493F-977B-E0B1AB4D859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2490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10EF64-0631-4638-83CC-E0D9C26F77C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1648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CC1C92-2E35-4943-8F92-68CC75C2016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3524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9FB285-8F9A-4C81-AD7C-19448CD9560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39875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1CC424-CF82-4F26-A580-83509762883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89289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552645-319B-4297-A3D1-757299E1146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80549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41944C-6759-4852-9B09-4407BD4CECD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22323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91E4D2-5524-406C-98A5-DF1FC24C92C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7192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968C9E-BE39-44D3-A22A-CAD2ED0D0A6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49904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CBA913-15B4-4B49-93D4-D3BA7CCD418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9508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CFAA7A-B8A1-4544-AC42-F94575495A5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83604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6E37CE-399F-41AB-A025-4B417C039A7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84817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1132EF-B8E2-43C1-8420-A024921D0A8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44472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C9360B-88CF-4ABE-93CA-D55C30D2D89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01032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8F6F14-BE6A-4FC8-BA3F-9E82B97F842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89707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9309E8-AE20-4CCE-BE88-E78982E4D0F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26526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B10406-CD0D-4996-BC97-64535F8EB2D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97171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57AE64-25D7-488E-BFF0-36838263645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19612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563CF4-3170-4787-AAFA-E1A24C4FDC8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8203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247EED-A5AB-4414-B339-F7CAC16EE2A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2618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9793A4-B558-4D59-B493-EDDFB5A03A9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29443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F6AE0B-5D33-41B8-B928-63BC3168CAD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63020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D2D9EF-A390-41E6-B3DD-C270F316084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32103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8D2CFB-94B5-4961-92B5-1D6C6E558B2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83234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FFD6A9-54FD-4DDD-91CA-3B4D0BE55F8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62758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2518C6-E37E-41A6-B2FA-7B751CCB53A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06800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B4268F-7AEC-4522-A0B0-1DB5AF39717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32658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3BBD57-8741-4D76-8F17-2081473379E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7701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26FCF1-DAF8-47C0-8E49-5139EE62DA4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273605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5735E4-DC67-4E73-B9B9-0FDA03ACAE4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8141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43D7FB-604C-4B55-A578-0596ABD13949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61789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B633EA-56B3-4D05-A65F-75BE6B5B128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07496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D913A6-ABD2-40F0-AB27-4F00C6DCEB4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65516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734B58-902F-4535-A907-74E87783712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786702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D7BB53-02AE-4DFC-B59C-86DC5F9B693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54047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B5FEFF-8304-4EC1-941F-E6EED320C67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190285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1F6996-FD61-4DB5-92D4-2F407105EF4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290459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D9F82F-E46A-4762-9543-ACED35FEDCF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4830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91AD84-0F08-4CEC-BD85-52ED542F1CF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953126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7A3841-FFD8-4FBD-86F4-56F1B7A5531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16779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8DCA42-5B9B-47AE-8883-12E86B939D4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6782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4AEDF0-F321-4C9E-AA51-E8E16A34038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83090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0A75EA-D918-44FA-99A1-E617087B9841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816133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18AF95-02BF-4FD8-BC00-37D7EC693F6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470746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B8689A-7E9A-480B-AE1F-C271D2E83EC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911032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90F2C6-D670-4373-83D2-913F13E9116C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525654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6C2BC3-0A2B-4A9C-8830-281AAFBFC16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210331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19387E-4B9A-40B9-AA00-77884F410C5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64404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969970-C015-406D-883A-0423033B6BA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446912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087C1C-305A-4950-8551-8F45291E4E1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867005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B48CAB-C7DE-49AE-8303-09BE87B6F2E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38039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558E9A-E439-4F17-90AF-BD5809683A6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4971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99A567-933F-4A59-BB09-FB4C795CB77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32446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8841E0-49EA-495E-AE3E-014C0D405C4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69202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5A30E2-E5D9-4905-82D2-8E07184E77E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1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377192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466A13-698F-461D-8F54-C7F5FA75A48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3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312133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3DEEB1-EF59-4291-BE04-3A40D8DAFBE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532838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537998-9FAC-4C5A-8168-EFB010664B4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926991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CCC902-AC9C-4D94-A952-3BDE4468E4A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233914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254C88-CCDE-4CE8-A03C-372782147C6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1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526436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6F5012-8132-46A9-B83B-232F4BA5073B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432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32354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F3E58C-B8D6-43A7-B4D0-8E9F78AAE06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88419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356629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97FA2-1F5F-45DF-9040-86CBD57598E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92516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0339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B4FEF8-0A13-4FF2-92B1-C5791E41A19F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709551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277809-9233-439A-9F68-ACDCD7BBAD72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02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2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898371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FAB24F-26EC-4FD3-BDE1-D6CEC653B9D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12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751323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BCE8B2-212E-4AD5-98F2-86A28D92B81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396096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CC1C5C-C267-4F87-A95C-F9C3D7F167C5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27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7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534796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751A31-4BD4-4ADA-9A09-8415B840080D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106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29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241053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201F8A-C454-422B-AD50-55E34F19AE1A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107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1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935932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6608FA-2317-4FE4-A482-9C1139F2337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3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75364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8A258C-80EE-4255-AA1D-02B4719D258E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5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9167975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5792E8-731A-486E-A766-F325BCA6C9C7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110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7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7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719431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FA38C0-3469-4A2D-BC66-4F3532F121E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111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39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9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5812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E60B6-2F1B-4CF2-A0F6-8CB23F86F6D0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448388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DC2048-E47A-4AFE-ACCD-1ED69BF7CDE3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112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1667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41668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978788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C6034A-6C2A-44D0-A265-8B5B98D8A178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113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3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3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173976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120AD7-4D85-4947-AEEE-42B360F4B33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114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5763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45764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245227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FC8CE8-C409-4A0F-B7D6-EF8C105AB164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115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247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7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891282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834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3D063D-3AD0-4515-AE90-7FE58BCC3FB6}" type="slidenum">
              <a:rPr lang="en-US" altLang="zh-HK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HK" smtClean="0">
              <a:latin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236913" y="509588"/>
            <a:ext cx="3398837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1316038" y="3228975"/>
            <a:ext cx="7240587" cy="3154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426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8013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199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1" y="273050"/>
            <a:ext cx="8228013" cy="5856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70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2108018"/>
            <a:ext cx="6413500" cy="1143000"/>
          </a:xfrm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課外活動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031" y="3810000"/>
            <a:ext cx="6776169" cy="974725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  <a:latin typeface="Arial Black" panose="020B0A04020102020204" pitchFamily="34" charset="0"/>
              </a:rPr>
              <a:t>Student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/>
          <a:stretch>
            <a:fillRect/>
          </a:stretch>
        </p:blipFill>
        <p:spPr bwMode="auto">
          <a:xfrm>
            <a:off x="467916" y="971550"/>
            <a:ext cx="8153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76813" y="3699273"/>
            <a:ext cx="2755106" cy="162044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雖然貴校未必會使用網上報名，但是仍然要輸入網上報名的日期。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384823" y="2564606"/>
            <a:ext cx="5616178" cy="7298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5" name="矩形 4"/>
          <p:cNvSpPr/>
          <p:nvPr/>
        </p:nvSpPr>
        <p:spPr bwMode="auto">
          <a:xfrm>
            <a:off x="3599892" y="1509813"/>
            <a:ext cx="351039" cy="172236"/>
          </a:xfrm>
          <a:prstGeom prst="rect">
            <a:avLst/>
          </a:prstGeom>
          <a:solidFill>
            <a:srgbClr val="CC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056276" y="2102644"/>
            <a:ext cx="351039" cy="1143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31940" y="2102644"/>
            <a:ext cx="351039" cy="1143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056276" y="2828646"/>
            <a:ext cx="351039" cy="1143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031940" y="2828646"/>
            <a:ext cx="351039" cy="1143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03" y="1214438"/>
            <a:ext cx="1603772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196578"/>
            <a:ext cx="4514850" cy="4167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8" name="AutoShape 6"/>
          <p:cNvSpPr>
            <a:spLocks noChangeArrowheads="1"/>
          </p:cNvSpPr>
          <p:nvPr/>
        </p:nvSpPr>
        <p:spPr bwMode="auto">
          <a:xfrm>
            <a:off x="4248150" y="5187554"/>
            <a:ext cx="3625454" cy="353615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26325" rIns="0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上載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1189" name="矩形 4"/>
          <p:cNvSpPr>
            <a:spLocks noChangeArrowheads="1"/>
          </p:cNvSpPr>
          <p:nvPr/>
        </p:nvSpPr>
        <p:spPr bwMode="auto">
          <a:xfrm>
            <a:off x="3249217" y="2294335"/>
            <a:ext cx="34528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1190" name="矩形 5"/>
          <p:cNvSpPr>
            <a:spLocks noChangeArrowheads="1"/>
          </p:cNvSpPr>
          <p:nvPr/>
        </p:nvSpPr>
        <p:spPr bwMode="auto">
          <a:xfrm>
            <a:off x="4437460" y="3003948"/>
            <a:ext cx="350044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HK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1191" name="矩形 6"/>
          <p:cNvSpPr>
            <a:spLocks noChangeArrowheads="1"/>
          </p:cNvSpPr>
          <p:nvPr/>
        </p:nvSpPr>
        <p:spPr bwMode="auto">
          <a:xfrm>
            <a:off x="5031581" y="3003948"/>
            <a:ext cx="34409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1322785"/>
            <a:ext cx="4514850" cy="41683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AutoShape 5"/>
          <p:cNvSpPr>
            <a:spLocks noChangeArrowheads="1"/>
          </p:cNvSpPr>
          <p:nvPr/>
        </p:nvSpPr>
        <p:spPr bwMode="auto">
          <a:xfrm>
            <a:off x="4895850" y="4319588"/>
            <a:ext cx="2734866" cy="6584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先選擇所需的活動項目，再按「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194447" y="3158729"/>
            <a:ext cx="2133600" cy="2976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314576" y="4785123"/>
            <a:ext cx="394097" cy="1928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22214" name="矩形 5"/>
          <p:cNvSpPr>
            <a:spLocks noChangeArrowheads="1"/>
          </p:cNvSpPr>
          <p:nvPr/>
        </p:nvSpPr>
        <p:spPr bwMode="auto">
          <a:xfrm>
            <a:off x="3140869" y="2430067"/>
            <a:ext cx="345281" cy="1345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2215" name="矩形 6"/>
          <p:cNvSpPr>
            <a:spLocks noChangeArrowheads="1"/>
          </p:cNvSpPr>
          <p:nvPr/>
        </p:nvSpPr>
        <p:spPr bwMode="auto">
          <a:xfrm>
            <a:off x="4261248" y="3158729"/>
            <a:ext cx="34528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2216" name="矩形 7"/>
          <p:cNvSpPr>
            <a:spLocks noChangeArrowheads="1"/>
          </p:cNvSpPr>
          <p:nvPr/>
        </p:nvSpPr>
        <p:spPr bwMode="auto">
          <a:xfrm>
            <a:off x="4895851" y="3158729"/>
            <a:ext cx="34528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4" y="1323976"/>
            <a:ext cx="4514850" cy="41648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AutoShape 5"/>
          <p:cNvSpPr>
            <a:spLocks noChangeArrowheads="1"/>
          </p:cNvSpPr>
          <p:nvPr/>
        </p:nvSpPr>
        <p:spPr bwMode="auto">
          <a:xfrm>
            <a:off x="4958954" y="4319588"/>
            <a:ext cx="2774156" cy="6584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下載後便可編修學生活動項目資料。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323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4"/>
          <a:stretch>
            <a:fillRect/>
          </a:stretch>
        </p:blipFill>
        <p:spPr bwMode="auto">
          <a:xfrm>
            <a:off x="1304925" y="2862263"/>
            <a:ext cx="7344966" cy="8012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7" name="矩形 5"/>
          <p:cNvSpPr>
            <a:spLocks noChangeArrowheads="1"/>
          </p:cNvSpPr>
          <p:nvPr/>
        </p:nvSpPr>
        <p:spPr bwMode="auto">
          <a:xfrm>
            <a:off x="4514850" y="2856310"/>
            <a:ext cx="3915966" cy="8096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1500"/>
          </a:p>
        </p:txBody>
      </p:sp>
      <p:sp>
        <p:nvSpPr>
          <p:cNvPr id="223238" name="矩形 5"/>
          <p:cNvSpPr>
            <a:spLocks noChangeArrowheads="1"/>
          </p:cNvSpPr>
          <p:nvPr/>
        </p:nvSpPr>
        <p:spPr bwMode="auto">
          <a:xfrm>
            <a:off x="3356373" y="2430066"/>
            <a:ext cx="345281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39" name="矩形 6"/>
          <p:cNvSpPr>
            <a:spLocks noChangeArrowheads="1"/>
          </p:cNvSpPr>
          <p:nvPr/>
        </p:nvSpPr>
        <p:spPr bwMode="auto">
          <a:xfrm>
            <a:off x="1331119" y="2962276"/>
            <a:ext cx="345281" cy="222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0" name="矩形 7"/>
          <p:cNvSpPr>
            <a:spLocks noChangeArrowheads="1"/>
          </p:cNvSpPr>
          <p:nvPr/>
        </p:nvSpPr>
        <p:spPr bwMode="auto">
          <a:xfrm>
            <a:off x="1331119" y="30837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1" name="矩形 8"/>
          <p:cNvSpPr>
            <a:spLocks noChangeArrowheads="1"/>
          </p:cNvSpPr>
          <p:nvPr/>
        </p:nvSpPr>
        <p:spPr bwMode="auto">
          <a:xfrm>
            <a:off x="1331119" y="31980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2" name="矩形 9"/>
          <p:cNvSpPr>
            <a:spLocks noChangeArrowheads="1"/>
          </p:cNvSpPr>
          <p:nvPr/>
        </p:nvSpPr>
        <p:spPr bwMode="auto">
          <a:xfrm>
            <a:off x="1331119" y="33123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3" name="矩形 10"/>
          <p:cNvSpPr>
            <a:spLocks noChangeArrowheads="1"/>
          </p:cNvSpPr>
          <p:nvPr/>
        </p:nvSpPr>
        <p:spPr bwMode="auto">
          <a:xfrm>
            <a:off x="1331119" y="3437335"/>
            <a:ext cx="345281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4" name="矩形 11"/>
          <p:cNvSpPr>
            <a:spLocks noChangeArrowheads="1"/>
          </p:cNvSpPr>
          <p:nvPr/>
        </p:nvSpPr>
        <p:spPr bwMode="auto">
          <a:xfrm>
            <a:off x="1331119" y="35409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5" name="矩形 30"/>
          <p:cNvSpPr>
            <a:spLocks noChangeArrowheads="1"/>
          </p:cNvSpPr>
          <p:nvPr/>
        </p:nvSpPr>
        <p:spPr bwMode="auto">
          <a:xfrm>
            <a:off x="2822973" y="2962275"/>
            <a:ext cx="345281" cy="1345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6" name="矩形 31"/>
          <p:cNvSpPr>
            <a:spLocks noChangeArrowheads="1"/>
          </p:cNvSpPr>
          <p:nvPr/>
        </p:nvSpPr>
        <p:spPr bwMode="auto">
          <a:xfrm>
            <a:off x="2822973" y="30837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7" name="矩形 32"/>
          <p:cNvSpPr>
            <a:spLocks noChangeArrowheads="1"/>
          </p:cNvSpPr>
          <p:nvPr/>
        </p:nvSpPr>
        <p:spPr bwMode="auto">
          <a:xfrm>
            <a:off x="2822973" y="3198019"/>
            <a:ext cx="345281" cy="173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8" name="矩形 33"/>
          <p:cNvSpPr>
            <a:spLocks noChangeArrowheads="1"/>
          </p:cNvSpPr>
          <p:nvPr/>
        </p:nvSpPr>
        <p:spPr bwMode="auto">
          <a:xfrm>
            <a:off x="2822973" y="33123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49" name="矩形 34"/>
          <p:cNvSpPr>
            <a:spLocks noChangeArrowheads="1"/>
          </p:cNvSpPr>
          <p:nvPr/>
        </p:nvSpPr>
        <p:spPr bwMode="auto">
          <a:xfrm>
            <a:off x="2822973" y="34266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0" name="矩形 35"/>
          <p:cNvSpPr>
            <a:spLocks noChangeArrowheads="1"/>
          </p:cNvSpPr>
          <p:nvPr/>
        </p:nvSpPr>
        <p:spPr bwMode="auto">
          <a:xfrm>
            <a:off x="2822973" y="3540919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1" name="矩形 36"/>
          <p:cNvSpPr>
            <a:spLocks noChangeArrowheads="1"/>
          </p:cNvSpPr>
          <p:nvPr/>
        </p:nvSpPr>
        <p:spPr bwMode="auto">
          <a:xfrm>
            <a:off x="2201467" y="2949179"/>
            <a:ext cx="345281" cy="1345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2" name="矩形 38"/>
          <p:cNvSpPr>
            <a:spLocks noChangeArrowheads="1"/>
          </p:cNvSpPr>
          <p:nvPr/>
        </p:nvSpPr>
        <p:spPr bwMode="auto">
          <a:xfrm>
            <a:off x="2201467" y="3186113"/>
            <a:ext cx="345281" cy="1726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3" name="矩形 39"/>
          <p:cNvSpPr>
            <a:spLocks noChangeArrowheads="1"/>
          </p:cNvSpPr>
          <p:nvPr/>
        </p:nvSpPr>
        <p:spPr bwMode="auto">
          <a:xfrm>
            <a:off x="2201467" y="3300413"/>
            <a:ext cx="345281" cy="1345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4" name="矩形 40"/>
          <p:cNvSpPr>
            <a:spLocks noChangeArrowheads="1"/>
          </p:cNvSpPr>
          <p:nvPr/>
        </p:nvSpPr>
        <p:spPr bwMode="auto">
          <a:xfrm>
            <a:off x="2201467" y="3414713"/>
            <a:ext cx="345281" cy="1345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5" name="矩形 41"/>
          <p:cNvSpPr>
            <a:spLocks noChangeArrowheads="1"/>
          </p:cNvSpPr>
          <p:nvPr/>
        </p:nvSpPr>
        <p:spPr bwMode="auto">
          <a:xfrm>
            <a:off x="2201467" y="3529013"/>
            <a:ext cx="345281" cy="1345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223256" name="矩形 36"/>
          <p:cNvSpPr>
            <a:spLocks noChangeArrowheads="1"/>
          </p:cNvSpPr>
          <p:nvPr/>
        </p:nvSpPr>
        <p:spPr bwMode="auto">
          <a:xfrm>
            <a:off x="2201467" y="3070623"/>
            <a:ext cx="345281" cy="1345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1376363"/>
            <a:ext cx="4514850" cy="41648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AutoShape 5"/>
          <p:cNvSpPr>
            <a:spLocks noChangeArrowheads="1"/>
          </p:cNvSpPr>
          <p:nvPr/>
        </p:nvSpPr>
        <p:spPr bwMode="auto">
          <a:xfrm>
            <a:off x="4089798" y="4080272"/>
            <a:ext cx="3645694" cy="10382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下載新增的活動項目檔案，便成為該活動項目的範本，以方便將學生加到活動項目。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426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6"/>
          <a:stretch>
            <a:fillRect/>
          </a:stretch>
        </p:blipFill>
        <p:spPr bwMode="auto">
          <a:xfrm>
            <a:off x="872729" y="2896791"/>
            <a:ext cx="8817769" cy="14442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矩形 4"/>
          <p:cNvSpPr>
            <a:spLocks noChangeArrowheads="1"/>
          </p:cNvSpPr>
          <p:nvPr/>
        </p:nvSpPr>
        <p:spPr bwMode="auto">
          <a:xfrm>
            <a:off x="3113485" y="2483644"/>
            <a:ext cx="345281" cy="1357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4262" name="矩形 5"/>
          <p:cNvSpPr>
            <a:spLocks noChangeArrowheads="1"/>
          </p:cNvSpPr>
          <p:nvPr/>
        </p:nvSpPr>
        <p:spPr bwMode="auto">
          <a:xfrm>
            <a:off x="1818085" y="3024188"/>
            <a:ext cx="345281" cy="1345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4263" name="矩形 6"/>
          <p:cNvSpPr>
            <a:spLocks noChangeArrowheads="1"/>
          </p:cNvSpPr>
          <p:nvPr/>
        </p:nvSpPr>
        <p:spPr bwMode="auto">
          <a:xfrm>
            <a:off x="2437210" y="3019425"/>
            <a:ext cx="345281" cy="1345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4264" name="矩形 7"/>
          <p:cNvSpPr>
            <a:spLocks noChangeArrowheads="1"/>
          </p:cNvSpPr>
          <p:nvPr/>
        </p:nvSpPr>
        <p:spPr bwMode="auto">
          <a:xfrm>
            <a:off x="889398" y="3034904"/>
            <a:ext cx="345281" cy="1345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群組 10"/>
          <p:cNvGrpSpPr>
            <a:grpSpLocks/>
          </p:cNvGrpSpPr>
          <p:nvPr/>
        </p:nvGrpSpPr>
        <p:grpSpPr bwMode="auto">
          <a:xfrm>
            <a:off x="2303860" y="1376363"/>
            <a:ext cx="4514850" cy="4164806"/>
            <a:chOff x="1547664" y="692696"/>
            <a:chExt cx="6019800" cy="5553075"/>
          </a:xfrm>
        </p:grpSpPr>
        <p:pic>
          <p:nvPicPr>
            <p:cNvPr id="225291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692696"/>
              <a:ext cx="6019800" cy="55530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1547664" y="908596"/>
              <a:ext cx="6019800" cy="9715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1435" tIns="25718" rIns="51435" bIns="25718"/>
            <a:lstStyle/>
            <a:p>
              <a:pPr defTabSz="252710">
                <a:buClr>
                  <a:srgbClr val="000000"/>
                </a:buClr>
                <a:defRPr/>
              </a:pPr>
              <a:endParaRPr lang="zh-TW" altLang="en-US" sz="1013">
                <a:latin typeface="Arial" charset="0"/>
              </a:endParaRPr>
            </a:p>
          </p:txBody>
        </p:sp>
      </p:grp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982767" y="4781551"/>
            <a:ext cx="2688431" cy="6786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確認上載的資料正確後，按「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7" y="1966913"/>
            <a:ext cx="8424863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矩形 6"/>
          <p:cNvSpPr>
            <a:spLocks noChangeArrowheads="1"/>
          </p:cNvSpPr>
          <p:nvPr/>
        </p:nvSpPr>
        <p:spPr bwMode="auto">
          <a:xfrm>
            <a:off x="3788569" y="3702844"/>
            <a:ext cx="351235" cy="12263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5286" name="矩形 10"/>
          <p:cNvSpPr>
            <a:spLocks noChangeArrowheads="1"/>
          </p:cNvSpPr>
          <p:nvPr/>
        </p:nvSpPr>
        <p:spPr bwMode="auto">
          <a:xfrm>
            <a:off x="4437460" y="3213498"/>
            <a:ext cx="350044" cy="12144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8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5287" name="矩形 11"/>
          <p:cNvSpPr>
            <a:spLocks noChangeArrowheads="1"/>
          </p:cNvSpPr>
          <p:nvPr/>
        </p:nvSpPr>
        <p:spPr bwMode="auto">
          <a:xfrm>
            <a:off x="1196579" y="3213498"/>
            <a:ext cx="351234" cy="12144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5288" name="矩形 12"/>
          <p:cNvSpPr>
            <a:spLocks noChangeArrowheads="1"/>
          </p:cNvSpPr>
          <p:nvPr/>
        </p:nvSpPr>
        <p:spPr bwMode="auto">
          <a:xfrm>
            <a:off x="1196579" y="3709988"/>
            <a:ext cx="351234" cy="12263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5289" name="矩形 13"/>
          <p:cNvSpPr>
            <a:spLocks noChangeArrowheads="1"/>
          </p:cNvSpPr>
          <p:nvPr/>
        </p:nvSpPr>
        <p:spPr bwMode="auto">
          <a:xfrm>
            <a:off x="3790950" y="3224213"/>
            <a:ext cx="351235" cy="12263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25290" name="矩形 14"/>
          <p:cNvSpPr>
            <a:spLocks noChangeArrowheads="1"/>
          </p:cNvSpPr>
          <p:nvPr/>
        </p:nvSpPr>
        <p:spPr bwMode="auto">
          <a:xfrm>
            <a:off x="4437460" y="3708798"/>
            <a:ext cx="350044" cy="12144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「報告」</a:t>
            </a:r>
          </a:p>
        </p:txBody>
      </p:sp>
      <p:sp>
        <p:nvSpPr>
          <p:cNvPr id="226307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226308" name="Text Box 3"/>
          <p:cNvSpPr txBox="1">
            <a:spLocks noChangeArrowheads="1"/>
          </p:cNvSpPr>
          <p:nvPr/>
        </p:nvSpPr>
        <p:spPr bwMode="auto">
          <a:xfrm>
            <a:off x="1331119" y="1889523"/>
            <a:ext cx="6481763" cy="34205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「課外活動」→「報告」</a:t>
            </a:r>
          </a:p>
          <a:p>
            <a:pPr algn="ctr">
              <a:spcBef>
                <a:spcPct val="0"/>
              </a:spcBef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Report</a:t>
            </a:r>
          </a:p>
          <a:p>
            <a:pPr algn="just">
              <a:spcBef>
                <a:spcPct val="0"/>
              </a:spcBef>
              <a:spcAft>
                <a:spcPts val="506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以下報告中，最後一類為中學專用</a:t>
            </a:r>
          </a:p>
          <a:p>
            <a:pPr lvl="1" algn="just">
              <a:spcBef>
                <a:spcPct val="0"/>
              </a:spcBef>
              <a:spcAft>
                <a:spcPts val="506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課外活動報名報告</a:t>
            </a:r>
          </a:p>
          <a:p>
            <a:pPr lvl="1" algn="just">
              <a:spcBef>
                <a:spcPct val="0"/>
              </a:spcBef>
              <a:spcAft>
                <a:spcPts val="506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課外活動統計報告</a:t>
            </a:r>
          </a:p>
          <a:p>
            <a:pPr lvl="1" algn="just">
              <a:spcBef>
                <a:spcPct val="0"/>
              </a:spcBef>
              <a:spcAft>
                <a:spcPts val="506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學生課外活動報告</a:t>
            </a:r>
          </a:p>
          <a:p>
            <a:pPr lvl="1" algn="just">
              <a:spcBef>
                <a:spcPct val="0"/>
              </a:spcBef>
              <a:spcAft>
                <a:spcPts val="506"/>
              </a:spcAft>
              <a:buClr>
                <a:srgbClr val="6600FF"/>
              </a:buClr>
              <a:buFont typeface="Times New Roman" panose="02020603050405020304" pitchFamily="18" charset="0"/>
              <a:buAutoNum type="alphaLcPeriod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學生學習概覽資料報告</a:t>
            </a:r>
          </a:p>
        </p:txBody>
      </p:sp>
    </p:spTree>
    <p:extLst>
      <p:ext uri="{BB962C8B-B14F-4D97-AF65-F5344CB8AC3E}">
        <p14:creationId xmlns:p14="http://schemas.microsoft.com/office/powerpoint/2010/main" val="3270686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3" b="2823"/>
          <a:stretch>
            <a:fillRect/>
          </a:stretch>
        </p:blipFill>
        <p:spPr bwMode="auto">
          <a:xfrm>
            <a:off x="1115616" y="857250"/>
            <a:ext cx="7037784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AutoShape 2"/>
          <p:cNvSpPr>
            <a:spLocks noChangeArrowheads="1"/>
          </p:cNvSpPr>
          <p:nvPr/>
        </p:nvSpPr>
        <p:spPr bwMode="auto">
          <a:xfrm>
            <a:off x="7002067" y="5049441"/>
            <a:ext cx="81081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2276476" y="2220516"/>
            <a:ext cx="5461397" cy="30444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「課外活動」模組的報告有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以下五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個類別，最後一類不會在小學出現：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課外活動報名報告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zh-TW" altLang="en-US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國民教育內地學習活動</a:t>
            </a:r>
            <a:endParaRPr lang="en-US" altLang="zh-TW" sz="240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課外活動統計報告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學生課外活動報告</a:t>
            </a:r>
          </a:p>
          <a:p>
            <a:pPr>
              <a:spcBef>
                <a:spcPct val="0"/>
              </a:spcBef>
              <a:buClr>
                <a:srgbClr val="6600FF"/>
              </a:buClr>
              <a:buFont typeface="Times New Roman" panose="02020603050405020304" pitchFamily="18" charset="0"/>
              <a:buAutoNum type="arabicPeriod"/>
            </a:pP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學生學習概覽資料報告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請選擇「類別」，並按「搜尋」。</a:t>
            </a:r>
          </a:p>
        </p:txBody>
      </p:sp>
    </p:spTree>
    <p:extLst>
      <p:ext uri="{BB962C8B-B14F-4D97-AF65-F5344CB8AC3E}">
        <p14:creationId xmlns:p14="http://schemas.microsoft.com/office/powerpoint/2010/main" val="3100988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14693" b="3316"/>
          <a:stretch>
            <a:fillRect/>
          </a:stretch>
        </p:blipFill>
        <p:spPr bwMode="auto">
          <a:xfrm>
            <a:off x="1088232" y="857250"/>
            <a:ext cx="6869906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3626644" y="4711304"/>
            <a:ext cx="3983831" cy="4726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以下介紹數個常用的報告。</a:t>
            </a:r>
          </a:p>
        </p:txBody>
      </p:sp>
    </p:spTree>
    <p:extLst>
      <p:ext uri="{BB962C8B-B14F-4D97-AF65-F5344CB8AC3E}">
        <p14:creationId xmlns:p14="http://schemas.microsoft.com/office/powerpoint/2010/main" val="2348306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9" b="2747"/>
          <a:stretch>
            <a:fillRect/>
          </a:stretch>
        </p:blipFill>
        <p:spPr bwMode="auto">
          <a:xfrm>
            <a:off x="1013223" y="857250"/>
            <a:ext cx="7035403" cy="48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8" y="2349104"/>
            <a:ext cx="4856560" cy="2964656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矩形 4"/>
          <p:cNvSpPr/>
          <p:nvPr/>
        </p:nvSpPr>
        <p:spPr bwMode="auto">
          <a:xfrm>
            <a:off x="4355976" y="1700808"/>
            <a:ext cx="351039" cy="12202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</a:rPr>
              <a:t>2019</a:t>
            </a:r>
            <a:endParaRPr lang="zh-HK" altLang="en-US" sz="675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897814" y="2861937"/>
            <a:ext cx="702078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2018/2019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272300" y="2349103"/>
            <a:ext cx="351039" cy="12202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0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954062" y="2861937"/>
            <a:ext cx="459051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</a:rPr>
              <a:t>2019/2020</a:t>
            </a:r>
            <a:endParaRPr lang="zh-HK" alt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72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1806" b="3790"/>
          <a:stretch>
            <a:fillRect/>
          </a:stretch>
        </p:blipFill>
        <p:spPr bwMode="auto">
          <a:xfrm>
            <a:off x="1137047" y="860822"/>
            <a:ext cx="7085409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747" y="2511029"/>
            <a:ext cx="5347097" cy="302775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矩形 3"/>
          <p:cNvSpPr/>
          <p:nvPr/>
        </p:nvSpPr>
        <p:spPr bwMode="auto">
          <a:xfrm>
            <a:off x="4382979" y="1700808"/>
            <a:ext cx="351039" cy="12202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</a:rPr>
              <a:t>2019</a:t>
            </a:r>
            <a:endParaRPr lang="zh-HK" altLang="en-US" sz="675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650342" y="2483895"/>
            <a:ext cx="351039" cy="12202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816805" y="2915943"/>
            <a:ext cx="702078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2019/2020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112060" y="3320988"/>
            <a:ext cx="702078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246186" y="3320988"/>
            <a:ext cx="702078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2018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191766" y="3323693"/>
            <a:ext cx="702078" cy="13231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2017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92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52513"/>
            <a:ext cx="8155781" cy="469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682354" y="2619375"/>
            <a:ext cx="6560344" cy="30158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「成績表可讀取示標」有兩個作用。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一、這是編修學生紀錄的預設值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。如以上的例子中，編修學生紀錄時，只有第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個時段的學生的紀錄會自動選擇「成績表可讀取示標」。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二、這是用來選擇成績表活動紀錄的時段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。如以上的例子，第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個時段中有選擇學生紀錄的「成績表可讀取示標」，就會在成績表出現。其他的活動一概不會出現。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2735796" y="1700808"/>
            <a:ext cx="378042" cy="1219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34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6" b="2885"/>
          <a:stretch>
            <a:fillRect/>
          </a:stretch>
        </p:blipFill>
        <p:spPr bwMode="auto">
          <a:xfrm>
            <a:off x="981075" y="850107"/>
            <a:ext cx="7196138" cy="48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54" y="2719388"/>
            <a:ext cx="553045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 bwMode="auto">
          <a:xfrm>
            <a:off x="2735796" y="3077961"/>
            <a:ext cx="702078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2019/2020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731351" y="2696385"/>
            <a:ext cx="486054" cy="1385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/2019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436985" y="1646802"/>
            <a:ext cx="351039" cy="1620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42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7" b="3221"/>
          <a:stretch>
            <a:fillRect/>
          </a:stretch>
        </p:blipFill>
        <p:spPr bwMode="auto">
          <a:xfrm>
            <a:off x="1143001" y="857250"/>
            <a:ext cx="7031831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169" y="2487216"/>
            <a:ext cx="4537472" cy="322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 bwMode="auto">
          <a:xfrm>
            <a:off x="2735796" y="2942946"/>
            <a:ext cx="702078" cy="1080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2019/2020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786246" y="2487216"/>
            <a:ext cx="675075" cy="104691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545886" y="1484784"/>
            <a:ext cx="405045" cy="16359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(2019)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0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1"/>
          <p:cNvSpPr txBox="1">
            <a:spLocks noChangeArrowheads="1"/>
          </p:cNvSpPr>
          <p:nvPr/>
        </p:nvSpPr>
        <p:spPr bwMode="auto">
          <a:xfrm>
            <a:off x="1331119" y="2226469"/>
            <a:ext cx="6481763" cy="14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000">
                <a:latin typeface="Trebuchet MS" panose="020B0603020202020204" pitchFamily="34" charset="0"/>
                <a:ea typeface="標楷體" panose="03000509000000000000" pitchFamily="65" charset="-120"/>
              </a:rPr>
              <a:t>用戶組別權限問題</a:t>
            </a:r>
          </a:p>
        </p:txBody>
      </p:sp>
    </p:spTree>
    <p:extLst>
      <p:ext uri="{BB962C8B-B14F-4D97-AF65-F5344CB8AC3E}">
        <p14:creationId xmlns:p14="http://schemas.microsoft.com/office/powerpoint/2010/main" val="925558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Group 1"/>
          <p:cNvGraphicFramePr>
            <a:graphicFrameLocks noGrp="1"/>
          </p:cNvGraphicFramePr>
          <p:nvPr/>
        </p:nvGraphicFramePr>
        <p:xfrm>
          <a:off x="1277541" y="1701403"/>
          <a:ext cx="6590109" cy="3719513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962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用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戶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組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別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SYSTEM_ADMIN /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SCHOOL_HEAD /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STA_ADMIN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TEACHER /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自訂組別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TEACHER /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自訂組別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+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專責教職員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使用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者權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限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可編修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所有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學生紀錄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只能觀看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可編修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所屬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標楷體" pitchFamily="65" charset="-120"/>
                        </a:rPr>
                        <a:t>組別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學生紀錄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新細明體" pitchFamily="18" charset="-120"/>
                      </a:endParaRPr>
                    </a:p>
                  </a:txBody>
                  <a:tcPr marL="0" marR="0" marT="44172" marB="35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00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  <a:sym typeface="Wingdings" panose="05000000000000000000" pitchFamily="2" charset="2"/>
                        </a:rPr>
                        <a:t></a:t>
                      </a:r>
                      <a:r>
                        <a:rPr kumimoji="0" lang="en-US" altLang="zh-TW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已開放組別內「課外活動」編修的權限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新細明體" pitchFamily="18" charset="-120"/>
                      </a:endParaRPr>
                    </a:p>
                  </a:txBody>
                  <a:tcPr marL="0" marR="0" marT="44172" marB="351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標楷體" pitchFamily="65" charset="-120"/>
                      </a:endParaRPr>
                    </a:p>
                  </a:txBody>
                  <a:tcPr marL="0" marR="0" marT="5889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標楷體" pitchFamily="65" charset="-120"/>
                      </a:endParaRPr>
                    </a:p>
                  </a:txBody>
                  <a:tcPr marL="0" marR="0" marT="5889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新細明體" pitchFamily="18" charset="-120"/>
                      </a:endParaRPr>
                    </a:p>
                  </a:txBody>
                  <a:tcPr marL="0" marR="0" marT="5889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2708" name="Rectangle 25"/>
          <p:cNvSpPr>
            <a:spLocks noChangeArrowheads="1"/>
          </p:cNvSpPr>
          <p:nvPr/>
        </p:nvSpPr>
        <p:spPr bwMode="auto">
          <a:xfrm>
            <a:off x="1143000" y="857250"/>
            <a:ext cx="6858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「課外活動」編修學生紀錄權限</a:t>
            </a:r>
          </a:p>
        </p:txBody>
      </p:sp>
    </p:spTree>
    <p:extLst>
      <p:ext uri="{BB962C8B-B14F-4D97-AF65-F5344CB8AC3E}">
        <p14:creationId xmlns:p14="http://schemas.microsoft.com/office/powerpoint/2010/main" val="213894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1"/>
          <p:cNvSpPr txBox="1">
            <a:spLocks noChangeArrowheads="1"/>
          </p:cNvSpPr>
          <p:nvPr/>
        </p:nvSpPr>
        <p:spPr bwMode="auto">
          <a:xfrm>
            <a:off x="1331119" y="2226469"/>
            <a:ext cx="6481763" cy="14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000">
                <a:latin typeface="Times New Roman" panose="02020603050405020304" pitchFamily="18" charset="0"/>
                <a:ea typeface="標楷體" panose="03000509000000000000" pitchFamily="65" charset="-120"/>
              </a:rPr>
              <a:t>成績表列印問題</a:t>
            </a:r>
          </a:p>
        </p:txBody>
      </p:sp>
    </p:spTree>
    <p:extLst>
      <p:ext uri="{BB962C8B-B14F-4D97-AF65-F5344CB8AC3E}">
        <p14:creationId xmlns:p14="http://schemas.microsoft.com/office/powerpoint/2010/main" val="2579547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17" y="3137298"/>
            <a:ext cx="5230415" cy="2511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541" y="952500"/>
            <a:ext cx="5715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696075" y="1484710"/>
            <a:ext cx="296466" cy="1120378"/>
          </a:xfrm>
          <a:prstGeom prst="rect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7704535" y="4185048"/>
            <a:ext cx="198834" cy="1296590"/>
          </a:xfrm>
          <a:prstGeom prst="rect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143000" y="3057525"/>
            <a:ext cx="1674019" cy="2286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兩個「成績表可讀取示標」要同時選上，該紀錄才可以在成績表顯示。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547664" y="1322766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562300" y="2186862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707904" y="2186862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853508" y="2186862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976156" y="2186862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578139" y="2392668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07904" y="2392668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853604" y="2392668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88618" y="2387791"/>
            <a:ext cx="351039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220961" y="3374994"/>
            <a:ext cx="351039" cy="135015"/>
          </a:xfrm>
          <a:prstGeom prst="rect">
            <a:avLst/>
          </a:prstGeom>
          <a:solidFill>
            <a:srgbClr val="CC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67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675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4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2313" y="2860202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完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</a:t>
            </a:r>
            <a:endParaRPr lang="zh-TW" altLang="en-GB" sz="5000" kern="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5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944166"/>
            <a:ext cx="7850981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4774406" y="4981575"/>
            <a:ext cx="303847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課外活動參數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465785" y="1079897"/>
            <a:ext cx="1040606" cy="323850"/>
          </a:xfrm>
          <a:prstGeom prst="ellips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5" name="矩形 4"/>
          <p:cNvSpPr/>
          <p:nvPr/>
        </p:nvSpPr>
        <p:spPr bwMode="auto">
          <a:xfrm>
            <a:off x="4680012" y="1808820"/>
            <a:ext cx="378042" cy="13501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825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825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2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3" y="917972"/>
            <a:ext cx="7850981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326356" y="2753916"/>
            <a:ext cx="6486525" cy="30527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請選擇正確的「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時段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」。「課外活動」是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一個不理會「現學年」的模組，編修及報名等版面的學年以這版的「學年」為準。</a:t>
            </a:r>
          </a:p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「時段」是目前預設的活動時段。如果貴校以時段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代表上學期，時段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代表下學期，當編修下學期的活動紀錄時，最好把這個「時段」定為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4301970" y="1778669"/>
            <a:ext cx="351039" cy="1143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50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5" y="944166"/>
            <a:ext cx="7850981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983581" y="2774157"/>
            <a:ext cx="6210300" cy="282654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的作用是為了方便使用者編修學生紀錄時，不需要重複加入常用的職位和表現。如果不希望在成績表的活動中出現「職位」、「表現」，最理想就是選擇為空白。「職位」、「表現」的項目可以在「學生活動職位」和「學生活動表現」兩個代碼表中定義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4652963" y="1791891"/>
            <a:ext cx="379810" cy="186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HK" altLang="en-US" sz="1500">
              <a:latin typeface="Arial" charset="0"/>
            </a:endParaRPr>
          </a:p>
        </p:txBody>
      </p:sp>
      <p:sp>
        <p:nvSpPr>
          <p:cNvPr id="72709" name="文字方塊 5"/>
          <p:cNvSpPr txBox="1">
            <a:spLocks noChangeArrowheads="1"/>
          </p:cNvSpPr>
          <p:nvPr/>
        </p:nvSpPr>
        <p:spPr bwMode="auto">
          <a:xfrm>
            <a:off x="4706542" y="1771650"/>
            <a:ext cx="3821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750">
                <a:solidFill>
                  <a:schemeClr val="tx1"/>
                </a:solidFill>
              </a:rPr>
              <a:t>2019</a:t>
            </a:r>
            <a:endParaRPr lang="zh-HK" alt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76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1045369"/>
            <a:ext cx="7850981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1628775" y="3132535"/>
            <a:ext cx="6210300" cy="222765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如果貴校使用「課外活動」模組的「報名」或「網上報名」功能，「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課外活動報名項數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」就可以設定每個學生最多可以報多少個活動。請注意，這個數字只會限制報名的活動數目，當編修學生的活動時，活動的數目是不會受限制的。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4680013" y="1883541"/>
            <a:ext cx="393291" cy="16830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1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>
            <a:fillRect/>
          </a:stretch>
        </p:blipFill>
        <p:spPr bwMode="auto">
          <a:xfrm>
            <a:off x="900112" y="917972"/>
            <a:ext cx="761642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575197" y="3239691"/>
            <a:ext cx="6210300" cy="194667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「活動項目簡介」是配新高中「學生學習概覽」而加入的版面，但小學亦可使用。每個活動項目只能夠有中英文簡介各一項，不分學年。目前，此版面的資料只會用於「學生學習概覽」相關的報告。</a:t>
            </a:r>
          </a:p>
        </p:txBody>
      </p:sp>
      <p:sp>
        <p:nvSpPr>
          <p:cNvPr id="76804" name="AutoShape 6"/>
          <p:cNvSpPr>
            <a:spLocks noChangeArrowheads="1"/>
          </p:cNvSpPr>
          <p:nvPr/>
        </p:nvSpPr>
        <p:spPr bwMode="auto">
          <a:xfrm>
            <a:off x="4814888" y="5264944"/>
            <a:ext cx="303847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zh-TW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活動項目簡介</a:t>
            </a:r>
            <a:endParaRPr lang="en-US" altLang="zh-TW" sz="24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7264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「可提供課外活動」</a:t>
            </a: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277541" y="996554"/>
            <a:ext cx="6588919" cy="647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375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可提供課外活動</a:t>
            </a: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1331119" y="1889522"/>
            <a:ext cx="6481763" cy="348977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「課外活動」→「可提供課外活動」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Activites Offered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為每個時段加入活動和服務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為每個活動加入負責的教職員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設定每個活動的限額，以及會否讓學生網上報名</a:t>
            </a:r>
          </a:p>
        </p:txBody>
      </p:sp>
    </p:spTree>
    <p:extLst>
      <p:ext uri="{BB962C8B-B14F-4D97-AF65-F5344CB8AC3E}">
        <p14:creationId xmlns:p14="http://schemas.microsoft.com/office/powerpoint/2010/main" val="715275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"/>
          <a:stretch>
            <a:fillRect/>
          </a:stretch>
        </p:blipFill>
        <p:spPr bwMode="auto">
          <a:xfrm>
            <a:off x="819151" y="857251"/>
            <a:ext cx="7412831" cy="48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5517356" y="4981575"/>
            <a:ext cx="229552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可提供課外活動</a:t>
            </a:r>
          </a:p>
        </p:txBody>
      </p:sp>
      <p:sp>
        <p:nvSpPr>
          <p:cNvPr id="80900" name="矩形 1"/>
          <p:cNvSpPr>
            <a:spLocks noChangeArrowheads="1"/>
          </p:cNvSpPr>
          <p:nvPr/>
        </p:nvSpPr>
        <p:spPr bwMode="auto">
          <a:xfrm>
            <a:off x="3600450" y="1484710"/>
            <a:ext cx="404813" cy="18930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80901" name="文字方塊 5"/>
          <p:cNvSpPr txBox="1">
            <a:spLocks noChangeArrowheads="1"/>
          </p:cNvSpPr>
          <p:nvPr/>
        </p:nvSpPr>
        <p:spPr bwMode="auto">
          <a:xfrm>
            <a:off x="3606404" y="1493044"/>
            <a:ext cx="40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58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"/>
          <a:stretch>
            <a:fillRect/>
          </a:stretch>
        </p:blipFill>
        <p:spPr bwMode="auto">
          <a:xfrm>
            <a:off x="819151" y="857251"/>
            <a:ext cx="7412831" cy="48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493169" y="3050382"/>
            <a:ext cx="5332810" cy="135016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如果上一個時段有使用「課外活動」模組，可以使用「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複製來源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」複製上一個時段的活動。</a:t>
            </a:r>
          </a:p>
        </p:txBody>
      </p:sp>
      <p:sp>
        <p:nvSpPr>
          <p:cNvPr id="82948" name="矩形 4"/>
          <p:cNvSpPr>
            <a:spLocks noChangeArrowheads="1"/>
          </p:cNvSpPr>
          <p:nvPr/>
        </p:nvSpPr>
        <p:spPr bwMode="auto">
          <a:xfrm>
            <a:off x="3626644" y="1484710"/>
            <a:ext cx="404813" cy="18930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6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350" y="2455069"/>
            <a:ext cx="5829300" cy="1102519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簡介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「課外活動」模組簡介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60798" y="1938338"/>
            <a:ext cx="7822406" cy="323865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354013" indent="-354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紀錄學校的課外活動和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21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紀錄每個課外活動和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的教職員、學生</a:t>
            </a:r>
          </a:p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為每位學生加上職位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及成就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成就適用於活動項目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學生可以在網上報名參加學校的課外活動 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適用於課外活動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學生的活動紀錄及表現可加入成績表</a:t>
            </a:r>
          </a:p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紀錄「其他學習經歷」相關欄位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HK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181"/>
              </a:spcBef>
              <a:buSzPct val="90000"/>
              <a:buFont typeface="Wingdings" panose="05000000000000000000" pitchFamily="2" charset="2"/>
              <a:buChar char=""/>
            </a:pP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紀錄「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人材資料庫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」相關欄位(</a:t>
            </a:r>
            <a:r>
              <a:rPr lang="zh-TW" altLang="en-US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適用於活動項目</a:t>
            </a:r>
            <a:r>
              <a:rPr lang="en-US" altLang="zh-TW" sz="21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9012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6775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3518297" y="2645569"/>
            <a:ext cx="3537347" cy="7298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完成複製上時段</a:t>
            </a:r>
          </a:p>
        </p:txBody>
      </p:sp>
      <p:sp>
        <p:nvSpPr>
          <p:cNvPr id="84996" name="矩形 3"/>
          <p:cNvSpPr>
            <a:spLocks noChangeArrowheads="1"/>
          </p:cNvSpPr>
          <p:nvPr/>
        </p:nvSpPr>
        <p:spPr bwMode="auto">
          <a:xfrm>
            <a:off x="3707606" y="1593057"/>
            <a:ext cx="404813" cy="1893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3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6775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4625578" y="4806554"/>
            <a:ext cx="3051572" cy="72985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增新課外活動</a:t>
            </a:r>
          </a:p>
        </p:txBody>
      </p:sp>
      <p:sp>
        <p:nvSpPr>
          <p:cNvPr id="87044" name="矩形 3"/>
          <p:cNvSpPr>
            <a:spLocks noChangeArrowheads="1"/>
          </p:cNvSpPr>
          <p:nvPr/>
        </p:nvSpPr>
        <p:spPr bwMode="auto">
          <a:xfrm>
            <a:off x="3681412" y="1619250"/>
            <a:ext cx="404813" cy="1893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3204"/>
            <a:ext cx="6657975" cy="486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289697" y="4374356"/>
            <a:ext cx="4523184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在代碼表「課外活動」中狀態定為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的項目，都會在這裏出現。選擇後，按「增新」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493169" y="1431132"/>
            <a:ext cx="607219" cy="4293394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</p:spTree>
    <p:extLst>
      <p:ext uri="{BB962C8B-B14F-4D97-AF65-F5344CB8AC3E}">
        <p14:creationId xmlns:p14="http://schemas.microsoft.com/office/powerpoint/2010/main" val="1502831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4" y="859632"/>
            <a:ext cx="6744890" cy="48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1547813" y="4319587"/>
            <a:ext cx="5724525" cy="128230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這是加入活動和服務後的版面。本版更可以設定活動的限額及是否容許學生在網上報名。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2581275" y="1627585"/>
            <a:ext cx="2180035" cy="403622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7434263" y="1727598"/>
            <a:ext cx="517922" cy="3969544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90118" name="矩形 5"/>
          <p:cNvSpPr>
            <a:spLocks noChangeArrowheads="1"/>
          </p:cNvSpPr>
          <p:nvPr/>
        </p:nvSpPr>
        <p:spPr bwMode="auto">
          <a:xfrm>
            <a:off x="3648075" y="1431132"/>
            <a:ext cx="491729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1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>
            <a:fillRect/>
          </a:stretch>
        </p:blipFill>
        <p:spPr bwMode="auto">
          <a:xfrm>
            <a:off x="1143001" y="864394"/>
            <a:ext cx="6642497" cy="486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530204" y="2106217"/>
            <a:ext cx="945356" cy="2687240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289698" y="4508898"/>
            <a:ext cx="4387453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現在嘗試為每一個活動設定負責人，請按活動的超連結。</a:t>
            </a:r>
          </a:p>
        </p:txBody>
      </p:sp>
      <p:sp>
        <p:nvSpPr>
          <p:cNvPr id="92165" name="矩形 4"/>
          <p:cNvSpPr>
            <a:spLocks noChangeArrowheads="1"/>
          </p:cNvSpPr>
          <p:nvPr/>
        </p:nvSpPr>
        <p:spPr bwMode="auto">
          <a:xfrm>
            <a:off x="3648075" y="1431132"/>
            <a:ext cx="491729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65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98" y="885825"/>
            <a:ext cx="6655594" cy="48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2951560" y="3699273"/>
            <a:ext cx="4860131" cy="19585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進入這個版面，可以設定每「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專責教職員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協助教職員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」。兩者在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內的權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相同，都可以處理相關活動的學生資料。修改後，必須按「儲存」。</a:t>
            </a:r>
          </a:p>
        </p:txBody>
      </p:sp>
      <p:sp>
        <p:nvSpPr>
          <p:cNvPr id="94212" name="矩形 3"/>
          <p:cNvSpPr>
            <a:spLocks noChangeArrowheads="1"/>
          </p:cNvSpPr>
          <p:nvPr/>
        </p:nvSpPr>
        <p:spPr bwMode="auto">
          <a:xfrm>
            <a:off x="3492104" y="1646635"/>
            <a:ext cx="485775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7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群組 1"/>
          <p:cNvGrpSpPr>
            <a:grpSpLocks/>
          </p:cNvGrpSpPr>
          <p:nvPr/>
        </p:nvGrpSpPr>
        <p:grpSpPr bwMode="auto">
          <a:xfrm>
            <a:off x="1156098" y="870348"/>
            <a:ext cx="6655594" cy="4864894"/>
            <a:chOff x="1541463" y="17463"/>
            <a:chExt cx="8874125" cy="6486525"/>
          </a:xfrm>
        </p:grpSpPr>
        <p:pic>
          <p:nvPicPr>
            <p:cNvPr id="96262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63" y="17463"/>
              <a:ext cx="8874125" cy="648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3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484313"/>
              <a:ext cx="1800225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545682" y="1978819"/>
            <a:ext cx="1350169" cy="32063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301728" y="4508898"/>
            <a:ext cx="3375422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在同一個版面中，可以處理其他課外活動。</a:t>
            </a:r>
          </a:p>
        </p:txBody>
      </p:sp>
      <p:sp>
        <p:nvSpPr>
          <p:cNvPr id="96261" name="矩形 6"/>
          <p:cNvSpPr>
            <a:spLocks noChangeArrowheads="1"/>
          </p:cNvSpPr>
          <p:nvPr/>
        </p:nvSpPr>
        <p:spPr bwMode="auto">
          <a:xfrm>
            <a:off x="3492104" y="1675210"/>
            <a:ext cx="458390" cy="11668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98" y="857251"/>
            <a:ext cx="6440090" cy="48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749153" y="4913710"/>
            <a:ext cx="4927997" cy="4726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完成了一個活動時段的設定工作。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3626895" y="1457781"/>
            <a:ext cx="351039" cy="114300"/>
          </a:xfrm>
          <a:prstGeom prst="rect">
            <a:avLst/>
          </a:prstGeom>
          <a:solidFill>
            <a:srgbClr val="CC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16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4" y="863204"/>
            <a:ext cx="7087790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2263378" y="3762375"/>
            <a:ext cx="5413772" cy="1976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「學生學習概覽資料」為新高中專用版面，小學的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不會顯示。雖然中學仍可以為初中學生輸入相關欄位，但不會在「學生學習概覽資料」的相關報告中出現。</a:t>
            </a:r>
          </a:p>
        </p:txBody>
      </p:sp>
      <p:sp>
        <p:nvSpPr>
          <p:cNvPr id="100356" name="矩形 3"/>
          <p:cNvSpPr>
            <a:spLocks noChangeArrowheads="1"/>
          </p:cNvSpPr>
          <p:nvPr/>
        </p:nvSpPr>
        <p:spPr bwMode="auto">
          <a:xfrm>
            <a:off x="3626644" y="1431132"/>
            <a:ext cx="513160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5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4" y="863204"/>
            <a:ext cx="7087790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3701653" y="2200275"/>
            <a:ext cx="3994547" cy="34528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「合辦機構」以活動為單位，不需要再為每個學生編修；但其餘兩個欄位只是編修學生紀錄時的預設值。要編修相關紀錄，可以按「修改」或超連結。這三個欄位都可以透過「複製來源」複製上一個時段的值。</a:t>
            </a:r>
          </a:p>
        </p:txBody>
      </p:sp>
      <p:sp>
        <p:nvSpPr>
          <p:cNvPr id="102404" name="矩形 3"/>
          <p:cNvSpPr>
            <a:spLocks noChangeArrowheads="1"/>
          </p:cNvSpPr>
          <p:nvPr/>
        </p:nvSpPr>
        <p:spPr bwMode="auto">
          <a:xfrm>
            <a:off x="3654029" y="1457325"/>
            <a:ext cx="48577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5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277541" y="1889523"/>
            <a:ext cx="6588919" cy="5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3000">
                <a:latin typeface="Trebuchet MS" panose="020B0603020202020204" pitchFamily="34" charset="0"/>
                <a:ea typeface="標楷體" panose="03000509000000000000" pitchFamily="65" charset="-120"/>
              </a:rPr>
              <a:t>相關模組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264444" y="2483644"/>
            <a:ext cx="2821781" cy="3062287"/>
            <a:chOff x="102" y="1366"/>
            <a:chExt cx="2370" cy="2572"/>
          </a:xfrm>
        </p:grpSpPr>
        <p:sp>
          <p:nvSpPr>
            <p:cNvPr id="7188" name="Freeform 3"/>
            <p:cNvSpPr>
              <a:spLocks/>
            </p:cNvSpPr>
            <p:nvPr/>
          </p:nvSpPr>
          <p:spPr bwMode="auto">
            <a:xfrm flipV="1">
              <a:off x="997" y="2427"/>
              <a:ext cx="1475" cy="470"/>
            </a:xfrm>
            <a:custGeom>
              <a:avLst/>
              <a:gdLst>
                <a:gd name="T0" fmla="*/ 0 w 1361"/>
                <a:gd name="T1" fmla="*/ 0 h 454"/>
                <a:gd name="T2" fmla="*/ 4663 w 1361"/>
                <a:gd name="T3" fmla="*/ 0 h 454"/>
                <a:gd name="T4" fmla="*/ 7984 w 1361"/>
                <a:gd name="T5" fmla="*/ 973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189" name="AutoShape 4"/>
            <p:cNvSpPr>
              <a:spLocks noChangeArrowheads="1"/>
            </p:cNvSpPr>
            <p:nvPr/>
          </p:nvSpPr>
          <p:spPr bwMode="auto">
            <a:xfrm>
              <a:off x="102" y="2613"/>
              <a:ext cx="907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代碼管理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Code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Management</a:t>
              </a:r>
            </a:p>
          </p:txBody>
        </p:sp>
        <p:sp>
          <p:nvSpPr>
            <p:cNvPr id="7190" name="Text Box 5"/>
            <p:cNvSpPr txBox="1">
              <a:spLocks noChangeArrowheads="1"/>
            </p:cNvSpPr>
            <p:nvPr/>
          </p:nvSpPr>
          <p:spPr bwMode="auto">
            <a:xfrm>
              <a:off x="1111" y="2046"/>
              <a:ext cx="1191" cy="1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5100" rIns="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活動類別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課外活動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服務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校際活動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05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活動項目類別</a:t>
              </a:r>
              <a:endParaRPr lang="en-US" altLang="zh-TW" sz="105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05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活動項目</a:t>
              </a:r>
              <a:endParaRPr lang="en-US" altLang="zh-TW" sz="105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學生活動職位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學生活動表現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獎項／證書文憑／成就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合辦機構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其他學習經歷總類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HK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TW" sz="105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050">
                  <a:latin typeface="標楷體" panose="03000509000000000000" pitchFamily="65" charset="-120"/>
                  <a:ea typeface="標楷體" panose="03000509000000000000" pitchFamily="65" charset="-120"/>
                </a:rPr>
                <a:t>最後一個代碼表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1050">
                  <a:latin typeface="標楷體" panose="03000509000000000000" pitchFamily="65" charset="-120"/>
                  <a:ea typeface="標楷體" panose="03000509000000000000" pitchFamily="65" charset="-120"/>
                </a:rPr>
                <a:t>只適用於中學</a:t>
              </a:r>
              <a:r>
                <a:rPr lang="en-US" altLang="zh-TW" sz="105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7191" name="Freeform 6"/>
            <p:cNvSpPr>
              <a:spLocks/>
            </p:cNvSpPr>
            <p:nvPr/>
          </p:nvSpPr>
          <p:spPr bwMode="auto">
            <a:xfrm>
              <a:off x="941" y="1649"/>
              <a:ext cx="1531" cy="567"/>
            </a:xfrm>
            <a:custGeom>
              <a:avLst/>
              <a:gdLst>
                <a:gd name="T0" fmla="*/ 0 w 1361"/>
                <a:gd name="T1" fmla="*/ 0 h 454"/>
                <a:gd name="T2" fmla="*/ 10579 w 1361"/>
                <a:gd name="T3" fmla="*/ 0 h 454"/>
                <a:gd name="T4" fmla="*/ 18123 w 1361"/>
                <a:gd name="T5" fmla="*/ 60331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1" h="454">
                  <a:moveTo>
                    <a:pt x="0" y="0"/>
                  </a:moveTo>
                  <a:lnTo>
                    <a:pt x="794" y="0"/>
                  </a:lnTo>
                  <a:lnTo>
                    <a:pt x="1361" y="454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192" name="AutoShape 7"/>
            <p:cNvSpPr>
              <a:spLocks noChangeArrowheads="1"/>
            </p:cNvSpPr>
            <p:nvPr/>
          </p:nvSpPr>
          <p:spPr bwMode="auto">
            <a:xfrm>
              <a:off x="102" y="1366"/>
              <a:ext cx="907" cy="50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TW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系統保安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zh-HK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Security</a:t>
              </a:r>
            </a:p>
          </p:txBody>
        </p:sp>
        <p:sp>
          <p:nvSpPr>
            <p:cNvPr id="7193" name="Text Box 8"/>
            <p:cNvSpPr txBox="1">
              <a:spLocks noChangeArrowheads="1"/>
            </p:cNvSpPr>
            <p:nvPr/>
          </p:nvSpPr>
          <p:spPr bwMode="auto">
            <a:xfrm>
              <a:off x="1337" y="1479"/>
              <a:ext cx="680" cy="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細明體" panose="02020509000000000000" pitchFamily="49" charset="-12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教職員帳號</a:t>
              </a:r>
            </a:p>
            <a:p>
              <a:pPr algn="ctr">
                <a:spcBef>
                  <a:spcPct val="0"/>
                </a:spcBef>
              </a:pPr>
              <a:r>
                <a:rPr lang="en-US" altLang="zh-TW" sz="1050">
                  <a:latin typeface="Times New Roman" panose="02020603050405020304" pitchFamily="18" charset="0"/>
                  <a:ea typeface="新細明體" panose="02020500000000000000" pitchFamily="18" charset="-120"/>
                </a:rPr>
                <a:t>學生帳號 </a:t>
              </a:r>
            </a:p>
          </p:txBody>
        </p:sp>
      </p:grp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「課外活動」模組簡介</a:t>
            </a:r>
          </a:p>
        </p:txBody>
      </p:sp>
      <p:sp>
        <p:nvSpPr>
          <p:cNvPr id="7173" name="AutoShape 20"/>
          <p:cNvSpPr>
            <a:spLocks noChangeArrowheads="1"/>
          </p:cNvSpPr>
          <p:nvPr/>
        </p:nvSpPr>
        <p:spPr bwMode="auto">
          <a:xfrm>
            <a:off x="4099322" y="3429000"/>
            <a:ext cx="1013222" cy="40005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180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課外活動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328047" y="2624138"/>
            <a:ext cx="2295525" cy="2506266"/>
            <a:chOff x="6809734" y="1808163"/>
            <a:chExt cx="3572516" cy="3992563"/>
          </a:xfrm>
        </p:grpSpPr>
        <p:sp>
          <p:nvSpPr>
            <p:cNvPr id="7175" name="Freeform 14"/>
            <p:cNvSpPr>
              <a:spLocks/>
            </p:cNvSpPr>
            <p:nvPr/>
          </p:nvSpPr>
          <p:spPr bwMode="auto">
            <a:xfrm flipH="1" flipV="1">
              <a:off x="6809734" y="3967246"/>
              <a:ext cx="1645037" cy="1498603"/>
            </a:xfrm>
            <a:custGeom>
              <a:avLst/>
              <a:gdLst>
                <a:gd name="T0" fmla="*/ 0 w 10081"/>
                <a:gd name="T1" fmla="*/ 2147483646 h 9658"/>
                <a:gd name="T2" fmla="*/ 2147483646 w 10081"/>
                <a:gd name="T3" fmla="*/ 0 h 9658"/>
                <a:gd name="T4" fmla="*/ 2147483646 w 10081"/>
                <a:gd name="T5" fmla="*/ 2147483646 h 96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1" h="9658">
                  <a:moveTo>
                    <a:pt x="0" y="85"/>
                  </a:moveTo>
                  <a:lnTo>
                    <a:pt x="4738" y="0"/>
                  </a:lnTo>
                  <a:lnTo>
                    <a:pt x="10081" y="9658"/>
                  </a:lnTo>
                </a:path>
              </a:pathLst>
            </a:custGeom>
            <a:noFill/>
            <a:ln w="5724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grpSp>
          <p:nvGrpSpPr>
            <p:cNvPr id="7176" name="群組 23"/>
            <p:cNvGrpSpPr>
              <a:grpSpLocks/>
            </p:cNvGrpSpPr>
            <p:nvPr/>
          </p:nvGrpSpPr>
          <p:grpSpPr bwMode="auto">
            <a:xfrm>
              <a:off x="6829903" y="1808163"/>
              <a:ext cx="3552347" cy="3992563"/>
              <a:chOff x="6829903" y="1808163"/>
              <a:chExt cx="3552347" cy="3992563"/>
            </a:xfrm>
          </p:grpSpPr>
          <p:sp>
            <p:nvSpPr>
              <p:cNvPr id="25" name="AutoShape 11"/>
              <p:cNvSpPr>
                <a:spLocks noChangeArrowheads="1"/>
              </p:cNvSpPr>
              <p:nvPr/>
            </p:nvSpPr>
            <p:spPr bwMode="auto">
              <a:xfrm>
                <a:off x="8762759" y="2839970"/>
                <a:ext cx="1619491" cy="900935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獎懲資料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Award &amp;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Punishment</a:t>
                </a:r>
              </a:p>
            </p:txBody>
          </p:sp>
          <p:sp>
            <p:nvSpPr>
              <p:cNvPr id="26" name="AutoShape 12"/>
              <p:cNvSpPr>
                <a:spLocks noChangeArrowheads="1"/>
              </p:cNvSpPr>
              <p:nvPr/>
            </p:nvSpPr>
            <p:spPr bwMode="auto">
              <a:xfrm>
                <a:off x="8762759" y="1808163"/>
                <a:ext cx="1619491" cy="900935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學生成績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Assessment</a:t>
                </a:r>
              </a:p>
            </p:txBody>
          </p:sp>
          <p:sp>
            <p:nvSpPr>
              <p:cNvPr id="7179" name="Freeform 13"/>
              <p:cNvSpPr>
                <a:spLocks/>
              </p:cNvSpPr>
              <p:nvPr/>
            </p:nvSpPr>
            <p:spPr bwMode="auto">
              <a:xfrm flipH="1">
                <a:off x="6829903" y="2310673"/>
                <a:ext cx="1698148" cy="1138772"/>
              </a:xfrm>
              <a:custGeom>
                <a:avLst/>
                <a:gdLst>
                  <a:gd name="T0" fmla="*/ 0 w 9923"/>
                  <a:gd name="T1" fmla="*/ 0 h 13235"/>
                  <a:gd name="T2" fmla="*/ 2147483646 w 9923"/>
                  <a:gd name="T3" fmla="*/ 0 h 13235"/>
                  <a:gd name="T4" fmla="*/ 2147483646 w 9923"/>
                  <a:gd name="T5" fmla="*/ 2147483646 h 132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23" h="13235">
                    <a:moveTo>
                      <a:pt x="0" y="0"/>
                    </a:moveTo>
                    <a:lnTo>
                      <a:pt x="5060" y="0"/>
                    </a:lnTo>
                    <a:lnTo>
                      <a:pt x="9923" y="13235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7180" name="Freeform 14"/>
              <p:cNvSpPr>
                <a:spLocks/>
              </p:cNvSpPr>
              <p:nvPr/>
            </p:nvSpPr>
            <p:spPr bwMode="auto">
              <a:xfrm flipH="1" flipV="1">
                <a:off x="6843177" y="3743528"/>
                <a:ext cx="1658348" cy="597535"/>
              </a:xfrm>
              <a:custGeom>
                <a:avLst/>
                <a:gdLst>
                  <a:gd name="T0" fmla="*/ 0 w 10000"/>
                  <a:gd name="T1" fmla="*/ 0 h 10974"/>
                  <a:gd name="T2" fmla="*/ 2147483646 w 10000"/>
                  <a:gd name="T3" fmla="*/ 0 h 10974"/>
                  <a:gd name="T4" fmla="*/ 2147483646 w 10000"/>
                  <a:gd name="T5" fmla="*/ 2147483646 h 109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974">
                    <a:moveTo>
                      <a:pt x="0" y="0"/>
                    </a:moveTo>
                    <a:lnTo>
                      <a:pt x="4741" y="0"/>
                    </a:lnTo>
                    <a:lnTo>
                      <a:pt x="10000" y="10974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7181" name="Text Box 15"/>
              <p:cNvSpPr txBox="1">
                <a:spLocks noChangeArrowheads="1"/>
              </p:cNvSpPr>
              <p:nvPr/>
            </p:nvSpPr>
            <p:spPr bwMode="auto">
              <a:xfrm>
                <a:off x="7241380" y="1897064"/>
                <a:ext cx="1008063" cy="5259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7182" name="Text Box 16"/>
              <p:cNvSpPr txBox="1">
                <a:spLocks noChangeArrowheads="1"/>
              </p:cNvSpPr>
              <p:nvPr/>
            </p:nvSpPr>
            <p:spPr bwMode="auto">
              <a:xfrm>
                <a:off x="7348006" y="4148138"/>
                <a:ext cx="900113" cy="5259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/>
            </p:nvSpPr>
            <p:spPr bwMode="auto">
              <a:xfrm>
                <a:off x="8762759" y="3877468"/>
                <a:ext cx="1619491" cy="90093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TW" sz="1013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學生學習概覽</a:t>
                </a:r>
                <a:endParaRPr lang="en-US" altLang="zh-TW" sz="1013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Student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Learning Profile</a:t>
                </a:r>
              </a:p>
            </p:txBody>
          </p:sp>
          <p:sp>
            <p:nvSpPr>
              <p:cNvPr id="7184" name="Line 18"/>
              <p:cNvSpPr>
                <a:spLocks noChangeShapeType="1"/>
              </p:cNvSpPr>
              <p:nvPr/>
            </p:nvSpPr>
            <p:spPr bwMode="auto">
              <a:xfrm flipV="1">
                <a:off x="6856482" y="3286537"/>
                <a:ext cx="1618560" cy="317296"/>
              </a:xfrm>
              <a:custGeom>
                <a:avLst/>
                <a:gdLst>
                  <a:gd name="T0" fmla="*/ 0 w 1618560"/>
                  <a:gd name="T1" fmla="*/ 0 h 317296"/>
                  <a:gd name="T2" fmla="*/ 882788 w 1618560"/>
                  <a:gd name="T3" fmla="*/ 317296 h 317296"/>
                  <a:gd name="T4" fmla="*/ 1618560 w 1618560"/>
                  <a:gd name="T5" fmla="*/ 296720 h 3172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18560" h="317296">
                    <a:moveTo>
                      <a:pt x="0" y="0"/>
                    </a:moveTo>
                    <a:lnTo>
                      <a:pt x="882788" y="317296"/>
                    </a:lnTo>
                    <a:lnTo>
                      <a:pt x="1618560" y="296720"/>
                    </a:lnTo>
                  </a:path>
                </a:pathLst>
              </a:custGeom>
              <a:noFill/>
              <a:ln w="5724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7185" name="Text Box 19"/>
              <p:cNvSpPr txBox="1">
                <a:spLocks noChangeArrowheads="1"/>
              </p:cNvSpPr>
              <p:nvPr/>
            </p:nvSpPr>
            <p:spPr bwMode="auto">
              <a:xfrm>
                <a:off x="7310153" y="3094024"/>
                <a:ext cx="900113" cy="5259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課外活動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AutoShape 12"/>
              <p:cNvSpPr>
                <a:spLocks noChangeArrowheads="1"/>
              </p:cNvSpPr>
              <p:nvPr/>
            </p:nvSpPr>
            <p:spPr bwMode="auto">
              <a:xfrm>
                <a:off x="8762759" y="4899791"/>
                <a:ext cx="1619491" cy="900935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50625" tIns="26325" rIns="50625" bIns="26325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zh-TW" altLang="en-US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人材資料庫</a:t>
                </a:r>
                <a:endParaRPr lang="en-US" altLang="zh-TW" sz="1013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en-US" altLang="zh-HK" sz="1013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Talent Databank</a:t>
                </a:r>
              </a:p>
            </p:txBody>
          </p:sp>
          <p:sp>
            <p:nvSpPr>
              <p:cNvPr id="7187" name="矩形 34"/>
              <p:cNvSpPr>
                <a:spLocks noChangeArrowheads="1"/>
              </p:cNvSpPr>
              <p:nvPr/>
            </p:nvSpPr>
            <p:spPr bwMode="auto">
              <a:xfrm>
                <a:off x="7348006" y="5341745"/>
                <a:ext cx="902810" cy="239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6325" rIns="0" bIns="26325">
                <a:spAutoFit/>
              </a:bodyPr>
              <a:lstStyle>
                <a:lvl1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1pPr>
                <a:lvl2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2pPr>
                <a:lvl3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3pPr>
                <a:lvl4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4pPr>
                <a:lvl5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細明體" panose="02020509000000000000" pitchFamily="49" charset="-120"/>
                  </a:defRPr>
                </a:lvl9pPr>
              </a:lstStyle>
              <a:p>
                <a:pPr algn="ctr">
                  <a:lnSpc>
                    <a:spcPct val="70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zh-TW" altLang="en-US" sz="9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活動項目</a:t>
                </a:r>
                <a:endParaRPr lang="en-US" altLang="zh-TW" sz="9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586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「報名」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1331119" y="1889522"/>
            <a:ext cx="6481763" cy="348977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「課外活動」→「報名」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Application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由教職員按學生的優先次序加入報名項目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觀看每個活動已報名人數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700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>
            <a:fillRect/>
          </a:stretch>
        </p:blipFill>
        <p:spPr bwMode="auto">
          <a:xfrm>
            <a:off x="862012" y="857250"/>
            <a:ext cx="7462838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1533525" y="3631407"/>
            <a:ext cx="6278166" cy="168830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我們先處理「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網上報名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」。「報名」的作用是輸入報名的學生名單，然後再從中揀出活動的正式成員。這項功能也不是必須要做，使用與否視乎貴校的決定。</a:t>
            </a:r>
          </a:p>
        </p:txBody>
      </p:sp>
      <p:sp>
        <p:nvSpPr>
          <p:cNvPr id="106500" name="矩形 3"/>
          <p:cNvSpPr>
            <a:spLocks noChangeArrowheads="1"/>
          </p:cNvSpPr>
          <p:nvPr/>
        </p:nvSpPr>
        <p:spPr bwMode="auto">
          <a:xfrm>
            <a:off x="3302794" y="1269206"/>
            <a:ext cx="432197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0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953691" y="857250"/>
            <a:ext cx="729019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3829051" y="3429000"/>
            <a:ext cx="4050506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現在「依班」處理學生的選擇。留意這些選擇是會計算優先次序的。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357437" y="1052512"/>
            <a:ext cx="404813" cy="338138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08549" name="AutoShape 6"/>
          <p:cNvSpPr>
            <a:spLocks noChangeArrowheads="1"/>
          </p:cNvSpPr>
          <p:nvPr/>
        </p:nvSpPr>
        <p:spPr bwMode="auto">
          <a:xfrm>
            <a:off x="6056710" y="4981575"/>
            <a:ext cx="1688306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報名＞依班</a:t>
            </a:r>
          </a:p>
        </p:txBody>
      </p:sp>
      <p:sp>
        <p:nvSpPr>
          <p:cNvPr id="108550" name="矩形 5"/>
          <p:cNvSpPr>
            <a:spLocks noChangeArrowheads="1"/>
          </p:cNvSpPr>
          <p:nvPr/>
        </p:nvSpPr>
        <p:spPr bwMode="auto">
          <a:xfrm>
            <a:off x="3032523" y="1322785"/>
            <a:ext cx="459581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1034654" y="857250"/>
            <a:ext cx="7286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331119" y="4104085"/>
            <a:ext cx="3983831" cy="12156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這例子中，學生只可以有3個選擇，這是因為我們在「設定」中定了3項。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492104" y="1237060"/>
            <a:ext cx="4239815" cy="2596753"/>
            <a:chOff x="3131840" y="505928"/>
            <a:chExt cx="5653088" cy="346282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1840" y="505928"/>
              <a:ext cx="5653088" cy="3462822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19050" cap="sq">
              <a:solidFill>
                <a:schemeClr val="tx2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0600" name="Rectangle 11"/>
            <p:cNvSpPr>
              <a:spLocks noChangeArrowheads="1"/>
            </p:cNvSpPr>
            <p:nvPr/>
          </p:nvSpPr>
          <p:spPr bwMode="auto">
            <a:xfrm>
              <a:off x="6228184" y="3156552"/>
              <a:ext cx="682625" cy="53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 sz="1500"/>
            </a:p>
          </p:txBody>
        </p:sp>
      </p:grpSp>
      <p:sp>
        <p:nvSpPr>
          <p:cNvPr id="110597" name="矩形 6"/>
          <p:cNvSpPr>
            <a:spLocks noChangeArrowheads="1"/>
          </p:cNvSpPr>
          <p:nvPr/>
        </p:nvSpPr>
        <p:spPr bwMode="auto">
          <a:xfrm>
            <a:off x="5949553" y="2159794"/>
            <a:ext cx="432197" cy="18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900">
                <a:solidFill>
                  <a:schemeClr val="tx1"/>
                </a:solidFill>
              </a:rPr>
              <a:t>2019</a:t>
            </a:r>
            <a:endParaRPr lang="zh-HK" altLang="en-US" sz="900">
              <a:solidFill>
                <a:schemeClr val="tx1"/>
              </a:solidFill>
            </a:endParaRPr>
          </a:p>
        </p:txBody>
      </p:sp>
      <p:sp>
        <p:nvSpPr>
          <p:cNvPr id="110598" name="矩形 7"/>
          <p:cNvSpPr>
            <a:spLocks noChangeArrowheads="1"/>
          </p:cNvSpPr>
          <p:nvPr/>
        </p:nvSpPr>
        <p:spPr bwMode="auto">
          <a:xfrm>
            <a:off x="3087291" y="1322785"/>
            <a:ext cx="357188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40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" b="2684"/>
          <a:stretch>
            <a:fillRect/>
          </a:stretch>
        </p:blipFill>
        <p:spPr bwMode="auto">
          <a:xfrm>
            <a:off x="1088232" y="857250"/>
            <a:ext cx="7022306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4031457" y="4847035"/>
            <a:ext cx="3579019" cy="60721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完成後，請按「儲存」。</a:t>
            </a:r>
          </a:p>
        </p:txBody>
      </p:sp>
      <p:sp>
        <p:nvSpPr>
          <p:cNvPr id="112644" name="矩形 3"/>
          <p:cNvSpPr>
            <a:spLocks noChangeArrowheads="1"/>
          </p:cNvSpPr>
          <p:nvPr/>
        </p:nvSpPr>
        <p:spPr bwMode="auto">
          <a:xfrm>
            <a:off x="3168254" y="1350169"/>
            <a:ext cx="513159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9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" b="2560"/>
          <a:stretch>
            <a:fillRect/>
          </a:stretch>
        </p:blipFill>
        <p:spPr bwMode="auto">
          <a:xfrm>
            <a:off x="1034654" y="852488"/>
            <a:ext cx="7047309" cy="48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2412207" y="3496867"/>
            <a:ext cx="3375422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現在「依學生」處理學生的選擇。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2655094" y="944166"/>
            <a:ext cx="472679" cy="404813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14693" name="AutoShape 4"/>
          <p:cNvSpPr>
            <a:spLocks noChangeArrowheads="1"/>
          </p:cNvSpPr>
          <p:nvPr/>
        </p:nvSpPr>
        <p:spPr bwMode="auto">
          <a:xfrm>
            <a:off x="5787628" y="4981575"/>
            <a:ext cx="1957388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報名＞依學生</a:t>
            </a:r>
          </a:p>
        </p:txBody>
      </p:sp>
      <p:sp>
        <p:nvSpPr>
          <p:cNvPr id="114694" name="矩形 5"/>
          <p:cNvSpPr>
            <a:spLocks noChangeArrowheads="1"/>
          </p:cNvSpPr>
          <p:nvPr/>
        </p:nvSpPr>
        <p:spPr bwMode="auto">
          <a:xfrm>
            <a:off x="3127773" y="1279922"/>
            <a:ext cx="458390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0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1" b="3465"/>
          <a:stretch>
            <a:fillRect/>
          </a:stretch>
        </p:blipFill>
        <p:spPr bwMode="auto">
          <a:xfrm>
            <a:off x="1062038" y="857250"/>
            <a:ext cx="7116366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Oval 4"/>
          <p:cNvSpPr>
            <a:spLocks noChangeArrowheads="1"/>
          </p:cNvSpPr>
          <p:nvPr/>
        </p:nvSpPr>
        <p:spPr bwMode="auto">
          <a:xfrm>
            <a:off x="2412207" y="2753917"/>
            <a:ext cx="608410" cy="3173015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4504135" y="4508898"/>
            <a:ext cx="3375422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「搜尋」後，請按個別學生的超連結。</a:t>
            </a:r>
          </a:p>
        </p:txBody>
      </p:sp>
      <p:sp>
        <p:nvSpPr>
          <p:cNvPr id="116741" name="矩形 4"/>
          <p:cNvSpPr>
            <a:spLocks noChangeArrowheads="1"/>
          </p:cNvSpPr>
          <p:nvPr/>
        </p:nvSpPr>
        <p:spPr bwMode="auto">
          <a:xfrm>
            <a:off x="3113485" y="1295401"/>
            <a:ext cx="513159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31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4" y="850106"/>
            <a:ext cx="6636544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208610" y="4171950"/>
            <a:ext cx="5670947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「依學生」的版面，除了可以選擇活動外，還在下方顯示活動的限額和已經報名的人數。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完成後，請按「儲存」。</a:t>
            </a:r>
          </a:p>
        </p:txBody>
      </p:sp>
      <p:sp>
        <p:nvSpPr>
          <p:cNvPr id="118788" name="矩形 3"/>
          <p:cNvSpPr>
            <a:spLocks noChangeArrowheads="1"/>
          </p:cNvSpPr>
          <p:nvPr/>
        </p:nvSpPr>
        <p:spPr bwMode="auto">
          <a:xfrm>
            <a:off x="3681413" y="1322785"/>
            <a:ext cx="511969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77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「網上報名」</a:t>
            </a:r>
          </a:p>
        </p:txBody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網上報名</a:t>
            </a: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1331119" y="1889523"/>
            <a:ext cx="6481763" cy="413097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「課外活動」→「網上報名」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On-line Application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讓學生自行在網上報名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400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 b="14827"/>
          <a:stretch>
            <a:fillRect/>
          </a:stretch>
        </p:blipFill>
        <p:spPr bwMode="auto">
          <a:xfrm>
            <a:off x="872729" y="845344"/>
            <a:ext cx="7384256" cy="49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AutoShape 4"/>
          <p:cNvSpPr>
            <a:spLocks noChangeArrowheads="1"/>
          </p:cNvSpPr>
          <p:nvPr/>
        </p:nvSpPr>
        <p:spPr bwMode="auto">
          <a:xfrm>
            <a:off x="6394847" y="5049441"/>
            <a:ext cx="1418034" cy="403622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網上報名</a:t>
            </a:r>
          </a:p>
        </p:txBody>
      </p:sp>
      <p:sp>
        <p:nvSpPr>
          <p:cNvPr id="122884" name="矩形 3"/>
          <p:cNvSpPr>
            <a:spLocks noChangeArrowheads="1"/>
          </p:cNvSpPr>
          <p:nvPr/>
        </p:nvSpPr>
        <p:spPr bwMode="auto">
          <a:xfrm>
            <a:off x="3087291" y="1269206"/>
            <a:ext cx="513159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825">
                <a:solidFill>
                  <a:schemeClr val="tx1"/>
                </a:solidFill>
              </a:rPr>
              <a:t>2019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22885" name="矩形 4"/>
          <p:cNvSpPr>
            <a:spLocks noChangeArrowheads="1"/>
          </p:cNvSpPr>
          <p:nvPr/>
        </p:nvSpPr>
        <p:spPr bwMode="auto">
          <a:xfrm>
            <a:off x="3464719" y="1997869"/>
            <a:ext cx="513160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825">
                <a:solidFill>
                  <a:schemeClr val="tx1"/>
                </a:solidFill>
              </a:rPr>
              <a:t>2019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22886" name="矩形 5"/>
          <p:cNvSpPr>
            <a:spLocks noChangeArrowheads="1"/>
          </p:cNvSpPr>
          <p:nvPr/>
        </p:nvSpPr>
        <p:spPr bwMode="auto">
          <a:xfrm>
            <a:off x="6030516" y="1997869"/>
            <a:ext cx="513159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825">
                <a:solidFill>
                  <a:schemeClr val="tx1"/>
                </a:solidFill>
              </a:rPr>
              <a:t>2019</a:t>
            </a:r>
            <a:endParaRPr lang="zh-HK" altLang="en-US" sz="8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56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31119" y="1769269"/>
            <a:ext cx="6481763" cy="249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500">
                <a:latin typeface="Trebuchet MS" panose="020B0603020202020204" pitchFamily="34" charset="0"/>
                <a:ea typeface="標楷體" panose="03000509000000000000" pitchFamily="65" charset="-120"/>
              </a:rPr>
              <a:t>開始使用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6000">
                <a:latin typeface="Trebuchet MS" panose="020B0603020202020204" pitchFamily="34" charset="0"/>
                <a:ea typeface="標楷體" panose="03000509000000000000" pitchFamily="65" charset="-120"/>
              </a:rPr>
              <a:t>「課外活動」模組</a:t>
            </a:r>
          </a:p>
        </p:txBody>
      </p:sp>
    </p:spTree>
    <p:extLst>
      <p:ext uri="{BB962C8B-B14F-4D97-AF65-F5344CB8AC3E}">
        <p14:creationId xmlns:p14="http://schemas.microsoft.com/office/powerpoint/2010/main" val="1404530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 b="14827"/>
          <a:stretch>
            <a:fillRect/>
          </a:stretch>
        </p:blipFill>
        <p:spPr bwMode="auto">
          <a:xfrm>
            <a:off x="872729" y="845344"/>
            <a:ext cx="7384256" cy="49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2208610" y="4306491"/>
            <a:ext cx="5603081" cy="12156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這是學生「網上報名」的畫面，外觀大致跟「報名」→「依學生」相同。老師是沒有權看這一版的。</a:t>
            </a:r>
          </a:p>
        </p:txBody>
      </p:sp>
      <p:sp>
        <p:nvSpPr>
          <p:cNvPr id="124932" name="矩形 3"/>
          <p:cNvSpPr>
            <a:spLocks noChangeArrowheads="1"/>
          </p:cNvSpPr>
          <p:nvPr/>
        </p:nvSpPr>
        <p:spPr bwMode="auto">
          <a:xfrm>
            <a:off x="3087291" y="1269206"/>
            <a:ext cx="513159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825">
                <a:solidFill>
                  <a:schemeClr val="tx1"/>
                </a:solidFill>
              </a:rPr>
              <a:t>2019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24933" name="矩形 4"/>
          <p:cNvSpPr>
            <a:spLocks noChangeArrowheads="1"/>
          </p:cNvSpPr>
          <p:nvPr/>
        </p:nvSpPr>
        <p:spPr bwMode="auto">
          <a:xfrm>
            <a:off x="3464719" y="1997869"/>
            <a:ext cx="513160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825">
                <a:solidFill>
                  <a:schemeClr val="tx1"/>
                </a:solidFill>
              </a:rPr>
              <a:t>2019</a:t>
            </a:r>
            <a:endParaRPr lang="zh-HK" altLang="en-US" sz="825">
              <a:solidFill>
                <a:schemeClr val="tx1"/>
              </a:solidFill>
            </a:endParaRPr>
          </a:p>
        </p:txBody>
      </p:sp>
      <p:sp>
        <p:nvSpPr>
          <p:cNvPr id="124934" name="矩形 5"/>
          <p:cNvSpPr>
            <a:spLocks noChangeArrowheads="1"/>
          </p:cNvSpPr>
          <p:nvPr/>
        </p:nvSpPr>
        <p:spPr bwMode="auto">
          <a:xfrm>
            <a:off x="6030516" y="1997869"/>
            <a:ext cx="513159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825">
                <a:solidFill>
                  <a:schemeClr val="tx1"/>
                </a:solidFill>
              </a:rPr>
              <a:t>2019</a:t>
            </a:r>
            <a:endParaRPr lang="zh-HK" altLang="en-US" sz="8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63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「依活動編修」</a:t>
            </a: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</a:t>
            </a:r>
          </a:p>
        </p:txBody>
      </p:sp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1331119" y="1889523"/>
            <a:ext cx="6481763" cy="408480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「課外活動」→「依活動編修」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Maint By Activity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為每個活動加入學生成員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按活動編修每個成員的職位及表現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設定會否讓個別學生的紀錄加入成績表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750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/>
          <a:stretch>
            <a:fillRect/>
          </a:stretch>
        </p:blipFill>
        <p:spPr bwMode="auto">
          <a:xfrm>
            <a:off x="1143000" y="867966"/>
            <a:ext cx="6858000" cy="48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AutoShape 2"/>
          <p:cNvSpPr>
            <a:spLocks noChangeArrowheads="1"/>
          </p:cNvSpPr>
          <p:nvPr/>
        </p:nvSpPr>
        <p:spPr bwMode="auto">
          <a:xfrm>
            <a:off x="6124576" y="4981575"/>
            <a:ext cx="1688306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</a:t>
            </a: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2276475" y="2349104"/>
            <a:ext cx="5467350" cy="229433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」都是為活動加入學生名單。如果不使用「報名」或「網上報名」，可以完成「可提供課外活動」後，直接在這裏編修。</a:t>
            </a:r>
          </a:p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現在選擇活動後，按「繼續」。</a:t>
            </a:r>
          </a:p>
        </p:txBody>
      </p:sp>
      <p:sp>
        <p:nvSpPr>
          <p:cNvPr id="129029" name="矩形 4"/>
          <p:cNvSpPr>
            <a:spLocks noChangeArrowheads="1"/>
          </p:cNvSpPr>
          <p:nvPr/>
        </p:nvSpPr>
        <p:spPr bwMode="auto">
          <a:xfrm>
            <a:off x="2762250" y="1185863"/>
            <a:ext cx="513160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99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764382" y="857250"/>
            <a:ext cx="756166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矩形 2"/>
          <p:cNvSpPr>
            <a:spLocks noChangeArrowheads="1"/>
          </p:cNvSpPr>
          <p:nvPr/>
        </p:nvSpPr>
        <p:spPr bwMode="auto">
          <a:xfrm>
            <a:off x="3600450" y="1269206"/>
            <a:ext cx="511969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21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 b="5055"/>
          <a:stretch>
            <a:fillRect/>
          </a:stretch>
        </p:blipFill>
        <p:spPr bwMode="auto">
          <a:xfrm>
            <a:off x="1034654" y="850107"/>
            <a:ext cx="7181850" cy="48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3693319" y="998935"/>
            <a:ext cx="675085" cy="404813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33124" name="AutoShape 6"/>
          <p:cNvSpPr>
            <a:spLocks noChangeArrowheads="1"/>
          </p:cNvSpPr>
          <p:nvPr/>
        </p:nvSpPr>
        <p:spPr bwMode="auto">
          <a:xfrm>
            <a:off x="4031456" y="4981575"/>
            <a:ext cx="3781425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依活動編修＞課外活動報名</a:t>
            </a:r>
          </a:p>
        </p:txBody>
      </p:sp>
      <p:sp>
        <p:nvSpPr>
          <p:cNvPr id="133125" name="矩形 4"/>
          <p:cNvSpPr>
            <a:spLocks noChangeArrowheads="1"/>
          </p:cNvSpPr>
          <p:nvPr/>
        </p:nvSpPr>
        <p:spPr bwMode="auto">
          <a:xfrm>
            <a:off x="3113485" y="1295401"/>
            <a:ext cx="579834" cy="10834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750">
                <a:solidFill>
                  <a:schemeClr val="tx1"/>
                </a:solidFill>
              </a:rPr>
              <a:t>2019</a:t>
            </a:r>
            <a:endParaRPr lang="zh-HK" alt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19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 b="5055"/>
          <a:stretch>
            <a:fillRect/>
          </a:stretch>
        </p:blipFill>
        <p:spPr bwMode="auto">
          <a:xfrm>
            <a:off x="1034654" y="850107"/>
            <a:ext cx="7181850" cy="48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2951560" y="4171950"/>
            <a:ext cx="4792265" cy="1214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現在先處理如何取錄已「報名」或「網上報名」的學生。選取「課外活動報名」。</a:t>
            </a:r>
          </a:p>
        </p:txBody>
      </p:sp>
      <p:sp>
        <p:nvSpPr>
          <p:cNvPr id="135172" name="矩形 3"/>
          <p:cNvSpPr>
            <a:spLocks noChangeArrowheads="1"/>
          </p:cNvSpPr>
          <p:nvPr/>
        </p:nvSpPr>
        <p:spPr bwMode="auto">
          <a:xfrm>
            <a:off x="3113485" y="1295401"/>
            <a:ext cx="513159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06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" b="2689"/>
          <a:stretch>
            <a:fillRect/>
          </a:stretch>
        </p:blipFill>
        <p:spPr bwMode="auto">
          <a:xfrm>
            <a:off x="1007269" y="865585"/>
            <a:ext cx="7036594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141935" y="3375422"/>
            <a:ext cx="5670947" cy="197048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排序依據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」其中一個條件是「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報名時間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」，但除非貴校使用「網上報名」，否則不宜使用。現在請選擇「級別」和「排序依據」(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優先次序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)，然後按「搜尋」。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5651897" y="2051448"/>
            <a:ext cx="594122" cy="7834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37221" name="矩形 4"/>
          <p:cNvSpPr>
            <a:spLocks noChangeArrowheads="1"/>
          </p:cNvSpPr>
          <p:nvPr/>
        </p:nvSpPr>
        <p:spPr bwMode="auto">
          <a:xfrm>
            <a:off x="3059907" y="1269206"/>
            <a:ext cx="513160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" b="3839"/>
          <a:stretch>
            <a:fillRect/>
          </a:stretch>
        </p:blipFill>
        <p:spPr bwMode="auto">
          <a:xfrm>
            <a:off x="1062037" y="857250"/>
            <a:ext cx="8235554" cy="48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2303860" y="3605212"/>
            <a:ext cx="338138" cy="1957388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3424237" y="3995737"/>
            <a:ext cx="4252913" cy="15668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搜尋後，選擇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欲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取錄的學生，然後按「增新」。</a:t>
            </a:r>
          </a:p>
        </p:txBody>
      </p:sp>
      <p:sp>
        <p:nvSpPr>
          <p:cNvPr id="139269" name="矩形 4"/>
          <p:cNvSpPr>
            <a:spLocks noChangeArrowheads="1"/>
          </p:cNvSpPr>
          <p:nvPr/>
        </p:nvSpPr>
        <p:spPr bwMode="auto">
          <a:xfrm>
            <a:off x="3439716" y="1269206"/>
            <a:ext cx="513159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39270" name="矩形 5"/>
          <p:cNvSpPr>
            <a:spLocks noChangeArrowheads="1"/>
          </p:cNvSpPr>
          <p:nvPr/>
        </p:nvSpPr>
        <p:spPr bwMode="auto">
          <a:xfrm>
            <a:off x="6516291" y="3780235"/>
            <a:ext cx="351234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19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" b="3336"/>
          <a:stretch>
            <a:fillRect/>
          </a:stretch>
        </p:blipFill>
        <p:spPr bwMode="auto">
          <a:xfrm>
            <a:off x="900113" y="857250"/>
            <a:ext cx="7467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369594" y="4508898"/>
            <a:ext cx="3307556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這一個活動組別已成功加入數個會員了。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1818085" y="1079897"/>
            <a:ext cx="1021556" cy="203597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41317" name="矩形 4"/>
          <p:cNvSpPr>
            <a:spLocks noChangeArrowheads="1"/>
          </p:cNvSpPr>
          <p:nvPr/>
        </p:nvSpPr>
        <p:spPr bwMode="auto">
          <a:xfrm>
            <a:off x="3707607" y="1403748"/>
            <a:ext cx="513160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25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4" b="3583"/>
          <a:stretch>
            <a:fillRect/>
          </a:stretch>
        </p:blipFill>
        <p:spPr bwMode="auto">
          <a:xfrm>
            <a:off x="1088232" y="853678"/>
            <a:ext cx="7047310" cy="48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2208610" y="3901679"/>
            <a:ext cx="5604272" cy="148470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現在嘗試不使用「報名」、「網上報名」，直接為一個活動加入成員。先在「依活動編修」選一個活動，然後按「繼續」。</a:t>
            </a:r>
          </a:p>
        </p:txBody>
      </p:sp>
      <p:sp>
        <p:nvSpPr>
          <p:cNvPr id="143364" name="矩形 3"/>
          <p:cNvSpPr>
            <a:spLocks noChangeArrowheads="1"/>
          </p:cNvSpPr>
          <p:nvPr/>
        </p:nvSpPr>
        <p:spPr bwMode="auto">
          <a:xfrm>
            <a:off x="2762250" y="1188244"/>
            <a:ext cx="513160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22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350" y="2455069"/>
            <a:ext cx="5829300" cy="1102519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「設定」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331119" y="1889523"/>
            <a:ext cx="6481763" cy="3669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「課外活動」→「設定」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Setup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設定學生的表現、職位等基本參數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設定本學年的每一個活動時段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設定哪個時段的活動可加入成績表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設定學生最多可報名的活動數目</a:t>
            </a:r>
          </a:p>
        </p:txBody>
      </p:sp>
    </p:spTree>
    <p:extLst>
      <p:ext uri="{BB962C8B-B14F-4D97-AF65-F5344CB8AC3E}">
        <p14:creationId xmlns:p14="http://schemas.microsoft.com/office/powerpoint/2010/main" val="259970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7" y="857250"/>
            <a:ext cx="7475934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2072879" y="4013598"/>
            <a:ext cx="5740003" cy="13727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如果上一個時段已有該活動的資料，可以按「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增新前成員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」挑選上一個時段的學生。現在按「增新」加入新的成績。</a:t>
            </a: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1737122" y="1026319"/>
            <a:ext cx="917972" cy="350044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1682353" y="3430191"/>
            <a:ext cx="917972" cy="350044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45414" name="矩形 4"/>
          <p:cNvSpPr>
            <a:spLocks noChangeArrowheads="1"/>
          </p:cNvSpPr>
          <p:nvPr/>
        </p:nvSpPr>
        <p:spPr bwMode="auto">
          <a:xfrm>
            <a:off x="3464719" y="1269206"/>
            <a:ext cx="513160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15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 b="3221"/>
          <a:stretch>
            <a:fillRect/>
          </a:stretch>
        </p:blipFill>
        <p:spPr bwMode="auto">
          <a:xfrm>
            <a:off x="1062038" y="857250"/>
            <a:ext cx="7065169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2883694" y="4171950"/>
            <a:ext cx="4929188" cy="87749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這個例子中，會在搜尋條件中選級別，然後按「搜尋」。</a:t>
            </a:r>
          </a:p>
        </p:txBody>
      </p:sp>
      <p:sp>
        <p:nvSpPr>
          <p:cNvPr id="147460" name="矩形 4"/>
          <p:cNvSpPr>
            <a:spLocks noChangeArrowheads="1"/>
          </p:cNvSpPr>
          <p:nvPr/>
        </p:nvSpPr>
        <p:spPr bwMode="auto">
          <a:xfrm>
            <a:off x="2883694" y="1322785"/>
            <a:ext cx="513160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5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7725"/>
            <a:ext cx="608528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558779" y="4171950"/>
            <a:ext cx="4254103" cy="87749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揀選會加入該活動的學生，按「增新」。</a:t>
            </a:r>
          </a:p>
        </p:txBody>
      </p:sp>
      <p:sp>
        <p:nvSpPr>
          <p:cNvPr id="149508" name="Oval 5"/>
          <p:cNvSpPr>
            <a:spLocks noChangeArrowheads="1"/>
          </p:cNvSpPr>
          <p:nvPr/>
        </p:nvSpPr>
        <p:spPr bwMode="auto">
          <a:xfrm>
            <a:off x="2287191" y="847725"/>
            <a:ext cx="741759" cy="4948238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</p:spTree>
    <p:extLst>
      <p:ext uri="{BB962C8B-B14F-4D97-AF65-F5344CB8AC3E}">
        <p14:creationId xmlns:p14="http://schemas.microsoft.com/office/powerpoint/2010/main" val="2050236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" y="1229916"/>
            <a:ext cx="8234363" cy="3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4437460" y="4847035"/>
            <a:ext cx="3308747" cy="4726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這個活動也加入成員。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1818085" y="1431131"/>
            <a:ext cx="917972" cy="24288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51557" name="矩形 4"/>
          <p:cNvSpPr>
            <a:spLocks noChangeArrowheads="1"/>
          </p:cNvSpPr>
          <p:nvPr/>
        </p:nvSpPr>
        <p:spPr bwMode="auto">
          <a:xfrm>
            <a:off x="3626644" y="1808560"/>
            <a:ext cx="513160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1079897"/>
            <a:ext cx="819745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2344341" y="4442222"/>
            <a:ext cx="5400675" cy="11477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將來可按需要修改個別學生的「</a:t>
            </a:r>
            <a:r>
              <a:rPr lang="en-US" altLang="zh-TW" sz="24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en-US" altLang="zh-TW" sz="24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」。這些資料也可以加入成績表內。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435329" y="3833813"/>
            <a:ext cx="1916906" cy="60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53605" name="矩形 4"/>
          <p:cNvSpPr>
            <a:spLocks noChangeArrowheads="1"/>
          </p:cNvSpPr>
          <p:nvPr/>
        </p:nvSpPr>
        <p:spPr bwMode="auto">
          <a:xfrm>
            <a:off x="3626644" y="1646635"/>
            <a:ext cx="513160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20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>
            <a:fillRect/>
          </a:stretch>
        </p:blipFill>
        <p:spPr bwMode="auto">
          <a:xfrm>
            <a:off x="710804" y="857250"/>
            <a:ext cx="7746206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1844279" y="4266010"/>
            <a:ext cx="5886450" cy="146089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如果學校在「可提供課外活動」設定了預設值，這兩個欄位就會自動加入預設值。不過，仍可以為個別學生作出修訂。</a:t>
            </a:r>
          </a:p>
        </p:txBody>
      </p:sp>
      <p:sp>
        <p:nvSpPr>
          <p:cNvPr id="155652" name="矩形 3"/>
          <p:cNvSpPr>
            <a:spLocks noChangeArrowheads="1"/>
          </p:cNvSpPr>
          <p:nvPr/>
        </p:nvSpPr>
        <p:spPr bwMode="auto">
          <a:xfrm>
            <a:off x="3707607" y="1241823"/>
            <a:ext cx="513160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83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「依學生煸修」</a:t>
            </a:r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</a:p>
        </p:txBody>
      </p:sp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1331119" y="1889523"/>
            <a:ext cx="6481763" cy="408480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「課外活動」→「依學生編修」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Maint By Student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為個別學生加入一個或多個活動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編修該學生的活動職位及表現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決定會否讓活動紀錄加入該生的成績表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890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3" b="2840"/>
          <a:stretch>
            <a:fillRect/>
          </a:stretch>
        </p:blipFill>
        <p:spPr bwMode="auto">
          <a:xfrm>
            <a:off x="1088232" y="857250"/>
            <a:ext cx="6993731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2074069" y="3496867"/>
            <a:ext cx="5738813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除了「依活動編修」，還可以「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」，即為一個學生加入數項活動。</a:t>
            </a:r>
          </a:p>
        </p:txBody>
      </p:sp>
      <p:sp>
        <p:nvSpPr>
          <p:cNvPr id="159748" name="AutoShape 3"/>
          <p:cNvSpPr>
            <a:spLocks noChangeArrowheads="1"/>
          </p:cNvSpPr>
          <p:nvPr/>
        </p:nvSpPr>
        <p:spPr bwMode="auto">
          <a:xfrm>
            <a:off x="6124576" y="4981575"/>
            <a:ext cx="1688306" cy="47267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</a:p>
        </p:txBody>
      </p:sp>
      <p:sp>
        <p:nvSpPr>
          <p:cNvPr id="159749" name="矩形 4"/>
          <p:cNvSpPr>
            <a:spLocks noChangeArrowheads="1"/>
          </p:cNvSpPr>
          <p:nvPr/>
        </p:nvSpPr>
        <p:spPr bwMode="auto">
          <a:xfrm>
            <a:off x="3113485" y="1214438"/>
            <a:ext cx="513159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750">
                <a:solidFill>
                  <a:schemeClr val="tx1"/>
                </a:solidFill>
              </a:rPr>
              <a:t>2019</a:t>
            </a:r>
            <a:endParaRPr lang="zh-HK" alt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2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2773"/>
          <a:stretch>
            <a:fillRect/>
          </a:stretch>
        </p:blipFill>
        <p:spPr bwMode="auto">
          <a:xfrm>
            <a:off x="1088232" y="847725"/>
            <a:ext cx="699373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3829051" y="4847035"/>
            <a:ext cx="3983831" cy="53935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搜尋後，按學生的超連結。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2412207" y="2781300"/>
            <a:ext cx="607219" cy="2969419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61797" name="矩形 4"/>
          <p:cNvSpPr>
            <a:spLocks noChangeArrowheads="1"/>
          </p:cNvSpPr>
          <p:nvPr/>
        </p:nvSpPr>
        <p:spPr bwMode="auto">
          <a:xfrm>
            <a:off x="3113485" y="1214438"/>
            <a:ext cx="513159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07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 b="3221"/>
          <a:stretch>
            <a:fillRect/>
          </a:stretch>
        </p:blipFill>
        <p:spPr bwMode="auto">
          <a:xfrm>
            <a:off x="1115617" y="857250"/>
            <a:ext cx="702111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3964781" y="4508898"/>
            <a:ext cx="3848100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要為這學生加入活動，請按「增新」。</a:t>
            </a:r>
          </a:p>
        </p:txBody>
      </p:sp>
      <p:sp>
        <p:nvSpPr>
          <p:cNvPr id="163844" name="矩形 3"/>
          <p:cNvSpPr>
            <a:spLocks noChangeArrowheads="1"/>
          </p:cNvSpPr>
          <p:nvPr/>
        </p:nvSpPr>
        <p:spPr bwMode="auto">
          <a:xfrm>
            <a:off x="3451622" y="1457326"/>
            <a:ext cx="513159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89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" y="864394"/>
            <a:ext cx="7939088" cy="490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006203" y="4036219"/>
            <a:ext cx="2889647" cy="135016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只有「網上報名」是老師沒有權限觀看的。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67" y="1376363"/>
            <a:ext cx="2202656" cy="36040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8100000" algn="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4490991" y="183582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84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0" b="3221"/>
          <a:stretch>
            <a:fillRect/>
          </a:stretch>
        </p:blipFill>
        <p:spPr bwMode="auto">
          <a:xfrm>
            <a:off x="1062038" y="857250"/>
            <a:ext cx="7036594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4167188" y="4508898"/>
            <a:ext cx="3645694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選出該學生會加入的活動組別，按「增新」。</a:t>
            </a: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2303860" y="2619375"/>
            <a:ext cx="540544" cy="31194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65893" name="矩形 4"/>
          <p:cNvSpPr>
            <a:spLocks noChangeArrowheads="1"/>
          </p:cNvSpPr>
          <p:nvPr/>
        </p:nvSpPr>
        <p:spPr bwMode="auto">
          <a:xfrm>
            <a:off x="3411141" y="1350169"/>
            <a:ext cx="513159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27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3536" b="2882"/>
          <a:stretch>
            <a:fillRect/>
          </a:stretch>
        </p:blipFill>
        <p:spPr bwMode="auto">
          <a:xfrm>
            <a:off x="1143001" y="848915"/>
            <a:ext cx="6937772" cy="48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2493169" y="3671888"/>
            <a:ext cx="3579019" cy="87749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完成後，會顯示該學生已加入的活動組別。</a:t>
            </a: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2384822" y="1026319"/>
            <a:ext cx="742950" cy="270272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67941" name="矩形 4"/>
          <p:cNvSpPr>
            <a:spLocks noChangeArrowheads="1"/>
          </p:cNvSpPr>
          <p:nvPr/>
        </p:nvSpPr>
        <p:spPr bwMode="auto">
          <a:xfrm>
            <a:off x="3518297" y="1565673"/>
            <a:ext cx="513159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2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4" b="3221"/>
          <a:stretch>
            <a:fillRect/>
          </a:stretch>
        </p:blipFill>
        <p:spPr bwMode="auto">
          <a:xfrm>
            <a:off x="1088231" y="857250"/>
            <a:ext cx="7021116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2351485" y="3879056"/>
            <a:ext cx="5400675" cy="16061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「學生學習概覽資料」為新高中專用版面，小學的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不會顯示。本版面的情況跟「依學生編修」的相關版面相同。</a:t>
            </a:r>
          </a:p>
        </p:txBody>
      </p:sp>
      <p:sp>
        <p:nvSpPr>
          <p:cNvPr id="169988" name="矩形 3"/>
          <p:cNvSpPr>
            <a:spLocks noChangeArrowheads="1"/>
          </p:cNvSpPr>
          <p:nvPr/>
        </p:nvSpPr>
        <p:spPr bwMode="auto">
          <a:xfrm>
            <a:off x="3464719" y="1457326"/>
            <a:ext cx="513160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4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 anchor="t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TW" smtClean="0"/>
              <a:t>「取錄結果」</a:t>
            </a:r>
          </a:p>
        </p:txBody>
      </p:sp>
      <p:sp>
        <p:nvSpPr>
          <p:cNvPr id="172035" name="Text Box 2"/>
          <p:cNvSpPr txBox="1">
            <a:spLocks noChangeArrowheads="1"/>
          </p:cNvSpPr>
          <p:nvPr/>
        </p:nvSpPr>
        <p:spPr bwMode="auto">
          <a:xfrm>
            <a:off x="1277541" y="890588"/>
            <a:ext cx="6588919" cy="763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00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「課外活動」	</a:t>
            </a:r>
            <a:r>
              <a:rPr lang="en-US" altLang="zh-TW" sz="45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取錄結果</a:t>
            </a:r>
          </a:p>
        </p:txBody>
      </p:sp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1331119" y="1889523"/>
            <a:ext cx="6481763" cy="3669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「課外活動」→「取錄結果」</a:t>
            </a:r>
          </a:p>
          <a:p>
            <a:pPr algn="ctr">
              <a:spcBef>
                <a:spcPct val="0"/>
              </a:spcBef>
              <a:spcAft>
                <a:spcPts val="1875"/>
              </a:spcAft>
            </a:pPr>
            <a:r>
              <a:rPr lang="en-US" altLang="zh-HK" sz="300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Allocation Result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讓教職員查閱活動的成員一覽表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讓學生在網上查閱自己的報名結果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>
                <a:srgbClr val="6600FF"/>
              </a:buClr>
              <a:buFont typeface="Wingdings" panose="05000000000000000000" pitchFamily="2" charset="2"/>
              <a:buChar char=""/>
            </a:pPr>
            <a:r>
              <a:rPr lang="en-US" altLang="zh-TW" sz="270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讓學生在網上查閱活動的成員一覽表</a:t>
            </a:r>
          </a:p>
          <a:p>
            <a:pPr algn="just">
              <a:spcBef>
                <a:spcPct val="0"/>
              </a:spcBef>
              <a:spcAft>
                <a:spcPts val="1350"/>
              </a:spcAft>
              <a:buClrTx/>
              <a:buSzTx/>
            </a:pPr>
            <a:endParaRPr lang="en-US" altLang="zh-HK" sz="270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230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4" b="3024"/>
          <a:stretch>
            <a:fillRect/>
          </a:stretch>
        </p:blipFill>
        <p:spPr bwMode="auto">
          <a:xfrm>
            <a:off x="1062038" y="857250"/>
            <a:ext cx="7047310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41935" y="2415778"/>
            <a:ext cx="5738813" cy="19573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所有經「依活動編修」、「依學生編修」加入的學生，都視為活動正式取錄的成員。「</a:t>
            </a:r>
            <a:r>
              <a:rPr lang="en-US" altLang="zh-TW" sz="24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取錄結果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」像其它模組的「查詢」，只能查閱，不能修改。請選擇活動後，請「繼續」。</a:t>
            </a:r>
          </a:p>
        </p:txBody>
      </p:sp>
      <p:sp>
        <p:nvSpPr>
          <p:cNvPr id="174084" name="AutoShape 3"/>
          <p:cNvSpPr>
            <a:spLocks noChangeArrowheads="1"/>
          </p:cNvSpPr>
          <p:nvPr/>
        </p:nvSpPr>
        <p:spPr bwMode="auto">
          <a:xfrm>
            <a:off x="6394847" y="5049441"/>
            <a:ext cx="1418034" cy="404813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取錄結果</a:t>
            </a:r>
          </a:p>
        </p:txBody>
      </p:sp>
    </p:spTree>
    <p:extLst>
      <p:ext uri="{BB962C8B-B14F-4D97-AF65-F5344CB8AC3E}">
        <p14:creationId xmlns:p14="http://schemas.microsoft.com/office/powerpoint/2010/main" val="3597198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 b="3204"/>
          <a:stretch>
            <a:fillRect/>
          </a:stretch>
        </p:blipFill>
        <p:spPr bwMode="auto">
          <a:xfrm>
            <a:off x="1088231" y="857250"/>
            <a:ext cx="7059216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3558779" y="4847035"/>
            <a:ext cx="4254103" cy="53935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這是其中一個活動組別名單。</a:t>
            </a:r>
          </a:p>
        </p:txBody>
      </p:sp>
    </p:spTree>
    <p:extLst>
      <p:ext uri="{BB962C8B-B14F-4D97-AF65-F5344CB8AC3E}">
        <p14:creationId xmlns:p14="http://schemas.microsoft.com/office/powerpoint/2010/main" val="308363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2918" b="3633"/>
          <a:stretch>
            <a:fillRect/>
          </a:stretch>
        </p:blipFill>
        <p:spPr bwMode="auto">
          <a:xfrm>
            <a:off x="1143000" y="857250"/>
            <a:ext cx="6992541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1669256" y="3767138"/>
            <a:ext cx="6143625" cy="1619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這是學生在網上進入</a:t>
            </a:r>
            <a:r>
              <a:rPr lang="en-US" altLang="zh-HK" sz="2400">
                <a:latin typeface="標楷體" panose="03000509000000000000" pitchFamily="65" charset="-120"/>
                <a:ea typeface="標楷體" panose="03000509000000000000" pitchFamily="65" charset="-120"/>
              </a:rPr>
              <a:t>WebSAMS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「課外活動」→「取錄結果」的第一版。這裏可看到該學生報名的活動，並可以看到是否被取錄。現選活動，按「繼續」。</a:t>
            </a:r>
          </a:p>
        </p:txBody>
      </p:sp>
      <p:sp>
        <p:nvSpPr>
          <p:cNvPr id="178180" name="矩形 3"/>
          <p:cNvSpPr>
            <a:spLocks noChangeArrowheads="1"/>
          </p:cNvSpPr>
          <p:nvPr/>
        </p:nvSpPr>
        <p:spPr bwMode="auto">
          <a:xfrm>
            <a:off x="3059907" y="1295401"/>
            <a:ext cx="513160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64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9" b="3738"/>
          <a:stretch>
            <a:fillRect/>
          </a:stretch>
        </p:blipFill>
        <p:spPr bwMode="auto">
          <a:xfrm>
            <a:off x="1062038" y="857250"/>
            <a:ext cx="70580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2276476" y="4508898"/>
            <a:ext cx="5536406" cy="87749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這是學生在網上看到的其中一個活動組別名單，外觀跟教職員的差不多。</a:t>
            </a:r>
          </a:p>
        </p:txBody>
      </p:sp>
    </p:spTree>
    <p:extLst>
      <p:ext uri="{BB962C8B-B14F-4D97-AF65-F5344CB8AC3E}">
        <p14:creationId xmlns:p14="http://schemas.microsoft.com/office/powerpoint/2010/main" val="2071412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3084" b="8714"/>
          <a:stretch>
            <a:fillRect/>
          </a:stretch>
        </p:blipFill>
        <p:spPr bwMode="auto">
          <a:xfrm>
            <a:off x="900112" y="857250"/>
            <a:ext cx="7397354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3734991" y="3158729"/>
            <a:ext cx="4131469" cy="1133475"/>
          </a:xfrm>
          <a:prstGeom prst="wedgeRoundRectCallout">
            <a:avLst>
              <a:gd name="adj1" fmla="val -34556"/>
              <a:gd name="adj2" fmla="val -197375"/>
              <a:gd name="adj3" fmla="val 1666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>
                <a:solidFill>
                  <a:schemeClr val="tx1"/>
                </a:solidFill>
                <a:ea typeface="標楷體" panose="03000509000000000000" pitchFamily="65" charset="-120"/>
              </a:rPr>
              <a:t>可以利用範本來匯入大量課外活動資料記錄</a:t>
            </a:r>
          </a:p>
        </p:txBody>
      </p:sp>
      <p:sp>
        <p:nvSpPr>
          <p:cNvPr id="182276" name="AutoShape 6"/>
          <p:cNvSpPr>
            <a:spLocks noChangeArrowheads="1"/>
          </p:cNvSpPr>
          <p:nvPr/>
        </p:nvSpPr>
        <p:spPr bwMode="auto">
          <a:xfrm>
            <a:off x="4518422" y="5049441"/>
            <a:ext cx="2862263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35100" rIns="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 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</a:p>
        </p:txBody>
      </p:sp>
    </p:spTree>
    <p:extLst>
      <p:ext uri="{BB962C8B-B14F-4D97-AF65-F5344CB8AC3E}">
        <p14:creationId xmlns:p14="http://schemas.microsoft.com/office/powerpoint/2010/main" val="20112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/>
          <p:cNvSpPr txBox="1">
            <a:spLocks noChangeArrowheads="1"/>
          </p:cNvSpPr>
          <p:nvPr/>
        </p:nvSpPr>
        <p:spPr bwMode="auto">
          <a:xfrm>
            <a:off x="1494235" y="2187179"/>
            <a:ext cx="6481763" cy="194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HK" altLang="en-US" sz="4050">
                <a:latin typeface="Trebuchet MS" panose="020B0603020202020204" pitchFamily="34" charset="0"/>
                <a:ea typeface="標楷體" panose="03000509000000000000" pitchFamily="65" charset="-120"/>
              </a:rPr>
              <a:t>項目為本 </a:t>
            </a:r>
            <a:r>
              <a:rPr lang="en-US" altLang="zh-HK" sz="4050">
                <a:latin typeface="Trebuchet MS" panose="020B0603020202020204" pitchFamily="34" charset="0"/>
                <a:ea typeface="標楷體" panose="03000509000000000000" pitchFamily="65" charset="-120"/>
              </a:rPr>
              <a:t>(</a:t>
            </a:r>
            <a:r>
              <a:rPr lang="en-US" altLang="zh-TW" sz="4050">
                <a:latin typeface="Trebuchet MS" panose="020B0603020202020204" pitchFamily="34" charset="0"/>
                <a:ea typeface="標楷體" panose="03000509000000000000" pitchFamily="65" charset="-120"/>
              </a:rPr>
              <a:t>event-based) </a:t>
            </a:r>
            <a:r>
              <a:rPr lang="zh-HK" altLang="en-US" sz="4050">
                <a:latin typeface="Trebuchet MS" panose="020B0603020202020204" pitchFamily="34" charset="0"/>
                <a:ea typeface="標楷體" panose="03000509000000000000" pitchFamily="65" charset="-120"/>
              </a:rPr>
              <a:t>的課外 </a:t>
            </a:r>
            <a:r>
              <a:rPr lang="en-US" altLang="zh-HK" sz="4050">
                <a:latin typeface="Trebuchet MS" panose="020B0603020202020204" pitchFamily="34" charset="0"/>
                <a:ea typeface="標楷體" panose="03000509000000000000" pitchFamily="65" charset="-120"/>
              </a:rPr>
              <a:t>/ </a:t>
            </a:r>
            <a:r>
              <a:rPr lang="zh-HK" altLang="en-US" sz="4050">
                <a:latin typeface="Trebuchet MS" panose="020B0603020202020204" pitchFamily="34" charset="0"/>
                <a:ea typeface="標楷體" panose="03000509000000000000" pitchFamily="65" charset="-120"/>
              </a:rPr>
              <a:t>學校活動</a:t>
            </a:r>
            <a:endParaRPr lang="en-US" altLang="zh-TW" sz="405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05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95"/>
          <a:stretch>
            <a:fillRect/>
          </a:stretch>
        </p:blipFill>
        <p:spPr bwMode="auto">
          <a:xfrm>
            <a:off x="413147" y="917973"/>
            <a:ext cx="8533209" cy="47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4774406" y="4913710"/>
            <a:ext cx="3038475" cy="472678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HK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 </a:t>
            </a:r>
            <a:r>
              <a:rPr lang="en-US" altLang="zh-TW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課外活動時段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249216" y="1052512"/>
            <a:ext cx="1009650" cy="377429"/>
          </a:xfrm>
          <a:prstGeom prst="ellips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6" name="矩形 5"/>
          <p:cNvSpPr/>
          <p:nvPr/>
        </p:nvSpPr>
        <p:spPr bwMode="auto">
          <a:xfrm>
            <a:off x="2681790" y="1366554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96925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99919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90186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784823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08222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195015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490186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785357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68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橢圓 1"/>
          <p:cNvSpPr>
            <a:spLocks noChangeArrowheads="1"/>
          </p:cNvSpPr>
          <p:nvPr/>
        </p:nvSpPr>
        <p:spPr bwMode="auto">
          <a:xfrm>
            <a:off x="1700212" y="2219325"/>
            <a:ext cx="1863329" cy="1863329"/>
          </a:xfrm>
          <a:prstGeom prst="ellipse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2700">
                <a:solidFill>
                  <a:schemeClr val="tx1"/>
                </a:solidFill>
              </a:rPr>
              <a:t>合唱團</a:t>
            </a:r>
          </a:p>
        </p:txBody>
      </p:sp>
      <p:sp>
        <p:nvSpPr>
          <p:cNvPr id="3" name="橢圓 2"/>
          <p:cNvSpPr>
            <a:spLocks noChangeArrowheads="1"/>
          </p:cNvSpPr>
          <p:nvPr/>
        </p:nvSpPr>
        <p:spPr bwMode="auto">
          <a:xfrm>
            <a:off x="4577954" y="1701403"/>
            <a:ext cx="972740" cy="92868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歌唱</a:t>
            </a:r>
            <a:endParaRPr lang="en-US" altLang="zh-TW" sz="15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比賽</a:t>
            </a:r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4961335" y="2943225"/>
            <a:ext cx="971550" cy="929879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社區</a:t>
            </a:r>
            <a:endParaRPr lang="en-US" altLang="zh-TW" sz="15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表演</a:t>
            </a:r>
          </a:p>
        </p:txBody>
      </p:sp>
      <p:sp>
        <p:nvSpPr>
          <p:cNvPr id="7" name="橢圓 6"/>
          <p:cNvSpPr>
            <a:spLocks noChangeArrowheads="1"/>
          </p:cNvSpPr>
          <p:nvPr/>
        </p:nvSpPr>
        <p:spPr bwMode="auto">
          <a:xfrm>
            <a:off x="4577954" y="4233863"/>
            <a:ext cx="1264444" cy="1208485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開放日</a:t>
            </a:r>
            <a:r>
              <a:rPr lang="en-US" altLang="zh-TW" sz="1500">
                <a:solidFill>
                  <a:schemeClr val="tx1"/>
                </a:solidFill>
              </a:rPr>
              <a:t>/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家長日</a:t>
            </a:r>
            <a:endParaRPr lang="en-US" altLang="zh-TW" sz="15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演出活動</a:t>
            </a: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5842397" y="1437085"/>
            <a:ext cx="971550" cy="92987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校內</a:t>
            </a:r>
            <a:endParaRPr lang="en-US" altLang="zh-TW" sz="15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興趣班</a:t>
            </a:r>
            <a:endParaRPr lang="en-US" altLang="zh-TW" sz="15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推廣</a:t>
            </a:r>
          </a:p>
        </p:txBody>
      </p:sp>
      <p:cxnSp>
        <p:nvCxnSpPr>
          <p:cNvPr id="12" name="直線單箭頭接點 11"/>
          <p:cNvCxnSpPr>
            <a:cxnSpLocks noChangeShapeType="1"/>
          </p:cNvCxnSpPr>
          <p:nvPr/>
        </p:nvCxnSpPr>
        <p:spPr bwMode="auto">
          <a:xfrm flipV="1">
            <a:off x="3563541" y="2321719"/>
            <a:ext cx="927497" cy="432197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單箭頭接點 13"/>
          <p:cNvCxnSpPr>
            <a:cxnSpLocks noChangeShapeType="1"/>
          </p:cNvCxnSpPr>
          <p:nvPr/>
        </p:nvCxnSpPr>
        <p:spPr bwMode="auto">
          <a:xfrm>
            <a:off x="3607594" y="3320654"/>
            <a:ext cx="846535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單箭頭接點 15"/>
          <p:cNvCxnSpPr>
            <a:cxnSpLocks noChangeShapeType="1"/>
          </p:cNvCxnSpPr>
          <p:nvPr/>
        </p:nvCxnSpPr>
        <p:spPr bwMode="auto">
          <a:xfrm>
            <a:off x="3437335" y="3888582"/>
            <a:ext cx="1016794" cy="584597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橢圓 17"/>
          <p:cNvSpPr>
            <a:spLocks noChangeArrowheads="1"/>
          </p:cNvSpPr>
          <p:nvPr/>
        </p:nvSpPr>
        <p:spPr bwMode="auto">
          <a:xfrm>
            <a:off x="6328172" y="2464594"/>
            <a:ext cx="971550" cy="929879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sz="1500">
                <a:solidFill>
                  <a:schemeClr val="tx1"/>
                </a:solidFill>
              </a:rPr>
              <a:t>‧‧‧</a:t>
            </a:r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19" name="橢圓 18"/>
          <p:cNvSpPr>
            <a:spLocks noChangeArrowheads="1"/>
          </p:cNvSpPr>
          <p:nvPr/>
        </p:nvSpPr>
        <p:spPr bwMode="auto">
          <a:xfrm>
            <a:off x="6031707" y="4983956"/>
            <a:ext cx="592931" cy="56673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sz="1500">
                <a:solidFill>
                  <a:schemeClr val="tx1"/>
                </a:solidFill>
              </a:rPr>
              <a:t>‧‧‧</a:t>
            </a:r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6517482" y="3906441"/>
            <a:ext cx="592931" cy="566738"/>
          </a:xfrm>
          <a:prstGeom prst="ellipse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zh-TW" sz="1500">
                <a:solidFill>
                  <a:schemeClr val="tx1"/>
                </a:solidFill>
              </a:rPr>
              <a:t>‧‧‧</a:t>
            </a:r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185357" name="Text Box 2"/>
          <p:cNvSpPr txBox="1">
            <a:spLocks noChangeArrowheads="1"/>
          </p:cNvSpPr>
          <p:nvPr/>
        </p:nvSpPr>
        <p:spPr bwMode="auto">
          <a:xfrm>
            <a:off x="1790700" y="971550"/>
            <a:ext cx="4591050" cy="5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25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225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7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圓角矩形 82"/>
          <p:cNvSpPr>
            <a:spLocks noChangeArrowheads="1"/>
          </p:cNvSpPr>
          <p:nvPr/>
        </p:nvSpPr>
        <p:spPr bwMode="auto">
          <a:xfrm>
            <a:off x="2591991" y="2508648"/>
            <a:ext cx="4032647" cy="2730103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2400">
              <a:solidFill>
                <a:srgbClr val="6600FF"/>
              </a:solidFill>
            </a:endParaRPr>
          </a:p>
        </p:txBody>
      </p: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>
            <a:off x="4548188" y="2294335"/>
            <a:ext cx="0" cy="310634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單箭頭接點 57"/>
          <p:cNvCxnSpPr>
            <a:cxnSpLocks noChangeShapeType="1"/>
          </p:cNvCxnSpPr>
          <p:nvPr/>
        </p:nvCxnSpPr>
        <p:spPr bwMode="auto">
          <a:xfrm>
            <a:off x="3673079" y="2289572"/>
            <a:ext cx="0" cy="310515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6373" name="矩形 1"/>
          <p:cNvSpPr>
            <a:spLocks noChangeArrowheads="1"/>
          </p:cNvSpPr>
          <p:nvPr/>
        </p:nvSpPr>
        <p:spPr bwMode="auto">
          <a:xfrm>
            <a:off x="1358504" y="1782366"/>
            <a:ext cx="1215628" cy="511969"/>
          </a:xfrm>
          <a:prstGeom prst="rect">
            <a:avLst/>
          </a:prstGeom>
          <a:solidFill>
            <a:srgbClr val="89E0FF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2100">
                <a:solidFill>
                  <a:schemeClr val="tx1"/>
                </a:solidFill>
              </a:rPr>
              <a:t>合唱團</a:t>
            </a:r>
            <a:endParaRPr lang="en-US" altLang="zh-TW" sz="2100">
              <a:solidFill>
                <a:schemeClr val="tx1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086100" y="2694385"/>
            <a:ext cx="1214438" cy="513159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歌唱比賽</a:t>
            </a:r>
          </a:p>
        </p:txBody>
      </p:sp>
      <p:cxnSp>
        <p:nvCxnSpPr>
          <p:cNvPr id="186375" name="直線單箭頭接點 17"/>
          <p:cNvCxnSpPr>
            <a:cxnSpLocks noChangeShapeType="1"/>
            <a:stCxn id="186373" idx="3"/>
          </p:cNvCxnSpPr>
          <p:nvPr/>
        </p:nvCxnSpPr>
        <p:spPr bwMode="auto">
          <a:xfrm>
            <a:off x="2574132" y="2038350"/>
            <a:ext cx="4698206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842147" y="3352800"/>
            <a:ext cx="1214438" cy="513160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社區表演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842148" y="4006454"/>
            <a:ext cx="1472803" cy="513159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開放日</a:t>
            </a:r>
            <a:r>
              <a:rPr lang="en-US" altLang="zh-TW" sz="1500">
                <a:solidFill>
                  <a:schemeClr val="tx1"/>
                </a:solidFill>
              </a:rPr>
              <a:t>/</a:t>
            </a:r>
            <a:r>
              <a:rPr lang="zh-TW" altLang="en-US" sz="1500">
                <a:solidFill>
                  <a:schemeClr val="tx1"/>
                </a:solidFill>
              </a:rPr>
              <a:t>家長日</a:t>
            </a:r>
            <a:endParaRPr lang="en-US" altLang="zh-TW" sz="15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演出活動</a:t>
            </a:r>
          </a:p>
        </p:txBody>
      </p:sp>
      <p:grpSp>
        <p:nvGrpSpPr>
          <p:cNvPr id="29" name="群組 28"/>
          <p:cNvGrpSpPr>
            <a:grpSpLocks/>
          </p:cNvGrpSpPr>
          <p:nvPr/>
        </p:nvGrpSpPr>
        <p:grpSpPr bwMode="auto">
          <a:xfrm>
            <a:off x="2708672" y="1615679"/>
            <a:ext cx="504825" cy="525065"/>
            <a:chOff x="2494370" y="1000444"/>
            <a:chExt cx="673474" cy="700364"/>
          </a:xfrm>
        </p:grpSpPr>
        <p:cxnSp>
          <p:nvCxnSpPr>
            <p:cNvPr id="186392" name="直線接點 26"/>
            <p:cNvCxnSpPr>
              <a:cxnSpLocks noChangeShapeType="1"/>
            </p:cNvCxnSpPr>
            <p:nvPr/>
          </p:nvCxnSpPr>
          <p:spPr bwMode="auto">
            <a:xfrm>
              <a:off x="2772166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393" name="文字方塊 27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73474" cy="43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1500">
                  <a:solidFill>
                    <a:schemeClr val="tx1"/>
                  </a:solidFill>
                </a:rPr>
                <a:t>9</a:t>
              </a:r>
              <a:r>
                <a:rPr lang="zh-TW" altLang="en-US" sz="1500">
                  <a:solidFill>
                    <a:schemeClr val="tx1"/>
                  </a:solidFill>
                </a:rPr>
                <a:t>月</a:t>
              </a:r>
              <a:r>
                <a:rPr lang="en-US" altLang="zh-TW" sz="1500">
                  <a:solidFill>
                    <a:schemeClr val="tx1"/>
                  </a:solidFill>
                </a:rPr>
                <a:t> </a:t>
              </a:r>
              <a:endParaRPr lang="zh-TW" altLang="en-US" sz="150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3431382" y="1607344"/>
            <a:ext cx="522685" cy="553998"/>
            <a:chOff x="2494370" y="1000444"/>
            <a:chExt cx="696770" cy="738955"/>
          </a:xfrm>
        </p:grpSpPr>
        <p:cxnSp>
          <p:nvCxnSpPr>
            <p:cNvPr id="186390" name="直線接點 48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391" name="文字方塊 49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73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1500">
                  <a:solidFill>
                    <a:schemeClr val="tx1"/>
                  </a:solidFill>
                </a:rPr>
                <a:t>12</a:t>
              </a:r>
              <a:r>
                <a:rPr lang="zh-TW" altLang="en-US" sz="1500">
                  <a:solidFill>
                    <a:schemeClr val="tx1"/>
                  </a:solidFill>
                </a:rPr>
                <a:t>月</a:t>
              </a:r>
              <a:r>
                <a:rPr lang="en-US" altLang="zh-TW" sz="1500">
                  <a:solidFill>
                    <a:schemeClr val="tx1"/>
                  </a:solidFill>
                </a:rPr>
                <a:t> </a:t>
              </a:r>
              <a:endParaRPr lang="zh-TW" altLang="en-US" sz="150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4307682" y="1607344"/>
            <a:ext cx="522685" cy="525066"/>
            <a:chOff x="2494370" y="1000444"/>
            <a:chExt cx="696770" cy="700364"/>
          </a:xfrm>
        </p:grpSpPr>
        <p:cxnSp>
          <p:nvCxnSpPr>
            <p:cNvPr id="186388" name="直線接點 63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389" name="文字方塊 64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43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1500">
                  <a:solidFill>
                    <a:schemeClr val="tx1"/>
                  </a:solidFill>
                </a:rPr>
                <a:t>2</a:t>
              </a:r>
              <a:r>
                <a:rPr lang="zh-TW" altLang="en-US" sz="1500">
                  <a:solidFill>
                    <a:schemeClr val="tx1"/>
                  </a:solidFill>
                </a:rPr>
                <a:t>月</a:t>
              </a:r>
              <a:r>
                <a:rPr lang="en-US" altLang="zh-TW" sz="1500">
                  <a:solidFill>
                    <a:schemeClr val="tx1"/>
                  </a:solidFill>
                </a:rPr>
                <a:t> </a:t>
              </a:r>
              <a:endParaRPr lang="zh-TW" altLang="en-US" sz="15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群組 69"/>
          <p:cNvGrpSpPr>
            <a:grpSpLocks/>
          </p:cNvGrpSpPr>
          <p:nvPr/>
        </p:nvGrpSpPr>
        <p:grpSpPr bwMode="auto">
          <a:xfrm>
            <a:off x="5176838" y="1613298"/>
            <a:ext cx="522685" cy="525065"/>
            <a:chOff x="2494370" y="1000444"/>
            <a:chExt cx="696770" cy="700364"/>
          </a:xfrm>
        </p:grpSpPr>
        <p:cxnSp>
          <p:nvCxnSpPr>
            <p:cNvPr id="186386" name="直線接點 70"/>
            <p:cNvCxnSpPr>
              <a:cxnSpLocks noChangeShapeType="1"/>
            </p:cNvCxnSpPr>
            <p:nvPr/>
          </p:nvCxnSpPr>
          <p:spPr bwMode="auto">
            <a:xfrm>
              <a:off x="2815570" y="1448780"/>
              <a:ext cx="0" cy="25202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387" name="文字方塊 71"/>
            <p:cNvSpPr txBox="1">
              <a:spLocks noChangeArrowheads="1"/>
            </p:cNvSpPr>
            <p:nvPr/>
          </p:nvSpPr>
          <p:spPr bwMode="auto">
            <a:xfrm>
              <a:off x="2494370" y="1000444"/>
              <a:ext cx="696770" cy="43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1500">
                  <a:solidFill>
                    <a:schemeClr val="tx1"/>
                  </a:solidFill>
                </a:rPr>
                <a:t>7</a:t>
              </a:r>
              <a:r>
                <a:rPr lang="zh-TW" altLang="en-US" sz="1500">
                  <a:solidFill>
                    <a:schemeClr val="tx1"/>
                  </a:solidFill>
                </a:rPr>
                <a:t>月</a:t>
              </a:r>
              <a:r>
                <a:rPr lang="en-US" altLang="zh-TW" sz="1500">
                  <a:solidFill>
                    <a:schemeClr val="tx1"/>
                  </a:solidFill>
                </a:rPr>
                <a:t> </a:t>
              </a:r>
              <a:endParaRPr lang="zh-TW" altLang="en-US" sz="1500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直線單箭頭接點 72"/>
          <p:cNvCxnSpPr>
            <a:cxnSpLocks noChangeShapeType="1"/>
          </p:cNvCxnSpPr>
          <p:nvPr/>
        </p:nvCxnSpPr>
        <p:spPr bwMode="auto">
          <a:xfrm>
            <a:off x="5606654" y="2313385"/>
            <a:ext cx="0" cy="3105150"/>
          </a:xfrm>
          <a:prstGeom prst="straightConnector1">
            <a:avLst/>
          </a:prstGeom>
          <a:noFill/>
          <a:ln w="38100" algn="ctr">
            <a:solidFill>
              <a:srgbClr val="2CD1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897041" y="4589860"/>
            <a:ext cx="1416844" cy="513159"/>
          </a:xfrm>
          <a:prstGeom prst="rect">
            <a:avLst/>
          </a:prstGeom>
          <a:solidFill>
            <a:srgbClr val="8CFCB1"/>
          </a:solidFill>
          <a:ln w="38100" algn="ctr">
            <a:solidFill>
              <a:srgbClr val="2CD11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zh-TW" altLang="en-US" sz="1500">
                <a:solidFill>
                  <a:schemeClr val="tx1"/>
                </a:solidFill>
              </a:rPr>
              <a:t>校內興趣班推廣</a:t>
            </a:r>
          </a:p>
        </p:txBody>
      </p:sp>
      <p:sp>
        <p:nvSpPr>
          <p:cNvPr id="82" name="圓角矩形 81"/>
          <p:cNvSpPr>
            <a:spLocks noChangeArrowheads="1"/>
          </p:cNvSpPr>
          <p:nvPr/>
        </p:nvSpPr>
        <p:spPr bwMode="auto">
          <a:xfrm>
            <a:off x="6319838" y="3537348"/>
            <a:ext cx="1518047" cy="469106"/>
          </a:xfrm>
          <a:prstGeom prst="roundRect">
            <a:avLst>
              <a:gd name="adj" fmla="val 16667"/>
            </a:avLst>
          </a:prstGeom>
          <a:solidFill>
            <a:srgbClr val="D3D3E9"/>
          </a:solidFill>
          <a:ln w="38100" algn="ctr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zh-TW" altLang="en-US" sz="2400">
                <a:solidFill>
                  <a:srgbClr val="6600FF"/>
                </a:solidFill>
              </a:rPr>
              <a:t>活動項目</a:t>
            </a:r>
          </a:p>
        </p:txBody>
      </p:sp>
      <p:sp>
        <p:nvSpPr>
          <p:cNvPr id="186385" name="Text Box 2"/>
          <p:cNvSpPr txBox="1">
            <a:spLocks noChangeArrowheads="1"/>
          </p:cNvSpPr>
          <p:nvPr/>
        </p:nvSpPr>
        <p:spPr bwMode="auto">
          <a:xfrm>
            <a:off x="1790700" y="971550"/>
            <a:ext cx="4591050" cy="5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250">
                <a:solidFill>
                  <a:srgbClr val="333399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「課外活動舉辦項目」設計意念</a:t>
            </a:r>
            <a:endParaRPr lang="en-US" altLang="zh-TW" sz="2250">
              <a:solidFill>
                <a:srgbClr val="333399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51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6" grpId="0" animBg="1"/>
      <p:bldP spid="20" grpId="0" animBg="1"/>
      <p:bldP spid="23" grpId="0" animBg="1"/>
      <p:bldP spid="24" grpId="0" animBg="1"/>
      <p:bldP spid="8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350169"/>
            <a:ext cx="6373416" cy="4076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AutoShape 2"/>
          <p:cNvSpPr>
            <a:spLocks noChangeArrowheads="1"/>
          </p:cNvSpPr>
          <p:nvPr/>
        </p:nvSpPr>
        <p:spPr bwMode="auto">
          <a:xfrm>
            <a:off x="4468416" y="5211366"/>
            <a:ext cx="3290888" cy="30360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活動項目類別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708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ChangeArrowheads="1"/>
          </p:cNvSpPr>
          <p:nvPr/>
        </p:nvSpPr>
        <p:spPr bwMode="auto">
          <a:xfrm>
            <a:off x="4960144" y="4887516"/>
            <a:ext cx="2856310" cy="302419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代碼管理＞編修＞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944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646635"/>
            <a:ext cx="6637734" cy="3162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646635"/>
            <a:ext cx="6637734" cy="3162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AutoShape 2"/>
          <p:cNvSpPr>
            <a:spLocks noChangeArrowheads="1"/>
          </p:cNvSpPr>
          <p:nvPr/>
        </p:nvSpPr>
        <p:spPr bwMode="auto">
          <a:xfrm>
            <a:off x="2892028" y="4577954"/>
            <a:ext cx="5023247" cy="9525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活動項目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」代碼表包括教育局和學校自設的代碼，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自設代碼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必須以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作開始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而每個活動項目最少要選擇一項活動項目類別。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0468" name="Rectangle 3"/>
          <p:cNvSpPr>
            <a:spLocks noChangeArrowheads="1"/>
          </p:cNvSpPr>
          <p:nvPr/>
        </p:nvSpPr>
        <p:spPr bwMode="auto">
          <a:xfrm>
            <a:off x="1304925" y="3429000"/>
            <a:ext cx="377429" cy="1893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190469" name="Rectangle 3"/>
          <p:cNvSpPr>
            <a:spLocks noChangeArrowheads="1"/>
          </p:cNvSpPr>
          <p:nvPr/>
        </p:nvSpPr>
        <p:spPr bwMode="auto">
          <a:xfrm>
            <a:off x="6326982" y="3429000"/>
            <a:ext cx="1026319" cy="8370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</p:spTree>
    <p:extLst>
      <p:ext uri="{BB962C8B-B14F-4D97-AF65-F5344CB8AC3E}">
        <p14:creationId xmlns:p14="http://schemas.microsoft.com/office/powerpoint/2010/main" val="193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ChangeArrowheads="1"/>
          </p:cNvSpPr>
          <p:nvPr>
            <p:ph type="title"/>
          </p:nvPr>
        </p:nvSpPr>
        <p:spPr>
          <a:xfrm>
            <a:off x="2386013" y="2699148"/>
            <a:ext cx="4371975" cy="826294"/>
          </a:xfrm>
        </p:spPr>
        <p:txBody>
          <a:bodyPr anchor="t"/>
          <a:lstStyle/>
          <a:p>
            <a:pPr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</a:pPr>
            <a:r>
              <a:rPr lang="en-US" altLang="zh-TW" smtClean="0"/>
              <a:t>「設定」</a:t>
            </a:r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1310879" y="1525191"/>
            <a:ext cx="6562725" cy="572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課外活動舉辦項目</a:t>
            </a: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  	 </a:t>
            </a:r>
            <a:r>
              <a:rPr lang="zh-TW" altLang="en-US" sz="3375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可提供活動項目</a:t>
            </a:r>
            <a:endParaRPr lang="en-US" altLang="zh-TW" sz="3375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1696641" y="2253853"/>
            <a:ext cx="5750719" cy="266035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en-US" altLang="zh-TW" sz="2363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課外活動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」→「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→「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可提供活動項目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Events Offered 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按不同日期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加入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加入負責的教職員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每個活動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項目設定所屬的課外活動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424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187054"/>
            <a:ext cx="1964531" cy="18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3168253" y="5022057"/>
            <a:ext cx="4681538" cy="303610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可提供活動項目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889522"/>
            <a:ext cx="7009209" cy="300394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矩形 5"/>
          <p:cNvSpPr>
            <a:spLocks noChangeArrowheads="1"/>
          </p:cNvSpPr>
          <p:nvPr/>
        </p:nvSpPr>
        <p:spPr bwMode="auto">
          <a:xfrm>
            <a:off x="3006329" y="2430066"/>
            <a:ext cx="378619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3542" name="矩形 6"/>
          <p:cNvSpPr>
            <a:spLocks noChangeArrowheads="1"/>
          </p:cNvSpPr>
          <p:nvPr/>
        </p:nvSpPr>
        <p:spPr bwMode="auto">
          <a:xfrm>
            <a:off x="2655094" y="2240756"/>
            <a:ext cx="323850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3543" name="矩形 7"/>
          <p:cNvSpPr>
            <a:spLocks noChangeArrowheads="1"/>
          </p:cNvSpPr>
          <p:nvPr/>
        </p:nvSpPr>
        <p:spPr bwMode="auto">
          <a:xfrm>
            <a:off x="5409010" y="2430066"/>
            <a:ext cx="378619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06" y="1835944"/>
            <a:ext cx="6300788" cy="2700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5436394" y="4644629"/>
            <a:ext cx="2207419" cy="44529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一個活動項目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459707" y="4289823"/>
            <a:ext cx="459581" cy="1928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194565" name="矩形 4"/>
          <p:cNvSpPr>
            <a:spLocks noChangeArrowheads="1"/>
          </p:cNvSpPr>
          <p:nvPr/>
        </p:nvSpPr>
        <p:spPr bwMode="auto">
          <a:xfrm>
            <a:off x="2870598" y="2321719"/>
            <a:ext cx="378619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4566" name="矩形 6"/>
          <p:cNvSpPr>
            <a:spLocks noChangeArrowheads="1"/>
          </p:cNvSpPr>
          <p:nvPr/>
        </p:nvSpPr>
        <p:spPr bwMode="auto">
          <a:xfrm>
            <a:off x="2491979" y="2162175"/>
            <a:ext cx="325040" cy="1869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4567" name="矩形 7"/>
          <p:cNvSpPr>
            <a:spLocks noChangeArrowheads="1"/>
          </p:cNvSpPr>
          <p:nvPr/>
        </p:nvSpPr>
        <p:spPr bwMode="auto">
          <a:xfrm>
            <a:off x="5031581" y="2321719"/>
            <a:ext cx="323850" cy="18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2020</a:t>
            </a:r>
            <a:endParaRPr lang="zh-HK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28" y="1701403"/>
            <a:ext cx="5289947" cy="21288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7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1" y="4007644"/>
            <a:ext cx="6143625" cy="7358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8" name="AutoShape 2"/>
          <p:cNvSpPr>
            <a:spLocks noChangeArrowheads="1"/>
          </p:cNvSpPr>
          <p:nvPr/>
        </p:nvSpPr>
        <p:spPr bwMode="auto">
          <a:xfrm>
            <a:off x="4362450" y="4589860"/>
            <a:ext cx="3392091" cy="9108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利用搜尋功能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可找出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在代碼表「活動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」中狀態定為</a:t>
            </a:r>
            <a:r>
              <a:rPr lang="en-US" altLang="zh-HK" sz="180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的項目。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揀選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後按「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5589" name="矩形 5"/>
          <p:cNvSpPr>
            <a:spLocks noChangeArrowheads="1"/>
          </p:cNvSpPr>
          <p:nvPr/>
        </p:nvSpPr>
        <p:spPr bwMode="auto">
          <a:xfrm>
            <a:off x="2870597" y="2483644"/>
            <a:ext cx="594122" cy="21669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1500"/>
          </a:p>
        </p:txBody>
      </p:sp>
    </p:spTree>
    <p:extLst>
      <p:ext uri="{BB962C8B-B14F-4D97-AF65-F5344CB8AC3E}">
        <p14:creationId xmlns:p14="http://schemas.microsoft.com/office/powerpoint/2010/main" val="34720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1484710"/>
            <a:ext cx="5691188" cy="41445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58841" y="4023123"/>
            <a:ext cx="3645694" cy="146923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設定「</a:t>
            </a:r>
            <a:r>
              <a:rPr lang="en-US" altLang="zh-TW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專責教職員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」，可以處理相關活動的學生資料。設定「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所屬的課外活動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，則可由課外活動複製學生名單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。修改後，必須按「儲存」。</a:t>
            </a:r>
          </a:p>
        </p:txBody>
      </p:sp>
      <p:sp>
        <p:nvSpPr>
          <p:cNvPr id="196612" name="矩形 3"/>
          <p:cNvSpPr>
            <a:spLocks noChangeArrowheads="1"/>
          </p:cNvSpPr>
          <p:nvPr/>
        </p:nvSpPr>
        <p:spPr bwMode="auto">
          <a:xfrm>
            <a:off x="2708672" y="2025254"/>
            <a:ext cx="513159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6613" name="矩形 6"/>
          <p:cNvSpPr>
            <a:spLocks noChangeArrowheads="1"/>
          </p:cNvSpPr>
          <p:nvPr/>
        </p:nvSpPr>
        <p:spPr bwMode="auto">
          <a:xfrm>
            <a:off x="2762250" y="2591991"/>
            <a:ext cx="406004" cy="1869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6614" name="矩形 7"/>
          <p:cNvSpPr>
            <a:spLocks noChangeArrowheads="1"/>
          </p:cNvSpPr>
          <p:nvPr/>
        </p:nvSpPr>
        <p:spPr bwMode="auto">
          <a:xfrm>
            <a:off x="3113485" y="2820591"/>
            <a:ext cx="323850" cy="1869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6615" name="矩形 8"/>
          <p:cNvSpPr>
            <a:spLocks noChangeArrowheads="1"/>
          </p:cNvSpPr>
          <p:nvPr/>
        </p:nvSpPr>
        <p:spPr bwMode="auto">
          <a:xfrm>
            <a:off x="6380560" y="2807494"/>
            <a:ext cx="32504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95"/>
          <a:stretch>
            <a:fillRect/>
          </a:stretch>
        </p:blipFill>
        <p:spPr bwMode="auto">
          <a:xfrm>
            <a:off x="413147" y="952500"/>
            <a:ext cx="8533209" cy="47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681790" y="1366554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96925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99919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90186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784823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08222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195015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490186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785357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303860" y="3158729"/>
            <a:ext cx="5455444" cy="15525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這是「課外活動」模組第一項要做的工作。通常會按學校的學期時間來決定，並請留意有沒有選擇正確的學年。現在按「增新」。</a:t>
            </a:r>
          </a:p>
        </p:txBody>
      </p:sp>
    </p:spTree>
    <p:extLst>
      <p:ext uri="{BB962C8B-B14F-4D97-AF65-F5344CB8AC3E}">
        <p14:creationId xmlns:p14="http://schemas.microsoft.com/office/powerpoint/2010/main" val="2307606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512094"/>
            <a:ext cx="6883004" cy="31325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AutoShape 4"/>
          <p:cNvSpPr>
            <a:spLocks noChangeArrowheads="1"/>
          </p:cNvSpPr>
          <p:nvPr/>
        </p:nvSpPr>
        <p:spPr bwMode="auto">
          <a:xfrm>
            <a:off x="3140869" y="4635104"/>
            <a:ext cx="4677966" cy="98226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同一個活動項目代碼可以在同一學年內多次使用。條件是前置補充、後置補充、開始日期及完成日期不能完全相同。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7636" name="矩形 1"/>
          <p:cNvSpPr>
            <a:spLocks noChangeArrowheads="1"/>
          </p:cNvSpPr>
          <p:nvPr/>
        </p:nvSpPr>
        <p:spPr bwMode="auto">
          <a:xfrm>
            <a:off x="2141935" y="3942160"/>
            <a:ext cx="4050506" cy="37742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zh-TW" altLang="en-US" sz="1500"/>
          </a:p>
        </p:txBody>
      </p:sp>
      <p:sp>
        <p:nvSpPr>
          <p:cNvPr id="197637" name="矩形 5"/>
          <p:cNvSpPr>
            <a:spLocks noChangeArrowheads="1"/>
          </p:cNvSpPr>
          <p:nvPr/>
        </p:nvSpPr>
        <p:spPr bwMode="auto">
          <a:xfrm>
            <a:off x="2222897" y="1835944"/>
            <a:ext cx="351234" cy="18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750">
                <a:solidFill>
                  <a:schemeClr val="tx1"/>
                </a:solidFill>
              </a:rPr>
              <a:t>2019</a:t>
            </a:r>
            <a:endParaRPr lang="zh-HK" altLang="en-US" sz="750">
              <a:solidFill>
                <a:schemeClr val="tx1"/>
              </a:solidFill>
            </a:endParaRPr>
          </a:p>
        </p:txBody>
      </p:sp>
      <p:sp>
        <p:nvSpPr>
          <p:cNvPr id="197638" name="矩形 6"/>
          <p:cNvSpPr>
            <a:spLocks noChangeArrowheads="1"/>
          </p:cNvSpPr>
          <p:nvPr/>
        </p:nvSpPr>
        <p:spPr bwMode="auto">
          <a:xfrm>
            <a:off x="5129213" y="3968354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7639" name="矩形 7"/>
          <p:cNvSpPr>
            <a:spLocks noChangeArrowheads="1"/>
          </p:cNvSpPr>
          <p:nvPr/>
        </p:nvSpPr>
        <p:spPr bwMode="auto">
          <a:xfrm>
            <a:off x="4976813" y="2025254"/>
            <a:ext cx="35123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7640" name="矩形 8"/>
          <p:cNvSpPr>
            <a:spLocks noChangeArrowheads="1"/>
          </p:cNvSpPr>
          <p:nvPr/>
        </p:nvSpPr>
        <p:spPr bwMode="auto">
          <a:xfrm>
            <a:off x="2627710" y="2026444"/>
            <a:ext cx="325040" cy="1869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00">
                <a:solidFill>
                  <a:schemeClr val="tx1"/>
                </a:solidFill>
              </a:rPr>
              <a:t>2019</a:t>
            </a:r>
            <a:endParaRPr lang="zh-HK" altLang="en-US" sz="600">
              <a:solidFill>
                <a:schemeClr val="tx1"/>
              </a:solidFill>
            </a:endParaRPr>
          </a:p>
        </p:txBody>
      </p:sp>
      <p:sp>
        <p:nvSpPr>
          <p:cNvPr id="197641" name="矩形 10"/>
          <p:cNvSpPr>
            <a:spLocks noChangeArrowheads="1"/>
          </p:cNvSpPr>
          <p:nvPr/>
        </p:nvSpPr>
        <p:spPr bwMode="auto">
          <a:xfrm>
            <a:off x="5841207" y="3968354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7642" name="矩形 11"/>
          <p:cNvSpPr>
            <a:spLocks noChangeArrowheads="1"/>
          </p:cNvSpPr>
          <p:nvPr/>
        </p:nvSpPr>
        <p:spPr bwMode="auto">
          <a:xfrm>
            <a:off x="5136357" y="4157663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7643" name="矩形 12"/>
          <p:cNvSpPr>
            <a:spLocks noChangeArrowheads="1"/>
          </p:cNvSpPr>
          <p:nvPr/>
        </p:nvSpPr>
        <p:spPr bwMode="auto">
          <a:xfrm>
            <a:off x="5842397" y="4170760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t="-40" r="2879" b="37248"/>
          <a:stretch>
            <a:fillRect/>
          </a:stretch>
        </p:blipFill>
        <p:spPr bwMode="auto">
          <a:xfrm>
            <a:off x="1304925" y="1612106"/>
            <a:ext cx="6627019" cy="2981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3383757" y="4593431"/>
            <a:ext cx="3999310" cy="7298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由上學年複製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可將上一個學年的活動項目複製到本學年。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90701" y="4319588"/>
            <a:ext cx="594122" cy="1893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198661" name="矩形 4"/>
          <p:cNvSpPr>
            <a:spLocks noChangeArrowheads="1"/>
          </p:cNvSpPr>
          <p:nvPr/>
        </p:nvSpPr>
        <p:spPr bwMode="auto">
          <a:xfrm>
            <a:off x="2412207" y="2078831"/>
            <a:ext cx="350044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8662" name="矩形 6"/>
          <p:cNvSpPr>
            <a:spLocks noChangeArrowheads="1"/>
          </p:cNvSpPr>
          <p:nvPr/>
        </p:nvSpPr>
        <p:spPr bwMode="auto">
          <a:xfrm>
            <a:off x="2789635" y="2240756"/>
            <a:ext cx="351234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8663" name="矩形 7"/>
          <p:cNvSpPr>
            <a:spLocks noChangeArrowheads="1"/>
          </p:cNvSpPr>
          <p:nvPr/>
        </p:nvSpPr>
        <p:spPr bwMode="auto">
          <a:xfrm>
            <a:off x="5085160" y="2240757"/>
            <a:ext cx="351234" cy="18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606154"/>
            <a:ext cx="6379369" cy="36456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1393032" y="4968478"/>
            <a:ext cx="675085" cy="2428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199684" name="AutoShape 3"/>
          <p:cNvSpPr>
            <a:spLocks noChangeArrowheads="1"/>
          </p:cNvSpPr>
          <p:nvPr/>
        </p:nvSpPr>
        <p:spPr bwMode="auto">
          <a:xfrm>
            <a:off x="3302794" y="5241131"/>
            <a:ext cx="4516041" cy="4250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選擇要複製的活動項目，然後按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9685" name="矩形 4"/>
          <p:cNvSpPr>
            <a:spLocks noChangeArrowheads="1"/>
          </p:cNvSpPr>
          <p:nvPr/>
        </p:nvSpPr>
        <p:spPr bwMode="auto">
          <a:xfrm>
            <a:off x="2412207" y="2051447"/>
            <a:ext cx="35004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9686" name="矩形 5"/>
          <p:cNvSpPr>
            <a:spLocks noChangeArrowheads="1"/>
          </p:cNvSpPr>
          <p:nvPr/>
        </p:nvSpPr>
        <p:spPr bwMode="auto">
          <a:xfrm>
            <a:off x="2817019" y="2268141"/>
            <a:ext cx="35123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9687" name="矩形 6"/>
          <p:cNvSpPr>
            <a:spLocks noChangeArrowheads="1"/>
          </p:cNvSpPr>
          <p:nvPr/>
        </p:nvSpPr>
        <p:spPr bwMode="auto">
          <a:xfrm>
            <a:off x="6137672" y="2268141"/>
            <a:ext cx="351234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750">
                <a:solidFill>
                  <a:schemeClr val="tx1"/>
                </a:solidFill>
              </a:rPr>
              <a:t>2020</a:t>
            </a:r>
            <a:endParaRPr lang="zh-HK" altLang="en-US" sz="750">
              <a:solidFill>
                <a:schemeClr val="tx1"/>
              </a:solidFill>
            </a:endParaRPr>
          </a:p>
        </p:txBody>
      </p:sp>
      <p:sp>
        <p:nvSpPr>
          <p:cNvPr id="199688" name="矩形 7"/>
          <p:cNvSpPr>
            <a:spLocks noChangeArrowheads="1"/>
          </p:cNvSpPr>
          <p:nvPr/>
        </p:nvSpPr>
        <p:spPr bwMode="auto">
          <a:xfrm>
            <a:off x="5274469" y="4698206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199689" name="矩形 8"/>
          <p:cNvSpPr>
            <a:spLocks noChangeArrowheads="1"/>
          </p:cNvSpPr>
          <p:nvPr/>
        </p:nvSpPr>
        <p:spPr bwMode="auto">
          <a:xfrm>
            <a:off x="6003132" y="4698206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619250"/>
            <a:ext cx="6446044" cy="27491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AutoShape 3"/>
          <p:cNvSpPr>
            <a:spLocks noChangeArrowheads="1"/>
          </p:cNvSpPr>
          <p:nvPr/>
        </p:nvSpPr>
        <p:spPr bwMode="auto">
          <a:xfrm>
            <a:off x="3464719" y="4455319"/>
            <a:ext cx="4161235" cy="66794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由上學年複製的活動項目的開始日期及完成日期會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自動增加一年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0708" name="矩形 3"/>
          <p:cNvSpPr>
            <a:spLocks noChangeArrowheads="1"/>
          </p:cNvSpPr>
          <p:nvPr/>
        </p:nvSpPr>
        <p:spPr bwMode="auto">
          <a:xfrm>
            <a:off x="2384822" y="1916906"/>
            <a:ext cx="351234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0709" name="矩形 4"/>
          <p:cNvSpPr>
            <a:spLocks noChangeArrowheads="1"/>
          </p:cNvSpPr>
          <p:nvPr/>
        </p:nvSpPr>
        <p:spPr bwMode="auto">
          <a:xfrm>
            <a:off x="2762250" y="2091929"/>
            <a:ext cx="35123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0710" name="矩形 5"/>
          <p:cNvSpPr>
            <a:spLocks noChangeArrowheads="1"/>
          </p:cNvSpPr>
          <p:nvPr/>
        </p:nvSpPr>
        <p:spPr bwMode="auto">
          <a:xfrm>
            <a:off x="4976813" y="2091929"/>
            <a:ext cx="35123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0711" name="矩形 6"/>
          <p:cNvSpPr>
            <a:spLocks noChangeArrowheads="1"/>
          </p:cNvSpPr>
          <p:nvPr/>
        </p:nvSpPr>
        <p:spPr bwMode="auto">
          <a:xfrm>
            <a:off x="5138738" y="3942160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0712" name="矩形 7"/>
          <p:cNvSpPr>
            <a:spLocks noChangeArrowheads="1"/>
          </p:cNvSpPr>
          <p:nvPr/>
        </p:nvSpPr>
        <p:spPr bwMode="auto">
          <a:xfrm>
            <a:off x="5787629" y="3942160"/>
            <a:ext cx="377428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/>
          <p:cNvSpPr>
            <a:spLocks noGrp="1" noChangeArrowheads="1"/>
          </p:cNvSpPr>
          <p:nvPr>
            <p:ph type="title"/>
          </p:nvPr>
        </p:nvSpPr>
        <p:spPr>
          <a:xfrm>
            <a:off x="2257425" y="1654969"/>
            <a:ext cx="4629150" cy="642938"/>
          </a:xfrm>
        </p:spPr>
        <p:txBody>
          <a:bodyPr anchor="t"/>
          <a:lstStyle/>
          <a:p>
            <a:pPr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</a:pPr>
            <a:r>
              <a:rPr lang="en-US" altLang="zh-TW" smtClean="0"/>
              <a:t>「報告」</a:t>
            </a:r>
          </a:p>
        </p:txBody>
      </p:sp>
      <p:sp>
        <p:nvSpPr>
          <p:cNvPr id="201731" name="Text Box 2"/>
          <p:cNvSpPr txBox="1">
            <a:spLocks noChangeArrowheads="1"/>
          </p:cNvSpPr>
          <p:nvPr/>
        </p:nvSpPr>
        <p:spPr bwMode="auto">
          <a:xfrm>
            <a:off x="1757363" y="1585912"/>
            <a:ext cx="5426869" cy="572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活動項目</a:t>
            </a: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	        </a:t>
            </a:r>
            <a:r>
              <a:rPr lang="zh-TW" altLang="en-US" sz="3375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依活動項目編修</a:t>
            </a:r>
            <a:endParaRPr lang="en-US" altLang="zh-TW" sz="3375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1757362" y="2274094"/>
            <a:ext cx="5730479" cy="302397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en-US" altLang="zh-TW" sz="2363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課外活動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」→「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 → 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依活動項目編修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</a:t>
            </a:r>
            <a:r>
              <a:rPr lang="en-US" altLang="zh-HK" sz="2363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Maint</a:t>
            </a:r>
            <a:r>
              <a:rPr lang="en-US" altLang="zh-HK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 by Event 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為每個活動加入學生成員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按活動編修每個成員的職位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表現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及成就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設定會否讓個別學生的紀錄加入成績表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347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76363"/>
            <a:ext cx="1829991" cy="17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3" y="2106217"/>
            <a:ext cx="6536531" cy="27265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AutoShape 3"/>
          <p:cNvSpPr>
            <a:spLocks noChangeArrowheads="1"/>
          </p:cNvSpPr>
          <p:nvPr/>
        </p:nvSpPr>
        <p:spPr bwMode="auto">
          <a:xfrm>
            <a:off x="3192066" y="5157788"/>
            <a:ext cx="4662488" cy="303610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依活動項目編修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3781" name="矩形 5"/>
          <p:cNvSpPr>
            <a:spLocks noChangeArrowheads="1"/>
          </p:cNvSpPr>
          <p:nvPr/>
        </p:nvSpPr>
        <p:spPr bwMode="auto">
          <a:xfrm>
            <a:off x="2384822" y="2321719"/>
            <a:ext cx="351234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2" name="矩形 6"/>
          <p:cNvSpPr>
            <a:spLocks noChangeArrowheads="1"/>
          </p:cNvSpPr>
          <p:nvPr/>
        </p:nvSpPr>
        <p:spPr bwMode="auto">
          <a:xfrm>
            <a:off x="2789635" y="2502694"/>
            <a:ext cx="351234" cy="1702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3" name="矩形 7"/>
          <p:cNvSpPr>
            <a:spLocks noChangeArrowheads="1"/>
          </p:cNvSpPr>
          <p:nvPr/>
        </p:nvSpPr>
        <p:spPr bwMode="auto">
          <a:xfrm>
            <a:off x="5008960" y="2502694"/>
            <a:ext cx="346472" cy="1702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4" name="矩形 8"/>
          <p:cNvSpPr>
            <a:spLocks noChangeArrowheads="1"/>
          </p:cNvSpPr>
          <p:nvPr/>
        </p:nvSpPr>
        <p:spPr bwMode="auto">
          <a:xfrm>
            <a:off x="5133975" y="4238625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5" name="矩形 9"/>
          <p:cNvSpPr>
            <a:spLocks noChangeArrowheads="1"/>
          </p:cNvSpPr>
          <p:nvPr/>
        </p:nvSpPr>
        <p:spPr bwMode="auto">
          <a:xfrm>
            <a:off x="5975747" y="4238625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6" name="矩形 10"/>
          <p:cNvSpPr>
            <a:spLocks noChangeArrowheads="1"/>
          </p:cNvSpPr>
          <p:nvPr/>
        </p:nvSpPr>
        <p:spPr bwMode="auto">
          <a:xfrm>
            <a:off x="5133975" y="4050506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7" name="矩形 11"/>
          <p:cNvSpPr>
            <a:spLocks noChangeArrowheads="1"/>
          </p:cNvSpPr>
          <p:nvPr/>
        </p:nvSpPr>
        <p:spPr bwMode="auto">
          <a:xfrm>
            <a:off x="5975747" y="4050506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8" name="矩形 12"/>
          <p:cNvSpPr>
            <a:spLocks noChangeArrowheads="1"/>
          </p:cNvSpPr>
          <p:nvPr/>
        </p:nvSpPr>
        <p:spPr bwMode="auto">
          <a:xfrm>
            <a:off x="5133975" y="4411266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89" name="矩形 13"/>
          <p:cNvSpPr>
            <a:spLocks noChangeArrowheads="1"/>
          </p:cNvSpPr>
          <p:nvPr/>
        </p:nvSpPr>
        <p:spPr bwMode="auto">
          <a:xfrm>
            <a:off x="5975747" y="4419600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90" name="矩形 14"/>
          <p:cNvSpPr>
            <a:spLocks noChangeArrowheads="1"/>
          </p:cNvSpPr>
          <p:nvPr/>
        </p:nvSpPr>
        <p:spPr bwMode="auto">
          <a:xfrm>
            <a:off x="4087416" y="4233863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3791" name="矩形 15"/>
          <p:cNvSpPr>
            <a:spLocks noChangeArrowheads="1"/>
          </p:cNvSpPr>
          <p:nvPr/>
        </p:nvSpPr>
        <p:spPr bwMode="auto">
          <a:xfrm>
            <a:off x="4098132" y="4395788"/>
            <a:ext cx="351235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04" y="1863329"/>
            <a:ext cx="6542484" cy="26455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3" name="AutoShape 2"/>
          <p:cNvSpPr>
            <a:spLocks noChangeArrowheads="1"/>
          </p:cNvSpPr>
          <p:nvPr/>
        </p:nvSpPr>
        <p:spPr bwMode="auto">
          <a:xfrm>
            <a:off x="3596879" y="4617244"/>
            <a:ext cx="4304109" cy="847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設定好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所屬的課外活動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便可在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由所屬的課外活動複製成員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加入學生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412082" y="4302919"/>
            <a:ext cx="1188244" cy="2059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588419" y="2774157"/>
            <a:ext cx="498872" cy="1690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cxnSp>
        <p:nvCxnSpPr>
          <p:cNvPr id="4" name="直線單箭頭接點 3"/>
          <p:cNvCxnSpPr>
            <a:cxnSpLocks noChangeShapeType="1"/>
          </p:cNvCxnSpPr>
          <p:nvPr/>
        </p:nvCxnSpPr>
        <p:spPr bwMode="auto">
          <a:xfrm flipH="1">
            <a:off x="1871662" y="3024188"/>
            <a:ext cx="728663" cy="1171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07" name="矩形 6"/>
          <p:cNvSpPr>
            <a:spLocks noChangeArrowheads="1"/>
          </p:cNvSpPr>
          <p:nvPr/>
        </p:nvSpPr>
        <p:spPr bwMode="auto">
          <a:xfrm>
            <a:off x="2600325" y="2156223"/>
            <a:ext cx="351235" cy="16311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4808" name="矩形 8"/>
          <p:cNvSpPr>
            <a:spLocks noChangeArrowheads="1"/>
          </p:cNvSpPr>
          <p:nvPr/>
        </p:nvSpPr>
        <p:spPr bwMode="auto">
          <a:xfrm>
            <a:off x="2925366" y="2533650"/>
            <a:ext cx="35004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4809" name="矩形 9"/>
          <p:cNvSpPr>
            <a:spLocks noChangeArrowheads="1"/>
          </p:cNvSpPr>
          <p:nvPr/>
        </p:nvSpPr>
        <p:spPr bwMode="auto">
          <a:xfrm>
            <a:off x="5368529" y="2533651"/>
            <a:ext cx="364331" cy="14525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27598"/>
            <a:ext cx="6762750" cy="24169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7" name="AutoShape 2"/>
          <p:cNvSpPr>
            <a:spLocks noChangeArrowheads="1"/>
          </p:cNvSpPr>
          <p:nvPr/>
        </p:nvSpPr>
        <p:spPr bwMode="auto">
          <a:xfrm>
            <a:off x="3815954" y="4400550"/>
            <a:ext cx="3745706" cy="11620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系統會顯示在所屬的課外活動內的所有學生。在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欲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取錄的學生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，按「</a:t>
            </a:r>
            <a:r>
              <a:rPr lang="zh-TW" altLang="en-US" sz="1800">
                <a:solidFill>
                  <a:srgbClr val="7946C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6" name="橢圓 5"/>
          <p:cNvSpPr/>
          <p:nvPr/>
        </p:nvSpPr>
        <p:spPr bwMode="auto">
          <a:xfrm>
            <a:off x="1298972" y="2834879"/>
            <a:ext cx="303609" cy="11144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5829" name="矩形 4"/>
          <p:cNvSpPr>
            <a:spLocks noChangeArrowheads="1"/>
          </p:cNvSpPr>
          <p:nvPr/>
        </p:nvSpPr>
        <p:spPr bwMode="auto">
          <a:xfrm>
            <a:off x="3815954" y="2106216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1272779"/>
            <a:ext cx="6902054" cy="37492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410076" y="3807619"/>
            <a:ext cx="2564606" cy="9405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6852" name="AutoShape 6"/>
          <p:cNvSpPr>
            <a:spLocks noChangeArrowheads="1"/>
          </p:cNvSpPr>
          <p:nvPr/>
        </p:nvSpPr>
        <p:spPr bwMode="auto">
          <a:xfrm>
            <a:off x="3788569" y="4806553"/>
            <a:ext cx="4050506" cy="86082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成功加入學生後，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可按需要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學生的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」。這些資料可以加入成績表內。</a:t>
            </a:r>
          </a:p>
        </p:txBody>
      </p:sp>
      <p:sp>
        <p:nvSpPr>
          <p:cNvPr id="206853" name="矩形 4"/>
          <p:cNvSpPr>
            <a:spLocks noChangeArrowheads="1"/>
          </p:cNvSpPr>
          <p:nvPr/>
        </p:nvSpPr>
        <p:spPr bwMode="auto">
          <a:xfrm>
            <a:off x="2339579" y="1727597"/>
            <a:ext cx="35004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6854" name="矩形 5"/>
          <p:cNvSpPr>
            <a:spLocks noChangeArrowheads="1"/>
          </p:cNvSpPr>
          <p:nvPr/>
        </p:nvSpPr>
        <p:spPr bwMode="auto">
          <a:xfrm>
            <a:off x="2655094" y="2106216"/>
            <a:ext cx="345281" cy="18692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6855" name="矩形 6"/>
          <p:cNvSpPr>
            <a:spLocks noChangeArrowheads="1"/>
          </p:cNvSpPr>
          <p:nvPr/>
        </p:nvSpPr>
        <p:spPr bwMode="auto">
          <a:xfrm>
            <a:off x="5274469" y="2106216"/>
            <a:ext cx="351235" cy="18692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376363"/>
            <a:ext cx="6690122" cy="36456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410075" y="2875360"/>
            <a:ext cx="2591991" cy="95845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7876" name="AutoShape 6"/>
          <p:cNvSpPr>
            <a:spLocks noChangeArrowheads="1"/>
          </p:cNvSpPr>
          <p:nvPr/>
        </p:nvSpPr>
        <p:spPr bwMode="auto">
          <a:xfrm>
            <a:off x="4544617" y="4751785"/>
            <a:ext cx="3088481" cy="86082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亦可使用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功能，以簡化輸入程序。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7877" name="矩形 4"/>
          <p:cNvSpPr>
            <a:spLocks noChangeArrowheads="1"/>
          </p:cNvSpPr>
          <p:nvPr/>
        </p:nvSpPr>
        <p:spPr bwMode="auto">
          <a:xfrm>
            <a:off x="5355432" y="2190750"/>
            <a:ext cx="351235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7878" name="矩形 5"/>
          <p:cNvSpPr>
            <a:spLocks noChangeArrowheads="1"/>
          </p:cNvSpPr>
          <p:nvPr/>
        </p:nvSpPr>
        <p:spPr bwMode="auto">
          <a:xfrm>
            <a:off x="2818210" y="2190750"/>
            <a:ext cx="339328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7879" name="矩形 6"/>
          <p:cNvSpPr>
            <a:spLocks noChangeArrowheads="1"/>
          </p:cNvSpPr>
          <p:nvPr/>
        </p:nvSpPr>
        <p:spPr bwMode="auto">
          <a:xfrm>
            <a:off x="2472929" y="1808560"/>
            <a:ext cx="345281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95"/>
          <a:stretch>
            <a:fillRect/>
          </a:stretch>
        </p:blipFill>
        <p:spPr bwMode="auto">
          <a:xfrm>
            <a:off x="413147" y="917973"/>
            <a:ext cx="8533209" cy="47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681790" y="1366554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96925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99919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90186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784823" y="2375883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2019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08222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195015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490186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785357" y="2618910"/>
            <a:ext cx="351039" cy="17223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750" dirty="0">
                <a:solidFill>
                  <a:schemeClr val="tx1"/>
                </a:solidFill>
                <a:latin typeface="Arial" charset="0"/>
              </a:rPr>
              <a:t>2020</a:t>
            </a:r>
            <a:endParaRPr lang="zh-HK" altLang="en-US" sz="7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303860" y="3158729"/>
            <a:ext cx="5455444" cy="15525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這是「課外活動」模組第一項要做的工作。通常會按學校的學期時間來決定並請留意有沒有選擇正確的學年。現在按「增新」。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303860" y="3132535"/>
            <a:ext cx="5534025" cy="2375297"/>
          </a:xfrm>
          <a:prstGeom prst="roundRect">
            <a:avLst>
              <a:gd name="adj" fmla="val 9245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如何設定開始及完結日期？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第一個時段和第二個時段的日期不能重疊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若學校有上下學期，最好設有兩個時段，除非「課外活動」記錄不會被用於「獎懲資料」模組內</a:t>
            </a:r>
          </a:p>
        </p:txBody>
      </p:sp>
    </p:spTree>
    <p:extLst>
      <p:ext uri="{BB962C8B-B14F-4D97-AF65-F5344CB8AC3E}">
        <p14:creationId xmlns:p14="http://schemas.microsoft.com/office/powerpoint/2010/main" val="320966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593056"/>
            <a:ext cx="6581775" cy="34825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AutoShape 6"/>
          <p:cNvSpPr>
            <a:spLocks noChangeArrowheads="1"/>
          </p:cNvSpPr>
          <p:nvPr/>
        </p:nvSpPr>
        <p:spPr bwMode="auto">
          <a:xfrm>
            <a:off x="3071812" y="5075635"/>
            <a:ext cx="4758929" cy="45600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先選擇所需「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491038" y="2996804"/>
            <a:ext cx="2483644" cy="8917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8901" name="矩形 4"/>
          <p:cNvSpPr>
            <a:spLocks noChangeArrowheads="1"/>
          </p:cNvSpPr>
          <p:nvPr/>
        </p:nvSpPr>
        <p:spPr bwMode="auto">
          <a:xfrm>
            <a:off x="5387579" y="2294335"/>
            <a:ext cx="345281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8902" name="矩形 5"/>
          <p:cNvSpPr>
            <a:spLocks noChangeArrowheads="1"/>
          </p:cNvSpPr>
          <p:nvPr/>
        </p:nvSpPr>
        <p:spPr bwMode="auto">
          <a:xfrm>
            <a:off x="2925367" y="2294335"/>
            <a:ext cx="344090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8903" name="矩形 6"/>
          <p:cNvSpPr>
            <a:spLocks noChangeArrowheads="1"/>
          </p:cNvSpPr>
          <p:nvPr/>
        </p:nvSpPr>
        <p:spPr bwMode="auto">
          <a:xfrm>
            <a:off x="2580085" y="1916906"/>
            <a:ext cx="345281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590675"/>
            <a:ext cx="6518672" cy="34849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AutoShape 6"/>
          <p:cNvSpPr>
            <a:spLocks noChangeArrowheads="1"/>
          </p:cNvSpPr>
          <p:nvPr/>
        </p:nvSpPr>
        <p:spPr bwMode="auto">
          <a:xfrm>
            <a:off x="5813823" y="4968479"/>
            <a:ext cx="1539478" cy="45600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再選擇學生。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385887" y="3861197"/>
            <a:ext cx="215504" cy="9179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09925" name="矩形 5"/>
          <p:cNvSpPr>
            <a:spLocks noChangeArrowheads="1"/>
          </p:cNvSpPr>
          <p:nvPr/>
        </p:nvSpPr>
        <p:spPr bwMode="auto">
          <a:xfrm>
            <a:off x="5328048" y="2294335"/>
            <a:ext cx="345281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9926" name="矩形 6"/>
          <p:cNvSpPr>
            <a:spLocks noChangeArrowheads="1"/>
          </p:cNvSpPr>
          <p:nvPr/>
        </p:nvSpPr>
        <p:spPr bwMode="auto">
          <a:xfrm>
            <a:off x="2897982" y="2289573"/>
            <a:ext cx="345281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09927" name="矩形 7"/>
          <p:cNvSpPr>
            <a:spLocks noChangeArrowheads="1"/>
          </p:cNvSpPr>
          <p:nvPr/>
        </p:nvSpPr>
        <p:spPr bwMode="auto">
          <a:xfrm>
            <a:off x="2552701" y="1940719"/>
            <a:ext cx="345281" cy="15597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559719"/>
            <a:ext cx="6487716" cy="344924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AutoShape 6"/>
          <p:cNvSpPr>
            <a:spLocks noChangeArrowheads="1"/>
          </p:cNvSpPr>
          <p:nvPr/>
        </p:nvSpPr>
        <p:spPr bwMode="auto">
          <a:xfrm>
            <a:off x="4713685" y="5100638"/>
            <a:ext cx="3078956" cy="45481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按「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」，最後按儲存。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842273" y="3429000"/>
            <a:ext cx="377428" cy="1893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60244" y="3426619"/>
            <a:ext cx="377429" cy="1916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406754" y="3618310"/>
            <a:ext cx="379809" cy="215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31456" y="4730354"/>
            <a:ext cx="486966" cy="2643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10952" name="矩形 7"/>
          <p:cNvSpPr>
            <a:spLocks noChangeArrowheads="1"/>
          </p:cNvSpPr>
          <p:nvPr/>
        </p:nvSpPr>
        <p:spPr bwMode="auto">
          <a:xfrm>
            <a:off x="5328048" y="2240757"/>
            <a:ext cx="345281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0953" name="矩形 8"/>
          <p:cNvSpPr>
            <a:spLocks noChangeArrowheads="1"/>
          </p:cNvSpPr>
          <p:nvPr/>
        </p:nvSpPr>
        <p:spPr bwMode="auto">
          <a:xfrm>
            <a:off x="2897982" y="2240757"/>
            <a:ext cx="345281" cy="18811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0954" name="矩形 9"/>
          <p:cNvSpPr>
            <a:spLocks noChangeArrowheads="1"/>
          </p:cNvSpPr>
          <p:nvPr/>
        </p:nvSpPr>
        <p:spPr bwMode="auto">
          <a:xfrm>
            <a:off x="2552701" y="1888331"/>
            <a:ext cx="345281" cy="16311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1757363" y="1585912"/>
            <a:ext cx="5426869" cy="572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活動項目</a:t>
            </a: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	                   </a:t>
            </a:r>
            <a:r>
              <a:rPr lang="en-US" altLang="zh-TW" sz="3375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1716881" y="2274094"/>
            <a:ext cx="5791200" cy="302397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en-US" altLang="zh-TW" sz="2363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課外活動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」→「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 → 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依學生編修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</a:t>
            </a:r>
            <a:r>
              <a:rPr lang="en-US" altLang="zh-HK" sz="2363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Maint</a:t>
            </a:r>
            <a:r>
              <a:rPr lang="en-US" altLang="zh-HK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 by Student</a:t>
            </a:r>
            <a:r>
              <a:rPr lang="en-US" altLang="zh-HK" sz="225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為個別學生加入一個或多個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編修該學生的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職位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表現及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成就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決定會否讓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紀錄加入該生的成績表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889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22785"/>
            <a:ext cx="1825229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1" y="1444229"/>
            <a:ext cx="5185172" cy="383500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0" name="AutoShape 3"/>
          <p:cNvSpPr>
            <a:spLocks noChangeArrowheads="1"/>
          </p:cNvSpPr>
          <p:nvPr/>
        </p:nvSpPr>
        <p:spPr bwMode="auto">
          <a:xfrm>
            <a:off x="3600450" y="5274469"/>
            <a:ext cx="4252913" cy="354806"/>
          </a:xfrm>
          <a:prstGeom prst="foldedCorner">
            <a:avLst>
              <a:gd name="adj" fmla="val 0"/>
            </a:avLst>
          </a:prstGeom>
          <a:solidFill>
            <a:srgbClr val="6600FF"/>
          </a:solidFill>
          <a:ln w="5724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課外活動舉辦項目</a:t>
            </a:r>
            <a:r>
              <a:rPr lang="en-US" altLang="zh-TW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依學生編修</a:t>
            </a:r>
            <a:endParaRPr lang="en-US" altLang="zh-TW" sz="18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4021" name="矩形 4"/>
          <p:cNvSpPr>
            <a:spLocks noChangeArrowheads="1"/>
          </p:cNvSpPr>
          <p:nvPr/>
        </p:nvSpPr>
        <p:spPr bwMode="auto">
          <a:xfrm>
            <a:off x="2681288" y="1727598"/>
            <a:ext cx="34528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565673"/>
            <a:ext cx="5185172" cy="383500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AutoShape 4"/>
          <p:cNvSpPr>
            <a:spLocks noChangeArrowheads="1"/>
          </p:cNvSpPr>
          <p:nvPr/>
        </p:nvSpPr>
        <p:spPr bwMode="auto">
          <a:xfrm>
            <a:off x="4787504" y="4997053"/>
            <a:ext cx="2988469" cy="40362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搜尋後，按學生的超連結。</a:t>
            </a:r>
          </a:p>
        </p:txBody>
      </p:sp>
      <p:sp>
        <p:nvSpPr>
          <p:cNvPr id="215044" name="Oval 5"/>
          <p:cNvSpPr>
            <a:spLocks noChangeArrowheads="1"/>
          </p:cNvSpPr>
          <p:nvPr/>
        </p:nvSpPr>
        <p:spPr bwMode="auto">
          <a:xfrm>
            <a:off x="2046685" y="3294460"/>
            <a:ext cx="594122" cy="1982390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215045" name="矩形 4"/>
          <p:cNvSpPr>
            <a:spLocks noChangeArrowheads="1"/>
          </p:cNvSpPr>
          <p:nvPr/>
        </p:nvSpPr>
        <p:spPr bwMode="auto">
          <a:xfrm>
            <a:off x="2762251" y="1863329"/>
            <a:ext cx="345281" cy="1869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808560"/>
            <a:ext cx="6577013" cy="20919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7" name="AutoShape 2"/>
          <p:cNvSpPr>
            <a:spLocks noChangeArrowheads="1"/>
          </p:cNvSpPr>
          <p:nvPr/>
        </p:nvSpPr>
        <p:spPr bwMode="auto">
          <a:xfrm>
            <a:off x="4557712" y="4157663"/>
            <a:ext cx="3092054" cy="6584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要為這學生加入活動，請按「</a:t>
            </a:r>
            <a:r>
              <a:rPr lang="en-US" altLang="zh-TW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335881" y="3618310"/>
            <a:ext cx="482204" cy="215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/>
          <a:lstStyle/>
          <a:p>
            <a:pPr defTabSz="252710">
              <a:buClr>
                <a:srgbClr val="000000"/>
              </a:buClr>
              <a:defRPr/>
            </a:pPr>
            <a:endParaRPr lang="zh-TW" altLang="en-US" sz="1013">
              <a:latin typeface="Arial" charset="0"/>
            </a:endParaRPr>
          </a:p>
        </p:txBody>
      </p:sp>
      <p:sp>
        <p:nvSpPr>
          <p:cNvPr id="216069" name="矩形 5"/>
          <p:cNvSpPr>
            <a:spLocks noChangeArrowheads="1"/>
          </p:cNvSpPr>
          <p:nvPr/>
        </p:nvSpPr>
        <p:spPr bwMode="auto">
          <a:xfrm>
            <a:off x="2817019" y="2294335"/>
            <a:ext cx="351235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1241822"/>
            <a:ext cx="5291138" cy="4152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AutoShape 5"/>
          <p:cNvSpPr>
            <a:spLocks noChangeArrowheads="1"/>
          </p:cNvSpPr>
          <p:nvPr/>
        </p:nvSpPr>
        <p:spPr bwMode="auto">
          <a:xfrm>
            <a:off x="4950619" y="4751785"/>
            <a:ext cx="2868216" cy="82034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擇需要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加入的活動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，按「</a:t>
            </a:r>
            <a:r>
              <a:rPr lang="en-US" altLang="zh-TW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增新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217092" name="Oval 6"/>
          <p:cNvSpPr>
            <a:spLocks noChangeArrowheads="1"/>
          </p:cNvSpPr>
          <p:nvPr/>
        </p:nvSpPr>
        <p:spPr bwMode="auto">
          <a:xfrm>
            <a:off x="1985962" y="4339829"/>
            <a:ext cx="242888" cy="82034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217093" name="矩形 4"/>
          <p:cNvSpPr>
            <a:spLocks noChangeArrowheads="1"/>
          </p:cNvSpPr>
          <p:nvPr/>
        </p:nvSpPr>
        <p:spPr bwMode="auto">
          <a:xfrm>
            <a:off x="3168254" y="2645569"/>
            <a:ext cx="34528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7094" name="矩形 5"/>
          <p:cNvSpPr>
            <a:spLocks noChangeArrowheads="1"/>
          </p:cNvSpPr>
          <p:nvPr/>
        </p:nvSpPr>
        <p:spPr bwMode="auto">
          <a:xfrm>
            <a:off x="5975748" y="2645569"/>
            <a:ext cx="345281" cy="188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7095" name="矩形 6"/>
          <p:cNvSpPr>
            <a:spLocks noChangeArrowheads="1"/>
          </p:cNvSpPr>
          <p:nvPr/>
        </p:nvSpPr>
        <p:spPr bwMode="auto">
          <a:xfrm>
            <a:off x="3249216" y="1646635"/>
            <a:ext cx="351234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7096" name="矩形 7"/>
          <p:cNvSpPr>
            <a:spLocks noChangeArrowheads="1"/>
          </p:cNvSpPr>
          <p:nvPr/>
        </p:nvSpPr>
        <p:spPr bwMode="auto">
          <a:xfrm>
            <a:off x="4356498" y="4698206"/>
            <a:ext cx="350044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2018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7097" name="矩形 8"/>
          <p:cNvSpPr>
            <a:spLocks noChangeArrowheads="1"/>
          </p:cNvSpPr>
          <p:nvPr/>
        </p:nvSpPr>
        <p:spPr bwMode="auto">
          <a:xfrm>
            <a:off x="4356498" y="4913710"/>
            <a:ext cx="350044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7098" name="矩形 9"/>
          <p:cNvSpPr>
            <a:spLocks noChangeArrowheads="1"/>
          </p:cNvSpPr>
          <p:nvPr/>
        </p:nvSpPr>
        <p:spPr bwMode="auto">
          <a:xfrm>
            <a:off x="5085160" y="4536281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7099" name="矩形 10"/>
          <p:cNvSpPr>
            <a:spLocks noChangeArrowheads="1"/>
          </p:cNvSpPr>
          <p:nvPr/>
        </p:nvSpPr>
        <p:spPr bwMode="auto">
          <a:xfrm>
            <a:off x="5813822" y="4536281"/>
            <a:ext cx="351234" cy="161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619250"/>
            <a:ext cx="7452122" cy="28086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5" name="AutoShape 2"/>
          <p:cNvSpPr>
            <a:spLocks noChangeArrowheads="1"/>
          </p:cNvSpPr>
          <p:nvPr/>
        </p:nvSpPr>
        <p:spPr bwMode="auto">
          <a:xfrm>
            <a:off x="4167188" y="4374356"/>
            <a:ext cx="3280172" cy="65841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完成後，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便可編修「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80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218116" name="Oval 6"/>
          <p:cNvSpPr>
            <a:spLocks noChangeArrowheads="1"/>
          </p:cNvSpPr>
          <p:nvPr/>
        </p:nvSpPr>
        <p:spPr bwMode="auto">
          <a:xfrm>
            <a:off x="1304925" y="1701404"/>
            <a:ext cx="701279" cy="202406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 sz="1500"/>
          </a:p>
        </p:txBody>
      </p:sp>
      <p:sp>
        <p:nvSpPr>
          <p:cNvPr id="218117" name="矩形 4"/>
          <p:cNvSpPr>
            <a:spLocks noChangeArrowheads="1"/>
          </p:cNvSpPr>
          <p:nvPr/>
        </p:nvSpPr>
        <p:spPr bwMode="auto">
          <a:xfrm>
            <a:off x="2978944" y="2266951"/>
            <a:ext cx="350044" cy="13573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2019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8118" name="矩形 6"/>
          <p:cNvSpPr>
            <a:spLocks noChangeArrowheads="1"/>
          </p:cNvSpPr>
          <p:nvPr/>
        </p:nvSpPr>
        <p:spPr bwMode="auto">
          <a:xfrm>
            <a:off x="3636169" y="3590925"/>
            <a:ext cx="351235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8119" name="矩形 7"/>
          <p:cNvSpPr>
            <a:spLocks noChangeArrowheads="1"/>
          </p:cNvSpPr>
          <p:nvPr/>
        </p:nvSpPr>
        <p:spPr bwMode="auto">
          <a:xfrm>
            <a:off x="3634979" y="3835004"/>
            <a:ext cx="351234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8120" name="矩形 8"/>
          <p:cNvSpPr>
            <a:spLocks noChangeArrowheads="1"/>
          </p:cNvSpPr>
          <p:nvPr/>
        </p:nvSpPr>
        <p:spPr bwMode="auto">
          <a:xfrm>
            <a:off x="4301729" y="3564731"/>
            <a:ext cx="351234" cy="13454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  <p:sp>
        <p:nvSpPr>
          <p:cNvPr id="218121" name="矩形 9"/>
          <p:cNvSpPr>
            <a:spLocks noChangeArrowheads="1"/>
          </p:cNvSpPr>
          <p:nvPr/>
        </p:nvSpPr>
        <p:spPr bwMode="auto">
          <a:xfrm>
            <a:off x="4301729" y="3835004"/>
            <a:ext cx="351234" cy="13454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TW" sz="675">
                <a:solidFill>
                  <a:schemeClr val="tx1"/>
                </a:solidFill>
              </a:rPr>
              <a:t>2020</a:t>
            </a:r>
            <a:endParaRPr lang="zh-HK" altLang="en-US" sz="6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/>
          <p:cNvSpPr>
            <a:spLocks noGrp="1" noChangeArrowheads="1"/>
          </p:cNvSpPr>
          <p:nvPr>
            <p:ph type="title"/>
          </p:nvPr>
        </p:nvSpPr>
        <p:spPr>
          <a:xfrm>
            <a:off x="2257425" y="1654969"/>
            <a:ext cx="4629150" cy="642938"/>
          </a:xfrm>
        </p:spPr>
        <p:txBody>
          <a:bodyPr anchor="t"/>
          <a:lstStyle/>
          <a:p>
            <a:pPr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</a:pPr>
            <a:r>
              <a:rPr lang="en-US" altLang="zh-TW" smtClean="0"/>
              <a:t>「報告」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1696641" y="2477691"/>
            <a:ext cx="5568553" cy="222048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 marL="534988" indent="-534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 marL="1057275" indent="-5207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6575" algn="l"/>
                <a:tab pos="1450975" algn="l"/>
                <a:tab pos="2365375" algn="l"/>
                <a:tab pos="3279775" algn="l"/>
                <a:tab pos="4194175" algn="l"/>
                <a:tab pos="5108575" algn="l"/>
                <a:tab pos="6022975" algn="l"/>
                <a:tab pos="6937375" algn="l"/>
                <a:tab pos="7851775" algn="l"/>
                <a:tab pos="8766175" algn="l"/>
                <a:tab pos="9680575" algn="l"/>
                <a:tab pos="10594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en-US" altLang="zh-TW" sz="2363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課外活動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」→「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課外活動舉辦項目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」→「</a:t>
            </a:r>
            <a:r>
              <a:rPr lang="zh-TW" altLang="en-US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上載 </a:t>
            </a:r>
            <a:r>
              <a:rPr lang="en-US" altLang="zh-TW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  <a:p>
            <a:pPr algn="ctr"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HK" sz="2363" dirty="0">
                <a:latin typeface="Times New Roman" panose="02020603050405020304" pitchFamily="18" charset="0"/>
                <a:ea typeface="標楷體" panose="03000509000000000000" pitchFamily="65" charset="-120"/>
              </a:rPr>
              <a:t>Student Activities &gt; Event &gt; Upload</a:t>
            </a: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下載</a:t>
            </a:r>
            <a:r>
              <a:rPr lang="en-US" altLang="zh-TW" sz="2025" dirty="0" err="1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一個或多個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活動項目的學生紀錄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spcAft>
                <a:spcPts val="1013"/>
              </a:spcAft>
              <a:buClr>
                <a:srgbClr val="6600FF"/>
              </a:buClr>
              <a:buFont typeface="Wingdings" panose="05000000000000000000" pitchFamily="2" charset="2"/>
              <a:buChar char=""/>
              <a:defRPr/>
            </a:pP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en-US" altLang="zh-TW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Excel</a:t>
            </a:r>
            <a:r>
              <a:rPr lang="zh-TW" altLang="en-US" sz="2025" dirty="0">
                <a:solidFill>
                  <a:srgbClr val="66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上載學生活動項目紀錄</a:t>
            </a:r>
            <a:endParaRPr lang="en-US" altLang="zh-TW" sz="2025" dirty="0">
              <a:solidFill>
                <a:srgbClr val="66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9140" name="Text Box 2"/>
          <p:cNvSpPr txBox="1">
            <a:spLocks noChangeArrowheads="1"/>
          </p:cNvSpPr>
          <p:nvPr/>
        </p:nvSpPr>
        <p:spPr bwMode="auto">
          <a:xfrm>
            <a:off x="1757363" y="1585912"/>
            <a:ext cx="4961335" cy="572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625" tIns="26325" rIns="50625" bIns="2632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516938" algn="r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細明體" panose="02020509000000000000" pitchFamily="49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活動項目</a:t>
            </a:r>
            <a:r>
              <a:rPr lang="en-US" altLang="zh-TW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	                   </a:t>
            </a:r>
            <a:r>
              <a:rPr lang="zh-TW" altLang="en-US" sz="225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</a:t>
            </a:r>
            <a:r>
              <a:rPr lang="zh-TW" altLang="en-US" sz="3375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上載</a:t>
            </a:r>
            <a:endParaRPr lang="en-US" altLang="zh-TW" sz="3375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2823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2089</Words>
  <Application>Microsoft Office PowerPoint</Application>
  <PresentationFormat>如螢幕大小 (4:3)</PresentationFormat>
  <Paragraphs>605</Paragraphs>
  <Slides>116</Slides>
  <Notes>84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116</vt:i4>
      </vt:variant>
    </vt:vector>
  </HeadingPairs>
  <TitlesOfParts>
    <vt:vector size="127" baseType="lpstr">
      <vt:lpstr>新細明體</vt:lpstr>
      <vt:lpstr>標楷體</vt:lpstr>
      <vt:lpstr>Arial</vt:lpstr>
      <vt:lpstr>Arial Black</vt:lpstr>
      <vt:lpstr>Arial Narrow</vt:lpstr>
      <vt:lpstr>Cooper Black</vt:lpstr>
      <vt:lpstr>Tahoma</vt:lpstr>
      <vt:lpstr>Times New Roman</vt:lpstr>
      <vt:lpstr>Trebuchet MS</vt:lpstr>
      <vt:lpstr>Wingdings</vt:lpstr>
      <vt:lpstr>CodeManagement_2006</vt:lpstr>
      <vt:lpstr>課外活動</vt:lpstr>
      <vt:lpstr>簡介</vt:lpstr>
      <vt:lpstr>PowerPoint 簡報</vt:lpstr>
      <vt:lpstr>PowerPoint 簡報</vt:lpstr>
      <vt:lpstr>「設定」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「可提供課外活動」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「報名」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「網上報名」</vt:lpstr>
      <vt:lpstr>PowerPoint 簡報</vt:lpstr>
      <vt:lpstr>PowerPoint 簡報</vt:lpstr>
      <vt:lpstr>「依活動編修」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「依學生煸修」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「取錄結果」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「設定」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「報告」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「報告」</vt:lpstr>
      <vt:lpstr>PowerPoint 簡報</vt:lpstr>
      <vt:lpstr>PowerPoint 簡報</vt:lpstr>
      <vt:lpstr>PowerPoint 簡報</vt:lpstr>
      <vt:lpstr>PowerPoint 簡報</vt:lpstr>
      <vt:lpstr>PowerPoint 簡報</vt:lpstr>
      <vt:lpstr>「報告」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Management</dc:title>
  <dc:creator>YIP, Hiu-ling</dc:creator>
  <cp:lastModifiedBy>user</cp:lastModifiedBy>
  <cp:revision>184</cp:revision>
  <cp:lastPrinted>2020-03-27T01:29:41Z</cp:lastPrinted>
  <dcterms:created xsi:type="dcterms:W3CDTF">2007-01-30T02:15:00Z</dcterms:created>
  <dcterms:modified xsi:type="dcterms:W3CDTF">2020-06-03T08:00:29Z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