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5"/>
  </p:notesMasterIdLst>
  <p:handoutMasterIdLst>
    <p:handoutMasterId r:id="rId26"/>
  </p:handoutMasterIdLst>
  <p:sldIdLst>
    <p:sldId id="622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5" r:id="rId12"/>
    <p:sldId id="276" r:id="rId13"/>
    <p:sldId id="277" r:id="rId14"/>
    <p:sldId id="278" r:id="rId15"/>
    <p:sldId id="279" r:id="rId16"/>
    <p:sldId id="280" r:id="rId17"/>
    <p:sldId id="284" r:id="rId18"/>
    <p:sldId id="285" r:id="rId19"/>
    <p:sldId id="286" r:id="rId20"/>
    <p:sldId id="287" r:id="rId21"/>
    <p:sldId id="289" r:id="rId22"/>
    <p:sldId id="623" r:id="rId23"/>
    <p:sldId id="299" r:id="rId24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622"/>
            <p14:sldId id="261"/>
            <p14:sldId id="262"/>
            <p14:sldId id="263"/>
            <p14:sldId id="264"/>
            <p14:sldId id="267"/>
            <p14:sldId id="268"/>
            <p14:sldId id="269"/>
            <p14:sldId id="275"/>
            <p14:sldId id="276"/>
            <p14:sldId id="277"/>
            <p14:sldId id="278"/>
            <p14:sldId id="279"/>
            <p14:sldId id="280"/>
            <p14:sldId id="284"/>
            <p14:sldId id="285"/>
            <p14:sldId id="286"/>
            <p14:sldId id="287"/>
            <p14:sldId id="289"/>
            <p14:sldId id="623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  <p:cmAuthor id="6" name="LEUNG, Tsz-kin" initials="LT" lastIdx="2" clrIdx="5">
    <p:extLst>
      <p:ext uri="{19B8F6BF-5375-455C-9EA6-DF929625EA0E}">
        <p15:presenceInfo xmlns:p15="http://schemas.microsoft.com/office/powerpoint/2012/main" userId="S-1-5-21-2637006528-1015924553-1750768987-823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FD"/>
    <a:srgbClr val="2E75B6"/>
    <a:srgbClr val="CEE1F2"/>
    <a:srgbClr val="B5D2EC"/>
    <a:srgbClr val="FF3399"/>
    <a:srgbClr val="663300"/>
    <a:srgbClr val="FFCC99"/>
    <a:srgbClr val="FFCCFF"/>
    <a:srgbClr val="CC00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605" autoAdjust="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17/2/2025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17/2/2025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FF"/>
                </a:solidFill>
                <a:latin typeface="Tahoma"/>
                <a:cs typeface="Tahom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pc="-10"/>
              <a:t>Systems </a:t>
            </a:r>
            <a:r>
              <a:rPr lang="en-US" spc="-5"/>
              <a:t>and Information </a:t>
            </a:r>
            <a:r>
              <a:rPr lang="en-US"/>
              <a:t>Management</a:t>
            </a:r>
            <a:r>
              <a:rPr lang="en-US" spc="-50"/>
              <a:t> </a:t>
            </a:r>
            <a:r>
              <a:rPr lang="en-US" spc="-5"/>
              <a:t>Section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FF"/>
                </a:solidFill>
                <a:latin typeface="Tahoma"/>
                <a:cs typeface="Tahom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pc="10"/>
              <a:t>Slide</a:t>
            </a:r>
            <a:r>
              <a:rPr lang="en-US" spc="-60"/>
              <a:t> </a:t>
            </a:r>
            <a:fld id="{81D60167-4931-47E6-BA6A-407CBD079E47}" type="slidenum">
              <a:rPr smtClean="0"/>
              <a:pPr marL="12700">
                <a:spcBef>
                  <a:spcPts val="10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414352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hlink"/>
                </a:solidFill>
                <a:latin typeface="新細明體"/>
                <a:cs typeface="新細明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FF"/>
                </a:solidFill>
                <a:latin typeface="Tahoma"/>
                <a:cs typeface="Tahom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pc="-10"/>
              <a:t>Systems </a:t>
            </a:r>
            <a:r>
              <a:rPr lang="en-US" spc="-5"/>
              <a:t>and Information </a:t>
            </a:r>
            <a:r>
              <a:rPr lang="en-US"/>
              <a:t>Management</a:t>
            </a:r>
            <a:r>
              <a:rPr lang="en-US" spc="-50"/>
              <a:t> </a:t>
            </a:r>
            <a:r>
              <a:rPr lang="en-US" spc="-5"/>
              <a:t>Section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FF"/>
                </a:solidFill>
                <a:latin typeface="Tahoma"/>
                <a:cs typeface="Tahom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pc="10"/>
              <a:t>Slide</a:t>
            </a:r>
            <a:r>
              <a:rPr lang="en-US" spc="-60"/>
              <a:t> </a:t>
            </a:r>
            <a:fld id="{81D60167-4931-47E6-BA6A-407CBD079E47}" type="slidenum">
              <a:rPr smtClean="0"/>
              <a:pPr marL="12700">
                <a:spcBef>
                  <a:spcPts val="10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719563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  <p:sldLayoutId id="2147483677" r:id="rId9"/>
    <p:sldLayoutId id="2147483678" r:id="rId10"/>
  </p:sldLayoutIdLst>
  <p:transition advTm="500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6FFD95A-49D4-4B9B-B896-118F56233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545" y="1894703"/>
            <a:ext cx="6543589" cy="1678459"/>
          </a:xfrm>
        </p:spPr>
        <p:txBody>
          <a:bodyPr/>
          <a:lstStyle/>
          <a:p>
            <a:pPr marR="5080" algn="l">
              <a:spcBef>
                <a:spcPts val="100"/>
              </a:spcBef>
            </a:pPr>
            <a:r>
              <a:rPr lang="zh-TW" altLang="en-US" b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如何呈報自行分配學位</a:t>
            </a:r>
            <a:br>
              <a:rPr lang="en-US" altLang="zh-TW" b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正取</a:t>
            </a:r>
            <a:r>
              <a:rPr lang="en-US" altLang="zh-TW" b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備取學生名單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6580488"/>
      </p:ext>
    </p:extLst>
  </p:cSld>
  <p:clrMapOvr>
    <a:masterClrMapping/>
  </p:clrMapOvr>
  <p:transition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id="{793DE36C-8587-40CF-BBC7-AA2A9836FF1F}"/>
              </a:ext>
            </a:extLst>
          </p:cNvPr>
          <p:cNvGrpSpPr/>
          <p:nvPr/>
        </p:nvGrpSpPr>
        <p:grpSpPr>
          <a:xfrm>
            <a:off x="1375616" y="1185394"/>
            <a:ext cx="8030868" cy="5251643"/>
            <a:chOff x="1375616" y="1185394"/>
            <a:chExt cx="8030868" cy="5251643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90CD4F33-4830-4002-87F6-F81BD415AE91}"/>
                </a:ext>
              </a:extLst>
            </p:cNvPr>
            <p:cNvGrpSpPr/>
            <p:nvPr/>
          </p:nvGrpSpPr>
          <p:grpSpPr>
            <a:xfrm>
              <a:off x="1375616" y="1844088"/>
              <a:ext cx="8021036" cy="4592949"/>
              <a:chOff x="-382650" y="1834841"/>
              <a:chExt cx="8021036" cy="4592949"/>
            </a:xfrm>
          </p:grpSpPr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D725624E-0AE2-432D-ACC8-F734C4E25E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5257"/>
              <a:stretch/>
            </p:blipFill>
            <p:spPr>
              <a:xfrm>
                <a:off x="-382650" y="1834841"/>
                <a:ext cx="8021036" cy="4587128"/>
              </a:xfrm>
              <a:prstGeom prst="rect">
                <a:avLst/>
              </a:prstGeom>
            </p:spPr>
          </p:pic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19EA1057-222A-40CA-9CA1-A6FE623E9C54}"/>
                  </a:ext>
                </a:extLst>
              </p:cNvPr>
              <p:cNvSpPr/>
              <p:nvPr/>
            </p:nvSpPr>
            <p:spPr bwMode="auto">
              <a:xfrm>
                <a:off x="2005689" y="4775054"/>
                <a:ext cx="550698" cy="1494755"/>
              </a:xfrm>
              <a:prstGeom prst="rect">
                <a:avLst/>
              </a:prstGeom>
              <a:solidFill>
                <a:srgbClr val="F7FAF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7FE9190-0C27-4E34-B65B-4360C0C9203A}"/>
                  </a:ext>
                </a:extLst>
              </p:cNvPr>
              <p:cNvSpPr/>
              <p:nvPr/>
            </p:nvSpPr>
            <p:spPr bwMode="auto">
              <a:xfrm>
                <a:off x="6314128" y="4361433"/>
                <a:ext cx="1324258" cy="2066357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06F3A3A3-B25F-45BD-A5F7-F12A15384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5504"/>
            <a:stretch/>
          </p:blipFill>
          <p:spPr>
            <a:xfrm>
              <a:off x="1385448" y="1185394"/>
              <a:ext cx="8021036" cy="649032"/>
            </a:xfrm>
            <a:prstGeom prst="rect">
              <a:avLst/>
            </a:prstGeom>
          </p:spPr>
        </p:pic>
      </p:grpSp>
      <p:sp>
        <p:nvSpPr>
          <p:cNvPr id="3" name="object 3"/>
          <p:cNvSpPr/>
          <p:nvPr/>
        </p:nvSpPr>
        <p:spPr>
          <a:xfrm>
            <a:off x="1994917" y="1032510"/>
            <a:ext cx="8227059" cy="0"/>
          </a:xfrm>
          <a:custGeom>
            <a:avLst/>
            <a:gdLst/>
            <a:ahLst/>
            <a:cxnLst/>
            <a:rect l="l" t="t" r="r" b="b"/>
            <a:pathLst>
              <a:path w="8227059">
                <a:moveTo>
                  <a:pt x="0" y="0"/>
                </a:moveTo>
                <a:lnTo>
                  <a:pt x="8226552" y="0"/>
                </a:lnTo>
              </a:path>
            </a:pathLst>
          </a:custGeom>
          <a:ln w="32003">
            <a:solidFill>
              <a:srgbClr val="00E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4917" y="1032510"/>
            <a:ext cx="8227059" cy="0"/>
          </a:xfrm>
          <a:custGeom>
            <a:avLst/>
            <a:gdLst/>
            <a:ahLst/>
            <a:cxnLst/>
            <a:rect l="l" t="t" r="r" b="b"/>
            <a:pathLst>
              <a:path w="8227059">
                <a:moveTo>
                  <a:pt x="0" y="0"/>
                </a:moveTo>
                <a:lnTo>
                  <a:pt x="8226552" y="0"/>
                </a:lnTo>
              </a:path>
            </a:pathLst>
          </a:custGeom>
          <a:ln w="32003">
            <a:solidFill>
              <a:srgbClr val="3E8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2916" y="1092709"/>
            <a:ext cx="3959351" cy="32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5744" y="1203197"/>
            <a:ext cx="2519680" cy="0"/>
          </a:xfrm>
          <a:custGeom>
            <a:avLst/>
            <a:gdLst/>
            <a:ahLst/>
            <a:cxnLst/>
            <a:rect l="l" t="t" r="r" b="b"/>
            <a:pathLst>
              <a:path w="2519679">
                <a:moveTo>
                  <a:pt x="0" y="0"/>
                </a:moveTo>
                <a:lnTo>
                  <a:pt x="2519172" y="0"/>
                </a:lnTo>
              </a:path>
            </a:pathLst>
          </a:custGeom>
          <a:ln w="32003">
            <a:solidFill>
              <a:srgbClr val="A0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0FB434AF-3D39-4476-8813-C572021C7EEF}"/>
              </a:ext>
            </a:extLst>
          </p:cNvPr>
          <p:cNvSpPr txBox="1"/>
          <p:nvPr/>
        </p:nvSpPr>
        <p:spPr>
          <a:xfrm>
            <a:off x="4909185" y="2787739"/>
            <a:ext cx="3872865" cy="771364"/>
          </a:xfrm>
          <a:prstGeom prst="rect">
            <a:avLst/>
          </a:prstGeom>
          <a:solidFill>
            <a:srgbClr val="FFFFFF"/>
          </a:solidFill>
          <a:ln w="19811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 marR="107950" algn="just">
              <a:lnSpc>
                <a:spcPct val="100200"/>
              </a:lnSpc>
              <a:spcBef>
                <a:spcPts val="254"/>
              </a:spcBef>
            </a:pPr>
            <a:r>
              <a:rPr lang="zh-TW" altLang="en-US" sz="2400" b="1" spc="5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按「儲存」，系統會儲存本頁的紀錄。</a:t>
            </a:r>
            <a:endParaRPr sz="24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新細明體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D1BB16A-A176-4F09-BEE2-5F490D9832A8}"/>
              </a:ext>
            </a:extLst>
          </p:cNvPr>
          <p:cNvCxnSpPr/>
          <p:nvPr/>
        </p:nvCxnSpPr>
        <p:spPr bwMode="auto">
          <a:xfrm flipH="1">
            <a:off x="3527459" y="3346273"/>
            <a:ext cx="1382984" cy="5389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53042F01-F7D2-447D-85B2-43C9FF69E5F6}"/>
              </a:ext>
            </a:extLst>
          </p:cNvPr>
          <p:cNvSpPr/>
          <p:nvPr/>
        </p:nvSpPr>
        <p:spPr bwMode="auto">
          <a:xfrm>
            <a:off x="2939845" y="1386348"/>
            <a:ext cx="983226" cy="2851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30E224A9-5143-4327-8B65-E16A09A136A4}"/>
              </a:ext>
            </a:extLst>
          </p:cNvPr>
          <p:cNvSpPr/>
          <p:nvPr/>
        </p:nvSpPr>
        <p:spPr bwMode="auto">
          <a:xfrm>
            <a:off x="2984268" y="3885261"/>
            <a:ext cx="565266" cy="28772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086CE0C0-803D-495C-8570-F36819BF5990}"/>
              </a:ext>
            </a:extLst>
          </p:cNvPr>
          <p:cNvGrpSpPr/>
          <p:nvPr/>
        </p:nvGrpSpPr>
        <p:grpSpPr>
          <a:xfrm>
            <a:off x="4182618" y="2848135"/>
            <a:ext cx="682229" cy="887025"/>
            <a:chOff x="4182618" y="2848135"/>
            <a:chExt cx="682229" cy="88702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A4F033E-F47E-45CB-BEE0-FB5B3BFAA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2631" y="2848135"/>
              <a:ext cx="200025" cy="19050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F30F00B8-0108-46DC-A05A-1F7D9790F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2618" y="3078171"/>
              <a:ext cx="682229" cy="1905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1B22F004-5700-44E3-ABEB-256B3A14F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2618" y="3288792"/>
              <a:ext cx="300038" cy="190500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12152449-70C3-4FD8-99A3-7DA9728B4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3612" y="3632303"/>
              <a:ext cx="108000" cy="102857"/>
            </a:xfrm>
            <a:prstGeom prst="rect">
              <a:avLst/>
            </a:prstGeom>
          </p:spPr>
        </p:pic>
      </p:grpSp>
    </p:spTree>
  </p:cSld>
  <p:clrMapOvr>
    <a:masterClrMapping/>
  </p:clrMapOvr>
  <p:transition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2FF11FD-9DC6-4A47-9266-219E81B3E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31" y="1086728"/>
            <a:ext cx="10798738" cy="495011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object 3"/>
          <p:cNvSpPr txBox="1"/>
          <p:nvPr/>
        </p:nvSpPr>
        <p:spPr>
          <a:xfrm>
            <a:off x="3250820" y="4151646"/>
            <a:ext cx="4170045" cy="403957"/>
          </a:xfrm>
          <a:prstGeom prst="rect">
            <a:avLst/>
          </a:prstGeom>
          <a:ln w="19811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spcBef>
                <a:spcPts val="270"/>
              </a:spcBef>
            </a:pPr>
            <a:r>
              <a:rPr sz="2400" b="1" dirty="0" err="1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檢視資</a:t>
            </a:r>
            <a:r>
              <a:rPr sz="2400" b="1" spc="-5" dirty="0" err="1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料後，可按「確</a:t>
            </a:r>
            <a:r>
              <a:rPr lang="zh-TW" altLang="en-US" sz="2400" b="1" spc="-5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認</a:t>
            </a:r>
            <a:r>
              <a:rPr sz="2400" b="1" spc="-5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」。</a:t>
            </a:r>
            <a:endParaRPr sz="24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20000" y="252000"/>
            <a:ext cx="2691765" cy="452120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預</a:t>
            </a:r>
            <a:r>
              <a:rPr sz="2800" spc="-1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備</a:t>
            </a:r>
            <a:r>
              <a:rPr sz="2800" spc="-5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資</a:t>
            </a:r>
            <a:r>
              <a:rPr sz="2800" spc="-1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料檔案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標楷體"/>
            </a:endParaRPr>
          </a:p>
        </p:txBody>
      </p:sp>
      <p:sp>
        <p:nvSpPr>
          <p:cNvPr id="9" name="語音泡泡: 橢圓形 8">
            <a:extLst>
              <a:ext uri="{FF2B5EF4-FFF2-40B4-BE49-F238E27FC236}">
                <a16:creationId xmlns:a16="http://schemas.microsoft.com/office/drawing/2014/main" id="{4096B63F-B765-4CA6-B962-8EEB6630F675}"/>
              </a:ext>
            </a:extLst>
          </p:cNvPr>
          <p:cNvSpPr/>
          <p:nvPr/>
        </p:nvSpPr>
        <p:spPr bwMode="auto">
          <a:xfrm>
            <a:off x="2971729" y="2648388"/>
            <a:ext cx="441790" cy="403956"/>
          </a:xfrm>
          <a:prstGeom prst="wedgeEllipseCallout">
            <a:avLst>
              <a:gd name="adj1" fmla="val -12990"/>
              <a:gd name="adj2" fmla="val -99569"/>
            </a:avLst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  <a:endPara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語音泡泡: 橢圓形 11">
            <a:extLst>
              <a:ext uri="{FF2B5EF4-FFF2-40B4-BE49-F238E27FC236}">
                <a16:creationId xmlns:a16="http://schemas.microsoft.com/office/drawing/2014/main" id="{06DA15B8-4A56-4DE0-844E-6A5BD53B0CD5}"/>
              </a:ext>
            </a:extLst>
          </p:cNvPr>
          <p:cNvSpPr/>
          <p:nvPr/>
        </p:nvSpPr>
        <p:spPr bwMode="auto">
          <a:xfrm>
            <a:off x="3758442" y="2648388"/>
            <a:ext cx="441790" cy="403956"/>
          </a:xfrm>
          <a:prstGeom prst="wedgeEllipseCallout">
            <a:avLst>
              <a:gd name="adj1" fmla="val 54137"/>
              <a:gd name="adj2" fmla="val -99569"/>
            </a:avLst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dirty="0">
                <a:latin typeface="Tahoma" pitchFamily="34" charset="0"/>
                <a:ea typeface="新細明體" pitchFamily="18" charset="-120"/>
              </a:rPr>
              <a:t>3</a:t>
            </a:r>
            <a:endPara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語音泡泡: 橢圓形 12">
            <a:extLst>
              <a:ext uri="{FF2B5EF4-FFF2-40B4-BE49-F238E27FC236}">
                <a16:creationId xmlns:a16="http://schemas.microsoft.com/office/drawing/2014/main" id="{074539AD-811C-496B-86E6-F41CDC614C2D}"/>
              </a:ext>
            </a:extLst>
          </p:cNvPr>
          <p:cNvSpPr/>
          <p:nvPr/>
        </p:nvSpPr>
        <p:spPr bwMode="auto">
          <a:xfrm>
            <a:off x="4718151" y="2685984"/>
            <a:ext cx="441790" cy="403956"/>
          </a:xfrm>
          <a:prstGeom prst="wedgeEllipseCallout">
            <a:avLst>
              <a:gd name="adj1" fmla="val -12990"/>
              <a:gd name="adj2" fmla="val -99569"/>
            </a:avLst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2</a:t>
            </a:r>
            <a:endPara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1A9EDA9-1205-49A0-A218-F2988339A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79" y="2575156"/>
            <a:ext cx="200025" cy="190500"/>
          </a:xfrm>
          <a:prstGeom prst="rect">
            <a:avLst/>
          </a:prstGeom>
        </p:spPr>
      </p:pic>
    </p:spTree>
  </p:cSld>
  <p:clrMapOvr>
    <a:masterClrMapping/>
  </p:clrMapOvr>
  <p:transition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60F9E63-E17E-4214-86D6-208F8C2C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105" y="1117498"/>
            <a:ext cx="4914900" cy="47720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DCDCADF-865D-4CDD-97CE-C450DAC69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5" y="1238865"/>
            <a:ext cx="6725748" cy="46506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82745" y="3881492"/>
            <a:ext cx="1741997" cy="426897"/>
          </a:xfrm>
          <a:custGeom>
            <a:avLst/>
            <a:gdLst/>
            <a:ahLst/>
            <a:cxnLst/>
            <a:rect l="l" t="t" r="r" b="b"/>
            <a:pathLst>
              <a:path w="980439" h="685800">
                <a:moveTo>
                  <a:pt x="0" y="685800"/>
                </a:moveTo>
                <a:lnTo>
                  <a:pt x="979931" y="685800"/>
                </a:lnTo>
                <a:lnTo>
                  <a:pt x="979931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93039" y="5361478"/>
            <a:ext cx="656821" cy="388856"/>
          </a:xfrm>
          <a:custGeom>
            <a:avLst/>
            <a:gdLst/>
            <a:ahLst/>
            <a:cxnLst/>
            <a:rect l="l" t="t" r="r" b="b"/>
            <a:pathLst>
              <a:path w="568959" h="431800">
                <a:moveTo>
                  <a:pt x="0" y="431292"/>
                </a:moveTo>
                <a:lnTo>
                  <a:pt x="568451" y="431292"/>
                </a:lnTo>
                <a:lnTo>
                  <a:pt x="568451" y="0"/>
                </a:lnTo>
                <a:lnTo>
                  <a:pt x="0" y="0"/>
                </a:lnTo>
                <a:lnTo>
                  <a:pt x="0" y="431292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54661" y="3336564"/>
            <a:ext cx="3325495" cy="770724"/>
          </a:xfrm>
          <a:prstGeom prst="rect">
            <a:avLst/>
          </a:prstGeom>
          <a:solidFill>
            <a:srgbClr val="FFFFFF"/>
          </a:solidFill>
          <a:ln w="19811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 marR="173355">
              <a:lnSpc>
                <a:spcPct val="100400"/>
              </a:lnSpc>
              <a:spcBef>
                <a:spcPts val="250"/>
              </a:spcBef>
            </a:pPr>
            <a:r>
              <a:rPr sz="2400" b="1" spc="5" dirty="0">
                <a:solidFill>
                  <a:srgbClr val="FF0000"/>
                </a:solidFill>
                <a:latin typeface="新細明體"/>
                <a:cs typeface="新細明體"/>
              </a:rPr>
              <a:t>點選「</a:t>
            </a:r>
            <a:r>
              <a:rPr sz="2400" b="1" spc="-5" dirty="0">
                <a:solidFill>
                  <a:srgbClr val="FF0000"/>
                </a:solidFill>
                <a:latin typeface="新細明體"/>
                <a:cs typeface="新細明體"/>
              </a:rPr>
              <a:t>報</a:t>
            </a:r>
            <a:r>
              <a:rPr sz="2400" b="1" spc="-10" dirty="0">
                <a:solidFill>
                  <a:srgbClr val="FF0000"/>
                </a:solidFill>
                <a:latin typeface="新細明體"/>
                <a:cs typeface="新細明體"/>
              </a:rPr>
              <a:t>告</a:t>
            </a:r>
            <a:r>
              <a:rPr sz="2400" b="1" spc="-5" dirty="0">
                <a:solidFill>
                  <a:srgbClr val="FF0000"/>
                </a:solidFill>
                <a:latin typeface="新細明體"/>
                <a:cs typeface="新細明體"/>
              </a:rPr>
              <a:t>」，檢視並 </a:t>
            </a:r>
            <a:r>
              <a:rPr sz="2400" b="1" dirty="0">
                <a:solidFill>
                  <a:srgbClr val="FF0000"/>
                </a:solidFill>
                <a:latin typeface="新細明體"/>
                <a:cs typeface="新細明體"/>
              </a:rPr>
              <a:t>覆核資</a:t>
            </a:r>
            <a:r>
              <a:rPr sz="2400" b="1" spc="-5" dirty="0">
                <a:solidFill>
                  <a:srgbClr val="FF0000"/>
                </a:solidFill>
                <a:latin typeface="新細明體"/>
                <a:cs typeface="新細明體"/>
              </a:rPr>
              <a:t>料無誤。</a:t>
            </a:r>
            <a:endParaRPr sz="2400" dirty="0">
              <a:solidFill>
                <a:srgbClr val="FF0000"/>
              </a:solidFill>
              <a:latin typeface="新細明體"/>
              <a:cs typeface="新細明體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5F73603-8A3D-4976-BB7B-18ABECFFD3EF}"/>
              </a:ext>
            </a:extLst>
          </p:cNvPr>
          <p:cNvCxnSpPr/>
          <p:nvPr/>
        </p:nvCxnSpPr>
        <p:spPr bwMode="auto">
          <a:xfrm>
            <a:off x="8750710" y="4107288"/>
            <a:ext cx="1809135" cy="12119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47EF0281-8FB0-4725-9CF4-4FF2019C64F1}"/>
              </a:ext>
            </a:extLst>
          </p:cNvPr>
          <p:cNvSpPr/>
          <p:nvPr/>
        </p:nvSpPr>
        <p:spPr bwMode="auto">
          <a:xfrm>
            <a:off x="5115997" y="4372413"/>
            <a:ext cx="1413387" cy="1517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FB98430-2258-4EDA-913F-D19EDC982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235" y="4192372"/>
            <a:ext cx="144000" cy="137143"/>
          </a:xfrm>
          <a:prstGeom prst="rect">
            <a:avLst/>
          </a:prstGeom>
        </p:spPr>
      </p:pic>
    </p:spTree>
  </p:cSld>
  <p:clrMapOvr>
    <a:masterClrMapping/>
  </p:clrMapOvr>
  <p:transition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431B799-0133-4EEC-BA32-BDFD81105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105" y="1117498"/>
            <a:ext cx="4914900" cy="47720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21D6D3E-CF38-4EA1-9BD9-A1DF95FF2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5" y="1238865"/>
            <a:ext cx="6725748" cy="46506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71476" y="3868860"/>
            <a:ext cx="1752091" cy="439518"/>
          </a:xfrm>
          <a:custGeom>
            <a:avLst/>
            <a:gdLst/>
            <a:ahLst/>
            <a:cxnLst/>
            <a:rect l="l" t="t" r="r" b="b"/>
            <a:pathLst>
              <a:path w="980439" h="685800">
                <a:moveTo>
                  <a:pt x="0" y="685800"/>
                </a:moveTo>
                <a:lnTo>
                  <a:pt x="979931" y="685800"/>
                </a:lnTo>
                <a:lnTo>
                  <a:pt x="979931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6094" y="1879932"/>
            <a:ext cx="814087" cy="405765"/>
          </a:xfrm>
          <a:custGeom>
            <a:avLst/>
            <a:gdLst/>
            <a:ahLst/>
            <a:cxnLst/>
            <a:rect l="l" t="t" r="r" b="b"/>
            <a:pathLst>
              <a:path w="481964" h="405764">
                <a:moveTo>
                  <a:pt x="0" y="405384"/>
                </a:moveTo>
                <a:lnTo>
                  <a:pt x="481584" y="405384"/>
                </a:lnTo>
                <a:lnTo>
                  <a:pt x="481584" y="0"/>
                </a:lnTo>
                <a:lnTo>
                  <a:pt x="0" y="0"/>
                </a:lnTo>
                <a:lnTo>
                  <a:pt x="0" y="405384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21120" y="3727651"/>
            <a:ext cx="3660775" cy="771364"/>
          </a:xfrm>
          <a:prstGeom prst="rect">
            <a:avLst/>
          </a:prstGeom>
          <a:ln w="19811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 marR="203835">
              <a:lnSpc>
                <a:spcPct val="100400"/>
              </a:lnSpc>
              <a:spcBef>
                <a:spcPts val="254"/>
              </a:spcBef>
            </a:pPr>
            <a:r>
              <a:rPr sz="2400" b="1" dirty="0">
                <a:solidFill>
                  <a:srgbClr val="FF0000"/>
                </a:solidFill>
                <a:highlight>
                  <a:srgbClr val="F7FAFD"/>
                </a:highlight>
                <a:latin typeface="新細明體"/>
                <a:cs typeface="新細明體"/>
              </a:rPr>
              <a:t>如需修</a:t>
            </a:r>
            <a:r>
              <a:rPr sz="2400" b="1" spc="-5" dirty="0">
                <a:solidFill>
                  <a:srgbClr val="FF0000"/>
                </a:solidFill>
                <a:highlight>
                  <a:srgbClr val="F7FAFD"/>
                </a:highlight>
                <a:latin typeface="新細明體"/>
                <a:cs typeface="新細明體"/>
              </a:rPr>
              <a:t>正資料，點</a:t>
            </a:r>
            <a:r>
              <a:rPr sz="2400" b="1" spc="5" dirty="0">
                <a:solidFill>
                  <a:srgbClr val="FF0000"/>
                </a:solidFill>
                <a:highlight>
                  <a:srgbClr val="F7FAFD"/>
                </a:highlight>
                <a:latin typeface="新細明體"/>
                <a:cs typeface="新細明體"/>
              </a:rPr>
              <a:t>選</a:t>
            </a:r>
            <a:r>
              <a:rPr sz="2400" b="1" spc="-5" dirty="0">
                <a:solidFill>
                  <a:srgbClr val="FF0000"/>
                </a:solidFill>
                <a:highlight>
                  <a:srgbClr val="F7FAFD"/>
                </a:highlight>
                <a:latin typeface="新細明體"/>
                <a:cs typeface="新細明體"/>
              </a:rPr>
              <a:t>「拒 </a:t>
            </a:r>
            <a:r>
              <a:rPr sz="2400" b="1" spc="5" dirty="0">
                <a:solidFill>
                  <a:srgbClr val="FF0000"/>
                </a:solidFill>
                <a:highlight>
                  <a:srgbClr val="F7FAFD"/>
                </a:highlight>
                <a:latin typeface="新細明體"/>
                <a:cs typeface="新細明體"/>
              </a:rPr>
              <a:t>絕」並</a:t>
            </a:r>
            <a:r>
              <a:rPr sz="2400" b="1" spc="-5" dirty="0">
                <a:solidFill>
                  <a:srgbClr val="FF0000"/>
                </a:solidFill>
                <a:highlight>
                  <a:srgbClr val="F7FAFD"/>
                </a:highlight>
                <a:latin typeface="新細明體"/>
                <a:cs typeface="新細明體"/>
              </a:rPr>
              <a:t>重新預</a:t>
            </a:r>
            <a:r>
              <a:rPr sz="2400" b="1" dirty="0">
                <a:solidFill>
                  <a:srgbClr val="FF0000"/>
                </a:solidFill>
                <a:highlight>
                  <a:srgbClr val="F7FAFD"/>
                </a:highlight>
                <a:latin typeface="新細明體"/>
                <a:cs typeface="新細明體"/>
              </a:rPr>
              <a:t>備</a:t>
            </a:r>
            <a:r>
              <a:rPr sz="2400" b="1" spc="-5" dirty="0">
                <a:solidFill>
                  <a:srgbClr val="FF0000"/>
                </a:solidFill>
                <a:highlight>
                  <a:srgbClr val="F7FAFD"/>
                </a:highlight>
                <a:latin typeface="新細明體"/>
                <a:cs typeface="新細明體"/>
              </a:rPr>
              <a:t>檔案。</a:t>
            </a:r>
            <a:endParaRPr sz="2400" dirty="0">
              <a:solidFill>
                <a:srgbClr val="FF0000"/>
              </a:solidFill>
              <a:highlight>
                <a:srgbClr val="F7FAFD"/>
              </a:highlight>
              <a:latin typeface="新細明體"/>
              <a:cs typeface="新細明體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6BEE2C9-6A39-450F-8260-D6283F3B3BC1}"/>
              </a:ext>
            </a:extLst>
          </p:cNvPr>
          <p:cNvCxnSpPr/>
          <p:nvPr/>
        </p:nvCxnSpPr>
        <p:spPr bwMode="auto">
          <a:xfrm flipH="1" flipV="1">
            <a:off x="10353368" y="2285697"/>
            <a:ext cx="304800" cy="14419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1ABE8688-319B-40C8-A514-82756B200559}"/>
              </a:ext>
            </a:extLst>
          </p:cNvPr>
          <p:cNvSpPr/>
          <p:nvPr/>
        </p:nvSpPr>
        <p:spPr bwMode="auto">
          <a:xfrm>
            <a:off x="5137265" y="4333317"/>
            <a:ext cx="1346662" cy="15811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D410AFF-07C2-4BC1-9B75-5CC3E1791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105" y="1117498"/>
            <a:ext cx="4914900" cy="47720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F9DC687-C699-4969-9C70-85F2C64B8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5" y="1238865"/>
            <a:ext cx="6725748" cy="4650658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7D2D8A05-779C-4662-AB2D-30D192B4750A}"/>
              </a:ext>
            </a:extLst>
          </p:cNvPr>
          <p:cNvSpPr/>
          <p:nvPr/>
        </p:nvSpPr>
        <p:spPr>
          <a:xfrm>
            <a:off x="5072652" y="3868861"/>
            <a:ext cx="1752091" cy="439518"/>
          </a:xfrm>
          <a:custGeom>
            <a:avLst/>
            <a:gdLst/>
            <a:ahLst/>
            <a:cxnLst/>
            <a:rect l="l" t="t" r="r" b="b"/>
            <a:pathLst>
              <a:path w="980439" h="685800">
                <a:moveTo>
                  <a:pt x="0" y="685800"/>
                </a:moveTo>
                <a:lnTo>
                  <a:pt x="979931" y="685800"/>
                </a:lnTo>
                <a:lnTo>
                  <a:pt x="979931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75407" y="3733569"/>
            <a:ext cx="3510116" cy="83997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>
              <a:spcBef>
                <a:spcPts val="270"/>
              </a:spcBef>
            </a:pPr>
            <a:r>
              <a:rPr sz="2400" b="1" dirty="0">
                <a:solidFill>
                  <a:srgbClr val="FF0000"/>
                </a:solidFill>
                <a:highlight>
                  <a:srgbClr val="F7FAFD"/>
                </a:highlight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於聯遞</a:t>
            </a:r>
            <a:r>
              <a:rPr sz="2400" b="1" spc="-5" dirty="0">
                <a:solidFill>
                  <a:srgbClr val="FF0000"/>
                </a:solidFill>
                <a:highlight>
                  <a:srgbClr val="F7FAFD"/>
                </a:highlight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系統</a:t>
            </a:r>
            <a:r>
              <a:rPr sz="2400" b="1" spc="40" dirty="0">
                <a:solidFill>
                  <a:srgbClr val="FF0000"/>
                </a:solidFill>
                <a:highlight>
                  <a:srgbClr val="F7FAFD"/>
                </a:highlight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 </a:t>
            </a:r>
            <a:r>
              <a:rPr sz="2400" b="1" dirty="0">
                <a:solidFill>
                  <a:srgbClr val="FF0000"/>
                </a:solidFill>
                <a:highlight>
                  <a:srgbClr val="F7FAFD"/>
                </a:highlight>
                <a:latin typeface="新細明體" panose="02020500000000000000" pitchFamily="18" charset="-120"/>
                <a:ea typeface="新細明體" panose="02020500000000000000" pitchFamily="18" charset="-120"/>
                <a:cs typeface="Trebuchet MS"/>
              </a:rPr>
              <a:t>&gt;</a:t>
            </a:r>
            <a:r>
              <a:rPr sz="2400" b="1" spc="-10" dirty="0">
                <a:solidFill>
                  <a:srgbClr val="FF0000"/>
                </a:solidFill>
                <a:highlight>
                  <a:srgbClr val="F7FAFD"/>
                </a:highlight>
                <a:latin typeface="新細明體" panose="02020500000000000000" pitchFamily="18" charset="-120"/>
                <a:ea typeface="新細明體" panose="02020500000000000000" pitchFamily="18" charset="-120"/>
                <a:cs typeface="Trebuchet MS"/>
              </a:rPr>
              <a:t> </a:t>
            </a:r>
            <a:r>
              <a:rPr sz="2400" b="1" spc="5" dirty="0">
                <a:solidFill>
                  <a:srgbClr val="FF0000"/>
                </a:solidFill>
                <a:highlight>
                  <a:srgbClr val="F7FAFD"/>
                </a:highlight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寄發訊息</a:t>
            </a:r>
            <a:endParaRPr sz="2400" b="1" dirty="0">
              <a:solidFill>
                <a:srgbClr val="FF0000"/>
              </a:solidFill>
              <a:highlight>
                <a:srgbClr val="F7FAFD"/>
              </a:highlight>
              <a:latin typeface="新細明體" panose="02020500000000000000" pitchFamily="18" charset="-120"/>
              <a:ea typeface="新細明體" panose="02020500000000000000" pitchFamily="18" charset="-120"/>
              <a:cs typeface="新細明體"/>
            </a:endParaRPr>
          </a:p>
          <a:p>
            <a:pPr marL="92075">
              <a:lnSpc>
                <a:spcPts val="2815"/>
              </a:lnSpc>
              <a:spcBef>
                <a:spcPts val="575"/>
              </a:spcBef>
            </a:pPr>
            <a:r>
              <a:rPr lang="zh-TW" altLang="en-US" sz="2400" b="1" dirty="0">
                <a:solidFill>
                  <a:srgbClr val="FF0000"/>
                </a:solidFill>
                <a:highlight>
                  <a:srgbClr val="F7FAFD"/>
                </a:highlight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傳</a:t>
            </a:r>
            <a:r>
              <a:rPr sz="2400" b="1" dirty="0" err="1">
                <a:solidFill>
                  <a:srgbClr val="FF0000"/>
                </a:solidFill>
                <a:highlight>
                  <a:srgbClr val="F7FAFD"/>
                </a:highlight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送給</a:t>
            </a:r>
            <a:r>
              <a:rPr sz="2400" b="1" spc="-10" dirty="0" err="1">
                <a:solidFill>
                  <a:srgbClr val="FF0000"/>
                </a:solidFill>
                <a:highlight>
                  <a:srgbClr val="F7FAFD"/>
                </a:highlight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教</a:t>
            </a:r>
            <a:r>
              <a:rPr sz="2400" b="1" dirty="0" err="1">
                <a:solidFill>
                  <a:srgbClr val="FF0000"/>
                </a:solidFill>
                <a:highlight>
                  <a:srgbClr val="F7FAFD"/>
                </a:highlight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育局</a:t>
            </a:r>
            <a:r>
              <a:rPr sz="2400" b="1" dirty="0">
                <a:solidFill>
                  <a:srgbClr val="FF0000"/>
                </a:solidFill>
                <a:highlight>
                  <a:srgbClr val="F7FAFD"/>
                </a:highlight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。</a:t>
            </a:r>
          </a:p>
        </p:txBody>
      </p:sp>
      <p:sp>
        <p:nvSpPr>
          <p:cNvPr id="5" name="object 5"/>
          <p:cNvSpPr/>
          <p:nvPr/>
        </p:nvSpPr>
        <p:spPr>
          <a:xfrm>
            <a:off x="8882877" y="1856563"/>
            <a:ext cx="841225" cy="431800"/>
          </a:xfrm>
          <a:custGeom>
            <a:avLst/>
            <a:gdLst/>
            <a:ahLst/>
            <a:cxnLst/>
            <a:rect l="l" t="t" r="r" b="b"/>
            <a:pathLst>
              <a:path w="570229" h="431800">
                <a:moveTo>
                  <a:pt x="0" y="431291"/>
                </a:moveTo>
                <a:lnTo>
                  <a:pt x="569976" y="431291"/>
                </a:lnTo>
                <a:lnTo>
                  <a:pt x="569976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E01A5EC5-8A69-4606-A468-D0627AA3561A}"/>
              </a:ext>
            </a:extLst>
          </p:cNvPr>
          <p:cNvCxnSpPr/>
          <p:nvPr/>
        </p:nvCxnSpPr>
        <p:spPr bwMode="auto">
          <a:xfrm flipH="1" flipV="1">
            <a:off x="9635555" y="2288363"/>
            <a:ext cx="432677" cy="14452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683C631B-00C6-4331-AF8B-FCAC6E5FB655}"/>
              </a:ext>
            </a:extLst>
          </p:cNvPr>
          <p:cNvSpPr/>
          <p:nvPr/>
        </p:nvSpPr>
        <p:spPr bwMode="auto">
          <a:xfrm>
            <a:off x="5137265" y="4341631"/>
            <a:ext cx="1496291" cy="16767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6BC21BA4-A2B2-42CD-9ECB-67535B726648}"/>
              </a:ext>
            </a:extLst>
          </p:cNvPr>
          <p:cNvGrpSpPr/>
          <p:nvPr/>
        </p:nvGrpSpPr>
        <p:grpSpPr>
          <a:xfrm>
            <a:off x="1123796" y="1259967"/>
            <a:ext cx="9629775" cy="4686300"/>
            <a:chOff x="1123796" y="1259967"/>
            <a:chExt cx="9629775" cy="468630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E712BDA-BBFC-43E7-A7A2-600D8E586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3796" y="1259967"/>
              <a:ext cx="9629775" cy="46863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32875" y="1662684"/>
              <a:ext cx="989076" cy="4167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20000" y="261050"/>
            <a:ext cx="4516429" cy="443070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lang="zh-TW" altLang="en-US" sz="2800" spc="-5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資料</a:t>
            </a:r>
            <a:r>
              <a:rPr sz="2800" spc="-1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鎖定</a:t>
            </a:r>
            <a:r>
              <a:rPr lang="zh-TW" altLang="en-US" sz="2800" spc="-1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 </a:t>
            </a:r>
            <a:r>
              <a:rPr lang="en-US" altLang="zh-TW" sz="2800" spc="-1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(</a:t>
            </a:r>
            <a:r>
              <a:rPr lang="zh-TW" altLang="en-US" sz="2800" spc="-1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已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遞交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學生名單</a:t>
            </a:r>
            <a:r>
              <a:rPr lang="en-US" altLang="zh-TW" sz="2800" spc="-1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)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標楷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2810" y="3749384"/>
            <a:ext cx="5326380" cy="1253100"/>
          </a:xfrm>
          <a:prstGeom prst="rect">
            <a:avLst/>
          </a:prstGeom>
          <a:solidFill>
            <a:srgbClr val="FFFFFF"/>
          </a:solidFill>
          <a:ln w="19811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170">
              <a:spcBef>
                <a:spcPts val="270"/>
              </a:spcBef>
            </a:pPr>
            <a:r>
              <a:rPr sz="2400" b="1" dirty="0">
                <a:solidFill>
                  <a:srgbClr val="FF0000"/>
                </a:solidFill>
                <a:latin typeface="新細明體"/>
                <a:cs typeface="新細明體"/>
              </a:rPr>
              <a:t>遞交「</a:t>
            </a:r>
            <a:r>
              <a:rPr sz="2400" b="1" spc="-5" dirty="0">
                <a:solidFill>
                  <a:srgbClr val="FF0000"/>
                </a:solidFill>
                <a:latin typeface="新細明體"/>
                <a:cs typeface="新細明體"/>
              </a:rPr>
              <a:t>自行分配學位正取及備取學</a:t>
            </a:r>
            <a:endParaRPr sz="2400" b="1" dirty="0">
              <a:solidFill>
                <a:srgbClr val="FF0000"/>
              </a:solidFill>
              <a:latin typeface="新細明體"/>
              <a:cs typeface="新細明體"/>
            </a:endParaRPr>
          </a:p>
          <a:p>
            <a:pPr marL="90170" marR="652145">
              <a:lnSpc>
                <a:spcPct val="120000"/>
              </a:lnSpc>
            </a:pPr>
            <a:r>
              <a:rPr sz="2400" b="1" dirty="0">
                <a:solidFill>
                  <a:srgbClr val="FF0000"/>
                </a:solidFill>
                <a:latin typeface="新細明體"/>
                <a:cs typeface="新細明體"/>
              </a:rPr>
              <a:t>生名單</a:t>
            </a:r>
            <a:r>
              <a:rPr sz="2400" b="1" spc="-5" dirty="0">
                <a:solidFill>
                  <a:srgbClr val="FF0000"/>
                </a:solidFill>
                <a:latin typeface="新細明體"/>
                <a:cs typeface="新細明體"/>
              </a:rPr>
              <a:t>」資料檔案後，用戶不能再 </a:t>
            </a:r>
            <a:r>
              <a:rPr sz="2400" b="1" dirty="0">
                <a:solidFill>
                  <a:srgbClr val="FF0000"/>
                </a:solidFill>
                <a:latin typeface="新細明體"/>
                <a:cs typeface="新細明體"/>
              </a:rPr>
              <a:t>編修和</a:t>
            </a:r>
            <a:r>
              <a:rPr sz="2400" b="1" spc="-5" dirty="0">
                <a:solidFill>
                  <a:srgbClr val="FF0000"/>
                </a:solidFill>
                <a:latin typeface="新細明體"/>
                <a:cs typeface="新細明體"/>
              </a:rPr>
              <a:t>預備資料檔案。</a:t>
            </a:r>
            <a:endParaRPr sz="2400" b="1" dirty="0">
              <a:solidFill>
                <a:srgbClr val="FF0000"/>
              </a:solidFill>
              <a:latin typeface="新細明體"/>
              <a:cs typeface="新細明體"/>
            </a:endParaRPr>
          </a:p>
        </p:txBody>
      </p:sp>
    </p:spTree>
  </p:cSld>
  <p:clrMapOvr>
    <a:masterClrMapping/>
  </p:clrMapOvr>
  <p:transition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557830" y="4400918"/>
            <a:ext cx="3005328" cy="1903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AA88DB-8E44-4B50-84F6-F448A7F6F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645" y="1207771"/>
            <a:ext cx="9296400" cy="30099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1A588ED-D9A1-4F55-BFD2-40A12441C407}"/>
              </a:ext>
            </a:extLst>
          </p:cNvPr>
          <p:cNvSpPr/>
          <p:nvPr/>
        </p:nvSpPr>
        <p:spPr bwMode="auto">
          <a:xfrm>
            <a:off x="1339645" y="1540476"/>
            <a:ext cx="8529285" cy="3789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7F0FFEE-8192-4632-8F0D-DDDA49FAD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292" y="2878043"/>
            <a:ext cx="200025" cy="190500"/>
          </a:xfrm>
          <a:prstGeom prst="rect">
            <a:avLst/>
          </a:prstGeom>
        </p:spPr>
      </p:pic>
    </p:spTree>
  </p:cSld>
  <p:clrMapOvr>
    <a:masterClrMapping/>
  </p:clrMapOvr>
  <p:transition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19C3981-DDDA-4539-BC75-B3602DFF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840"/>
            <a:ext cx="11287125" cy="389572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96000" y="4075694"/>
            <a:ext cx="895350" cy="315332"/>
          </a:xfrm>
          <a:custGeom>
            <a:avLst/>
            <a:gdLst/>
            <a:ahLst/>
            <a:cxnLst/>
            <a:rect l="l" t="t" r="r" b="b"/>
            <a:pathLst>
              <a:path w="1100454" h="352425">
                <a:moveTo>
                  <a:pt x="0" y="352043"/>
                </a:moveTo>
                <a:lnTo>
                  <a:pt x="1100328" y="352043"/>
                </a:lnTo>
                <a:lnTo>
                  <a:pt x="1100328" y="0"/>
                </a:lnTo>
                <a:lnTo>
                  <a:pt x="0" y="0"/>
                </a:lnTo>
                <a:lnTo>
                  <a:pt x="0" y="352043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2986D0-D532-441B-A7BD-557AE8F74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135" y="948660"/>
            <a:ext cx="4676775" cy="47625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CCC4026-0261-4599-B978-24213D9AD4E3}"/>
              </a:ext>
            </a:extLst>
          </p:cNvPr>
          <p:cNvSpPr/>
          <p:nvPr/>
        </p:nvSpPr>
        <p:spPr bwMode="auto">
          <a:xfrm>
            <a:off x="7541342" y="1714500"/>
            <a:ext cx="825910" cy="4387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63D5497-3B9C-4AC6-96DE-CA3F50B5E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798" y="4004347"/>
            <a:ext cx="200025" cy="190500"/>
          </a:xfrm>
          <a:prstGeom prst="rect">
            <a:avLst/>
          </a:prstGeom>
        </p:spPr>
      </p:pic>
    </p:spTree>
  </p:cSld>
  <p:clrMapOvr>
    <a:masterClrMapping/>
  </p:clrMapOvr>
  <p:transition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F948842-5D25-44A0-AD0C-CB73FA2F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49" y="445985"/>
            <a:ext cx="9046469" cy="578904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17360E2-6E31-4CCA-B7D3-36D81930A4F4}"/>
              </a:ext>
            </a:extLst>
          </p:cNvPr>
          <p:cNvSpPr/>
          <p:nvPr/>
        </p:nvSpPr>
        <p:spPr bwMode="auto">
          <a:xfrm>
            <a:off x="4316361" y="698090"/>
            <a:ext cx="4798142" cy="4031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91C845-132B-4A61-9825-BA3485950138}"/>
              </a:ext>
            </a:extLst>
          </p:cNvPr>
          <p:cNvSpPr/>
          <p:nvPr/>
        </p:nvSpPr>
        <p:spPr bwMode="auto">
          <a:xfrm>
            <a:off x="4316360" y="5800725"/>
            <a:ext cx="6872157" cy="2667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D0C8447-0BA5-4463-A141-B6B587F077EA}"/>
              </a:ext>
            </a:extLst>
          </p:cNvPr>
          <p:cNvSpPr/>
          <p:nvPr/>
        </p:nvSpPr>
        <p:spPr bwMode="auto">
          <a:xfrm>
            <a:off x="4382864" y="4081549"/>
            <a:ext cx="804280" cy="40312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8500275-37FC-4A9A-94E7-8D5071F7FFDE}"/>
              </a:ext>
            </a:extLst>
          </p:cNvPr>
          <p:cNvSpPr/>
          <p:nvPr/>
        </p:nvSpPr>
        <p:spPr bwMode="auto">
          <a:xfrm>
            <a:off x="3865418" y="4829694"/>
            <a:ext cx="266007" cy="16217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0A1CF67-E74C-4CB6-9C94-AB59D9C8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778" y="2951612"/>
            <a:ext cx="200025" cy="190500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D1D721-6B78-4E34-A238-540FCFBA65F7}"/>
              </a:ext>
            </a:extLst>
          </p:cNvPr>
          <p:cNvGrpSpPr/>
          <p:nvPr/>
        </p:nvGrpSpPr>
        <p:grpSpPr>
          <a:xfrm>
            <a:off x="1357318" y="1067387"/>
            <a:ext cx="8574069" cy="5384011"/>
            <a:chOff x="1336846" y="1092326"/>
            <a:chExt cx="8574069" cy="538401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9ACFA2C2-BCD2-4552-B09D-E0BFFD99E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6846" y="1092326"/>
              <a:ext cx="8574069" cy="5384011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0F70E44B-4052-491A-BE96-BC95BA47E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1765" y="3429000"/>
              <a:ext cx="300038" cy="1905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8625AC36-6209-4C9D-AC80-7F3F2D10A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8128" y="3191016"/>
              <a:ext cx="599943" cy="234035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6BA9A66C-5B10-4013-816C-1DC4BC8D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2458" y="3736706"/>
              <a:ext cx="100013" cy="95250"/>
            </a:xfrm>
            <a:prstGeom prst="rect">
              <a:avLst/>
            </a:prstGeom>
          </p:spPr>
        </p:pic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2BE8E289-AA2D-43DB-BF39-618CE309D6A3}"/>
              </a:ext>
            </a:extLst>
          </p:cNvPr>
          <p:cNvSpPr/>
          <p:nvPr/>
        </p:nvSpPr>
        <p:spPr bwMode="auto">
          <a:xfrm>
            <a:off x="3906362" y="4809222"/>
            <a:ext cx="266007" cy="1571106"/>
          </a:xfrm>
          <a:prstGeom prst="rect">
            <a:avLst/>
          </a:prstGeom>
          <a:solidFill>
            <a:srgbClr val="F7FAFD"/>
          </a:solidFill>
          <a:ln w="9525" cap="flat" cmpd="sng" algn="ctr">
            <a:solidFill>
              <a:srgbClr val="F7FAF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6D0B237A-CEB3-4670-AA24-05A84C90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250" y="2942087"/>
            <a:ext cx="200025" cy="190500"/>
          </a:xfrm>
          <a:prstGeom prst="rect">
            <a:avLst/>
          </a:prstGeom>
        </p:spPr>
      </p:pic>
    </p:spTree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5B5B8BB-FB20-41F1-81EC-850F624D3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27" y="1866849"/>
            <a:ext cx="8430108" cy="388097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28E0B70-3AEE-4B8C-9140-6D6940C03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839" y="1268514"/>
            <a:ext cx="4810125" cy="473392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3866869-A3C5-4358-A495-9FAB3D9DF44D}"/>
              </a:ext>
            </a:extLst>
          </p:cNvPr>
          <p:cNvSpPr/>
          <p:nvPr/>
        </p:nvSpPr>
        <p:spPr bwMode="auto">
          <a:xfrm>
            <a:off x="378849" y="3559277"/>
            <a:ext cx="869848" cy="26721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E52A25B-20EC-4895-B784-EA5DD9561F89}"/>
              </a:ext>
            </a:extLst>
          </p:cNvPr>
          <p:cNvSpPr/>
          <p:nvPr/>
        </p:nvSpPr>
        <p:spPr bwMode="auto">
          <a:xfrm>
            <a:off x="1986423" y="3885481"/>
            <a:ext cx="4237396" cy="4080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E5F3CF5-02C9-49F0-9B76-BCFDF2CF0B29}"/>
              </a:ext>
            </a:extLst>
          </p:cNvPr>
          <p:cNvSpPr/>
          <p:nvPr/>
        </p:nvSpPr>
        <p:spPr bwMode="auto">
          <a:xfrm>
            <a:off x="6666578" y="2050025"/>
            <a:ext cx="869848" cy="408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0" name="語音泡泡: 橢圓形 19">
            <a:extLst>
              <a:ext uri="{FF2B5EF4-FFF2-40B4-BE49-F238E27FC236}">
                <a16:creationId xmlns:a16="http://schemas.microsoft.com/office/drawing/2014/main" id="{162D9067-E69F-4AB7-AE45-E8C2D4176FA9}"/>
              </a:ext>
            </a:extLst>
          </p:cNvPr>
          <p:cNvSpPr/>
          <p:nvPr/>
        </p:nvSpPr>
        <p:spPr bwMode="auto">
          <a:xfrm>
            <a:off x="1084006" y="3096852"/>
            <a:ext cx="329382" cy="332148"/>
          </a:xfrm>
          <a:prstGeom prst="wedgeEllipseCallout">
            <a:avLst>
              <a:gd name="adj1" fmla="val -42455"/>
              <a:gd name="adj2" fmla="val 1029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  <a:endParaRPr kumimoji="1" lang="zh-TW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1" name="語音泡泡: 橢圓形 20">
            <a:extLst>
              <a:ext uri="{FF2B5EF4-FFF2-40B4-BE49-F238E27FC236}">
                <a16:creationId xmlns:a16="http://schemas.microsoft.com/office/drawing/2014/main" id="{341BD362-F095-4935-9CA2-EE571A933009}"/>
              </a:ext>
            </a:extLst>
          </p:cNvPr>
          <p:cNvSpPr/>
          <p:nvPr/>
        </p:nvSpPr>
        <p:spPr bwMode="auto">
          <a:xfrm>
            <a:off x="5021825" y="3360735"/>
            <a:ext cx="329382" cy="332148"/>
          </a:xfrm>
          <a:prstGeom prst="wedgeEllipseCallout">
            <a:avLst>
              <a:gd name="adj1" fmla="val -42455"/>
              <a:gd name="adj2" fmla="val 1029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2</a:t>
            </a:r>
            <a:endParaRPr kumimoji="1" lang="zh-TW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2" name="語音泡泡: 橢圓形 21">
            <a:extLst>
              <a:ext uri="{FF2B5EF4-FFF2-40B4-BE49-F238E27FC236}">
                <a16:creationId xmlns:a16="http://schemas.microsoft.com/office/drawing/2014/main" id="{181F59EB-1DB1-4DCE-8077-D5899C8C9DD3}"/>
              </a:ext>
            </a:extLst>
          </p:cNvPr>
          <p:cNvSpPr/>
          <p:nvPr/>
        </p:nvSpPr>
        <p:spPr bwMode="auto">
          <a:xfrm>
            <a:off x="6405148" y="1443113"/>
            <a:ext cx="329382" cy="332148"/>
          </a:xfrm>
          <a:prstGeom prst="wedgeEllipseCallout">
            <a:avLst>
              <a:gd name="adj1" fmla="val 62022"/>
              <a:gd name="adj2" fmla="val 13553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3</a:t>
            </a:r>
            <a:endParaRPr kumimoji="1" lang="zh-TW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876FC32-43B6-4939-AC1D-B543AB65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0" y="252000"/>
            <a:ext cx="2490976" cy="609790"/>
          </a:xfrm>
        </p:spPr>
        <p:txBody>
          <a:bodyPr/>
          <a:lstStyle/>
          <a:p>
            <a:r>
              <a:rPr lang="zh-TW" altLang="en-US" sz="2800" spc="-5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接收資料檔案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F5842A7-94CC-4E28-A743-ACF921CA4B75}"/>
              </a:ext>
            </a:extLst>
          </p:cNvPr>
          <p:cNvSpPr/>
          <p:nvPr/>
        </p:nvSpPr>
        <p:spPr bwMode="auto">
          <a:xfrm>
            <a:off x="4838007" y="4347556"/>
            <a:ext cx="1567141" cy="12635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D8F329B-572D-43C1-B65D-6E053FD5C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0238" y="4347557"/>
            <a:ext cx="182880" cy="182880"/>
          </a:xfrm>
          <a:prstGeom prst="rect">
            <a:avLst/>
          </a:prstGeom>
        </p:spPr>
      </p:pic>
    </p:spTree>
  </p:cSld>
  <p:clrMapOvr>
    <a:masterClrMapping/>
  </p:clrMapOvr>
  <p:transition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79C817C-6139-437A-8D46-5CAC92E99E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spcBef>
                <a:spcPts val="105"/>
              </a:spcBef>
            </a:pPr>
            <a:r>
              <a:rPr lang="en-US" spc="10"/>
              <a:t>Slide</a:t>
            </a:r>
            <a:r>
              <a:rPr lang="en-US" spc="-60"/>
              <a:t> </a:t>
            </a:r>
            <a:fld id="{81D60167-4931-47E6-BA6A-407CBD079E47}" type="slidenum">
              <a:rPr smtClean="0"/>
              <a:pPr marL="12700">
                <a:spcBef>
                  <a:spcPts val="105"/>
                </a:spcBef>
              </a:pPr>
              <a:t>20</a:t>
            </a:fld>
            <a:endParaRPr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539B02-1075-4316-A1EE-A3E934D6F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00" y="4256598"/>
            <a:ext cx="7743832" cy="201583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BFABDF1-B78F-46D4-A69F-5F9AFE04C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938" y="1197032"/>
            <a:ext cx="7743832" cy="2601983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4BF0864E-D1FE-49BB-86C2-A3E20554911B}"/>
              </a:ext>
            </a:extLst>
          </p:cNvPr>
          <p:cNvSpPr txBox="1">
            <a:spLocks/>
          </p:cNvSpPr>
          <p:nvPr/>
        </p:nvSpPr>
        <p:spPr>
          <a:xfrm>
            <a:off x="4320000" y="261050"/>
            <a:ext cx="6220538" cy="443070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zh-TW" altLang="en-US" sz="2800" kern="0" spc="-5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資料</a:t>
            </a:r>
            <a:r>
              <a:rPr lang="zh-TW" altLang="en-US" sz="2800" kern="0" spc="-1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鎖定 </a:t>
            </a:r>
            <a:r>
              <a:rPr lang="en-US" altLang="zh-TW" sz="2800" kern="0"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遞交截止日期已屆滿</a:t>
            </a:r>
            <a:r>
              <a:rPr lang="en-US" altLang="zh-TW" sz="2800" kern="0"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)</a:t>
            </a:r>
            <a:endParaRPr lang="zh-TW" altLang="en-US" sz="28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標楷體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1CFC2C-3D24-4D45-BC06-84DEC86539B2}"/>
              </a:ext>
            </a:extLst>
          </p:cNvPr>
          <p:cNvSpPr/>
          <p:nvPr/>
        </p:nvSpPr>
        <p:spPr bwMode="auto">
          <a:xfrm>
            <a:off x="3333405" y="5272829"/>
            <a:ext cx="108065" cy="11637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5337284-186A-4979-B33E-BD176C39FEFA}"/>
              </a:ext>
            </a:extLst>
          </p:cNvPr>
          <p:cNvSpPr/>
          <p:nvPr/>
        </p:nvSpPr>
        <p:spPr bwMode="auto">
          <a:xfrm>
            <a:off x="2111938" y="2421465"/>
            <a:ext cx="2468375" cy="45758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E47B8FF-C47B-483C-A88A-17725424437F}"/>
              </a:ext>
            </a:extLst>
          </p:cNvPr>
          <p:cNvSpPr/>
          <p:nvPr/>
        </p:nvSpPr>
        <p:spPr bwMode="auto">
          <a:xfrm>
            <a:off x="2087000" y="4431168"/>
            <a:ext cx="7743832" cy="2821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8224BBF-A71D-4573-B7EA-36B4605B3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643" y="4520289"/>
            <a:ext cx="104775" cy="114300"/>
          </a:xfrm>
          <a:prstGeom prst="rect">
            <a:avLst/>
          </a:prstGeom>
        </p:spPr>
      </p:pic>
      <p:grpSp>
        <p:nvGrpSpPr>
          <p:cNvPr id="19" name="群組 18">
            <a:extLst>
              <a:ext uri="{FF2B5EF4-FFF2-40B4-BE49-F238E27FC236}">
                <a16:creationId xmlns:a16="http://schemas.microsoft.com/office/drawing/2014/main" id="{3033604F-46CD-4E55-9EEB-7F17111D7A64}"/>
              </a:ext>
            </a:extLst>
          </p:cNvPr>
          <p:cNvGrpSpPr/>
          <p:nvPr/>
        </p:nvGrpSpPr>
        <p:grpSpPr>
          <a:xfrm>
            <a:off x="3443745" y="1759880"/>
            <a:ext cx="589168" cy="925022"/>
            <a:chOff x="3443745" y="1759880"/>
            <a:chExt cx="589168" cy="925022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C608E82-1F21-4C8C-8789-33D431340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9956" y="1759880"/>
              <a:ext cx="200025" cy="19050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B25A7DD7-1F07-4531-AFB4-1EADABCD6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745" y="1950380"/>
              <a:ext cx="589168" cy="190500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A03125ED-7ECB-45F7-8099-DD6B551A1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2594" y="2185922"/>
              <a:ext cx="311411" cy="190500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1EDC10B9-0528-4025-9C11-86C7B9E93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9754" y="2582046"/>
              <a:ext cx="108000" cy="102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159839"/>
      </p:ext>
    </p:extLst>
  </p:cSld>
  <p:clrMapOvr>
    <a:masterClrMapping/>
  </p:clrMapOvr>
  <p:transition advTm="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4202" y="3303050"/>
            <a:ext cx="310687" cy="7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82411" y="2705100"/>
            <a:ext cx="1456182" cy="1392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4912" y="2705100"/>
            <a:ext cx="1137665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27141" y="2867609"/>
            <a:ext cx="19304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5000" b="1" spc="-5" dirty="0">
                <a:solidFill>
                  <a:srgbClr val="333399"/>
                </a:solidFill>
                <a:latin typeface="標楷體"/>
                <a:cs typeface="標楷體"/>
              </a:rPr>
              <a:t>- </a:t>
            </a:r>
            <a:r>
              <a:rPr sz="5000" b="1" dirty="0">
                <a:solidFill>
                  <a:srgbClr val="333399"/>
                </a:solidFill>
                <a:latin typeface="標楷體"/>
                <a:cs typeface="標楷體"/>
              </a:rPr>
              <a:t>完</a:t>
            </a:r>
            <a:r>
              <a:rPr sz="5000" b="1" spc="-114" dirty="0">
                <a:solidFill>
                  <a:srgbClr val="333399"/>
                </a:solidFill>
                <a:latin typeface="標楷體"/>
                <a:cs typeface="標楷體"/>
              </a:rPr>
              <a:t> </a:t>
            </a:r>
            <a:r>
              <a:rPr sz="5000" b="1" spc="-5" dirty="0">
                <a:solidFill>
                  <a:srgbClr val="333399"/>
                </a:solidFill>
                <a:latin typeface="標楷體"/>
                <a:cs typeface="標楷體"/>
              </a:rPr>
              <a:t>-</a:t>
            </a:r>
            <a:endParaRPr sz="5000">
              <a:latin typeface="標楷體"/>
              <a:cs typeface="標楷體"/>
            </a:endParaRPr>
          </a:p>
        </p:txBody>
      </p:sp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14944367-D02F-445C-A394-EA91D4DE9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147" y="2167779"/>
            <a:ext cx="7648575" cy="38862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4C20C1B-1147-4887-9E79-BC8449131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15"/>
          <a:stretch/>
        </p:blipFill>
        <p:spPr>
          <a:xfrm>
            <a:off x="117474" y="1172718"/>
            <a:ext cx="4228384" cy="30861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6228" y="1965984"/>
            <a:ext cx="796438" cy="403590"/>
          </a:xfrm>
          <a:custGeom>
            <a:avLst/>
            <a:gdLst/>
            <a:ahLst/>
            <a:cxnLst/>
            <a:rect l="l" t="t" r="r" b="b"/>
            <a:pathLst>
              <a:path w="600710" h="375285">
                <a:moveTo>
                  <a:pt x="0" y="374903"/>
                </a:moveTo>
                <a:lnTo>
                  <a:pt x="600456" y="374903"/>
                </a:lnTo>
                <a:lnTo>
                  <a:pt x="600456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2297" y="2814017"/>
            <a:ext cx="1461770" cy="375285"/>
          </a:xfrm>
          <a:custGeom>
            <a:avLst/>
            <a:gdLst/>
            <a:ahLst/>
            <a:cxnLst/>
            <a:rect l="l" t="t" r="r" b="b"/>
            <a:pathLst>
              <a:path w="1461770" h="375285">
                <a:moveTo>
                  <a:pt x="0" y="374904"/>
                </a:moveTo>
                <a:lnTo>
                  <a:pt x="1461516" y="374904"/>
                </a:lnTo>
                <a:lnTo>
                  <a:pt x="1461516" y="0"/>
                </a:lnTo>
                <a:lnTo>
                  <a:pt x="0" y="0"/>
                </a:lnTo>
                <a:lnTo>
                  <a:pt x="0" y="374904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2640" y="2528125"/>
            <a:ext cx="1661164" cy="375285"/>
          </a:xfrm>
          <a:custGeom>
            <a:avLst/>
            <a:gdLst/>
            <a:ahLst/>
            <a:cxnLst/>
            <a:rect l="l" t="t" r="r" b="b"/>
            <a:pathLst>
              <a:path w="1461770" h="375284">
                <a:moveTo>
                  <a:pt x="0" y="374903"/>
                </a:moveTo>
                <a:lnTo>
                  <a:pt x="1461515" y="374903"/>
                </a:lnTo>
                <a:lnTo>
                  <a:pt x="1461515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DD98403-900D-45C9-B5EA-CCAEEB0059F5}"/>
              </a:ext>
            </a:extLst>
          </p:cNvPr>
          <p:cNvSpPr/>
          <p:nvPr/>
        </p:nvSpPr>
        <p:spPr>
          <a:xfrm>
            <a:off x="5024349" y="5499788"/>
            <a:ext cx="738386" cy="375285"/>
          </a:xfrm>
          <a:custGeom>
            <a:avLst/>
            <a:gdLst/>
            <a:ahLst/>
            <a:cxnLst/>
            <a:rect l="l" t="t" r="r" b="b"/>
            <a:pathLst>
              <a:path w="1461770" h="375284">
                <a:moveTo>
                  <a:pt x="0" y="374903"/>
                </a:moveTo>
                <a:lnTo>
                  <a:pt x="1461515" y="374903"/>
                </a:lnTo>
                <a:lnTo>
                  <a:pt x="1461515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語音泡泡: 橢圓形 11">
            <a:extLst>
              <a:ext uri="{FF2B5EF4-FFF2-40B4-BE49-F238E27FC236}">
                <a16:creationId xmlns:a16="http://schemas.microsoft.com/office/drawing/2014/main" id="{08C80439-44E9-496A-9138-8935E9062332}"/>
              </a:ext>
            </a:extLst>
          </p:cNvPr>
          <p:cNvSpPr/>
          <p:nvPr/>
        </p:nvSpPr>
        <p:spPr bwMode="auto">
          <a:xfrm>
            <a:off x="1732935" y="3481056"/>
            <a:ext cx="329382" cy="375285"/>
          </a:xfrm>
          <a:prstGeom prst="wedgeEllipseCallout">
            <a:avLst>
              <a:gd name="adj1" fmla="val 41127"/>
              <a:gd name="adj2" fmla="val -12233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4</a:t>
            </a:r>
            <a:endParaRPr kumimoji="1" lang="zh-TW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語音泡泡: 橢圓形 12">
            <a:extLst>
              <a:ext uri="{FF2B5EF4-FFF2-40B4-BE49-F238E27FC236}">
                <a16:creationId xmlns:a16="http://schemas.microsoft.com/office/drawing/2014/main" id="{31D539DE-787D-4192-B5CA-283BAC140B1A}"/>
              </a:ext>
            </a:extLst>
          </p:cNvPr>
          <p:cNvSpPr/>
          <p:nvPr/>
        </p:nvSpPr>
        <p:spPr bwMode="auto">
          <a:xfrm>
            <a:off x="1071716" y="1172718"/>
            <a:ext cx="329382" cy="332148"/>
          </a:xfrm>
          <a:prstGeom prst="wedgeEllipseCallout">
            <a:avLst>
              <a:gd name="adj1" fmla="val -69320"/>
              <a:gd name="adj2" fmla="val 2184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5</a:t>
            </a:r>
            <a:endParaRPr kumimoji="1" lang="zh-TW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7F5D867-224D-43B9-A248-7422996F7F25}"/>
              </a:ext>
            </a:extLst>
          </p:cNvPr>
          <p:cNvSpPr/>
          <p:nvPr/>
        </p:nvSpPr>
        <p:spPr bwMode="auto">
          <a:xfrm>
            <a:off x="7109753" y="3189302"/>
            <a:ext cx="403125" cy="37116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6</a:t>
            </a:r>
            <a:endParaRPr kumimoji="1" lang="zh-TW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A66768E7-C753-4CC6-BF71-140B1393EAF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03804" y="2759904"/>
            <a:ext cx="1105949" cy="614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2FADA31D-022B-4353-B554-DEB50CB9646A}"/>
              </a:ext>
            </a:extLst>
          </p:cNvPr>
          <p:cNvCxnSpPr>
            <a:cxnSpLocks/>
          </p:cNvCxnSpPr>
          <p:nvPr/>
        </p:nvCxnSpPr>
        <p:spPr bwMode="auto">
          <a:xfrm flipH="1">
            <a:off x="5762735" y="3412474"/>
            <a:ext cx="1347018" cy="22294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B80258C-B809-4A95-B3C3-2A551EE8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620" y="1096911"/>
            <a:ext cx="8646613" cy="522122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618098" y="4233697"/>
            <a:ext cx="786754" cy="375285"/>
          </a:xfrm>
          <a:custGeom>
            <a:avLst/>
            <a:gdLst/>
            <a:ahLst/>
            <a:cxnLst/>
            <a:rect l="l" t="t" r="r" b="b"/>
            <a:pathLst>
              <a:path w="600710" h="375285">
                <a:moveTo>
                  <a:pt x="0" y="374903"/>
                </a:moveTo>
                <a:lnTo>
                  <a:pt x="600456" y="374903"/>
                </a:lnTo>
                <a:lnTo>
                  <a:pt x="600456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20000" y="252000"/>
            <a:ext cx="2514600" cy="452120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2800" spc="-1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滙入資</a:t>
            </a:r>
            <a:r>
              <a:rPr sz="28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料</a:t>
            </a:r>
            <a:r>
              <a:rPr sz="2800" spc="-1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檔案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標楷體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2554AE8-3CD5-42A2-A807-E4C2C2E2807A}"/>
              </a:ext>
            </a:extLst>
          </p:cNvPr>
          <p:cNvSpPr/>
          <p:nvPr/>
        </p:nvSpPr>
        <p:spPr bwMode="auto">
          <a:xfrm>
            <a:off x="3618098" y="5857103"/>
            <a:ext cx="6473253" cy="4326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70FE84D-C71F-4875-9A27-BDF475D2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85" y="1016410"/>
            <a:ext cx="8426627" cy="547288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12FFADC-9D14-45DD-A4D0-37B3CB183613}"/>
              </a:ext>
            </a:extLst>
          </p:cNvPr>
          <p:cNvSpPr/>
          <p:nvPr/>
        </p:nvSpPr>
        <p:spPr bwMode="auto">
          <a:xfrm>
            <a:off x="3539613" y="1406013"/>
            <a:ext cx="1150374" cy="2949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C59669-5E20-4A54-8C93-997F2736E368}"/>
              </a:ext>
            </a:extLst>
          </p:cNvPr>
          <p:cNvSpPr/>
          <p:nvPr/>
        </p:nvSpPr>
        <p:spPr bwMode="auto">
          <a:xfrm>
            <a:off x="3539612" y="6071417"/>
            <a:ext cx="6399799" cy="4178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1B768C2-54CF-4DFA-8AB4-9FB389857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46" y="1092326"/>
            <a:ext cx="8574069" cy="53840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20000" y="252000"/>
            <a:ext cx="5711190" cy="452120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成</a:t>
            </a:r>
            <a:r>
              <a:rPr sz="2800" spc="-1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功滙入</a:t>
            </a:r>
            <a:r>
              <a:rPr sz="2800" spc="-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資</a:t>
            </a:r>
            <a:r>
              <a:rPr sz="2800" spc="-1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料檔案</a:t>
            </a:r>
            <a:r>
              <a:rPr sz="2800" spc="-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後</a:t>
            </a:r>
            <a:r>
              <a:rPr sz="2800" spc="-1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可檢視</a:t>
            </a:r>
            <a:r>
              <a:rPr sz="2800" spc="-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每</a:t>
            </a:r>
            <a:r>
              <a:rPr sz="2800" spc="-1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頁資料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標楷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2739" y="2886837"/>
            <a:ext cx="7038176" cy="1085705"/>
          </a:xfrm>
          <a:custGeom>
            <a:avLst/>
            <a:gdLst/>
            <a:ahLst/>
            <a:cxnLst/>
            <a:rect l="l" t="t" r="r" b="b"/>
            <a:pathLst>
              <a:path w="7901940" h="600710">
                <a:moveTo>
                  <a:pt x="0" y="600456"/>
                </a:moveTo>
                <a:lnTo>
                  <a:pt x="7901940" y="600456"/>
                </a:lnTo>
                <a:lnTo>
                  <a:pt x="790194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27871" y="1586760"/>
            <a:ext cx="4387470" cy="347531"/>
          </a:xfrm>
          <a:prstGeom prst="rect">
            <a:avLst/>
          </a:prstGeom>
          <a:ln w="19811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170">
              <a:spcBef>
                <a:spcPts val="310"/>
              </a:spcBef>
            </a:pPr>
            <a:r>
              <a:rPr sz="2000" b="1" spc="10" dirty="0">
                <a:solidFill>
                  <a:srgbClr val="FF0000"/>
                </a:solidFill>
                <a:latin typeface="新細明體"/>
                <a:cs typeface="新細明體"/>
              </a:rPr>
              <a:t>列</a:t>
            </a:r>
            <a:r>
              <a:rPr sz="2000" b="1" dirty="0">
                <a:solidFill>
                  <a:srgbClr val="FF0000"/>
                </a:solidFill>
                <a:latin typeface="新細明體"/>
                <a:cs typeface="新細明體"/>
              </a:rPr>
              <a:t>出中一</a:t>
            </a:r>
            <a:r>
              <a:rPr sz="2000" b="1" spc="-15" dirty="0">
                <a:solidFill>
                  <a:srgbClr val="FF0000"/>
                </a:solidFill>
                <a:latin typeface="新細明體"/>
                <a:cs typeface="新細明體"/>
              </a:rPr>
              <a:t>自</a:t>
            </a:r>
            <a:r>
              <a:rPr sz="2000" b="1" dirty="0">
                <a:solidFill>
                  <a:srgbClr val="FF0000"/>
                </a:solidFill>
                <a:latin typeface="新細明體"/>
                <a:cs typeface="新細明體"/>
              </a:rPr>
              <a:t>行</a:t>
            </a:r>
            <a:r>
              <a:rPr sz="2000" b="1" spc="-15" dirty="0">
                <a:solidFill>
                  <a:srgbClr val="FF0000"/>
                </a:solidFill>
                <a:latin typeface="新細明體"/>
                <a:cs typeface="新細明體"/>
              </a:rPr>
              <a:t>分</a:t>
            </a:r>
            <a:r>
              <a:rPr sz="2000" b="1" dirty="0">
                <a:solidFill>
                  <a:srgbClr val="FF0000"/>
                </a:solidFill>
                <a:latin typeface="新細明體"/>
                <a:cs typeface="新細明體"/>
              </a:rPr>
              <a:t>配</a:t>
            </a:r>
            <a:r>
              <a:rPr sz="2000" b="1" spc="-15" dirty="0">
                <a:solidFill>
                  <a:srgbClr val="FF0000"/>
                </a:solidFill>
                <a:latin typeface="新細明體"/>
                <a:cs typeface="新細明體"/>
              </a:rPr>
              <a:t>學</a:t>
            </a:r>
            <a:r>
              <a:rPr sz="2000" b="1" dirty="0">
                <a:solidFill>
                  <a:srgbClr val="FF0000"/>
                </a:solidFill>
                <a:latin typeface="新細明體"/>
                <a:cs typeface="新細明體"/>
              </a:rPr>
              <a:t>位有</a:t>
            </a:r>
            <a:r>
              <a:rPr sz="2000" b="1" spc="-15" dirty="0">
                <a:solidFill>
                  <a:srgbClr val="FF0000"/>
                </a:solidFill>
                <a:latin typeface="新細明體"/>
                <a:cs typeface="新細明體"/>
              </a:rPr>
              <a:t>關</a:t>
            </a:r>
            <a:r>
              <a:rPr sz="2000" b="1" dirty="0">
                <a:solidFill>
                  <a:srgbClr val="FF0000"/>
                </a:solidFill>
                <a:latin typeface="新細明體"/>
                <a:cs typeface="新細明體"/>
              </a:rPr>
              <a:t>的</a:t>
            </a:r>
            <a:r>
              <a:rPr sz="2000" b="1" spc="-15" dirty="0">
                <a:solidFill>
                  <a:srgbClr val="FF0000"/>
                </a:solidFill>
                <a:latin typeface="新細明體"/>
                <a:cs typeface="新細明體"/>
              </a:rPr>
              <a:t>資</a:t>
            </a:r>
            <a:r>
              <a:rPr sz="2000" b="1" dirty="0">
                <a:solidFill>
                  <a:srgbClr val="FF0000"/>
                </a:solidFill>
                <a:latin typeface="新細明體"/>
                <a:cs typeface="新細明體"/>
              </a:rPr>
              <a:t>料。</a:t>
            </a:r>
            <a:endParaRPr sz="2000" dirty="0">
              <a:solidFill>
                <a:srgbClr val="FF0000"/>
              </a:solidFill>
              <a:latin typeface="新細明體"/>
              <a:cs typeface="新細明體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5999" y="1957772"/>
            <a:ext cx="82379" cy="921149"/>
          </a:xfrm>
          <a:custGeom>
            <a:avLst/>
            <a:gdLst/>
            <a:ahLst/>
            <a:cxnLst/>
            <a:rect l="l" t="t" r="r" b="b"/>
            <a:pathLst>
              <a:path w="76200" h="281939">
                <a:moveTo>
                  <a:pt x="31746" y="205814"/>
                </a:moveTo>
                <a:lnTo>
                  <a:pt x="0" y="206501"/>
                </a:lnTo>
                <a:lnTo>
                  <a:pt x="39624" y="281813"/>
                </a:lnTo>
                <a:lnTo>
                  <a:pt x="69741" y="218439"/>
                </a:lnTo>
                <a:lnTo>
                  <a:pt x="32003" y="218439"/>
                </a:lnTo>
                <a:lnTo>
                  <a:pt x="31746" y="205814"/>
                </a:lnTo>
                <a:close/>
              </a:path>
              <a:path w="76200" h="281939">
                <a:moveTo>
                  <a:pt x="44446" y="205538"/>
                </a:moveTo>
                <a:lnTo>
                  <a:pt x="31746" y="205814"/>
                </a:lnTo>
                <a:lnTo>
                  <a:pt x="32003" y="218439"/>
                </a:lnTo>
                <a:lnTo>
                  <a:pt x="44703" y="218186"/>
                </a:lnTo>
                <a:lnTo>
                  <a:pt x="44446" y="205538"/>
                </a:lnTo>
                <a:close/>
              </a:path>
              <a:path w="76200" h="281939">
                <a:moveTo>
                  <a:pt x="76200" y="204850"/>
                </a:moveTo>
                <a:lnTo>
                  <a:pt x="44446" y="205538"/>
                </a:lnTo>
                <a:lnTo>
                  <a:pt x="44703" y="218186"/>
                </a:lnTo>
                <a:lnTo>
                  <a:pt x="32003" y="218439"/>
                </a:lnTo>
                <a:lnTo>
                  <a:pt x="69741" y="218439"/>
                </a:lnTo>
                <a:lnTo>
                  <a:pt x="76200" y="204850"/>
                </a:lnTo>
                <a:close/>
              </a:path>
              <a:path w="76200" h="281939">
                <a:moveTo>
                  <a:pt x="40259" y="0"/>
                </a:moveTo>
                <a:lnTo>
                  <a:pt x="27559" y="253"/>
                </a:lnTo>
                <a:lnTo>
                  <a:pt x="31746" y="205814"/>
                </a:lnTo>
                <a:lnTo>
                  <a:pt x="44446" y="205538"/>
                </a:lnTo>
                <a:lnTo>
                  <a:pt x="402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B7526687-0655-4425-B62F-A223B208E716}"/>
              </a:ext>
            </a:extLst>
          </p:cNvPr>
          <p:cNvGrpSpPr/>
          <p:nvPr/>
        </p:nvGrpSpPr>
        <p:grpSpPr>
          <a:xfrm>
            <a:off x="3696837" y="2982036"/>
            <a:ext cx="1134470" cy="3379435"/>
            <a:chOff x="3696837" y="2982036"/>
            <a:chExt cx="1134470" cy="3379435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BC9E5F6-7208-4064-9AF9-EC17FF80725B}"/>
                </a:ext>
              </a:extLst>
            </p:cNvPr>
            <p:cNvSpPr/>
            <p:nvPr/>
          </p:nvSpPr>
          <p:spPr bwMode="auto">
            <a:xfrm>
              <a:off x="3696837" y="4866716"/>
              <a:ext cx="550698" cy="1494755"/>
            </a:xfrm>
            <a:prstGeom prst="rect">
              <a:avLst/>
            </a:prstGeom>
            <a:solidFill>
              <a:srgbClr val="F7FA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9227704E-ED93-4DE8-930F-F3C7DDBF707E}"/>
                </a:ext>
              </a:extLst>
            </p:cNvPr>
            <p:cNvGrpSpPr/>
            <p:nvPr/>
          </p:nvGrpSpPr>
          <p:grpSpPr>
            <a:xfrm>
              <a:off x="4070255" y="2982036"/>
              <a:ext cx="761052" cy="851807"/>
              <a:chOff x="4070255" y="2982036"/>
              <a:chExt cx="761052" cy="851807"/>
            </a:xfrm>
          </p:grpSpPr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D52A2FA4-8816-416E-A5D1-415017C0D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26811" y="2982036"/>
                <a:ext cx="200025" cy="108902"/>
              </a:xfrm>
              <a:prstGeom prst="rect">
                <a:avLst/>
              </a:prstGeom>
            </p:spPr>
          </p:pic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28450A5B-B8D8-4A47-8C58-6B907C030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0255" y="3203197"/>
                <a:ext cx="761052" cy="108902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6F69843D-8083-4817-940F-CA7E59B8D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0255" y="3424358"/>
                <a:ext cx="356581" cy="194138"/>
              </a:xfrm>
              <a:prstGeom prst="rect">
                <a:avLst/>
              </a:prstGeom>
            </p:spPr>
          </p:pic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8C28698C-DD57-4DBA-A13A-870C10D1F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8390" y="3725843"/>
                <a:ext cx="108000" cy="1080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6774DEE-D5FD-46B3-A86F-02ACC4F12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32" y="1092325"/>
            <a:ext cx="8574069" cy="5384011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F652D696-7085-4551-9096-E5674D3B9208}"/>
              </a:ext>
            </a:extLst>
          </p:cNvPr>
          <p:cNvGrpSpPr/>
          <p:nvPr/>
        </p:nvGrpSpPr>
        <p:grpSpPr>
          <a:xfrm>
            <a:off x="3696837" y="2979174"/>
            <a:ext cx="1091473" cy="3382297"/>
            <a:chOff x="3696837" y="2979174"/>
            <a:chExt cx="1091473" cy="338229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98133C5-2C44-4693-9295-8503F71B6CA9}"/>
                </a:ext>
              </a:extLst>
            </p:cNvPr>
            <p:cNvSpPr/>
            <p:nvPr/>
          </p:nvSpPr>
          <p:spPr bwMode="auto">
            <a:xfrm>
              <a:off x="4227871" y="2979174"/>
              <a:ext cx="156951" cy="108155"/>
            </a:xfrm>
            <a:prstGeom prst="rect">
              <a:avLst/>
            </a:prstGeom>
            <a:solidFill>
              <a:srgbClr val="F7FA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77B7C6F-C54D-4EB7-98A2-FED3541FAFED}"/>
                </a:ext>
              </a:extLst>
            </p:cNvPr>
            <p:cNvSpPr/>
            <p:nvPr/>
          </p:nvSpPr>
          <p:spPr bwMode="auto">
            <a:xfrm>
              <a:off x="4090036" y="3197289"/>
              <a:ext cx="698274" cy="108155"/>
            </a:xfrm>
            <a:prstGeom prst="rect">
              <a:avLst/>
            </a:prstGeom>
            <a:solidFill>
              <a:srgbClr val="F7FA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92B9F62-AE81-441C-AC2D-B0F551FAE8B0}"/>
                </a:ext>
              </a:extLst>
            </p:cNvPr>
            <p:cNvSpPr/>
            <p:nvPr/>
          </p:nvSpPr>
          <p:spPr bwMode="auto">
            <a:xfrm>
              <a:off x="4090036" y="3450470"/>
              <a:ext cx="314450" cy="102087"/>
            </a:xfrm>
            <a:prstGeom prst="rect">
              <a:avLst/>
            </a:prstGeom>
            <a:solidFill>
              <a:srgbClr val="F7FA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E912736-494A-4EE7-85F7-14C0642F1D4F}"/>
                </a:ext>
              </a:extLst>
            </p:cNvPr>
            <p:cNvSpPr/>
            <p:nvPr/>
          </p:nvSpPr>
          <p:spPr bwMode="auto">
            <a:xfrm>
              <a:off x="4480117" y="3722328"/>
              <a:ext cx="156951" cy="108155"/>
            </a:xfrm>
            <a:prstGeom prst="rect">
              <a:avLst/>
            </a:prstGeom>
            <a:solidFill>
              <a:srgbClr val="F7FA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981F9B5-83FA-44BD-A5D0-143821C28744}"/>
                </a:ext>
              </a:extLst>
            </p:cNvPr>
            <p:cNvSpPr/>
            <p:nvPr/>
          </p:nvSpPr>
          <p:spPr bwMode="auto">
            <a:xfrm>
              <a:off x="3696837" y="4866716"/>
              <a:ext cx="550698" cy="1494755"/>
            </a:xfrm>
            <a:prstGeom prst="rect">
              <a:avLst/>
            </a:prstGeom>
            <a:solidFill>
              <a:srgbClr val="F7FA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3" name="object 3"/>
          <p:cNvSpPr/>
          <p:nvPr/>
        </p:nvSpPr>
        <p:spPr>
          <a:xfrm>
            <a:off x="2807970" y="2443734"/>
            <a:ext cx="6792595" cy="832485"/>
          </a:xfrm>
          <a:custGeom>
            <a:avLst/>
            <a:gdLst/>
            <a:ahLst/>
            <a:cxnLst/>
            <a:rect l="l" t="t" r="r" b="b"/>
            <a:pathLst>
              <a:path w="6792595" h="832485">
                <a:moveTo>
                  <a:pt x="0" y="832103"/>
                </a:moveTo>
                <a:lnTo>
                  <a:pt x="6792468" y="832103"/>
                </a:lnTo>
                <a:lnTo>
                  <a:pt x="6792468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zh-TW" altLang="en-US" sz="24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按學生的成績次第</a:t>
            </a:r>
            <a:r>
              <a:rPr lang="en-US" altLang="zh-TW" sz="24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(Rank Order)</a:t>
            </a:r>
            <a:r>
              <a:rPr lang="zh-TW" altLang="en-US" sz="24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由小至大順序排</a:t>
            </a:r>
          </a:p>
          <a:p>
            <a:r>
              <a:rPr lang="zh-TW" altLang="en-US" sz="24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列學生資料。每頁顯示最多</a:t>
            </a:r>
            <a:r>
              <a:rPr lang="en-US" altLang="zh-TW" sz="24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50</a:t>
            </a:r>
            <a:r>
              <a:rPr lang="zh-TW" altLang="en-US" sz="24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名申請學生的資料。</a:t>
            </a:r>
            <a:endParaRPr sz="2400" b="1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07970" y="2443734"/>
            <a:ext cx="6792595" cy="832485"/>
          </a:xfrm>
          <a:custGeom>
            <a:avLst/>
            <a:gdLst/>
            <a:ahLst/>
            <a:cxnLst/>
            <a:rect l="l" t="t" r="r" b="b"/>
            <a:pathLst>
              <a:path w="6792595" h="832485">
                <a:moveTo>
                  <a:pt x="0" y="832103"/>
                </a:moveTo>
                <a:lnTo>
                  <a:pt x="6792468" y="832103"/>
                </a:lnTo>
                <a:lnTo>
                  <a:pt x="6792468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BBB25D7-7125-4EDD-82DE-4E6B694B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32" y="1092325"/>
            <a:ext cx="8574069" cy="538401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BE3FE49-19FB-4758-927A-05CB76C65DB3}"/>
              </a:ext>
            </a:extLst>
          </p:cNvPr>
          <p:cNvSpPr/>
          <p:nvPr/>
        </p:nvSpPr>
        <p:spPr bwMode="auto">
          <a:xfrm>
            <a:off x="3696837" y="4866716"/>
            <a:ext cx="550698" cy="1494755"/>
          </a:xfrm>
          <a:prstGeom prst="rect">
            <a:avLst/>
          </a:prstGeom>
          <a:solidFill>
            <a:srgbClr val="F7FA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6784" y="1313617"/>
            <a:ext cx="5279390" cy="404598"/>
          </a:xfrm>
          <a:prstGeom prst="rect">
            <a:avLst/>
          </a:prstGeom>
          <a:solidFill>
            <a:srgbClr val="FFFFFF"/>
          </a:solidFill>
          <a:ln w="19811">
            <a:solidFill>
              <a:srgbClr val="FF0000"/>
            </a:solidFill>
          </a:ln>
        </p:spPr>
        <p:txBody>
          <a:bodyPr vert="horz" wrap="square" lIns="0" tIns="3492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0170">
              <a:spcBef>
                <a:spcPts val="275"/>
              </a:spcBef>
            </a:pPr>
            <a:r>
              <a:rPr spc="-5" dirty="0">
                <a:effectLst/>
              </a:rPr>
              <a:t>用戶亦可輸入不同搜尋條件搜尋學生。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ACA0E14C-330E-4D9A-B72E-588DCA3A5B71}"/>
              </a:ext>
            </a:extLst>
          </p:cNvPr>
          <p:cNvSpPr/>
          <p:nvPr/>
        </p:nvSpPr>
        <p:spPr bwMode="auto">
          <a:xfrm>
            <a:off x="2859578" y="1936867"/>
            <a:ext cx="6608618" cy="96069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0E9F5F69-2753-42FE-AFA2-8CAA4F813F99}"/>
              </a:ext>
            </a:extLst>
          </p:cNvPr>
          <p:cNvGrpSpPr/>
          <p:nvPr/>
        </p:nvGrpSpPr>
        <p:grpSpPr>
          <a:xfrm>
            <a:off x="4105690" y="2936172"/>
            <a:ext cx="735251" cy="897598"/>
            <a:chOff x="4105690" y="2936172"/>
            <a:chExt cx="735251" cy="897598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B86651EE-A114-4EB6-B420-B8BF757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5703" y="2936172"/>
              <a:ext cx="200025" cy="190500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3453A15C-5F70-4851-9B95-389A7AF89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5690" y="3165283"/>
              <a:ext cx="735251" cy="1905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F9564EC1-73C0-494F-9064-9792FA8C1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5690" y="3451412"/>
              <a:ext cx="376663" cy="172093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6B960594-A676-4AAE-B077-67FB5815A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6376" y="3730913"/>
              <a:ext cx="108000" cy="102857"/>
            </a:xfrm>
            <a:prstGeom prst="rect">
              <a:avLst/>
            </a:prstGeom>
          </p:spPr>
        </p:pic>
      </p:grpSp>
    </p:spTree>
  </p:cSld>
  <p:clrMapOvr>
    <a:masterClrMapping/>
  </p:clrMapOvr>
  <p:transition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>
            <a:extLst>
              <a:ext uri="{FF2B5EF4-FFF2-40B4-BE49-F238E27FC236}">
                <a16:creationId xmlns:a16="http://schemas.microsoft.com/office/drawing/2014/main" id="{89F51FBE-4481-4FFB-83B3-4DB514DB4892}"/>
              </a:ext>
            </a:extLst>
          </p:cNvPr>
          <p:cNvGrpSpPr/>
          <p:nvPr/>
        </p:nvGrpSpPr>
        <p:grpSpPr>
          <a:xfrm>
            <a:off x="1375616" y="1018286"/>
            <a:ext cx="8021036" cy="5418751"/>
            <a:chOff x="-382650" y="1009039"/>
            <a:chExt cx="8021036" cy="5418751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05968339-1E54-4369-A29E-D40D3DCCE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82650" y="1009039"/>
              <a:ext cx="8021036" cy="5412930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0246D0C-0225-4EF0-A776-B73AFBBDF6E4}"/>
                </a:ext>
              </a:extLst>
            </p:cNvPr>
            <p:cNvSpPr/>
            <p:nvPr/>
          </p:nvSpPr>
          <p:spPr bwMode="auto">
            <a:xfrm>
              <a:off x="2005689" y="4775054"/>
              <a:ext cx="550698" cy="1494755"/>
            </a:xfrm>
            <a:prstGeom prst="rect">
              <a:avLst/>
            </a:prstGeom>
            <a:solidFill>
              <a:srgbClr val="F7FA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72C922A-972A-4483-BBC0-4E77F6CC1788}"/>
                </a:ext>
              </a:extLst>
            </p:cNvPr>
            <p:cNvSpPr/>
            <p:nvPr/>
          </p:nvSpPr>
          <p:spPr bwMode="auto">
            <a:xfrm>
              <a:off x="6314128" y="4361433"/>
              <a:ext cx="1324258" cy="206635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09185" y="2787739"/>
            <a:ext cx="3872865" cy="771364"/>
          </a:xfrm>
          <a:prstGeom prst="rect">
            <a:avLst/>
          </a:prstGeom>
          <a:solidFill>
            <a:srgbClr val="FFFFFF"/>
          </a:solidFill>
          <a:ln w="19811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 marR="107950" algn="just">
              <a:lnSpc>
                <a:spcPct val="100200"/>
              </a:lnSpc>
              <a:spcBef>
                <a:spcPts val="254"/>
              </a:spcBef>
            </a:pPr>
            <a:r>
              <a:rPr lang="zh-TW" altLang="en-US" sz="2400" b="1" spc="5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按</a:t>
            </a:r>
            <a:r>
              <a:rPr lang="en-US" altLang="zh-TW" sz="2400" b="1" spc="5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[</a:t>
            </a:r>
            <a:r>
              <a:rPr lang="zh-TW" altLang="en-US" sz="2400" b="1" spc="5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是</a:t>
            </a:r>
            <a:r>
              <a:rPr lang="en-US" altLang="zh-TW" sz="2400" b="1" spc="5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]</a:t>
            </a:r>
            <a:r>
              <a:rPr lang="zh-TW" altLang="en-US" sz="2400" b="1" spc="5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新細明體"/>
              </a:rPr>
              <a:t>或編配備取名次給自行分配學位申請學生。</a:t>
            </a:r>
            <a:endParaRPr sz="24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新細明體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4F0BACCC-3901-4F75-9B9E-49958EAB76F5}"/>
              </a:ext>
            </a:extLst>
          </p:cNvPr>
          <p:cNvCxnSpPr/>
          <p:nvPr/>
        </p:nvCxnSpPr>
        <p:spPr bwMode="auto">
          <a:xfrm>
            <a:off x="8072394" y="3559103"/>
            <a:ext cx="481671" cy="8115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500B352E-9C2E-48D8-A73B-D8341BB48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31" y="2861608"/>
            <a:ext cx="200025" cy="1905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A01B093-CCEA-4244-ADE3-BFB7F2234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665" y="3032938"/>
            <a:ext cx="676253" cy="1905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5783DFD-E8C5-4D70-86D0-A24B85D2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665" y="3299518"/>
            <a:ext cx="413288" cy="1905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978490B-00C9-4421-A9EF-160F4A1A9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836" y="3630343"/>
            <a:ext cx="108000" cy="102857"/>
          </a:xfrm>
          <a:prstGeom prst="rect">
            <a:avLst/>
          </a:prstGeom>
        </p:spPr>
      </p:pic>
    </p:spTree>
  </p:cSld>
  <p:clrMapOvr>
    <a:masterClrMapping/>
  </p:clrMapOvr>
  <p:transition advTm="5000"/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51841</TotalTime>
  <Words>150</Words>
  <Application>Microsoft Office PowerPoint</Application>
  <PresentationFormat>寬螢幕</PresentationFormat>
  <Paragraphs>31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微軟正黑體</vt:lpstr>
      <vt:lpstr>新細明體</vt:lpstr>
      <vt:lpstr>標楷體</vt:lpstr>
      <vt:lpstr>Arial</vt:lpstr>
      <vt:lpstr>Calibri</vt:lpstr>
      <vt:lpstr>Cooper Black</vt:lpstr>
      <vt:lpstr>Tahoma</vt:lpstr>
      <vt:lpstr>Trebuchet MS</vt:lpstr>
      <vt:lpstr>Wingdings</vt:lpstr>
      <vt:lpstr>佈景主題1</vt:lpstr>
      <vt:lpstr>如何呈報自行分配學位 正取/備取學生名單</vt:lpstr>
      <vt:lpstr>接收資料檔案</vt:lpstr>
      <vt:lpstr>PowerPoint 簡報</vt:lpstr>
      <vt:lpstr>滙入資料檔案</vt:lpstr>
      <vt:lpstr>PowerPoint 簡報</vt:lpstr>
      <vt:lpstr>成功滙入資料檔案後可檢視每頁資料</vt:lpstr>
      <vt:lpstr>PowerPoint 簡報</vt:lpstr>
      <vt:lpstr>用戶亦可輸入不同搜尋條件搜尋學生。</vt:lpstr>
      <vt:lpstr>PowerPoint 簡報</vt:lpstr>
      <vt:lpstr>PowerPoint 簡報</vt:lpstr>
      <vt:lpstr>預備資料檔案</vt:lpstr>
      <vt:lpstr>PowerPoint 簡報</vt:lpstr>
      <vt:lpstr>PowerPoint 簡報</vt:lpstr>
      <vt:lpstr>PowerPoint 簡報</vt:lpstr>
      <vt:lpstr>資料鎖定 (已遞交學生名單)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網上校管系統 系統保安及常規保安措施簡介會</dc:title>
  <dc:creator>Ricardo Yu</dc:creator>
  <cp:lastModifiedBy>LEUNG, Tsz-kin</cp:lastModifiedBy>
  <cp:revision>648</cp:revision>
  <cp:lastPrinted>2024-09-05T06:08:10Z</cp:lastPrinted>
  <dcterms:created xsi:type="dcterms:W3CDTF">2018-05-11T03:19:46Z</dcterms:created>
  <dcterms:modified xsi:type="dcterms:W3CDTF">2025-02-17T03:51:49Z</dcterms:modified>
</cp:coreProperties>
</file>