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56"/>
  </p:notesMasterIdLst>
  <p:handoutMasterIdLst>
    <p:handoutMasterId r:id="rId57"/>
  </p:handoutMasterIdLst>
  <p:sldIdLst>
    <p:sldId id="346" r:id="rId2"/>
    <p:sldId id="263" r:id="rId3"/>
    <p:sldId id="320" r:id="rId4"/>
    <p:sldId id="321" r:id="rId5"/>
    <p:sldId id="334" r:id="rId6"/>
    <p:sldId id="335" r:id="rId7"/>
    <p:sldId id="336" r:id="rId8"/>
    <p:sldId id="337" r:id="rId9"/>
    <p:sldId id="342" r:id="rId10"/>
    <p:sldId id="344" r:id="rId11"/>
    <p:sldId id="264" r:id="rId12"/>
    <p:sldId id="265" r:id="rId13"/>
    <p:sldId id="257" r:id="rId14"/>
    <p:sldId id="266" r:id="rId15"/>
    <p:sldId id="268" r:id="rId16"/>
    <p:sldId id="260" r:id="rId17"/>
    <p:sldId id="269" r:id="rId18"/>
    <p:sldId id="270" r:id="rId19"/>
    <p:sldId id="258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345" r:id="rId29"/>
    <p:sldId id="281" r:id="rId30"/>
    <p:sldId id="259" r:id="rId31"/>
    <p:sldId id="282" r:id="rId32"/>
    <p:sldId id="283" r:id="rId33"/>
    <p:sldId id="284" r:id="rId34"/>
    <p:sldId id="286" r:id="rId35"/>
    <p:sldId id="285" r:id="rId36"/>
    <p:sldId id="287" r:id="rId37"/>
    <p:sldId id="313" r:id="rId38"/>
    <p:sldId id="314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301" r:id="rId48"/>
    <p:sldId id="304" r:id="rId49"/>
    <p:sldId id="305" r:id="rId50"/>
    <p:sldId id="261" r:id="rId51"/>
    <p:sldId id="306" r:id="rId52"/>
    <p:sldId id="307" r:id="rId53"/>
    <p:sldId id="308" r:id="rId54"/>
    <p:sldId id="310" r:id="rId55"/>
  </p:sldIdLst>
  <p:sldSz cx="9144000" cy="6858000" type="screen4x3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EDFFFF"/>
    <a:srgbClr val="001D1E"/>
    <a:srgbClr val="496B6D"/>
    <a:srgbClr val="285552"/>
    <a:srgbClr val="001F1E"/>
    <a:srgbClr val="EBF6FF"/>
    <a:srgbClr val="275556"/>
    <a:srgbClr val="0F3939"/>
    <a:srgbClr val="214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2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4957" cy="4983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099" y="3"/>
            <a:ext cx="2944957" cy="4983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7B228-CFCC-4F98-ADE5-0FE48B6D0C35}" type="datetimeFigureOut">
              <a:rPr lang="zh-HK" altLang="en-US" smtClean="0"/>
              <a:t>11/8/2021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244"/>
            <a:ext cx="2944957" cy="4983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099" y="9428244"/>
            <a:ext cx="2944957" cy="4983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7066C-A9AB-47A2-9D0D-415E32CF73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50987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295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195" y="2"/>
            <a:ext cx="294638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F8CE1-8C22-48E5-911E-E0A590BF8CC1}" type="datetimeFigureOut">
              <a:rPr lang="zh-HK" altLang="en-US" smtClean="0"/>
              <a:t>11/8/2021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39838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864"/>
            <a:ext cx="5438140" cy="39085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220"/>
            <a:ext cx="2945295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195" y="9428220"/>
            <a:ext cx="294638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097C1-EAA6-4D6D-B9E3-615DE5ED882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2433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767" indent="-28568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2718" indent="-228543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599805" indent="-228543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6892" indent="-228543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3981" indent="-22854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068" indent="-22854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8154" indent="-22854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5241" indent="-22854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>
              <a:buClr>
                <a:prstClr val="white"/>
              </a:buClr>
            </a:pPr>
            <a:fld id="{C0347C2A-72EA-46B3-8B4D-A79B5F0CE5E7}" type="slidenum">
              <a:rPr lang="en-US" altLang="zh-TW" sz="1200" b="0">
                <a:solidFill>
                  <a:prstClr val="black"/>
                </a:solidFill>
                <a:latin typeface="Tahoma" pitchFamily="34" charset="0"/>
              </a:rPr>
              <a:pPr eaLnBrk="1" hangingPunct="1">
                <a:buClr>
                  <a:prstClr val="white"/>
                </a:buClr>
              </a:pPr>
              <a:t>1</a:t>
            </a:fld>
            <a:endParaRPr lang="en-US" altLang="zh-TW" sz="1200" b="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4538"/>
            <a:ext cx="4964112" cy="372268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498979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en-GB" altLang="zh-HK" smtClean="0"/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6581775" y="285750"/>
          <a:ext cx="23050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r:id="rId3" imgW="2333333" imgH="1238423" progId="">
                  <p:embed/>
                </p:oleObj>
              </mc:Choice>
              <mc:Fallback>
                <p:oleObj r:id="rId3" imgW="2333333" imgH="123842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224" b="11539"/>
                      <a:stretch>
                        <a:fillRect/>
                      </a:stretch>
                    </p:blipFill>
                    <p:spPr bwMode="gray">
                      <a:xfrm>
                        <a:off x="6581775" y="285750"/>
                        <a:ext cx="230505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6565900"/>
            <a:ext cx="9144000" cy="304800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TW" sz="1400">
                <a:solidFill>
                  <a:srgbClr val="0099FF"/>
                </a:solidFill>
              </a:rPr>
              <a:t>Systems and Information Management Section                                                                                  Slide </a:t>
            </a:r>
            <a:fld id="{C3239713-29F9-4F4B-821A-E34EC7241232}" type="slidenum">
              <a:rPr lang="en-US" altLang="zh-TW" sz="1400">
                <a:solidFill>
                  <a:srgbClr val="0099FF"/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zh-TW" sz="1400">
              <a:solidFill>
                <a:srgbClr val="0099FF"/>
              </a:solidFill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981200"/>
            <a:ext cx="6781800" cy="1600200"/>
          </a:xfrm>
        </p:spPr>
        <p:txBody>
          <a:bodyPr/>
          <a:lstStyle>
            <a:lvl1pPr algn="r">
              <a:defRPr sz="3600">
                <a:ea typeface="Gungsuh" pitchFamily="18" charset="-127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810000"/>
            <a:ext cx="59436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004A48"/>
                </a:solidFill>
                <a:latin typeface="Monotype Corsiva" pitchFamily="66" charset="0"/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</p:spTree>
    <p:extLst>
      <p:ext uri="{BB962C8B-B14F-4D97-AF65-F5344CB8AC3E}">
        <p14:creationId xmlns:p14="http://schemas.microsoft.com/office/powerpoint/2010/main" val="815210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711925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2300" y="290513"/>
            <a:ext cx="2019300" cy="58277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90513"/>
            <a:ext cx="5905500" cy="58277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1284800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9238" y="290513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14400" y="1509713"/>
            <a:ext cx="3962400" cy="46085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200" y="1509713"/>
            <a:ext cx="3962400" cy="46085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88689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828303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6884873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509713"/>
            <a:ext cx="39624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200" y="1509713"/>
            <a:ext cx="39624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8235196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5839453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7637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2922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944841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383351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SAMS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gray">
          <a:xfrm>
            <a:off x="457200" y="1052513"/>
            <a:ext cx="8226425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en-GB" altLang="zh-HK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19238" y="290513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09713"/>
            <a:ext cx="80772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sp>
        <p:nvSpPr>
          <p:cNvPr id="1030" name="Rectangle 10"/>
          <p:cNvSpPr>
            <a:spLocks noChangeArrowheads="1"/>
          </p:cNvSpPr>
          <p:nvPr/>
        </p:nvSpPr>
        <p:spPr bwMode="gray">
          <a:xfrm>
            <a:off x="1436688" y="366713"/>
            <a:ext cx="31750" cy="1052512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en-GB" altLang="zh-HK" smtClean="0"/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gray">
          <a:xfrm>
            <a:off x="669925" y="1052513"/>
            <a:ext cx="8226425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en-GB" altLang="zh-HK" smtClean="0"/>
          </a:p>
        </p:txBody>
      </p:sp>
      <p:pic>
        <p:nvPicPr>
          <p:cNvPr id="1032" name="Picture 14" descr="word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3" y="4176713"/>
            <a:ext cx="7381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15"/>
          <p:cNvSpPr txBox="1">
            <a:spLocks noChangeArrowheads="1"/>
          </p:cNvSpPr>
          <p:nvPr/>
        </p:nvSpPr>
        <p:spPr bwMode="auto">
          <a:xfrm>
            <a:off x="0" y="6565900"/>
            <a:ext cx="9144000" cy="304800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TW" sz="1400">
                <a:solidFill>
                  <a:srgbClr val="0099FF"/>
                </a:solidFill>
              </a:rPr>
              <a:t>Systems and Information Management Section                                                                                  Slide </a:t>
            </a:r>
            <a:fld id="{0D656F87-60A1-4A49-815C-33C78A650ADD}" type="slidenum">
              <a:rPr lang="en-US" altLang="zh-TW" sz="1400">
                <a:solidFill>
                  <a:srgbClr val="0099FF"/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zh-TW" sz="140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0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3200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anose="05000000000000000000" pitchFamily="2" charset="2"/>
        <a:buChar char="n"/>
        <a:defRPr sz="2800">
          <a:solidFill>
            <a:schemeClr val="folHlink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000">
          <a:solidFill>
            <a:schemeClr val="folHlink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dr.websams.edb.gov.hk/%e6%a8%a1%e7%b5%84%e8%b3%87%e6%96%99/%E8%81%AF%E9%81%9E%E7%B3%BB%E7%B5%B1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dr.websams.edb.gov.hk/%e6%a8%a1%e7%b5%84%e8%b3%87%e6%96%99/%E8%81%AF%E9%81%9E%E7%B3%BB%E7%B5%B1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dr.websams.edb.gov.hk/%e6%a8%a1%e7%b5%84%e8%b3%87%e6%96%99/%E8%81%AF%E9%81%9E%E7%B3%BB%E7%B5%B1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dr.websams.edb.gov.hk/%e6%a8%a1%e7%b5%84%e8%b3%87%e6%96%99/%E8%81%AF%E9%81%9E%E7%B3%BB%E7%B5%B1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dr.websams.edb.gov.hk/%e6%a8%a1%e7%b5%84%e8%b3%87%e6%96%99/%E8%81%AF%E9%81%9E%E7%B3%BB%E7%B5%B1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dr.websams.edb.gov.hk/%e6%a8%a1%e7%b5%84%e8%b3%87%e6%96%99/%E8%81%AF%E9%81%9E%E7%B3%BB%E7%B5%B1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dr.websams.edb.gov.hk/%e6%a8%a1%e7%b5%84%e8%b3%87%e6%96%99/%E8%81%AF%E9%81%9E%E7%B3%BB%E7%B5%B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7"/>
          <p:cNvSpPr txBox="1">
            <a:spLocks noChangeArrowheads="1"/>
          </p:cNvSpPr>
          <p:nvPr/>
        </p:nvSpPr>
        <p:spPr bwMode="gray">
          <a:xfrm>
            <a:off x="1403648" y="2924944"/>
            <a:ext cx="6704756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HK" altLang="zh-TW" sz="40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線上培訓課程</a:t>
            </a:r>
            <a:r>
              <a:rPr lang="zh-HK" altLang="zh-TW" sz="4000" b="1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系列</a:t>
            </a:r>
            <a:endParaRPr lang="en-US" altLang="zh-TW" sz="4000" b="1" dirty="0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ct val="0"/>
              </a:spcBef>
              <a:defRPr/>
            </a:pP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中一派位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中學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</a:p>
        </p:txBody>
      </p:sp>
    </p:spTree>
    <p:extLst>
      <p:ext uri="{BB962C8B-B14F-4D97-AF65-F5344CB8AC3E}">
        <p14:creationId xmlns:p14="http://schemas.microsoft.com/office/powerpoint/2010/main" val="73548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t="9256" b="8463"/>
          <a:stretch/>
        </p:blipFill>
        <p:spPr>
          <a:xfrm>
            <a:off x="208816" y="4553526"/>
            <a:ext cx="7100166" cy="19304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t="6353" b="5694"/>
          <a:stretch/>
        </p:blipFill>
        <p:spPr>
          <a:xfrm>
            <a:off x="208816" y="1867040"/>
            <a:ext cx="5099249" cy="241069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48792" y="396500"/>
            <a:ext cx="7370764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網上系統資料庫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-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503" y="1340768"/>
            <a:ext cx="6782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主頁 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&gt; 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模組資料 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&gt; 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學位分配</a:t>
            </a:r>
            <a:endParaRPr lang="zh-HK" altLang="en-US" sz="24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5412208" y="5011351"/>
            <a:ext cx="1590246" cy="131555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8639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z="3000" b="1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b="1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000" b="1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000" b="1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中一派位</a:t>
            </a:r>
            <a:r>
              <a:rPr lang="en-US" altLang="zh-TW" sz="3000" b="1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b="1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中學</a:t>
            </a:r>
            <a:r>
              <a:rPr lang="en-US" altLang="zh-TW" sz="3000" b="1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000" b="1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模組</a:t>
            </a:r>
            <a:r>
              <a:rPr lang="en-US" altLang="zh-TW" sz="3000" b="1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sz="3000" b="1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功能</a:t>
            </a:r>
            <a:endParaRPr lang="zh-HK" altLang="en-US" sz="3000" b="1" dirty="0">
              <a:solidFill>
                <a:srgbClr val="141CB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58" y="1479839"/>
            <a:ext cx="7187812" cy="452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65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0794" y="157962"/>
            <a:ext cx="631925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z="3000" b="1" dirty="0" smtClean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ja-JP" altLang="en-US" sz="3000" b="1" dirty="0" smtClean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ニ</a:t>
            </a:r>
            <a:r>
              <a:rPr lang="en-US" altLang="ja-JP" sz="3000" b="1" dirty="0" smtClean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ja-JP" altLang="en-US" sz="3000" b="1" dirty="0" smtClean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ja-JP" altLang="en-US" sz="3000" b="1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一派位</a:t>
            </a:r>
            <a:r>
              <a:rPr lang="en-US" altLang="ja-JP" sz="3000" b="1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ja-JP" altLang="en-US" sz="3000" b="1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中學</a:t>
            </a:r>
            <a:r>
              <a:rPr lang="en-US" altLang="ja-JP" sz="3000" b="1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ja-JP" altLang="en-US" sz="3000" b="1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模組</a:t>
            </a:r>
            <a:r>
              <a:rPr lang="en-US" altLang="ja-JP" sz="3000" b="1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ja-JP" altLang="en-US" sz="3000" b="1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使用流程</a:t>
            </a:r>
            <a:endParaRPr lang="zh-HK" altLang="en-US" sz="3000" b="1" dirty="0">
              <a:solidFill>
                <a:srgbClr val="141CB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7006" y="1394691"/>
            <a:ext cx="8886825" cy="546330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zh-TW" alt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每年</a:t>
            </a:r>
            <a:r>
              <a:rPr lang="en-US" altLang="zh-TW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3</a:t>
            </a:r>
            <a:r>
              <a:rPr lang="zh-TW" alt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月</a:t>
            </a:r>
            <a:r>
              <a:rPr lang="en-US" altLang="zh-TW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-7</a:t>
            </a:r>
            <a:r>
              <a:rPr lang="zh-TW" alt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月</a:t>
            </a:r>
            <a:endParaRPr lang="en-US" altLang="zh-TW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接收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匯入「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中一自行分配學位申請人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)-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包括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成績次第資料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HK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遞交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「自行分配學位正取及備取學生名單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」資料檔案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HK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接收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「中一自行分配學位正取及備取名單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核對表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HK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接收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及匯入「中一學位分配結果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中學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114300" indent="0">
              <a:buNone/>
            </a:pP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-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查詢學位分配結果</a:t>
            </a:r>
          </a:p>
          <a:p>
            <a:pPr marL="114300" indent="0">
              <a:buNone/>
            </a:pPr>
            <a:r>
              <a:rPr lang="en-US" altLang="zh-HK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HK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-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學生註冊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 algn="r">
              <a:buNone/>
            </a:pP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確實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日期請留意學位分配組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通知</a:t>
            </a:r>
            <a:endParaRPr lang="zh-HK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9408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3000" b="1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b="1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3000" b="1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3000" b="1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遞交「自行分配學位正</a:t>
            </a:r>
            <a:r>
              <a:rPr lang="zh-TW" altLang="en-US" sz="3000" b="1" dirty="0" smtClean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取及</a:t>
            </a:r>
            <a:r>
              <a:rPr lang="zh-TW" altLang="en-US" sz="3000" b="1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備取生名單」</a:t>
            </a:r>
            <a:endParaRPr lang="zh-HK" altLang="en-US" sz="3000" b="1" dirty="0">
              <a:solidFill>
                <a:srgbClr val="141CB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A </a:t>
            </a:r>
            <a:r>
              <a:rPr lang="zh-HK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先決條件</a:t>
            </a:r>
            <a:endParaRPr lang="en-US" altLang="zh-HK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HK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用戶已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獲編配「中一派位」功能的存取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權限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 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已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成功接收及匯入「中一自行分配學位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zh-HK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HK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HK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r>
              <a:rPr lang="en-US" altLang="zh-HK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SOR571P2D1S - SOA DP APPLICANT (DATA</a:t>
            </a:r>
            <a:r>
              <a:rPr lang="en-US" altLang="zh-HK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endParaRPr lang="zh-HK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6294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04435" y="371315"/>
            <a:ext cx="7886700" cy="609243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altLang="zh-HK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B.</a:t>
            </a:r>
            <a:r>
              <a:rPr lang="zh-HK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endParaRPr lang="en-US" altLang="zh-HK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HK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接收資料檔案</a:t>
            </a:r>
            <a:endParaRPr lang="zh-HK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6232"/>
            <a:ext cx="4835525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7" y="2169777"/>
            <a:ext cx="4525963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257300" y="3028950"/>
            <a:ext cx="3429000" cy="4667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矩形 7"/>
          <p:cNvSpPr/>
          <p:nvPr/>
        </p:nvSpPr>
        <p:spPr>
          <a:xfrm>
            <a:off x="4686300" y="5972175"/>
            <a:ext cx="600075" cy="3755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1" name="圖片 10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177" y="5615797"/>
            <a:ext cx="267216" cy="18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10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" t="10401" r="1533" b="508"/>
          <a:stretch/>
        </p:blipFill>
        <p:spPr bwMode="auto">
          <a:xfrm>
            <a:off x="440860" y="1778022"/>
            <a:ext cx="8048530" cy="481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230137" y="5666904"/>
            <a:ext cx="829933" cy="3755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536141" y="398624"/>
            <a:ext cx="6953249" cy="1737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zh-HK" sz="2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B.</a:t>
            </a:r>
            <a:r>
              <a:rPr lang="zh-HK" altLang="en-US" sz="28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endParaRPr lang="en-US" altLang="zh-HK" sz="2800" b="1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</a:pPr>
            <a:endParaRPr lang="en-US" altLang="zh-HK" sz="2800" b="1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zh-TW" sz="28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匯入</a:t>
            </a:r>
            <a:r>
              <a:rPr lang="zh-TW" altLang="en-US" sz="28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r>
              <a:rPr lang="zh-TW" altLang="en-US" sz="2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檔案</a:t>
            </a:r>
            <a:endParaRPr lang="zh-HK" altLang="en-US" sz="2800" b="1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96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" t="7900" r="17719" b="4652"/>
          <a:stretch/>
        </p:blipFill>
        <p:spPr bwMode="auto">
          <a:xfrm>
            <a:off x="299137" y="81580"/>
            <a:ext cx="8573259" cy="648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576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3342" y="415257"/>
            <a:ext cx="7886700" cy="1384995"/>
          </a:xfrm>
          <a:noFill/>
        </p:spPr>
        <p:txBody>
          <a:bodyPr wrap="square" rtlCol="0">
            <a:spAutoFit/>
          </a:bodyPr>
          <a:lstStyle/>
          <a:p>
            <a:pPr>
              <a:spcBef>
                <a:spcPts val="750"/>
              </a:spcBef>
            </a:pPr>
            <a:r>
              <a:rPr lang="en-US" altLang="zh-HK" sz="2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B.</a:t>
            </a:r>
            <a:r>
              <a:rPr lang="zh-HK" altLang="en-US" sz="28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en-US" altLang="zh-HK" sz="28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HK" sz="28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HK" sz="2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HK" sz="2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3</a:t>
            </a:r>
            <a:r>
              <a:rPr lang="en-US" altLang="zh-TW" sz="2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.</a:t>
            </a:r>
            <a:r>
              <a:rPr lang="zh-TW" altLang="en-US" sz="2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檢視自行</a:t>
            </a:r>
            <a:r>
              <a:rPr lang="zh-TW" altLang="en-US" sz="28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分配</a:t>
            </a:r>
            <a:r>
              <a:rPr lang="zh-TW" altLang="en-US" sz="2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</a:t>
            </a:r>
            <a:r>
              <a:rPr lang="zh-TW" altLang="en-US" sz="28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位</a:t>
            </a:r>
            <a:r>
              <a:rPr lang="zh-TW" altLang="en-US" sz="2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申請學生資料</a:t>
            </a:r>
            <a:endParaRPr lang="zh-HK" altLang="en-US" sz="2800" b="1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4000" y="2249488"/>
            <a:ext cx="8077200" cy="460851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檢視每頁資料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使用「自行分配學位申請學生名單」報告</a:t>
            </a:r>
          </a:p>
          <a:p>
            <a:pPr marL="0" indent="0">
              <a:buNone/>
            </a:pP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發現學校或申請學生的資料不正確，請致電所屬的學位分配組學校聯絡主任。</a:t>
            </a:r>
            <a:endParaRPr lang="zh-HK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0080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8335" y="145792"/>
            <a:ext cx="7057254" cy="954107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ts val="750"/>
              </a:spcBef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檢視每頁資料</a:t>
            </a:r>
            <a:b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HK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揀</a:t>
            </a:r>
            <a:r>
              <a:rPr lang="zh-TW" altLang="zh-HK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選自行分配學位申請學生</a:t>
            </a:r>
            <a:endParaRPr lang="zh-HK" altLang="en-US" sz="28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1" y="1175657"/>
            <a:ext cx="8664095" cy="544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251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7822" y="67667"/>
            <a:ext cx="6941344" cy="954107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ts val="750"/>
              </a:spcBef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檢視每頁資料</a:t>
            </a:r>
            <a:b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HK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成功</a:t>
            </a: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匯</a:t>
            </a:r>
            <a:r>
              <a:rPr lang="zh-TW" altLang="zh-HK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入</a:t>
            </a:r>
            <a:r>
              <a:rPr lang="zh-TW" altLang="zh-HK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資料檔案後可檢視每頁資料</a:t>
            </a:r>
            <a:endParaRPr lang="zh-HK" altLang="en-US" sz="28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109" y="1021774"/>
            <a:ext cx="8947874" cy="575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192109" y="2563724"/>
            <a:ext cx="7901464" cy="1148998"/>
            <a:chOff x="188093" y="2427922"/>
            <a:chExt cx="7901464" cy="1148998"/>
          </a:xfrm>
        </p:grpSpPr>
        <p:sp>
          <p:nvSpPr>
            <p:cNvPr id="5" name="矩形 4"/>
            <p:cNvSpPr/>
            <p:nvPr/>
          </p:nvSpPr>
          <p:spPr>
            <a:xfrm>
              <a:off x="188093" y="2976845"/>
              <a:ext cx="7901464" cy="6000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2850863" y="2427922"/>
              <a:ext cx="3091815" cy="30008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350" dirty="0">
                  <a:solidFill>
                    <a:srgbClr val="00B15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列出中一自行分配學位有關的資料。</a:t>
              </a:r>
              <a:endParaRPr lang="zh-HK" altLang="en-US" sz="1350"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cxnSp>
          <p:nvCxnSpPr>
            <p:cNvPr id="9" name="直線單箭頭接點 8"/>
            <p:cNvCxnSpPr/>
            <p:nvPr/>
          </p:nvCxnSpPr>
          <p:spPr>
            <a:xfrm>
              <a:off x="3760985" y="2708620"/>
              <a:ext cx="5715" cy="28173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3147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HK" altLang="en-US" sz="3000" b="1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內容簡介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altLang="zh-HK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HK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HK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模組功能</a:t>
            </a:r>
          </a:p>
          <a:p>
            <a:pPr marL="0" indent="0">
              <a:buNone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模組使用流程</a:t>
            </a:r>
          </a:p>
          <a:p>
            <a:pPr marL="0" indent="0">
              <a:buNone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遞交「自行分配學位正取及備取生名單」</a:t>
            </a:r>
          </a:p>
          <a:p>
            <a:pPr marL="0" indent="0">
              <a:buNone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查詢學位分配結果</a:t>
            </a:r>
          </a:p>
          <a:p>
            <a:pPr marL="0" indent="0">
              <a:buNone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學生註冊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HK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HK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HK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常見問題</a:t>
            </a:r>
          </a:p>
        </p:txBody>
      </p:sp>
    </p:spTree>
    <p:extLst>
      <p:ext uri="{BB962C8B-B14F-4D97-AF65-F5344CB8AC3E}">
        <p14:creationId xmlns:p14="http://schemas.microsoft.com/office/powerpoint/2010/main" val="749599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654" y="521180"/>
            <a:ext cx="9034291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1226456" y="2516985"/>
            <a:ext cx="6792686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zh-HK" sz="2400" dirty="0"/>
              <a:t>按學生的</a:t>
            </a:r>
            <a:r>
              <a:rPr lang="zh-TW" altLang="zh-HK" sz="2400" u="heavy" dirty="0"/>
              <a:t>成績次第</a:t>
            </a:r>
            <a:r>
              <a:rPr lang="en-US" altLang="zh-HK" sz="2400" b="1" u="heavy" dirty="0"/>
              <a:t>(Rank Order)</a:t>
            </a:r>
            <a:r>
              <a:rPr lang="zh-TW" altLang="zh-HK" sz="2400" dirty="0"/>
              <a:t>由小至大順序排列</a:t>
            </a:r>
            <a:r>
              <a:rPr lang="zh-TW" altLang="zh-HK" sz="2400" dirty="0" smtClean="0"/>
              <a:t>學生資料</a:t>
            </a:r>
            <a:r>
              <a:rPr lang="zh-TW" altLang="zh-HK" sz="2400" dirty="0"/>
              <a:t>。每頁顯示最多</a:t>
            </a:r>
            <a:r>
              <a:rPr lang="en-US" altLang="zh-HK" sz="2400" b="1" dirty="0"/>
              <a:t>50</a:t>
            </a:r>
            <a:r>
              <a:rPr lang="zh-TW" altLang="zh-HK" sz="2400" dirty="0"/>
              <a:t>名申請學生的資料</a:t>
            </a:r>
            <a:r>
              <a:rPr lang="zh-TW" altLang="zh-HK" sz="2400" dirty="0" smtClean="0"/>
              <a:t>。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96290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812" y="1238448"/>
            <a:ext cx="8976746" cy="505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1807489" y="2867203"/>
            <a:ext cx="5278932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zh-HK" sz="2400" dirty="0"/>
              <a:t>用戶亦可輸入不同搜尋條件搜尋學生。</a:t>
            </a:r>
            <a:endParaRPr lang="zh-HK" altLang="en-US" sz="2400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541196" y="409859"/>
            <a:ext cx="6941344" cy="52322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ts val="750"/>
              </a:spcBef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檢視每頁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endParaRPr lang="zh-HK" altLang="en-US" sz="28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428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7" b="12332"/>
          <a:stretch/>
        </p:blipFill>
        <p:spPr bwMode="auto">
          <a:xfrm>
            <a:off x="197837" y="1390649"/>
            <a:ext cx="8740775" cy="494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474733" y="480974"/>
            <a:ext cx="6941344" cy="49768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ts val="750"/>
              </a:spcBef>
            </a:pPr>
            <a:r>
              <a:rPr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使用</a:t>
            </a:r>
            <a:r>
              <a:rPr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「自行</a:t>
            </a: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分配學位申請</a:t>
            </a:r>
            <a:r>
              <a:rPr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學生名單」報告</a:t>
            </a:r>
            <a:endParaRPr lang="zh-HK" altLang="en-US" sz="28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421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" t="16193" r="-399" b="7629"/>
          <a:stretch/>
        </p:blipFill>
        <p:spPr bwMode="auto">
          <a:xfrm>
            <a:off x="513466" y="1178044"/>
            <a:ext cx="8158892" cy="480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1474733" y="480974"/>
            <a:ext cx="6941344" cy="49768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ts val="750"/>
              </a:spcBef>
            </a:pPr>
            <a:r>
              <a:rPr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使用</a:t>
            </a:r>
            <a:r>
              <a:rPr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「自行</a:t>
            </a: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分配學位申請</a:t>
            </a:r>
            <a:r>
              <a:rPr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學生名單」報告</a:t>
            </a:r>
            <a:endParaRPr lang="zh-HK" altLang="en-US" sz="28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03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365126"/>
            <a:ext cx="8868227" cy="602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14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1045" y="424885"/>
            <a:ext cx="7139632" cy="1384995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ts val="750"/>
              </a:spcBef>
            </a:pPr>
            <a:r>
              <a:rPr lang="en-US" altLang="zh-HK" sz="2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B.</a:t>
            </a:r>
            <a:r>
              <a:rPr lang="zh-HK" altLang="en-US" sz="28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en-US" altLang="zh-HK" sz="28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HK" sz="28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HK" sz="2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HK" sz="2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4.</a:t>
            </a:r>
            <a:r>
              <a:rPr lang="zh-TW" altLang="en-US" sz="28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「揀選自行分配學位申請學生」</a:t>
            </a:r>
            <a:endParaRPr lang="zh-HK" altLang="en-US" sz="2800" b="1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1438" y="2249488"/>
            <a:ext cx="8077200" cy="46085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學校分為兩類，所提交的資料各有不同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不參加中學學位分配辦法的中學</a:t>
            </a:r>
          </a:p>
          <a:p>
            <a:pPr marL="0" indent="0">
              <a:buNone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只提交獲取錄學生資料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參加中學學位分配辦法的中學</a:t>
            </a:r>
          </a:p>
          <a:p>
            <a:pPr marL="0" indent="0">
              <a:buNone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提交獲取錄學生及備取學生資料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4695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60671" y="547223"/>
            <a:ext cx="6455891" cy="52322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ts val="750"/>
              </a:spcBef>
            </a:pP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不參加中學學位分配辦法的中學</a:t>
            </a:r>
            <a:endParaRPr lang="zh-HK" altLang="en-US" sz="28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418" y="1156560"/>
            <a:ext cx="8858035" cy="548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346271" y="2621006"/>
            <a:ext cx="3414593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zh-HK" sz="2400" dirty="0"/>
              <a:t>剔選「取錄」方塊給</a:t>
            </a:r>
            <a:r>
              <a:rPr lang="zh-TW" altLang="zh-HK" sz="2400" dirty="0" smtClean="0"/>
              <a:t>自行</a:t>
            </a:r>
            <a:r>
              <a:rPr lang="zh-TW" altLang="zh-HK" sz="2400" dirty="0"/>
              <a:t>分配學位申請學生。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50812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60672" y="543941"/>
            <a:ext cx="6381750" cy="52322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ts val="750"/>
              </a:spcBef>
            </a:pP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參加中學學位分配辦法的中學</a:t>
            </a:r>
            <a:endParaRPr lang="zh-HK" altLang="en-US" sz="28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911" y="1155700"/>
            <a:ext cx="8815176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254793" y="2683463"/>
            <a:ext cx="3871793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zh-HK" sz="2400" dirty="0"/>
              <a:t>剔選「取錄」方塊</a:t>
            </a:r>
            <a:r>
              <a:rPr lang="zh-TW" altLang="zh-HK" sz="2400" dirty="0">
                <a:solidFill>
                  <a:srgbClr val="C00000"/>
                </a:solidFill>
              </a:rPr>
              <a:t>或</a:t>
            </a:r>
            <a:r>
              <a:rPr lang="zh-TW" altLang="zh-HK" sz="2400" dirty="0"/>
              <a:t>編配備</a:t>
            </a:r>
            <a:r>
              <a:rPr lang="zh-TW" altLang="zh-HK" sz="2400" dirty="0" smtClean="0"/>
              <a:t>取名次</a:t>
            </a:r>
            <a:r>
              <a:rPr lang="zh-TW" altLang="zh-HK" sz="2400" dirty="0"/>
              <a:t>給自行分配學位申請學生。</a:t>
            </a:r>
            <a:endParaRPr lang="zh-HK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8188411" y="6170140"/>
            <a:ext cx="716692" cy="276999"/>
          </a:xfrm>
          <a:prstGeom prst="rect">
            <a:avLst/>
          </a:prstGeom>
          <a:solidFill>
            <a:srgbClr val="E9F6FF"/>
          </a:solidFill>
        </p:spPr>
        <p:txBody>
          <a:bodyPr wrap="square" tIns="0" bIns="0" rtlCol="0">
            <a:spAutoFit/>
          </a:bodyPr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65786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27" y="869133"/>
            <a:ext cx="8815176" cy="562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551568" y="2556715"/>
            <a:ext cx="3871793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按「儲存」，系統會儲存本頁的紀錄。</a:t>
            </a:r>
            <a:endParaRPr lang="zh-HK" altLang="en-US" sz="2400" dirty="0"/>
          </a:p>
        </p:txBody>
      </p:sp>
      <p:sp>
        <p:nvSpPr>
          <p:cNvPr id="4" name="矩形 3"/>
          <p:cNvSpPr/>
          <p:nvPr/>
        </p:nvSpPr>
        <p:spPr bwMode="auto">
          <a:xfrm>
            <a:off x="7125077" y="3784349"/>
            <a:ext cx="968721" cy="264361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582847" y="1140738"/>
            <a:ext cx="968721" cy="2716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9" name="直線單箭頭接點 8"/>
          <p:cNvCxnSpPr/>
          <p:nvPr/>
        </p:nvCxnSpPr>
        <p:spPr bwMode="auto">
          <a:xfrm flipH="1" flipV="1">
            <a:off x="2299580" y="1412342"/>
            <a:ext cx="1176951" cy="11443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12849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231" y="253192"/>
            <a:ext cx="8783370" cy="650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659403" y="925421"/>
            <a:ext cx="1705714" cy="2665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6" name="矩形 5"/>
          <p:cNvSpPr/>
          <p:nvPr/>
        </p:nvSpPr>
        <p:spPr>
          <a:xfrm>
            <a:off x="2742719" y="2825579"/>
            <a:ext cx="4811378" cy="425017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00B050"/>
                </a:solidFill>
              </a:rPr>
              <a:t>重新編配備取名次後，再按「儲存」。</a:t>
            </a:r>
            <a:endParaRPr lang="zh-HK" altLang="en-US" sz="2000" b="1" dirty="0">
              <a:solidFill>
                <a:srgbClr val="00B05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52479" y="5413392"/>
            <a:ext cx="444843" cy="100388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cxnSp>
        <p:nvCxnSpPr>
          <p:cNvPr id="8" name="直線單箭頭接點 7"/>
          <p:cNvCxnSpPr/>
          <p:nvPr/>
        </p:nvCxnSpPr>
        <p:spPr>
          <a:xfrm>
            <a:off x="6392562" y="3250596"/>
            <a:ext cx="1161535" cy="216279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6392562" y="199190"/>
            <a:ext cx="2042887" cy="95410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儲</a:t>
            </a:r>
            <a:r>
              <a:rPr lang="zh-TW" altLang="zh-HK" sz="28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存失敗</a:t>
            </a:r>
          </a:p>
          <a:p>
            <a:r>
              <a:rPr lang="zh-TW" altLang="zh-HK" sz="28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例子</a:t>
            </a:r>
            <a:r>
              <a:rPr lang="en-US" altLang="zh-HK" sz="28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HK" sz="28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sz="28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1112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124745"/>
            <a:ext cx="5784609" cy="540060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551006" y="392575"/>
            <a:ext cx="7424351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9512" y="1542884"/>
            <a:ext cx="2592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74650" indent="-3746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l" eaLnBrk="1" hangingPunct="1">
              <a:defRPr/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主頁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模組資料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6878394" y="3842327"/>
            <a:ext cx="1129533" cy="2309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82587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13" y="745044"/>
            <a:ext cx="8915168" cy="565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80752" y="702778"/>
            <a:ext cx="3115698" cy="2824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10" name="文字方塊 9"/>
          <p:cNvSpPr txBox="1"/>
          <p:nvPr/>
        </p:nvSpPr>
        <p:spPr>
          <a:xfrm>
            <a:off x="5997795" y="1607683"/>
            <a:ext cx="2272994" cy="830997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zh-HK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留意自行分配學位總數，減少取錄學生數目，</a:t>
            </a:r>
          </a:p>
          <a:p>
            <a:r>
              <a:rPr lang="zh-TW" altLang="zh-HK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然後再按「儲存」</a:t>
            </a:r>
            <a:r>
              <a:rPr lang="zh-TW" altLang="zh-HK" sz="1600" dirty="0"/>
              <a:t>。</a:t>
            </a:r>
          </a:p>
        </p:txBody>
      </p:sp>
      <p:sp>
        <p:nvSpPr>
          <p:cNvPr id="15" name="矩形 14"/>
          <p:cNvSpPr/>
          <p:nvPr/>
        </p:nvSpPr>
        <p:spPr>
          <a:xfrm>
            <a:off x="180752" y="3118057"/>
            <a:ext cx="1722187" cy="2824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cxnSp>
        <p:nvCxnSpPr>
          <p:cNvPr id="18" name="直線單箭頭接點 17"/>
          <p:cNvCxnSpPr>
            <a:stCxn id="10" idx="1"/>
          </p:cNvCxnSpPr>
          <p:nvPr/>
        </p:nvCxnSpPr>
        <p:spPr>
          <a:xfrm flipH="1">
            <a:off x="1874205" y="2023182"/>
            <a:ext cx="4123590" cy="113147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5997795" y="578638"/>
            <a:ext cx="2042887" cy="95410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儲</a:t>
            </a:r>
            <a:r>
              <a:rPr lang="zh-TW" altLang="zh-HK" sz="28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存失敗</a:t>
            </a:r>
          </a:p>
          <a:p>
            <a:r>
              <a:rPr lang="zh-TW" altLang="zh-HK" sz="28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例子</a:t>
            </a:r>
            <a:r>
              <a:rPr lang="en-US" altLang="zh-HK" sz="28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HK" sz="28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HK" sz="28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sz="28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右大括弧 20"/>
          <p:cNvSpPr/>
          <p:nvPr/>
        </p:nvSpPr>
        <p:spPr>
          <a:xfrm>
            <a:off x="6918922" y="4303137"/>
            <a:ext cx="266391" cy="1998342"/>
          </a:xfrm>
          <a:prstGeom prst="rightBrace">
            <a:avLst>
              <a:gd name="adj1" fmla="val 8333"/>
              <a:gd name="adj2" fmla="val 5034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cxnSp>
        <p:nvCxnSpPr>
          <p:cNvPr id="25" name="直線單箭頭接點 24"/>
          <p:cNvCxnSpPr>
            <a:endCxn id="21" idx="1"/>
          </p:cNvCxnSpPr>
          <p:nvPr/>
        </p:nvCxnSpPr>
        <p:spPr>
          <a:xfrm flipH="1">
            <a:off x="7185313" y="2438680"/>
            <a:ext cx="493161" cy="287050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402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398" y="1819747"/>
            <a:ext cx="8831722" cy="472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1518509" y="292227"/>
            <a:ext cx="4626920" cy="146091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None/>
              <a:defRPr sz="2800" b="1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en-US" altLang="zh-HK" dirty="0">
                <a:solidFill>
                  <a:srgbClr val="0000CC"/>
                </a:solidFill>
              </a:rPr>
              <a:t>B.</a:t>
            </a:r>
            <a:r>
              <a:rPr lang="zh-HK" altLang="en-US" dirty="0" smtClean="0">
                <a:solidFill>
                  <a:srgbClr val="0000CC"/>
                </a:solidFill>
              </a:rPr>
              <a:t>步驟</a:t>
            </a:r>
            <a:endParaRPr lang="en-US" altLang="zh-HK" dirty="0" smtClean="0">
              <a:solidFill>
                <a:srgbClr val="0000CC"/>
              </a:solidFill>
            </a:endParaRPr>
          </a:p>
          <a:p>
            <a:endParaRPr lang="en-US" altLang="zh-TW" dirty="0">
              <a:solidFill>
                <a:srgbClr val="0000CC"/>
              </a:solidFill>
            </a:endParaRPr>
          </a:p>
          <a:p>
            <a:r>
              <a:rPr lang="en-US" altLang="zh-TW" dirty="0" smtClean="0">
                <a:solidFill>
                  <a:srgbClr val="0000CC"/>
                </a:solidFill>
              </a:rPr>
              <a:t>5</a:t>
            </a:r>
            <a:r>
              <a:rPr lang="en-US" altLang="zh-TW" dirty="0">
                <a:solidFill>
                  <a:srgbClr val="0000CC"/>
                </a:solidFill>
              </a:rPr>
              <a:t>. </a:t>
            </a:r>
            <a:r>
              <a:rPr lang="zh-TW" altLang="en-US" dirty="0">
                <a:solidFill>
                  <a:srgbClr val="0000CC"/>
                </a:solidFill>
              </a:rPr>
              <a:t>預備資料檔案</a:t>
            </a:r>
            <a:endParaRPr lang="zh-HK" altLang="en-US" dirty="0">
              <a:solidFill>
                <a:srgbClr val="0000CC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892460" y="4610675"/>
            <a:ext cx="3896497" cy="1938992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zh-HK" sz="2000" dirty="0"/>
              <a:t>用户須用完自行分配學位名額</a:t>
            </a:r>
            <a:r>
              <a:rPr lang="zh-TW" altLang="zh-HK" sz="2000" dirty="0" smtClean="0"/>
              <a:t>，才可提交</a:t>
            </a:r>
            <a:r>
              <a:rPr lang="zh-TW" altLang="zh-HK" sz="2000" dirty="0"/>
              <a:t>備取學生資料</a:t>
            </a:r>
            <a:r>
              <a:rPr lang="zh-TW" altLang="zh-HK" sz="2000" dirty="0" smtClean="0"/>
              <a:t>。</a:t>
            </a:r>
            <a:endParaRPr lang="en-US" altLang="zh-TW" sz="2000" dirty="0" smtClean="0"/>
          </a:p>
          <a:p>
            <a:endParaRPr lang="zh-TW" altLang="zh-HK" sz="2000" dirty="0"/>
          </a:p>
          <a:p>
            <a:r>
              <a:rPr lang="zh-TW" altLang="zh-HK" sz="2000" dirty="0"/>
              <a:t>請返回揀選自行分配學位申請學生</a:t>
            </a:r>
            <a:r>
              <a:rPr lang="zh-TW" altLang="zh-HK" sz="2000" dirty="0" smtClean="0"/>
              <a:t>版面，</a:t>
            </a:r>
            <a:r>
              <a:rPr lang="zh-TW" altLang="zh-HK" sz="2000" dirty="0"/>
              <a:t>更改學生名單後再次預備檔案。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7073126" y="1605889"/>
            <a:ext cx="1935891" cy="95410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預備</a:t>
            </a:r>
            <a:r>
              <a:rPr lang="zh-TW" altLang="zh-HK" sz="28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失敗</a:t>
            </a:r>
            <a:endParaRPr lang="zh-TW" altLang="zh-HK" sz="28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HK" sz="28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例子</a:t>
            </a:r>
            <a:r>
              <a:rPr lang="en-US" altLang="zh-HK" sz="28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HK" sz="28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sz="28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3471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05" y="1753315"/>
            <a:ext cx="9068595" cy="454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761251" y="1402795"/>
            <a:ext cx="2180067" cy="95410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預備</a:t>
            </a:r>
            <a:r>
              <a:rPr lang="zh-TW" altLang="zh-HK" sz="28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失敗</a:t>
            </a:r>
            <a:endParaRPr lang="zh-TW" altLang="zh-HK" sz="28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HK" sz="28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例子</a:t>
            </a:r>
            <a:r>
              <a:rPr lang="en-US" altLang="zh-HK" sz="28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HK" sz="28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sz="28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70" y="3736976"/>
            <a:ext cx="6804025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1518509" y="292227"/>
            <a:ext cx="4626920" cy="146091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None/>
              <a:defRPr sz="2800" b="1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en-US" altLang="zh-HK" dirty="0">
                <a:solidFill>
                  <a:srgbClr val="0000CC"/>
                </a:solidFill>
              </a:rPr>
              <a:t>B.</a:t>
            </a:r>
            <a:r>
              <a:rPr lang="zh-HK" altLang="en-US" dirty="0" smtClean="0">
                <a:solidFill>
                  <a:srgbClr val="0000CC"/>
                </a:solidFill>
              </a:rPr>
              <a:t>步驟</a:t>
            </a:r>
            <a:endParaRPr lang="en-US" altLang="zh-HK" dirty="0" smtClean="0">
              <a:solidFill>
                <a:srgbClr val="0000CC"/>
              </a:solidFill>
            </a:endParaRPr>
          </a:p>
          <a:p>
            <a:endParaRPr lang="en-US" altLang="zh-TW" dirty="0">
              <a:solidFill>
                <a:srgbClr val="0000CC"/>
              </a:solidFill>
            </a:endParaRPr>
          </a:p>
          <a:p>
            <a:r>
              <a:rPr lang="en-US" altLang="zh-TW" dirty="0" smtClean="0">
                <a:solidFill>
                  <a:srgbClr val="0000CC"/>
                </a:solidFill>
              </a:rPr>
              <a:t>5</a:t>
            </a:r>
            <a:r>
              <a:rPr lang="en-US" altLang="zh-TW" dirty="0">
                <a:solidFill>
                  <a:srgbClr val="0000CC"/>
                </a:solidFill>
              </a:rPr>
              <a:t>. </a:t>
            </a:r>
            <a:r>
              <a:rPr lang="zh-TW" altLang="en-US" dirty="0">
                <a:solidFill>
                  <a:srgbClr val="0000CC"/>
                </a:solidFill>
              </a:rPr>
              <a:t>預備資料檔案</a:t>
            </a:r>
            <a:endParaRPr lang="zh-HK" alt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23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8" r="1841" b="27816"/>
          <a:stretch/>
        </p:blipFill>
        <p:spPr bwMode="auto">
          <a:xfrm>
            <a:off x="117707" y="1868031"/>
            <a:ext cx="9026293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157957" y="4736472"/>
            <a:ext cx="4419823" cy="3619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4" name="文字方塊 3"/>
          <p:cNvSpPr txBox="1"/>
          <p:nvPr/>
        </p:nvSpPr>
        <p:spPr>
          <a:xfrm>
            <a:off x="1518509" y="292227"/>
            <a:ext cx="4626920" cy="146091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None/>
              <a:defRPr sz="2800" b="1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en-US" altLang="zh-HK" dirty="0">
                <a:solidFill>
                  <a:srgbClr val="0000CC"/>
                </a:solidFill>
              </a:rPr>
              <a:t>B.</a:t>
            </a:r>
            <a:r>
              <a:rPr lang="zh-HK" altLang="en-US" dirty="0" smtClean="0">
                <a:solidFill>
                  <a:srgbClr val="0000CC"/>
                </a:solidFill>
              </a:rPr>
              <a:t>步驟</a:t>
            </a:r>
            <a:endParaRPr lang="en-US" altLang="zh-HK" dirty="0" smtClean="0">
              <a:solidFill>
                <a:srgbClr val="0000CC"/>
              </a:solidFill>
            </a:endParaRPr>
          </a:p>
          <a:p>
            <a:endParaRPr lang="en-US" altLang="zh-TW" dirty="0">
              <a:solidFill>
                <a:srgbClr val="0000CC"/>
              </a:solidFill>
            </a:endParaRPr>
          </a:p>
          <a:p>
            <a:r>
              <a:rPr lang="en-US" altLang="zh-TW" dirty="0" smtClean="0">
                <a:solidFill>
                  <a:srgbClr val="0000CC"/>
                </a:solidFill>
              </a:rPr>
              <a:t>5</a:t>
            </a:r>
            <a:r>
              <a:rPr lang="en-US" altLang="zh-TW" dirty="0">
                <a:solidFill>
                  <a:srgbClr val="0000CC"/>
                </a:solidFill>
              </a:rPr>
              <a:t>. </a:t>
            </a:r>
            <a:r>
              <a:rPr lang="zh-TW" altLang="en-US" dirty="0">
                <a:solidFill>
                  <a:srgbClr val="0000CC"/>
                </a:solidFill>
              </a:rPr>
              <a:t>預備資料檔案</a:t>
            </a:r>
            <a:endParaRPr lang="zh-HK" alt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98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0" y="151199"/>
            <a:ext cx="6134100" cy="55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2050792"/>
            <a:ext cx="38354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3067051" y="3811587"/>
            <a:ext cx="1747718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zh-HK" sz="2400" dirty="0"/>
              <a:t>重新編配前</a:t>
            </a:r>
            <a:endParaRPr lang="zh-HK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908076" y="4855155"/>
            <a:ext cx="1747718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zh-HK" sz="2400" dirty="0"/>
              <a:t>重新編</a:t>
            </a:r>
            <a:r>
              <a:rPr lang="zh-TW" altLang="zh-HK" sz="2400" dirty="0" smtClean="0"/>
              <a:t>配</a:t>
            </a:r>
            <a:r>
              <a:rPr lang="zh-TW" altLang="en-US" sz="2400" dirty="0" smtClean="0"/>
              <a:t>後</a:t>
            </a:r>
            <a:endParaRPr lang="zh-HK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4828088" y="4085384"/>
            <a:ext cx="328731" cy="10253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13" name="矩形 12"/>
          <p:cNvSpPr/>
          <p:nvPr/>
        </p:nvSpPr>
        <p:spPr>
          <a:xfrm>
            <a:off x="8739594" y="5410254"/>
            <a:ext cx="328731" cy="10253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</p:spTree>
    <p:extLst>
      <p:ext uri="{BB962C8B-B14F-4D97-AF65-F5344CB8AC3E}">
        <p14:creationId xmlns:p14="http://schemas.microsoft.com/office/powerpoint/2010/main" val="2437592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7" b="18296"/>
          <a:stretch/>
        </p:blipFill>
        <p:spPr bwMode="auto">
          <a:xfrm>
            <a:off x="117440" y="1352550"/>
            <a:ext cx="890912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901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0" y="1753140"/>
            <a:ext cx="8887986" cy="482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281818" y="4333104"/>
            <a:ext cx="4169633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zh-HK" sz="2400" dirty="0"/>
              <a:t>檢視資料後，可按「確定」。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518509" y="292227"/>
            <a:ext cx="4626920" cy="146091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None/>
              <a:defRPr sz="2800" b="1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en-US" altLang="zh-HK" dirty="0">
                <a:solidFill>
                  <a:srgbClr val="0000CC"/>
                </a:solidFill>
              </a:rPr>
              <a:t>B.</a:t>
            </a:r>
            <a:r>
              <a:rPr lang="zh-HK" altLang="en-US" dirty="0" smtClean="0">
                <a:solidFill>
                  <a:srgbClr val="0000CC"/>
                </a:solidFill>
              </a:rPr>
              <a:t>步驟</a:t>
            </a:r>
            <a:endParaRPr lang="en-US" altLang="zh-HK" dirty="0" smtClean="0">
              <a:solidFill>
                <a:srgbClr val="0000CC"/>
              </a:solidFill>
            </a:endParaRPr>
          </a:p>
          <a:p>
            <a:endParaRPr lang="en-US" altLang="zh-TW" dirty="0">
              <a:solidFill>
                <a:srgbClr val="0000CC"/>
              </a:solidFill>
            </a:endParaRPr>
          </a:p>
          <a:p>
            <a:r>
              <a:rPr lang="en-US" altLang="zh-TW" dirty="0" smtClean="0">
                <a:solidFill>
                  <a:srgbClr val="0000CC"/>
                </a:solidFill>
              </a:rPr>
              <a:t>5</a:t>
            </a:r>
            <a:r>
              <a:rPr lang="en-US" altLang="zh-TW" dirty="0">
                <a:solidFill>
                  <a:srgbClr val="0000CC"/>
                </a:solidFill>
              </a:rPr>
              <a:t>. </a:t>
            </a:r>
            <a:r>
              <a:rPr lang="zh-TW" altLang="en-US" dirty="0">
                <a:solidFill>
                  <a:srgbClr val="0000CC"/>
                </a:solidFill>
              </a:rPr>
              <a:t>預備資料檔案</a:t>
            </a:r>
            <a:endParaRPr lang="zh-HK" alt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0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r="21137" b="8316"/>
          <a:stretch/>
        </p:blipFill>
        <p:spPr>
          <a:xfrm>
            <a:off x="211522" y="1158503"/>
            <a:ext cx="8653549" cy="5170517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2626363" y="2576255"/>
            <a:ext cx="6007647" cy="3155295"/>
            <a:chOff x="2572042" y="2739218"/>
            <a:chExt cx="6007647" cy="3155295"/>
          </a:xfrm>
        </p:grpSpPr>
        <p:sp>
          <p:nvSpPr>
            <p:cNvPr id="6" name="矩形 5"/>
            <p:cNvSpPr/>
            <p:nvPr/>
          </p:nvSpPr>
          <p:spPr>
            <a:xfrm>
              <a:off x="2572042" y="2739218"/>
              <a:ext cx="1310002" cy="6858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2" name="矩形 1"/>
            <p:cNvSpPr/>
            <p:nvPr/>
          </p:nvSpPr>
          <p:spPr bwMode="auto">
            <a:xfrm>
              <a:off x="7168551" y="5463192"/>
              <a:ext cx="569343" cy="431321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HK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5255465" y="3743762"/>
              <a:ext cx="3324224" cy="83099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2400" dirty="0" smtClean="0"/>
                <a:t>點選</a:t>
              </a:r>
              <a:r>
                <a:rPr lang="zh-TW" altLang="zh-HK" sz="2400" dirty="0" smtClean="0"/>
                <a:t>「</a:t>
              </a:r>
              <a:r>
                <a:rPr lang="zh-TW" altLang="en-US" sz="2400" dirty="0" smtClean="0"/>
                <a:t>報告</a:t>
              </a:r>
              <a:r>
                <a:rPr lang="zh-TW" altLang="zh-HK" sz="2400" dirty="0" smtClean="0"/>
                <a:t>」</a:t>
              </a:r>
              <a:r>
                <a:rPr lang="zh-TW" altLang="en-US" sz="2400" dirty="0" smtClean="0"/>
                <a:t>，檢視並覆核資料無誤。</a:t>
              </a:r>
              <a:endParaRPr lang="zh-TW" altLang="zh-HK" sz="2400" dirty="0"/>
            </a:p>
          </p:txBody>
        </p:sp>
        <p:cxnSp>
          <p:nvCxnSpPr>
            <p:cNvPr id="4" name="直線單箭頭接點 3"/>
            <p:cNvCxnSpPr>
              <a:stCxn id="7" idx="2"/>
            </p:cNvCxnSpPr>
            <p:nvPr/>
          </p:nvCxnSpPr>
          <p:spPr bwMode="auto">
            <a:xfrm>
              <a:off x="6917577" y="4574759"/>
              <a:ext cx="250974" cy="8884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94036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r="19243"/>
          <a:stretch/>
        </p:blipFill>
        <p:spPr>
          <a:xfrm>
            <a:off x="232765" y="1086416"/>
            <a:ext cx="8861367" cy="542868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35413" y="2530771"/>
            <a:ext cx="1287454" cy="66371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2" name="矩形 1"/>
          <p:cNvSpPr/>
          <p:nvPr/>
        </p:nvSpPr>
        <p:spPr bwMode="auto">
          <a:xfrm>
            <a:off x="5143322" y="5788325"/>
            <a:ext cx="481102" cy="40544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260406" y="3495150"/>
            <a:ext cx="3661013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如需修正資料，點選</a:t>
            </a:r>
            <a:r>
              <a:rPr lang="zh-TW" altLang="zh-HK" sz="2400" dirty="0" smtClean="0"/>
              <a:t>「</a:t>
            </a:r>
            <a:r>
              <a:rPr lang="zh-TW" altLang="en-US" sz="2400" dirty="0" smtClean="0"/>
              <a:t>拒絕</a:t>
            </a:r>
            <a:r>
              <a:rPr lang="zh-TW" altLang="zh-HK" sz="2400" dirty="0" smtClean="0"/>
              <a:t>」</a:t>
            </a:r>
            <a:r>
              <a:rPr lang="zh-TW" altLang="en-US" sz="2400" dirty="0" smtClean="0"/>
              <a:t>並重新預備檔案。</a:t>
            </a:r>
            <a:endParaRPr lang="zh-TW" altLang="zh-HK" sz="2400" dirty="0"/>
          </a:p>
        </p:txBody>
      </p:sp>
      <p:cxnSp>
        <p:nvCxnSpPr>
          <p:cNvPr id="4" name="直線單箭頭接點 3"/>
          <p:cNvCxnSpPr>
            <a:stCxn id="7" idx="2"/>
            <a:endCxn id="2" idx="0"/>
          </p:cNvCxnSpPr>
          <p:nvPr/>
        </p:nvCxnSpPr>
        <p:spPr bwMode="auto">
          <a:xfrm flipH="1">
            <a:off x="5383873" y="4326147"/>
            <a:ext cx="1707040" cy="14621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60733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r="20682" b="1313"/>
          <a:stretch/>
        </p:blipFill>
        <p:spPr>
          <a:xfrm>
            <a:off x="191188" y="1097279"/>
            <a:ext cx="8703425" cy="534508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170009" y="3484656"/>
            <a:ext cx="3324224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zh-HK" sz="2400" dirty="0"/>
              <a:t>於聯遞系統 </a:t>
            </a:r>
            <a:r>
              <a:rPr lang="en-US" altLang="zh-HK" sz="2400" b="1" dirty="0"/>
              <a:t>&gt; </a:t>
            </a:r>
            <a:r>
              <a:rPr lang="zh-TW" altLang="zh-HK" sz="2400" dirty="0"/>
              <a:t>寄發訊息</a:t>
            </a:r>
          </a:p>
          <a:p>
            <a:r>
              <a:rPr lang="zh-TW" altLang="zh-HK" sz="2400" dirty="0"/>
              <a:t>加密後傳送給教育局。</a:t>
            </a:r>
          </a:p>
        </p:txBody>
      </p:sp>
      <p:sp>
        <p:nvSpPr>
          <p:cNvPr id="6" name="矩形 5"/>
          <p:cNvSpPr/>
          <p:nvPr/>
        </p:nvSpPr>
        <p:spPr>
          <a:xfrm>
            <a:off x="2572042" y="2585881"/>
            <a:ext cx="1343253" cy="6311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7" name="矩形 6"/>
          <p:cNvSpPr/>
          <p:nvPr/>
        </p:nvSpPr>
        <p:spPr bwMode="auto">
          <a:xfrm>
            <a:off x="4579288" y="5779698"/>
            <a:ext cx="569343" cy="43132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3" name="直線單箭頭接點 2"/>
          <p:cNvCxnSpPr>
            <a:stCxn id="5" idx="2"/>
          </p:cNvCxnSpPr>
          <p:nvPr/>
        </p:nvCxnSpPr>
        <p:spPr bwMode="auto">
          <a:xfrm flipH="1">
            <a:off x="4986069" y="4315653"/>
            <a:ext cx="1846052" cy="14640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47735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t="6353" b="5694"/>
          <a:stretch/>
        </p:blipFill>
        <p:spPr>
          <a:xfrm>
            <a:off x="208816" y="1867040"/>
            <a:ext cx="5099249" cy="241069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48792" y="396500"/>
            <a:ext cx="7370764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網上系統資料庫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-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503" y="1340768"/>
            <a:ext cx="6782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主頁 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&gt; 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模組資料 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&gt; 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學位分配</a:t>
            </a:r>
            <a:endParaRPr lang="zh-HK" altLang="en-US" sz="24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388004" y="3053242"/>
            <a:ext cx="1403851" cy="122448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/>
          <a:srcRect t="9256" b="8463"/>
          <a:stretch/>
        </p:blipFill>
        <p:spPr>
          <a:xfrm>
            <a:off x="208816" y="4553526"/>
            <a:ext cx="7100166" cy="19304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5477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7682" y="465708"/>
            <a:ext cx="1925080" cy="1384995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ts val="750"/>
              </a:spcBef>
            </a:pPr>
            <a:r>
              <a:rPr lang="en-US" altLang="zh-HK" sz="2800" dirty="0">
                <a:solidFill>
                  <a:srgbClr val="0000CC"/>
                </a:solidFill>
              </a:rPr>
              <a:t>B.</a:t>
            </a:r>
            <a:r>
              <a:rPr lang="zh-HK" altLang="en-US" sz="2800" dirty="0">
                <a:solidFill>
                  <a:srgbClr val="0000CC"/>
                </a:solidFill>
              </a:rPr>
              <a:t>步驟</a:t>
            </a:r>
            <a:r>
              <a:rPr lang="en-US" altLang="zh-HK" sz="2800" dirty="0">
                <a:solidFill>
                  <a:srgbClr val="0000CC"/>
                </a:solidFill>
              </a:rPr>
              <a:t/>
            </a:r>
            <a:br>
              <a:rPr lang="en-US" altLang="zh-HK" sz="2800" dirty="0">
                <a:solidFill>
                  <a:srgbClr val="0000CC"/>
                </a:solidFill>
              </a:rPr>
            </a:br>
            <a:r>
              <a:rPr lang="en-US" altLang="zh-HK" sz="2800" dirty="0" smtClean="0">
                <a:solidFill>
                  <a:srgbClr val="0000CC"/>
                </a:solidFill>
              </a:rPr>
              <a:t/>
            </a:r>
            <a:br>
              <a:rPr lang="en-US" altLang="zh-HK" sz="2800" dirty="0" smtClean="0">
                <a:solidFill>
                  <a:srgbClr val="0000CC"/>
                </a:solidFill>
              </a:rPr>
            </a:br>
            <a:r>
              <a:rPr lang="en-US" altLang="zh-HK" sz="28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6</a:t>
            </a:r>
            <a:r>
              <a:rPr lang="en-US" altLang="zh-HK" sz="2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.</a:t>
            </a:r>
            <a:r>
              <a:rPr lang="zh-HK" altLang="en-US" sz="2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報告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6" b="23703"/>
          <a:stretch/>
        </p:blipFill>
        <p:spPr bwMode="auto">
          <a:xfrm>
            <a:off x="110975" y="1944704"/>
            <a:ext cx="8950673" cy="37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986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941" y="461595"/>
            <a:ext cx="8820150" cy="594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171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35524"/>
            <a:ext cx="8724900" cy="621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546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67751" y="450735"/>
            <a:ext cx="2074519" cy="52322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ts val="750"/>
              </a:spcBef>
            </a:pPr>
            <a:r>
              <a:rPr lang="zh-HK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鎖定</a:t>
            </a:r>
            <a:r>
              <a:rPr lang="zh-HK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資料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287" y="1122629"/>
            <a:ext cx="8875713" cy="554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505010" y="4435622"/>
            <a:ext cx="4981575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zh-HK" sz="2400" dirty="0"/>
              <a:t>遞交「自行分配學位正取及備取學</a:t>
            </a:r>
          </a:p>
          <a:p>
            <a:r>
              <a:rPr lang="zh-TW" altLang="zh-HK" sz="2400" dirty="0"/>
              <a:t>生名單」資料檔案後，用戶不能再</a:t>
            </a:r>
          </a:p>
          <a:p>
            <a:r>
              <a:rPr lang="zh-TW" altLang="zh-HK" sz="2400" dirty="0"/>
              <a:t>編修和預備資料檔案。</a:t>
            </a:r>
          </a:p>
        </p:txBody>
      </p:sp>
    </p:spTree>
    <p:extLst>
      <p:ext uri="{BB962C8B-B14F-4D97-AF65-F5344CB8AC3E}">
        <p14:creationId xmlns:p14="http://schemas.microsoft.com/office/powerpoint/2010/main" val="1937422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3" b="35260"/>
          <a:stretch/>
        </p:blipFill>
        <p:spPr bwMode="auto">
          <a:xfrm>
            <a:off x="0" y="990600"/>
            <a:ext cx="9004301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0" y="4145350"/>
            <a:ext cx="3005778" cy="190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16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9" y="193675"/>
            <a:ext cx="8664575" cy="651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481145" y="1704975"/>
            <a:ext cx="1100256" cy="3524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</p:spTree>
    <p:extLst>
      <p:ext uri="{BB962C8B-B14F-4D97-AF65-F5344CB8AC3E}">
        <p14:creationId xmlns:p14="http://schemas.microsoft.com/office/powerpoint/2010/main" val="2649677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/>
        </p:blipFill>
        <p:spPr bwMode="auto">
          <a:xfrm>
            <a:off x="103186" y="225426"/>
            <a:ext cx="8964613" cy="623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251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zh-HK" sz="3000" b="1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(</a:t>
            </a:r>
            <a:r>
              <a:rPr lang="zh-TW" altLang="zh-HK" sz="3000" b="1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四</a:t>
            </a:r>
            <a:r>
              <a:rPr lang="en-US" altLang="zh-HK" sz="3000" b="1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)</a:t>
            </a:r>
            <a:r>
              <a:rPr lang="zh-TW" altLang="zh-HK" sz="3000" b="1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查詢學位分配結果</a:t>
            </a:r>
            <a:br>
              <a:rPr lang="zh-TW" altLang="zh-HK" sz="3000" b="1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</a:br>
            <a:endParaRPr lang="zh-HK" altLang="en-US" sz="3000" b="1" dirty="0">
              <a:solidFill>
                <a:srgbClr val="141CB2"/>
              </a:solidFill>
              <a:latin typeface="標楷體" panose="03000509000000000000" pitchFamily="65" charset="-120"/>
              <a:ea typeface="標楷體" panose="03000509000000000000" pitchFamily="65" charset="-120"/>
              <a:cs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2038" y="1229055"/>
            <a:ext cx="8077200" cy="460851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查詢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不同年份的中一學位分配結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果</a:t>
            </a:r>
            <a:r>
              <a:rPr lang="zh-HK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按超連結，了解學生的詳細資料：例如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學位 分配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類別、原校編號及原校名稱等。</a:t>
            </a:r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356" y="2736854"/>
            <a:ext cx="5481684" cy="414625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2857315" y="4705272"/>
            <a:ext cx="3127025" cy="72680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1861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8115300" y="6057900"/>
            <a:ext cx="342900" cy="485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HK" alt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6"/>
          <a:stretch/>
        </p:blipFill>
        <p:spPr bwMode="auto">
          <a:xfrm>
            <a:off x="527919" y="1149790"/>
            <a:ext cx="8208675" cy="539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 bwMode="auto">
          <a:xfrm>
            <a:off x="3141553" y="2716040"/>
            <a:ext cx="841972" cy="40740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62157" y="437759"/>
            <a:ext cx="6340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查詢不同年份的中一學位分配結</a:t>
            </a:r>
            <a:r>
              <a:rPr lang="zh-HK" altLang="en-US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果</a:t>
            </a:r>
            <a:endParaRPr lang="zh-HK" alt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36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929458" y="2896881"/>
            <a:ext cx="1081608" cy="369332"/>
          </a:xfrm>
          <a:prstGeom prst="rect">
            <a:avLst/>
          </a:prstGeom>
          <a:solidFill>
            <a:srgbClr val="ECFFFF"/>
          </a:solidFill>
        </p:spPr>
        <p:txBody>
          <a:bodyPr wrap="square" rtlCol="0">
            <a:spAutoFit/>
          </a:bodyPr>
          <a:lstStyle/>
          <a:p>
            <a:endParaRPr lang="zh-HK" alt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502" y="208197"/>
            <a:ext cx="8733070" cy="650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76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t="6353" b="5694"/>
          <a:stretch/>
        </p:blipFill>
        <p:spPr>
          <a:xfrm>
            <a:off x="208816" y="1867040"/>
            <a:ext cx="5099249" cy="241069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48792" y="396500"/>
            <a:ext cx="7370764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網上系統資料庫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-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503" y="1340768"/>
            <a:ext cx="6782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主頁 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&gt; 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模組資料 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&gt; 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學位分配</a:t>
            </a:r>
            <a:endParaRPr lang="zh-HK" altLang="en-US" sz="24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1819640" y="3053242"/>
            <a:ext cx="1403851" cy="122448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/>
          <a:srcRect t="9256" b="8463"/>
          <a:stretch/>
        </p:blipFill>
        <p:spPr>
          <a:xfrm>
            <a:off x="208816" y="4553526"/>
            <a:ext cx="7100166" cy="19304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0428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332" y="889123"/>
            <a:ext cx="8589930" cy="55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494053" y="128552"/>
            <a:ext cx="7886700" cy="760571"/>
          </a:xfrm>
        </p:spPr>
        <p:txBody>
          <a:bodyPr>
            <a:normAutofit/>
          </a:bodyPr>
          <a:lstStyle/>
          <a:p>
            <a:r>
              <a:rPr lang="en-US" altLang="zh-HK" sz="3000" b="1" dirty="0" smtClean="0">
                <a:solidFill>
                  <a:srgbClr val="141CB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(</a:t>
            </a:r>
            <a:r>
              <a:rPr lang="zh-TW" altLang="zh-HK" sz="3000" b="1" dirty="0" smtClean="0">
                <a:solidFill>
                  <a:srgbClr val="141CB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五</a:t>
            </a:r>
            <a:r>
              <a:rPr lang="en-US" altLang="zh-HK" sz="3000" b="1" dirty="0" smtClean="0">
                <a:solidFill>
                  <a:srgbClr val="141CB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) </a:t>
            </a:r>
            <a:r>
              <a:rPr lang="zh-TW" altLang="zh-HK" sz="3000" b="1" spc="-8" dirty="0" smtClean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學</a:t>
            </a:r>
            <a:r>
              <a:rPr lang="zh-TW" altLang="zh-HK" sz="3000" b="1" dirty="0" smtClean="0">
                <a:solidFill>
                  <a:srgbClr val="141CB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生</a:t>
            </a:r>
            <a:r>
              <a:rPr lang="zh-TW" altLang="en-US" sz="3000" b="1" dirty="0" smtClean="0">
                <a:solidFill>
                  <a:srgbClr val="141CB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註冊</a:t>
            </a:r>
            <a:endParaRPr lang="zh-HK" altLang="en-US" sz="3000" b="1" dirty="0">
              <a:solidFill>
                <a:srgbClr val="141CB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028313" y="4462592"/>
            <a:ext cx="4001435" cy="10156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zh-HK" sz="2000" b="1" dirty="0"/>
              <a:t>啓動「策劃新學年」和開設新</a:t>
            </a:r>
            <a:r>
              <a:rPr lang="zh-TW" altLang="zh-HK" sz="2000" b="1" dirty="0" smtClean="0"/>
              <a:t>學年度</a:t>
            </a:r>
            <a:r>
              <a:rPr lang="zh-TW" altLang="zh-HK" sz="2000" b="1" dirty="0"/>
              <a:t>中一班別資料後，用戶可為</a:t>
            </a:r>
            <a:r>
              <a:rPr lang="zh-TW" altLang="zh-HK" sz="2000" b="1" dirty="0" smtClean="0"/>
              <a:t>學生進行</a:t>
            </a:r>
            <a:r>
              <a:rPr lang="zh-TW" altLang="zh-HK" sz="2000" b="1" dirty="0"/>
              <a:t>整批註冊。</a:t>
            </a:r>
            <a:endParaRPr lang="zh-HK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57100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5110" y="285754"/>
            <a:ext cx="3166933" cy="883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z="3000" b="1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(</a:t>
            </a:r>
            <a:r>
              <a:rPr lang="zh-HK" altLang="en-US" sz="3000" b="1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六</a:t>
            </a:r>
            <a:r>
              <a:rPr lang="en-US" altLang="zh-HK" sz="3000" b="1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) </a:t>
            </a:r>
            <a:r>
              <a:rPr lang="zh-HK" altLang="en-US" sz="3000" b="1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常見問題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071" y="1009386"/>
            <a:ext cx="9048750" cy="433697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  <a:p>
            <a:pPr marL="0" indent="0">
              <a:buNone/>
            </a:pP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r>
              <a:rPr lang="zh-TW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未能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匯</a:t>
            </a:r>
            <a:r>
              <a:rPr lang="zh-TW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入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「中一學位分配結果</a:t>
            </a:r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中學</a:t>
            </a:r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r>
              <a:rPr lang="en-US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2" y="2301948"/>
            <a:ext cx="8068194" cy="455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761868" y="5679989"/>
            <a:ext cx="5219700" cy="838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矩形 5"/>
          <p:cNvSpPr/>
          <p:nvPr/>
        </p:nvSpPr>
        <p:spPr>
          <a:xfrm>
            <a:off x="1761868" y="3749246"/>
            <a:ext cx="5219700" cy="76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2466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9549" y="1062594"/>
            <a:ext cx="893445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答案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1: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在「聯遞系統」的「接收訊息」中，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將往年的</a:t>
            </a:r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SOR915P2D1S - SOA ALLOCATION RESULTS TO SECONDARY SCHOOLS (DATA) 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庫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存或刪除後，再匯入新的資料檔案。</a:t>
            </a:r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2644132"/>
            <a:ext cx="8177728" cy="400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711282" y="2932670"/>
            <a:ext cx="5002556" cy="20841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09218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121" y="1526490"/>
            <a:ext cx="8077200" cy="4790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zh-HK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r>
              <a:rPr lang="en-US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HK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假如意外地刪除尚未匯入的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學位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分配結果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中學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資料檔報表應怎麼辦？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HK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答案</a:t>
            </a:r>
            <a:r>
              <a:rPr lang="en-US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HK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請聯絡學位分配組的聯絡主任，要求將資料檔案或報表再傳送給學校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6145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2175" y="1375976"/>
            <a:ext cx="7886700" cy="46623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HK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ea typeface="標楷體" panose="03000509000000000000" pitchFamily="65" charset="-120"/>
              </a:rPr>
              <a:t>學位分配組 </a:t>
            </a:r>
            <a:r>
              <a:rPr lang="en-US" altLang="zh-TW" sz="3600" dirty="0">
                <a:ea typeface="標楷體" panose="03000509000000000000" pitchFamily="65" charset="-120"/>
              </a:rPr>
              <a:t>: 2832 7740(</a:t>
            </a:r>
            <a:r>
              <a:rPr lang="zh-TW" altLang="en-US" sz="3600" dirty="0">
                <a:ea typeface="標楷體" panose="03000509000000000000" pitchFamily="65" charset="-120"/>
              </a:rPr>
              <a:t>一般查詢</a:t>
            </a:r>
            <a:r>
              <a:rPr lang="en-US" altLang="zh-TW" sz="3600" dirty="0"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3600" dirty="0">
                <a:ea typeface="標楷體" panose="03000509000000000000" pitchFamily="65" charset="-120"/>
              </a:rPr>
              <a:t>所屬的學校聯絡</a:t>
            </a:r>
            <a:r>
              <a:rPr lang="zh-TW" altLang="en-US" sz="3600" dirty="0" smtClean="0">
                <a:ea typeface="標楷體" panose="03000509000000000000" pitchFamily="65" charset="-120"/>
              </a:rPr>
              <a:t>主任</a:t>
            </a:r>
            <a:endParaRPr lang="en-US" altLang="zh-TW" sz="3600" dirty="0" smtClean="0"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600" dirty="0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ea typeface="標楷體" panose="03000509000000000000" pitchFamily="65" charset="-120"/>
              </a:rPr>
              <a:t>聯</a:t>
            </a:r>
            <a:r>
              <a:rPr lang="zh-TW" altLang="en-US" sz="3600" dirty="0">
                <a:ea typeface="標楷體" panose="03000509000000000000" pitchFamily="65" charset="-120"/>
              </a:rPr>
              <a:t>遞系統求助台</a:t>
            </a:r>
            <a:r>
              <a:rPr lang="en-US" altLang="zh-TW" sz="3600" dirty="0"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zh-HK" altLang="en-US" sz="3600" dirty="0">
                <a:ea typeface="標楷體" panose="03000509000000000000" pitchFamily="65" charset="-120"/>
              </a:rPr>
              <a:t>電話 </a:t>
            </a:r>
            <a:r>
              <a:rPr lang="en-US" altLang="zh-HK" sz="3600" dirty="0">
                <a:ea typeface="標楷體" panose="03000509000000000000" pitchFamily="65" charset="-120"/>
              </a:rPr>
              <a:t>: 3464 0550</a:t>
            </a:r>
          </a:p>
          <a:p>
            <a:pPr marL="0" indent="0">
              <a:buNone/>
            </a:pP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3641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t="6353" b="5694"/>
          <a:stretch/>
        </p:blipFill>
        <p:spPr>
          <a:xfrm>
            <a:off x="208816" y="1867040"/>
            <a:ext cx="5099249" cy="241069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48792" y="396500"/>
            <a:ext cx="7370764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網上系統資料庫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-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503" y="1340768"/>
            <a:ext cx="6782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主頁 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&gt; 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模組資料 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&gt; 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學位分配</a:t>
            </a:r>
            <a:endParaRPr lang="zh-HK" altLang="en-US" sz="24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3242041" y="3049918"/>
            <a:ext cx="1403851" cy="122448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/>
          <a:srcRect t="9256" b="8463"/>
          <a:stretch/>
        </p:blipFill>
        <p:spPr>
          <a:xfrm>
            <a:off x="208816" y="4553526"/>
            <a:ext cx="7100166" cy="19304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9728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t="9256" b="8463"/>
          <a:stretch/>
        </p:blipFill>
        <p:spPr>
          <a:xfrm>
            <a:off x="208816" y="4553526"/>
            <a:ext cx="7100166" cy="19304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t="6353" b="5694"/>
          <a:stretch/>
        </p:blipFill>
        <p:spPr>
          <a:xfrm>
            <a:off x="208816" y="1867040"/>
            <a:ext cx="5099249" cy="241069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48792" y="396500"/>
            <a:ext cx="7370764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網上系統資料庫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-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503" y="1340768"/>
            <a:ext cx="6782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主頁 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&gt; 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模組資料 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&gt; 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學位分配</a:t>
            </a:r>
            <a:endParaRPr lang="zh-HK" altLang="en-US" sz="24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434187" y="4983642"/>
            <a:ext cx="1653231" cy="133403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4797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t="9256" b="8463"/>
          <a:stretch/>
        </p:blipFill>
        <p:spPr>
          <a:xfrm>
            <a:off x="208816" y="4553526"/>
            <a:ext cx="7100166" cy="19304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t="6353" b="5694"/>
          <a:stretch/>
        </p:blipFill>
        <p:spPr>
          <a:xfrm>
            <a:off x="208816" y="1867040"/>
            <a:ext cx="5099249" cy="241069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48792" y="396500"/>
            <a:ext cx="7370764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網上系統資料庫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-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503" y="1340768"/>
            <a:ext cx="6782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主頁 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&gt; 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模組資料 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&gt; 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學位分配</a:t>
            </a:r>
            <a:endParaRPr lang="zh-HK" altLang="en-US" sz="24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2095063" y="4983642"/>
            <a:ext cx="1590246" cy="131555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1003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t="9256" b="8463"/>
          <a:stretch/>
        </p:blipFill>
        <p:spPr>
          <a:xfrm>
            <a:off x="208816" y="4553526"/>
            <a:ext cx="7100166" cy="19304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t="6353" b="5694"/>
          <a:stretch/>
        </p:blipFill>
        <p:spPr>
          <a:xfrm>
            <a:off x="208816" y="1867040"/>
            <a:ext cx="5099249" cy="241069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48792" y="396500"/>
            <a:ext cx="7370764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網上系統資料庫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-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503" y="1340768"/>
            <a:ext cx="6782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主頁 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&gt; 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模組資料 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&gt; 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學位分配</a:t>
            </a:r>
            <a:endParaRPr lang="zh-HK" altLang="en-US" sz="24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3758899" y="5011351"/>
            <a:ext cx="1590246" cy="131555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7362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WebSAM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ebSAM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62971419-53E8-4396-B714-3F4D5B263971}" vid="{17A53775-49C6-49E5-AF25-48B9D129813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2423</TotalTime>
  <Words>1131</Words>
  <Application>Microsoft Office PowerPoint</Application>
  <PresentationFormat>如螢幕大小 (4:3)</PresentationFormat>
  <Paragraphs>146</Paragraphs>
  <Slides>54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54</vt:i4>
      </vt:variant>
    </vt:vector>
  </HeadingPairs>
  <TitlesOfParts>
    <vt:vector size="64" baseType="lpstr">
      <vt:lpstr>Gungsuh</vt:lpstr>
      <vt:lpstr>微軟正黑體</vt:lpstr>
      <vt:lpstr>新細明體</vt:lpstr>
      <vt:lpstr>標楷體</vt:lpstr>
      <vt:lpstr>Arial</vt:lpstr>
      <vt:lpstr>Calibri</vt:lpstr>
      <vt:lpstr>Monotype Corsiva</vt:lpstr>
      <vt:lpstr>Tahoma</vt:lpstr>
      <vt:lpstr>Wingdings</vt:lpstr>
      <vt:lpstr>佈景主題1</vt:lpstr>
      <vt:lpstr>PowerPoint 簡報</vt:lpstr>
      <vt:lpstr>內容簡介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(一)中一派位(中學)模組–功能</vt:lpstr>
      <vt:lpstr>(ニ)中一派位(中學)模組–使用流程</vt:lpstr>
      <vt:lpstr>(三) 遞交「自行分配學位正取及備取生名單」</vt:lpstr>
      <vt:lpstr>PowerPoint 簡報</vt:lpstr>
      <vt:lpstr>PowerPoint 簡報</vt:lpstr>
      <vt:lpstr>PowerPoint 簡報</vt:lpstr>
      <vt:lpstr>B.步驟  3.檢視自行分配學位申請學生資料</vt:lpstr>
      <vt:lpstr>檢視每頁資料 揀選自行分配學位申請學生</vt:lpstr>
      <vt:lpstr>檢視每頁資料 成功匯入資料檔案後可檢視每頁資料</vt:lpstr>
      <vt:lpstr>PowerPoint 簡報</vt:lpstr>
      <vt:lpstr>檢視每頁資料</vt:lpstr>
      <vt:lpstr>使用「自行分配學位申請學生名單」報告</vt:lpstr>
      <vt:lpstr>使用「自行分配學位申請學生名單」報告</vt:lpstr>
      <vt:lpstr>PowerPoint 簡報</vt:lpstr>
      <vt:lpstr>B.步驟  4.「揀選自行分配學位申請學生」</vt:lpstr>
      <vt:lpstr>不參加中學學位分配辦法的中學</vt:lpstr>
      <vt:lpstr>參加中學學位分配辦法的中學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B.步驟  6.報告</vt:lpstr>
      <vt:lpstr>PowerPoint 簡報</vt:lpstr>
      <vt:lpstr>PowerPoint 簡報</vt:lpstr>
      <vt:lpstr>鎖定資料</vt:lpstr>
      <vt:lpstr>PowerPoint 簡報</vt:lpstr>
      <vt:lpstr>PowerPoint 簡報</vt:lpstr>
      <vt:lpstr>PowerPoint 簡報</vt:lpstr>
      <vt:lpstr>(四)查詢學位分配結果 </vt:lpstr>
      <vt:lpstr>PowerPoint 簡報</vt:lpstr>
      <vt:lpstr>PowerPoint 簡報</vt:lpstr>
      <vt:lpstr>(五) 學生註冊</vt:lpstr>
      <vt:lpstr>(六) 常見問題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CHENG, Chun-ying Novem</dc:creator>
  <cp:lastModifiedBy>YIP, Wing-yan Jasmine</cp:lastModifiedBy>
  <cp:revision>138</cp:revision>
  <cp:lastPrinted>2021-08-10T01:13:43Z</cp:lastPrinted>
  <dcterms:created xsi:type="dcterms:W3CDTF">2016-02-05T07:14:49Z</dcterms:created>
  <dcterms:modified xsi:type="dcterms:W3CDTF">2021-08-11T07:33:06Z</dcterms:modified>
</cp:coreProperties>
</file>