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7"/>
  </p:notesMasterIdLst>
  <p:handoutMasterIdLst>
    <p:handoutMasterId r:id="rId18"/>
  </p:handoutMasterIdLst>
  <p:sldIdLst>
    <p:sldId id="1737" r:id="rId4"/>
    <p:sldId id="1820" r:id="rId5"/>
    <p:sldId id="1821" r:id="rId6"/>
    <p:sldId id="1822" r:id="rId7"/>
    <p:sldId id="1823" r:id="rId8"/>
    <p:sldId id="1824" r:id="rId9"/>
    <p:sldId id="1825" r:id="rId10"/>
    <p:sldId id="1826" r:id="rId11"/>
    <p:sldId id="1897" r:id="rId12"/>
    <p:sldId id="1827" r:id="rId13"/>
    <p:sldId id="1828" r:id="rId14"/>
    <p:sldId id="1829" r:id="rId15"/>
    <p:sldId id="1898" r:id="rId16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2403397-DC87-4AA5-9E50-DFD4A1CCB781}">
          <p14:sldIdLst>
            <p14:sldId id="1737"/>
            <p14:sldId id="1820"/>
            <p14:sldId id="1821"/>
            <p14:sldId id="1822"/>
            <p14:sldId id="1823"/>
            <p14:sldId id="1824"/>
            <p14:sldId id="1825"/>
            <p14:sldId id="1826"/>
            <p14:sldId id="1897"/>
            <p14:sldId id="1827"/>
            <p14:sldId id="1828"/>
            <p14:sldId id="1829"/>
            <p14:sldId id="189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UNG, Wai-chung Henry" initials="LWH" lastIdx="15" clrIdx="0">
    <p:extLst>
      <p:ext uri="{19B8F6BF-5375-455C-9EA6-DF929625EA0E}">
        <p15:presenceInfo xmlns:p15="http://schemas.microsoft.com/office/powerpoint/2012/main" userId="S-1-5-21-2637006528-1015924553-1750768987-1160" providerId="AD"/>
      </p:ext>
    </p:extLst>
  </p:cmAuthor>
  <p:cmAuthor id="2" name="SIM7" initials="SIM7" lastIdx="19" clrIdx="1">
    <p:extLst>
      <p:ext uri="{19B8F6BF-5375-455C-9EA6-DF929625EA0E}">
        <p15:presenceInfo xmlns:p15="http://schemas.microsoft.com/office/powerpoint/2012/main" userId="SIM7" providerId="None"/>
      </p:ext>
    </p:extLst>
  </p:cmAuthor>
  <p:cmAuthor id="3" name="LAM, Hiu-fung Cathy" initials="LHC" lastIdx="6" clrIdx="2">
    <p:extLst>
      <p:ext uri="{19B8F6BF-5375-455C-9EA6-DF929625EA0E}">
        <p15:presenceInfo xmlns:p15="http://schemas.microsoft.com/office/powerpoint/2012/main" userId="S-1-5-21-2637006528-1015924553-1750768987-30449" providerId="AD"/>
      </p:ext>
    </p:extLst>
  </p:cmAuthor>
  <p:cmAuthor id="4" name="SIM" initials="SIM" lastIdx="22" clrIdx="3">
    <p:extLst>
      <p:ext uri="{19B8F6BF-5375-455C-9EA6-DF929625EA0E}">
        <p15:presenceInfo xmlns:p15="http://schemas.microsoft.com/office/powerpoint/2012/main" userId="SIM" providerId="None"/>
      </p:ext>
    </p:extLst>
  </p:cmAuthor>
  <p:cmAuthor id="5" name="Ricardo Yu" initials="RY" lastIdx="15" clrIdx="4">
    <p:extLst>
      <p:ext uri="{19B8F6BF-5375-455C-9EA6-DF929625EA0E}">
        <p15:presenceInfo xmlns:p15="http://schemas.microsoft.com/office/powerpoint/2012/main" userId="S::ricardo.yu@ges.com.hk::48e45529-1bd2-4b89-9705-aafce10c1b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FF"/>
    <a:srgbClr val="F7FAFD"/>
    <a:srgbClr val="2E75B6"/>
    <a:srgbClr val="CEE1F2"/>
    <a:srgbClr val="B5D2EC"/>
    <a:srgbClr val="FF3399"/>
    <a:srgbClr val="663300"/>
    <a:srgbClr val="FF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83605" autoAdjust="0"/>
  </p:normalViewPr>
  <p:slideViewPr>
    <p:cSldViewPr snapToGrid="0">
      <p:cViewPr varScale="1">
        <p:scale>
          <a:sx n="96" d="100"/>
          <a:sy n="96" d="100"/>
        </p:scale>
        <p:origin x="106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9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r">
              <a:defRPr sz="1200"/>
            </a:lvl1pPr>
          </a:lstStyle>
          <a:p>
            <a:fld id="{5A6930C4-1CEF-44DC-BA4F-D4673626C546}" type="datetimeFigureOut">
              <a:rPr lang="zh-HK" altLang="en-US" smtClean="0"/>
              <a:t>24/12/2024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9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r">
              <a:defRPr sz="1200"/>
            </a:lvl1pPr>
          </a:lstStyle>
          <a:p>
            <a:fld id="{CDEF0C94-2FE2-4F67-B31A-C622EEA70F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7770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64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71A6E3F1-224B-425D-A857-3CA308D64953}" type="datetimeFigureOut">
              <a:rPr lang="zh-HK" altLang="en-US" smtClean="0"/>
              <a:t>24/12/2024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02" y="4777198"/>
            <a:ext cx="5437275" cy="3908613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64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1E360F69-5F52-4D59-8E6C-D976104DA9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706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>
            <a:extLst>
              <a:ext uri="{FF2B5EF4-FFF2-40B4-BE49-F238E27FC236}">
                <a16:creationId xmlns:a16="http://schemas.microsoft.com/office/drawing/2014/main" id="{635241B9-6404-4628-AE09-839B066B3A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  <a:prstGeom prst="rect">
            <a:avLst/>
          </a:prstGeom>
        </p:spPr>
        <p:txBody>
          <a:bodyPr/>
          <a:lstStyle>
            <a:lvl1pPr algn="r">
              <a:defRPr lang="en-US" altLang="zh-TW" sz="4800" b="1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5E4EDF56-8EA8-4F51-AA6F-DB1DEFF70B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CD2874-BFE6-457A-ACBB-071CAF287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1" y="17393"/>
            <a:ext cx="2489606" cy="1590730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13E72F35-3812-4F97-BA68-593F2C02403D}"/>
              </a:ext>
            </a:extLst>
          </p:cNvPr>
          <p:cNvGrpSpPr/>
          <p:nvPr userDrawn="1"/>
        </p:nvGrpSpPr>
        <p:grpSpPr>
          <a:xfrm>
            <a:off x="11351895" y="0"/>
            <a:ext cx="840103" cy="6858000"/>
            <a:chOff x="250409" y="0"/>
            <a:chExt cx="272970" cy="208788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219A514-3B88-467B-B1CA-C375CE10AC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409" y="0"/>
              <a:ext cx="272970" cy="208788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D7E7F5"/>
            </a:solidFill>
          </p:spPr>
          <p:txBody>
            <a:bodyPr vert="vert270" tIns="10800" bIns="10800"/>
            <a:lstStyle/>
            <a:p>
              <a:r>
                <a:rPr lang="en-US" altLang="zh-TW" sz="4000" dirty="0">
                  <a:solidFill>
                    <a:srgbClr val="EBF0F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TW" altLang="en-US" sz="4000" dirty="0">
                <a:solidFill>
                  <a:srgbClr val="EBF0F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D288FEC-AA20-43F8-835C-0CEBA2C73EC1}"/>
              </a:ext>
            </a:extLst>
          </p:cNvPr>
          <p:cNvSpPr/>
          <p:nvPr userDrawn="1"/>
        </p:nvSpPr>
        <p:spPr>
          <a:xfrm>
            <a:off x="333148" y="564846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539CA01-2C86-42BF-BC79-9C12D166E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1855" y="3730074"/>
            <a:ext cx="6264000" cy="12971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9EC2015-1BCE-4CAC-82A4-E0B3CD2E44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9227" y="3563420"/>
            <a:ext cx="6372000" cy="13560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1AEA9E3-178C-490D-AC73-A7332BBA0AA6}"/>
              </a:ext>
            </a:extLst>
          </p:cNvPr>
          <p:cNvSpPr txBox="1"/>
          <p:nvPr userDrawn="1"/>
        </p:nvSpPr>
        <p:spPr>
          <a:xfrm rot="16200000">
            <a:off x="10192598" y="4788826"/>
            <a:ext cx="315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40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005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24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>
              <a:defRPr lang="zh-TW" altLang="en-US" sz="2100" dirty="0">
                <a:solidFill>
                  <a:schemeClr val="folHlink"/>
                </a:solidFill>
                <a:latin typeface="+mn-lt"/>
              </a:defRPr>
            </a:lvl2pPr>
            <a:lvl3pPr>
              <a:defRPr lang="zh-TW" altLang="en-US" sz="1800" dirty="0">
                <a:solidFill>
                  <a:schemeClr val="folHlink"/>
                </a:solidFill>
                <a:latin typeface="+mn-lt"/>
              </a:defRPr>
            </a:lvl3pPr>
            <a:lvl4pPr>
              <a:defRPr lang="zh-TW" altLang="en-US" sz="1700" dirty="0">
                <a:solidFill>
                  <a:schemeClr val="folHlink"/>
                </a:solidFill>
                <a:latin typeface="+mn-lt"/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690065EC-2AB5-4318-9AAB-4D71484F29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E6B67330-8775-428E-9999-1505B0ACF1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51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4A4002C6-7F14-4731-BC20-7B9B3C826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028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C24F66-D125-4F79-A64B-6CCC3D0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B1DAEE3E-4B73-415E-814D-0FF70825F4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664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67D7D5DD-2948-40FA-8FBF-3FB22A6578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82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A6AC465-E014-49CB-8844-29A0F59407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81616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13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>
            <a:extLst>
              <a:ext uri="{FF2B5EF4-FFF2-40B4-BE49-F238E27FC236}">
                <a16:creationId xmlns:a16="http://schemas.microsoft.com/office/drawing/2014/main" id="{FC03FC6E-3F99-4AA3-80AF-4061C271DF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13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9BB8881-ECBC-4142-9933-CDAB826E4185}"/>
              </a:ext>
            </a:extLst>
          </p:cNvPr>
          <p:cNvSpPr/>
          <p:nvPr userDrawn="1"/>
        </p:nvSpPr>
        <p:spPr>
          <a:xfrm>
            <a:off x="0" y="6283067"/>
            <a:ext cx="12192000" cy="584776"/>
          </a:xfrm>
          <a:prstGeom prst="rect">
            <a:avLst/>
          </a:prstGeom>
          <a:gradFill>
            <a:gsLst>
              <a:gs pos="18000">
                <a:srgbClr val="F7FAFD"/>
              </a:gs>
              <a:gs pos="58000">
                <a:srgbClr val="B5D2EC"/>
              </a:gs>
              <a:gs pos="81000">
                <a:srgbClr val="B5D2EC"/>
              </a:gs>
              <a:gs pos="100000">
                <a:srgbClr val="CEE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0E82B3-CBDD-4AC0-821B-99CF90E0C81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0" y="48034"/>
            <a:ext cx="1591731" cy="1017034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09713"/>
            <a:ext cx="1076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</a:rPr>
              <a:t>Fourth level</a:t>
            </a:r>
          </a:p>
        </p:txBody>
      </p:sp>
      <p:sp>
        <p:nvSpPr>
          <p:cNvPr id="15" name="Rectangle 1028">
            <a:extLst>
              <a:ext uri="{FF2B5EF4-FFF2-40B4-BE49-F238E27FC236}">
                <a16:creationId xmlns:a16="http://schemas.microsoft.com/office/drawing/2014/main" id="{AD4C71FC-CCAA-42BB-8D48-DFD3FDF8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0101" y="26369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6" name="Rectangle 1034">
            <a:extLst>
              <a:ext uri="{FF2B5EF4-FFF2-40B4-BE49-F238E27FC236}">
                <a16:creationId xmlns:a16="http://schemas.microsoft.com/office/drawing/2014/main" id="{11DA46A4-38A6-4E5A-9752-565E045AFC5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tangle 1035">
            <a:extLst>
              <a:ext uri="{FF2B5EF4-FFF2-40B4-BE49-F238E27FC236}">
                <a16:creationId xmlns:a16="http://schemas.microsoft.com/office/drawing/2014/main" id="{ECF39216-7EA6-4DDD-969A-CA2C48B880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tangle 1036">
            <a:extLst>
              <a:ext uri="{FF2B5EF4-FFF2-40B4-BE49-F238E27FC236}">
                <a16:creationId xmlns:a16="http://schemas.microsoft.com/office/drawing/2014/main" id="{496A3C86-C137-476B-B3EA-5A54F8D4D6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1037">
            <a:extLst>
              <a:ext uri="{FF2B5EF4-FFF2-40B4-BE49-F238E27FC236}">
                <a16:creationId xmlns:a16="http://schemas.microsoft.com/office/drawing/2014/main" id="{2E234E59-394E-4DFC-8838-16B123A48A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D009F95-6ACD-47DA-B333-DCE5346BC742}"/>
              </a:ext>
            </a:extLst>
          </p:cNvPr>
          <p:cNvSpPr txBox="1"/>
          <p:nvPr userDrawn="1"/>
        </p:nvSpPr>
        <p:spPr>
          <a:xfrm>
            <a:off x="41565" y="6480355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Systems and </a:t>
            </a:r>
            <a:r>
              <a:rPr lang="en-US" sz="1800" u="none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 Management Section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AB57F6A-1ACD-4678-872A-38EEF24D92FE}"/>
              </a:ext>
            </a:extLst>
          </p:cNvPr>
          <p:cNvSpPr txBox="1"/>
          <p:nvPr userDrawn="1"/>
        </p:nvSpPr>
        <p:spPr>
          <a:xfrm>
            <a:off x="8949061" y="6400425"/>
            <a:ext cx="249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28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032">
            <a:extLst>
              <a:ext uri="{FF2B5EF4-FFF2-40B4-BE49-F238E27FC236}">
                <a16:creationId xmlns:a16="http://schemas.microsoft.com/office/drawing/2014/main" id="{E6A5F99F-9F59-43CB-B56C-561C7B494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6" r:id="rId7"/>
    <p:sldLayoutId id="2147483667" r:id="rId8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zh-TW" sz="2600" b="1" dirty="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F01"/>
        </a:buClr>
        <a:buSzPct val="60000"/>
        <a:buFont typeface="Wingdings" pitchFamily="2" charset="2"/>
        <a:buChar char="n"/>
        <a:tabLst/>
        <a:defRPr lang="en-US" altLang="zh-TW" sz="2800" dirty="0">
          <a:solidFill>
            <a:srgbClr val="660066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tabLst/>
        <a:defRPr lang="en-US" altLang="zh-TW" sz="2400" dirty="0">
          <a:solidFill>
            <a:srgbClr val="9900CC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E4A8"/>
        </a:buClr>
        <a:buSzPct val="50000"/>
        <a:buFont typeface="Wingdings" pitchFamily="2" charset="2"/>
        <a:buChar char="n"/>
        <a:tabLst/>
        <a:defRPr lang="en-US" altLang="zh-TW" sz="2000" dirty="0">
          <a:solidFill>
            <a:srgbClr val="6600CC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333CC"/>
        </a:buClr>
        <a:buSzPct val="55000"/>
        <a:buFont typeface="Wingdings" pitchFamily="2" charset="2"/>
        <a:buChar char="n"/>
        <a:tabLst/>
        <a:defRPr lang="en-US" altLang="zh-TW" sz="1800" kern="1200" noProof="0" dirty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050">
          <a:solidFill>
            <a:schemeClr val="tx1"/>
          </a:solidFill>
          <a:latin typeface="Tahoma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63B226-D8C5-45DD-9C98-ECFA0C412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957" y="5261521"/>
            <a:ext cx="8800126" cy="1143000"/>
          </a:xfrm>
        </p:spPr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</a:rPr>
              <a:t/>
            </a:r>
            <a:br>
              <a:rPr lang="zh-TW" altLang="en-US" dirty="0">
                <a:solidFill>
                  <a:srgbClr val="7030A0"/>
                </a:solidFill>
              </a:rPr>
            </a:br>
            <a:r>
              <a:rPr lang="zh-TW" altLang="en-US" dirty="0">
                <a:solidFill>
                  <a:srgbClr val="7030A0"/>
                </a:solidFill>
              </a:rPr>
              <a:t>學生學習概覽</a:t>
            </a:r>
            <a:br>
              <a:rPr lang="zh-TW" altLang="en-US" dirty="0">
                <a:solidFill>
                  <a:srgbClr val="7030A0"/>
                </a:solidFill>
              </a:rPr>
            </a:br>
            <a:r>
              <a:rPr lang="en-US" altLang="zh-TW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solidFill>
                  <a:srgbClr val="000066"/>
                </a:solidFill>
              </a:rPr>
              <a:t>Student </a:t>
            </a:r>
            <a:r>
              <a:rPr lang="en-US" altLang="zh-TW" dirty="0">
                <a:solidFill>
                  <a:srgbClr val="000066"/>
                </a:solidFill>
              </a:rPr>
              <a:t>Learning Profile (SLP)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36642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344" y="2928767"/>
            <a:ext cx="5230414" cy="34614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29" y="1341783"/>
            <a:ext cx="3981775" cy="50653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81407" y="1834400"/>
            <a:ext cx="4924287" cy="495942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學生學習概覽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設定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查詢設定</a:t>
            </a:r>
            <a:endParaRPr lang="zh-HK" altLang="en-US" dirty="0"/>
          </a:p>
        </p:txBody>
      </p:sp>
      <p:sp>
        <p:nvSpPr>
          <p:cNvPr id="5" name="矩形 4"/>
          <p:cNvSpPr/>
          <p:nvPr/>
        </p:nvSpPr>
        <p:spPr bwMode="auto">
          <a:xfrm>
            <a:off x="564029" y="4350766"/>
            <a:ext cx="996414" cy="2411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628344" y="2928767"/>
            <a:ext cx="917075" cy="2418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FF0000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橢圓形圖說文字 8"/>
          <p:cNvSpPr/>
          <p:nvPr/>
        </p:nvSpPr>
        <p:spPr bwMode="auto">
          <a:xfrm>
            <a:off x="4620156" y="5147783"/>
            <a:ext cx="1933836" cy="1242399"/>
          </a:xfrm>
          <a:prstGeom prst="wedgeEllipseCallout">
            <a:avLst>
              <a:gd name="adj1" fmla="val 48217"/>
              <a:gd name="adj2" fmla="val -51741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讓</a:t>
            </a:r>
            <a:r>
              <a:rPr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學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生從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查詢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中瀏覽資料</a:t>
            </a:r>
            <a:endParaRPr lang="zh-HK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22540" y="4659475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30368" y="5062164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22540" y="5593979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321186" y="3138284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330069" y="3479577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5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0602675" y="4952358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6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547134" y="3900145"/>
            <a:ext cx="804588" cy="41218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52103" y="3914738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7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查詢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連學生互聯網存取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設定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19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10</a:t>
            </a:fld>
            <a:endParaRPr lang="en-US" dirty="0"/>
          </a:p>
        </p:txBody>
      </p:sp>
      <p:sp>
        <p:nvSpPr>
          <p:cNvPr id="20" name="橢圓形圖說文字 8"/>
          <p:cNvSpPr/>
          <p:nvPr/>
        </p:nvSpPr>
        <p:spPr bwMode="auto">
          <a:xfrm>
            <a:off x="4656384" y="1239350"/>
            <a:ext cx="1898201" cy="1216894"/>
          </a:xfrm>
          <a:prstGeom prst="wedgeEllipseCallout">
            <a:avLst>
              <a:gd name="adj1" fmla="val -63418"/>
              <a:gd name="adj2" fmla="val 71255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查詢中顯示的學科成績格式</a:t>
            </a:r>
            <a:endParaRPr lang="zh-HK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894" y="2666626"/>
            <a:ext cx="1108360" cy="23006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82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745" y="1835850"/>
            <a:ext cx="6661711" cy="46051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31354"/>
          <a:stretch/>
        </p:blipFill>
        <p:spPr>
          <a:xfrm>
            <a:off x="456383" y="1854200"/>
            <a:ext cx="3901909" cy="46172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866" y="1381400"/>
            <a:ext cx="10373590" cy="37664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保安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存取控制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用戶組別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存取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內設定學生存取權限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1064222" y="6219484"/>
            <a:ext cx="942378" cy="2519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7" name="直線單箭頭接點 6"/>
          <p:cNvCxnSpPr/>
          <p:nvPr/>
        </p:nvCxnSpPr>
        <p:spPr bwMode="auto">
          <a:xfrm flipV="1">
            <a:off x="2015996" y="6379228"/>
            <a:ext cx="2883749" cy="23120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triangle"/>
          </a:ln>
        </p:spPr>
      </p:cxnSp>
      <p:sp>
        <p:nvSpPr>
          <p:cNvPr id="12" name="矩形 11"/>
          <p:cNvSpPr/>
          <p:nvPr/>
        </p:nvSpPr>
        <p:spPr bwMode="auto">
          <a:xfrm>
            <a:off x="1327221" y="2111522"/>
            <a:ext cx="844479" cy="3776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171699" y="2927225"/>
            <a:ext cx="755485" cy="6548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096312" y="2015367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860293" y="3069999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49639" y="6154338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473645" y="5993428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950241" y="2497475"/>
            <a:ext cx="825499" cy="3458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473645" y="2495098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5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9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查詢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連學生互聯網存取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設定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19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26" y="1968157"/>
            <a:ext cx="11325342" cy="35340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矩形 4"/>
          <p:cNvSpPr/>
          <p:nvPr/>
        </p:nvSpPr>
        <p:spPr bwMode="auto">
          <a:xfrm>
            <a:off x="500726" y="2361981"/>
            <a:ext cx="883574" cy="4574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2889" y="2361981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2889" y="3773259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科目組合</a:t>
            </a:r>
            <a:r>
              <a:rPr lang="en-US" altLang="zh-TW" sz="40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只提供英文版</a:t>
            </a:r>
            <a:r>
              <a:rPr lang="en-US" altLang="zh-TW" sz="40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52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6128" y="3075058"/>
            <a:ext cx="1779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TW" sz="4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CN" altLang="en-US" sz="4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</a:t>
            </a:r>
            <a:r>
              <a:rPr lang="zh-TW" altLang="en-US" sz="4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GB" sz="4800" kern="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121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4000" y="2315586"/>
            <a:ext cx="9144000" cy="1656050"/>
          </a:xfrm>
        </p:spPr>
        <p:txBody>
          <a:bodyPr/>
          <a:lstStyle/>
          <a:p>
            <a:pPr algn="ctr"/>
            <a:r>
              <a:rPr lang="zh-HK" altLang="en-US" sz="5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工作流程</a:t>
            </a:r>
          </a:p>
        </p:txBody>
      </p:sp>
      <p:sp>
        <p:nvSpPr>
          <p:cNvPr id="4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8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6165" y="1568573"/>
            <a:ext cx="11007035" cy="477485"/>
          </a:xfrm>
        </p:spPr>
        <p:txBody>
          <a:bodyPr/>
          <a:lstStyle/>
          <a:p>
            <a:pPr algn="ctr">
              <a:buClrTx/>
              <a:buSzPct val="80000"/>
              <a:buFont typeface="Wingdings" panose="05000000000000000000" pitchFamily="2" charset="2"/>
              <a:buChar char="Ø"/>
            </a:pP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</a:t>
            </a:r>
            <a:r>
              <a:rPr lang="zh-HK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料</a:t>
            </a:r>
            <a:r>
              <a:rPr lang="zh-TW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學生學習概覽</a:t>
            </a:r>
            <a:r>
              <a:rPr lang="en-US" altLang="zh-HK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endParaRPr lang="zh-HK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870515" y="2432216"/>
            <a:ext cx="10518334" cy="3638302"/>
            <a:chOff x="1059041" y="2515611"/>
            <a:chExt cx="7697122" cy="3638302"/>
          </a:xfrm>
        </p:grpSpPr>
        <p:sp>
          <p:nvSpPr>
            <p:cNvPr id="10" name="手繪多邊形 5"/>
            <p:cNvSpPr/>
            <p:nvPr/>
          </p:nvSpPr>
          <p:spPr>
            <a:xfrm>
              <a:off x="1066405" y="2515611"/>
              <a:ext cx="2304833" cy="1377162"/>
            </a:xfrm>
            <a:custGeom>
              <a:avLst/>
              <a:gdLst>
                <a:gd name="connsiteX0" fmla="*/ 0 w 1294531"/>
                <a:gd name="connsiteY0" fmla="*/ 0 h 2361801"/>
                <a:gd name="connsiteX1" fmla="*/ 647266 w 1294531"/>
                <a:gd name="connsiteY1" fmla="*/ 0 h 2361801"/>
                <a:gd name="connsiteX2" fmla="*/ 1294531 w 1294531"/>
                <a:gd name="connsiteY2" fmla="*/ 1180901 h 2361801"/>
                <a:gd name="connsiteX3" fmla="*/ 647266 w 1294531"/>
                <a:gd name="connsiteY3" fmla="*/ 2361801 h 2361801"/>
                <a:gd name="connsiteX4" fmla="*/ 0 w 1294531"/>
                <a:gd name="connsiteY4" fmla="*/ 2361801 h 2361801"/>
                <a:gd name="connsiteX5" fmla="*/ 647266 w 1294531"/>
                <a:gd name="connsiteY5" fmla="*/ 1180901 h 2361801"/>
                <a:gd name="connsiteX6" fmla="*/ 0 w 1294531"/>
                <a:gd name="connsiteY6" fmla="*/ 0 h 236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531" h="2361801">
                  <a:moveTo>
                    <a:pt x="1294531" y="1"/>
                  </a:moveTo>
                  <a:lnTo>
                    <a:pt x="1294531" y="1180901"/>
                  </a:lnTo>
                  <a:lnTo>
                    <a:pt x="647265" y="2361800"/>
                  </a:lnTo>
                  <a:lnTo>
                    <a:pt x="0" y="1180901"/>
                  </a:lnTo>
                  <a:lnTo>
                    <a:pt x="0" y="1"/>
                  </a:lnTo>
                  <a:lnTo>
                    <a:pt x="647265" y="1180901"/>
                  </a:lnTo>
                  <a:lnTo>
                    <a:pt x="1294531" y="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HK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提取</a:t>
              </a:r>
              <a:r>
                <a:rPr lang="zh-TW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資料</a:t>
              </a:r>
              <a:endParaRPr lang="en-US" altLang="zh-HK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1" name="手繪多邊形 7"/>
            <p:cNvSpPr/>
            <p:nvPr/>
          </p:nvSpPr>
          <p:spPr>
            <a:xfrm>
              <a:off x="3519546" y="2546175"/>
              <a:ext cx="5236617" cy="1067921"/>
            </a:xfrm>
            <a:custGeom>
              <a:avLst/>
              <a:gdLst>
                <a:gd name="connsiteX0" fmla="*/ 212333 w 1273970"/>
                <a:gd name="connsiteY0" fmla="*/ 0 h 4753248"/>
                <a:gd name="connsiteX1" fmla="*/ 1061637 w 1273970"/>
                <a:gd name="connsiteY1" fmla="*/ 0 h 4753248"/>
                <a:gd name="connsiteX2" fmla="*/ 1273970 w 1273970"/>
                <a:gd name="connsiteY2" fmla="*/ 212333 h 4753248"/>
                <a:gd name="connsiteX3" fmla="*/ 1273970 w 1273970"/>
                <a:gd name="connsiteY3" fmla="*/ 4753248 h 4753248"/>
                <a:gd name="connsiteX4" fmla="*/ 1273970 w 1273970"/>
                <a:gd name="connsiteY4" fmla="*/ 4753248 h 4753248"/>
                <a:gd name="connsiteX5" fmla="*/ 0 w 1273970"/>
                <a:gd name="connsiteY5" fmla="*/ 4753248 h 4753248"/>
                <a:gd name="connsiteX6" fmla="*/ 0 w 1273970"/>
                <a:gd name="connsiteY6" fmla="*/ 4753248 h 4753248"/>
                <a:gd name="connsiteX7" fmla="*/ 0 w 1273970"/>
                <a:gd name="connsiteY7" fmla="*/ 212333 h 4753248"/>
                <a:gd name="connsiteX8" fmla="*/ 212333 w 1273970"/>
                <a:gd name="connsiteY8" fmla="*/ 0 h 475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3970" h="4753248">
                  <a:moveTo>
                    <a:pt x="1273970" y="792225"/>
                  </a:moveTo>
                  <a:lnTo>
                    <a:pt x="1273970" y="3961023"/>
                  </a:lnTo>
                  <a:cubicBezTo>
                    <a:pt x="1273970" y="4398556"/>
                    <a:pt x="1248491" y="4753248"/>
                    <a:pt x="1217060" y="4753248"/>
                  </a:cubicBezTo>
                  <a:lnTo>
                    <a:pt x="0" y="4753248"/>
                  </a:lnTo>
                  <a:lnTo>
                    <a:pt x="0" y="475324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17060" y="0"/>
                  </a:lnTo>
                  <a:cubicBezTo>
                    <a:pt x="1248491" y="0"/>
                    <a:pt x="1273970" y="354692"/>
                    <a:pt x="1273970" y="7922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72350" rIns="72350" bIns="72350" numCol="1" spcCol="1270" anchor="ctr" anchorCtr="0">
              <a:noAutofit/>
            </a:bodyPr>
            <a:lstStyle/>
            <a:p>
              <a:pPr marL="342900" lvl="1" indent="-342900" defTabSz="711200">
                <a:lnSpc>
                  <a:spcPct val="90000"/>
                </a:lnSpc>
                <a:spcAft>
                  <a:spcPct val="15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學校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及</a:t>
              </a: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基本</a:t>
              </a: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資料</a:t>
              </a:r>
              <a:endParaRPr lang="en-US" altLang="zh-HK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342900" lvl="1" indent="-342900" defTabSz="711200">
                <a:lnSpc>
                  <a:spcPct val="90000"/>
                </a:lnSpc>
                <a:spcAft>
                  <a:spcPct val="15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校內學科成績</a:t>
              </a:r>
              <a:r>
                <a:rPr lang="zh-TW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及頒發</a:t>
              </a:r>
              <a:r>
                <a:rPr lang="zh-HK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獎項</a:t>
              </a:r>
              <a:r>
                <a:rPr lang="zh-TW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、課外活動</a:t>
              </a:r>
              <a:r>
                <a:rPr lang="en-US" altLang="zh-TW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(OLE)</a:t>
              </a:r>
              <a:endParaRPr lang="en-US" altLang="zh-H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2" name="手繪多邊形 8"/>
            <p:cNvSpPr/>
            <p:nvPr/>
          </p:nvSpPr>
          <p:spPr>
            <a:xfrm>
              <a:off x="1059041" y="3614096"/>
              <a:ext cx="2312197" cy="1351642"/>
            </a:xfrm>
            <a:custGeom>
              <a:avLst/>
              <a:gdLst>
                <a:gd name="connsiteX0" fmla="*/ 0 w 1294531"/>
                <a:gd name="connsiteY0" fmla="*/ 0 h 2361801"/>
                <a:gd name="connsiteX1" fmla="*/ 647266 w 1294531"/>
                <a:gd name="connsiteY1" fmla="*/ 0 h 2361801"/>
                <a:gd name="connsiteX2" fmla="*/ 1294531 w 1294531"/>
                <a:gd name="connsiteY2" fmla="*/ 1180901 h 2361801"/>
                <a:gd name="connsiteX3" fmla="*/ 647266 w 1294531"/>
                <a:gd name="connsiteY3" fmla="*/ 2361801 h 2361801"/>
                <a:gd name="connsiteX4" fmla="*/ 0 w 1294531"/>
                <a:gd name="connsiteY4" fmla="*/ 2361801 h 2361801"/>
                <a:gd name="connsiteX5" fmla="*/ 647266 w 1294531"/>
                <a:gd name="connsiteY5" fmla="*/ 1180901 h 2361801"/>
                <a:gd name="connsiteX6" fmla="*/ 0 w 1294531"/>
                <a:gd name="connsiteY6" fmla="*/ 0 h 236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531" h="2361801">
                  <a:moveTo>
                    <a:pt x="1294531" y="1"/>
                  </a:moveTo>
                  <a:lnTo>
                    <a:pt x="1294531" y="1180901"/>
                  </a:lnTo>
                  <a:lnTo>
                    <a:pt x="647265" y="2361800"/>
                  </a:lnTo>
                  <a:lnTo>
                    <a:pt x="0" y="1180901"/>
                  </a:lnTo>
                  <a:lnTo>
                    <a:pt x="0" y="1"/>
                  </a:lnTo>
                  <a:lnTo>
                    <a:pt x="647265" y="1180901"/>
                  </a:lnTo>
                  <a:lnTo>
                    <a:pt x="1294531" y="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HK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輸入</a:t>
              </a:r>
              <a:r>
                <a:rPr lang="zh-TW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資料</a:t>
              </a:r>
              <a:endParaRPr lang="en-US" altLang="zh-HK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3" name="手繪多邊形 9"/>
            <p:cNvSpPr/>
            <p:nvPr/>
          </p:nvSpPr>
          <p:spPr>
            <a:xfrm>
              <a:off x="3519545" y="3658940"/>
              <a:ext cx="5236618" cy="1191528"/>
            </a:xfrm>
            <a:custGeom>
              <a:avLst/>
              <a:gdLst>
                <a:gd name="connsiteX0" fmla="*/ 205758 w 1234526"/>
                <a:gd name="connsiteY0" fmla="*/ 0 h 5384113"/>
                <a:gd name="connsiteX1" fmla="*/ 1028768 w 1234526"/>
                <a:gd name="connsiteY1" fmla="*/ 0 h 5384113"/>
                <a:gd name="connsiteX2" fmla="*/ 1234526 w 1234526"/>
                <a:gd name="connsiteY2" fmla="*/ 205758 h 5384113"/>
                <a:gd name="connsiteX3" fmla="*/ 1234526 w 1234526"/>
                <a:gd name="connsiteY3" fmla="*/ 5384113 h 5384113"/>
                <a:gd name="connsiteX4" fmla="*/ 1234526 w 1234526"/>
                <a:gd name="connsiteY4" fmla="*/ 5384113 h 5384113"/>
                <a:gd name="connsiteX5" fmla="*/ 0 w 1234526"/>
                <a:gd name="connsiteY5" fmla="*/ 5384113 h 5384113"/>
                <a:gd name="connsiteX6" fmla="*/ 0 w 1234526"/>
                <a:gd name="connsiteY6" fmla="*/ 5384113 h 5384113"/>
                <a:gd name="connsiteX7" fmla="*/ 0 w 1234526"/>
                <a:gd name="connsiteY7" fmla="*/ 205758 h 5384113"/>
                <a:gd name="connsiteX8" fmla="*/ 205758 w 1234526"/>
                <a:gd name="connsiteY8" fmla="*/ 0 h 538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526" h="5384113">
                  <a:moveTo>
                    <a:pt x="1234526" y="897370"/>
                  </a:moveTo>
                  <a:lnTo>
                    <a:pt x="1234526" y="4486743"/>
                  </a:lnTo>
                  <a:cubicBezTo>
                    <a:pt x="1234526" y="4982346"/>
                    <a:pt x="1213403" y="5384111"/>
                    <a:pt x="1187348" y="5384111"/>
                  </a:cubicBezTo>
                  <a:lnTo>
                    <a:pt x="0" y="5384111"/>
                  </a:lnTo>
                  <a:lnTo>
                    <a:pt x="0" y="538411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87348" y="2"/>
                  </a:lnTo>
                  <a:cubicBezTo>
                    <a:pt x="1213403" y="2"/>
                    <a:pt x="1234526" y="401767"/>
                    <a:pt x="1234526" y="89737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70425" rIns="70425" bIns="70426" numCol="1" spcCol="1270" anchor="ctr" anchorCtr="0">
              <a:noAutofit/>
            </a:bodyPr>
            <a:lstStyle/>
            <a:p>
              <a:pPr marL="342900" lvl="1" indent="-342900" defTabSz="711200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主要作品</a:t>
              </a: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TW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內地考察</a:t>
              </a: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HK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其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他學習經</a:t>
              </a:r>
              <a:r>
                <a:rPr lang="zh-HK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歷</a:t>
              </a:r>
              <a:r>
                <a:rPr lang="en-US" altLang="zh-TW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(</a:t>
              </a:r>
              <a:r>
                <a:rPr lang="en-US" altLang="zh-TW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OLE</a:t>
              </a:r>
              <a:r>
                <a:rPr lang="en-US" altLang="zh-TW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)</a:t>
              </a: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校外表現</a:t>
              </a:r>
              <a:r>
                <a:rPr lang="en-US" altLang="zh-TW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/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獎項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個人自述</a:t>
              </a:r>
              <a:endParaRPr lang="en-US" altLang="zh-H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4" name="手繪多邊形 10"/>
            <p:cNvSpPr/>
            <p:nvPr/>
          </p:nvSpPr>
          <p:spPr>
            <a:xfrm>
              <a:off x="1059041" y="4850468"/>
              <a:ext cx="2312197" cy="1303445"/>
            </a:xfrm>
            <a:custGeom>
              <a:avLst/>
              <a:gdLst>
                <a:gd name="connsiteX0" fmla="*/ 0 w 1294531"/>
                <a:gd name="connsiteY0" fmla="*/ 0 h 2361801"/>
                <a:gd name="connsiteX1" fmla="*/ 647266 w 1294531"/>
                <a:gd name="connsiteY1" fmla="*/ 0 h 2361801"/>
                <a:gd name="connsiteX2" fmla="*/ 1294531 w 1294531"/>
                <a:gd name="connsiteY2" fmla="*/ 1180901 h 2361801"/>
                <a:gd name="connsiteX3" fmla="*/ 647266 w 1294531"/>
                <a:gd name="connsiteY3" fmla="*/ 2361801 h 2361801"/>
                <a:gd name="connsiteX4" fmla="*/ 0 w 1294531"/>
                <a:gd name="connsiteY4" fmla="*/ 2361801 h 2361801"/>
                <a:gd name="connsiteX5" fmla="*/ 647266 w 1294531"/>
                <a:gd name="connsiteY5" fmla="*/ 1180901 h 2361801"/>
                <a:gd name="connsiteX6" fmla="*/ 0 w 1294531"/>
                <a:gd name="connsiteY6" fmla="*/ 0 h 236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531" h="2361801">
                  <a:moveTo>
                    <a:pt x="1294531" y="1"/>
                  </a:moveTo>
                  <a:lnTo>
                    <a:pt x="1294531" y="1180901"/>
                  </a:lnTo>
                  <a:lnTo>
                    <a:pt x="647265" y="2361800"/>
                  </a:lnTo>
                  <a:lnTo>
                    <a:pt x="0" y="1180901"/>
                  </a:lnTo>
                  <a:lnTo>
                    <a:pt x="0" y="1"/>
                  </a:lnTo>
                  <a:lnTo>
                    <a:pt x="647265" y="1180901"/>
                  </a:lnTo>
                  <a:lnTo>
                    <a:pt x="1294531" y="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編</a:t>
              </a:r>
              <a:r>
                <a:rPr lang="zh-HK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製</a:t>
              </a:r>
              <a:r>
                <a:rPr lang="en-US" altLang="zh-HK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SLP</a:t>
              </a:r>
            </a:p>
          </p:txBody>
        </p:sp>
        <p:sp>
          <p:nvSpPr>
            <p:cNvPr id="15" name="手繪多邊形 9"/>
            <p:cNvSpPr/>
            <p:nvPr/>
          </p:nvSpPr>
          <p:spPr>
            <a:xfrm>
              <a:off x="3519546" y="4898320"/>
              <a:ext cx="5236617" cy="908120"/>
            </a:xfrm>
            <a:custGeom>
              <a:avLst/>
              <a:gdLst>
                <a:gd name="connsiteX0" fmla="*/ 205758 w 1234526"/>
                <a:gd name="connsiteY0" fmla="*/ 0 h 5384113"/>
                <a:gd name="connsiteX1" fmla="*/ 1028768 w 1234526"/>
                <a:gd name="connsiteY1" fmla="*/ 0 h 5384113"/>
                <a:gd name="connsiteX2" fmla="*/ 1234526 w 1234526"/>
                <a:gd name="connsiteY2" fmla="*/ 205758 h 5384113"/>
                <a:gd name="connsiteX3" fmla="*/ 1234526 w 1234526"/>
                <a:gd name="connsiteY3" fmla="*/ 5384113 h 5384113"/>
                <a:gd name="connsiteX4" fmla="*/ 1234526 w 1234526"/>
                <a:gd name="connsiteY4" fmla="*/ 5384113 h 5384113"/>
                <a:gd name="connsiteX5" fmla="*/ 0 w 1234526"/>
                <a:gd name="connsiteY5" fmla="*/ 5384113 h 5384113"/>
                <a:gd name="connsiteX6" fmla="*/ 0 w 1234526"/>
                <a:gd name="connsiteY6" fmla="*/ 5384113 h 5384113"/>
                <a:gd name="connsiteX7" fmla="*/ 0 w 1234526"/>
                <a:gd name="connsiteY7" fmla="*/ 205758 h 5384113"/>
                <a:gd name="connsiteX8" fmla="*/ 205758 w 1234526"/>
                <a:gd name="connsiteY8" fmla="*/ 0 h 538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526" h="5384113">
                  <a:moveTo>
                    <a:pt x="1234526" y="897370"/>
                  </a:moveTo>
                  <a:lnTo>
                    <a:pt x="1234526" y="4486743"/>
                  </a:lnTo>
                  <a:cubicBezTo>
                    <a:pt x="1234526" y="4982346"/>
                    <a:pt x="1213403" y="5384111"/>
                    <a:pt x="1187348" y="5384111"/>
                  </a:cubicBezTo>
                  <a:lnTo>
                    <a:pt x="0" y="5384111"/>
                  </a:lnTo>
                  <a:lnTo>
                    <a:pt x="0" y="538411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87348" y="2"/>
                  </a:lnTo>
                  <a:cubicBezTo>
                    <a:pt x="1213403" y="2"/>
                    <a:pt x="1234526" y="401767"/>
                    <a:pt x="1234526" y="89737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70425" rIns="70425" bIns="70426" numCol="1" spcCol="1270" anchor="ctr" anchorCtr="0">
              <a:noAutofit/>
            </a:bodyPr>
            <a:lstStyle/>
            <a:p>
              <a:pPr marL="342900" lvl="1" indent="-342900" defTabSz="711200">
                <a:spcAft>
                  <a:spcPct val="15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向</a:t>
              </a:r>
              <a:r>
                <a:rPr lang="en-US" altLang="zh-HK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JUPAS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遞交</a:t>
              </a: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學生學習概覽</a:t>
              </a:r>
              <a:endParaRPr lang="en-US" altLang="zh-HK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學生學習概覽 </a:t>
            </a:r>
            <a:r>
              <a:rPr lang="en-US" altLang="zh-TW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(Student Learning Profile SLP)</a:t>
            </a:r>
          </a:p>
        </p:txBody>
      </p:sp>
      <p:sp>
        <p:nvSpPr>
          <p:cNvPr id="17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41" y="2241236"/>
            <a:ext cx="11019759" cy="3978946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441" y="1481347"/>
            <a:ext cx="11019759" cy="54985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製學生學習概覽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algn="ctr">
              <a:buClr>
                <a:srgbClr val="800080"/>
              </a:buClr>
              <a:buSzPct val="100000"/>
              <a:buNone/>
            </a:pP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613440" y="3409946"/>
            <a:ext cx="1846785" cy="28102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功能表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64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b="25053"/>
          <a:stretch/>
        </p:blipFill>
        <p:spPr>
          <a:xfrm>
            <a:off x="3217609" y="1755826"/>
            <a:ext cx="8342274" cy="45444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6042" y="1240824"/>
            <a:ext cx="10987157" cy="540417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概覽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 設定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列印選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科目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0638309" y="2743199"/>
            <a:ext cx="921574" cy="35570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165059" y="1987763"/>
            <a:ext cx="543341" cy="3312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 bwMode="auto">
          <a:xfrm flipH="1">
            <a:off x="6695644" y="6081713"/>
            <a:ext cx="3077297" cy="392978"/>
          </a:xfrm>
          <a:prstGeom prst="straightConnector1">
            <a:avLst/>
          </a:prstGeom>
          <a:noFill/>
          <a:ln>
            <a:noFill/>
            <a:tailEnd type="triangle"/>
          </a:ln>
        </p:spPr>
      </p:cxnSp>
      <p:sp>
        <p:nvSpPr>
          <p:cNvPr id="12" name="文字方塊 11"/>
          <p:cNvSpPr txBox="1"/>
          <p:nvPr/>
        </p:nvSpPr>
        <p:spPr>
          <a:xfrm>
            <a:off x="2844971" y="1948148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1559883" y="2705141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295511" y="2371439"/>
            <a:ext cx="679589" cy="3131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755900" y="2357137"/>
            <a:ext cx="641600" cy="3353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307697" y="2014807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966440" y="2344474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39" y="2722970"/>
            <a:ext cx="6091250" cy="3577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 bwMode="auto">
          <a:xfrm>
            <a:off x="5073184" y="3801506"/>
            <a:ext cx="1175215" cy="24987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22" name="Elbow Connector 21"/>
          <p:cNvCxnSpPr>
            <a:stCxn id="7" idx="2"/>
            <a:endCxn id="8" idx="2"/>
          </p:cNvCxnSpPr>
          <p:nvPr/>
        </p:nvCxnSpPr>
        <p:spPr bwMode="auto">
          <a:xfrm rot="5400000">
            <a:off x="8379944" y="3581098"/>
            <a:ext cx="12700" cy="5438304"/>
          </a:xfrm>
          <a:prstGeom prst="bentConnector3">
            <a:avLst>
              <a:gd name="adj1" fmla="val 100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概覽列印次序及篩選設定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22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b="20490"/>
          <a:stretch/>
        </p:blipFill>
        <p:spPr>
          <a:xfrm>
            <a:off x="1058960" y="1675789"/>
            <a:ext cx="10212014" cy="47054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6226" y="1230928"/>
            <a:ext cx="10996692" cy="516018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學生學習概覽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設定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列印選項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其他學習經歷</a:t>
            </a:r>
            <a:endParaRPr lang="zh-HK" alt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1540684" y="1945737"/>
            <a:ext cx="1113064" cy="4340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098108" y="2379759"/>
            <a:ext cx="854725" cy="4230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08792" y="1978081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270974" y="5406246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17016" y="2379759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17016" y="4341816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0115902" y="4800599"/>
            <a:ext cx="1155072" cy="15806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概覽列印項目篩選設定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矩形 6"/>
          <p:cNvSpPr/>
          <p:nvPr/>
        </p:nvSpPr>
        <p:spPr bwMode="auto">
          <a:xfrm>
            <a:off x="1128534" y="4341816"/>
            <a:ext cx="824300" cy="3534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16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82" y="1625835"/>
            <a:ext cx="10074461" cy="47104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05892" y="1210754"/>
            <a:ext cx="9459139" cy="465634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學生學習概覽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設定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列印選項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校內頒發的主要獎項及成就</a:t>
            </a:r>
            <a:endParaRPr lang="zh-HK" altLang="en-US" dirty="0"/>
          </a:p>
        </p:txBody>
      </p:sp>
      <p:sp>
        <p:nvSpPr>
          <p:cNvPr id="5" name="矩形 4"/>
          <p:cNvSpPr/>
          <p:nvPr/>
        </p:nvSpPr>
        <p:spPr bwMode="auto">
          <a:xfrm>
            <a:off x="10030189" y="4374657"/>
            <a:ext cx="1131454" cy="19616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636210" y="1891638"/>
            <a:ext cx="1071085" cy="4198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678079" y="1916917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146816" y="2321469"/>
            <a:ext cx="767327" cy="3919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05593" y="2342834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1161643" y="5170825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146816" y="3911507"/>
            <a:ext cx="767327" cy="3921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01859" y="3922909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概覽列印項目篩選設定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51" y="1928718"/>
            <a:ext cx="5539209" cy="27449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63" y="4685898"/>
            <a:ext cx="10352502" cy="17774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b="49872"/>
          <a:stretch/>
        </p:blipFill>
        <p:spPr>
          <a:xfrm>
            <a:off x="3021398" y="2138683"/>
            <a:ext cx="8204427" cy="1860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60034" y="1128611"/>
            <a:ext cx="9065791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代碼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800080"/>
              </a:buClr>
              <a:buSzPct val="100000"/>
              <a:buFont typeface="Wingdings" panose="05000000000000000000" pitchFamily="2" charset="2"/>
              <a:buChar char="u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節省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編修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數據輸入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主要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的時間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846320" y="5486006"/>
            <a:ext cx="6420145" cy="9520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390531" y="3565807"/>
            <a:ext cx="7835294" cy="41427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 bwMode="auto">
          <a:xfrm>
            <a:off x="4055165" y="3980080"/>
            <a:ext cx="1135932" cy="1493653"/>
          </a:xfrm>
          <a:prstGeom prst="straightConnector1">
            <a:avLst/>
          </a:prstGeom>
          <a:noFill/>
          <a:ln w="28575">
            <a:solidFill>
              <a:srgbClr val="FF0000"/>
            </a:solidFill>
            <a:tailEnd type="triangle"/>
          </a:ln>
        </p:spPr>
      </p:cxnSp>
      <p:sp>
        <p:nvSpPr>
          <p:cNvPr id="15" name="文字方塊 14"/>
          <p:cNvSpPr txBox="1"/>
          <p:nvPr/>
        </p:nvSpPr>
        <p:spPr>
          <a:xfrm>
            <a:off x="4574201" y="2722589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6" name="橢圓形圖說文字 15"/>
          <p:cNvSpPr/>
          <p:nvPr/>
        </p:nvSpPr>
        <p:spPr bwMode="auto">
          <a:xfrm>
            <a:off x="7610698" y="4101577"/>
            <a:ext cx="3615127" cy="494261"/>
          </a:xfrm>
          <a:prstGeom prst="wedgeEllipseCallout">
            <a:avLst>
              <a:gd name="adj1" fmla="val -74690"/>
              <a:gd name="adj2" fmla="val 222591"/>
            </a:avLst>
          </a:prstGeom>
          <a:solidFill>
            <a:srgbClr val="FFC000"/>
          </a:solidFill>
          <a:ln w="25400">
            <a:solidFill>
              <a:srgbClr val="3333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>
                <a:solidFill>
                  <a:srgbClr val="0000FF"/>
                </a:solidFill>
                <a:latin typeface="Trebuchet MS" panose="020B0603020202020204" pitchFamily="34" charset="0"/>
              </a:rPr>
              <a:t>鍵入代</a:t>
            </a:r>
            <a:r>
              <a:rPr lang="zh-HK" altLang="en-US" sz="20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碼</a:t>
            </a:r>
            <a:r>
              <a:rPr lang="zh-TW" altLang="en-US" sz="20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或下拉選項</a:t>
            </a:r>
            <a:endParaRPr lang="zh-HK" altLang="en-US" sz="200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1266465" y="3588277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767621" y="2722589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0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主要作品的代碼表設定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3" name="矩形 9"/>
          <p:cNvSpPr/>
          <p:nvPr/>
        </p:nvSpPr>
        <p:spPr bwMode="auto">
          <a:xfrm>
            <a:off x="3148460" y="2722636"/>
            <a:ext cx="748427" cy="3646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8</a:t>
            </a:fld>
            <a:endParaRPr lang="en-US" dirty="0"/>
          </a:p>
        </p:txBody>
      </p:sp>
      <p:sp>
        <p:nvSpPr>
          <p:cNvPr id="21" name="矩形 9"/>
          <p:cNvSpPr/>
          <p:nvPr/>
        </p:nvSpPr>
        <p:spPr bwMode="auto">
          <a:xfrm>
            <a:off x="4805110" y="2722636"/>
            <a:ext cx="748427" cy="3646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9164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54" y="4803638"/>
            <a:ext cx="8291592" cy="16312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584" y="2043618"/>
            <a:ext cx="4123704" cy="27813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768" y="2043618"/>
            <a:ext cx="5714158" cy="2720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60034" y="1128611"/>
            <a:ext cx="9065791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 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內地考察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800080"/>
              </a:buClr>
              <a:buSzPct val="100000"/>
              <a:buFont typeface="Wingdings" panose="05000000000000000000" pitchFamily="2" charset="2"/>
              <a:buChar char="u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節省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編修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數據輸入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內地考察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的時間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466566" y="5483699"/>
            <a:ext cx="2895823" cy="7590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7433541" y="2608030"/>
            <a:ext cx="805997" cy="4465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 bwMode="auto">
          <a:xfrm flipH="1">
            <a:off x="5744817" y="4794530"/>
            <a:ext cx="327992" cy="689169"/>
          </a:xfrm>
          <a:prstGeom prst="straightConnector1">
            <a:avLst/>
          </a:prstGeom>
          <a:noFill/>
          <a:ln w="28575">
            <a:solidFill>
              <a:srgbClr val="FF0000"/>
            </a:solidFill>
            <a:tailEnd type="triangle"/>
          </a:ln>
        </p:spPr>
      </p:cxnSp>
      <p:sp>
        <p:nvSpPr>
          <p:cNvPr id="15" name="文字方塊 14"/>
          <p:cNvSpPr txBox="1"/>
          <p:nvPr/>
        </p:nvSpPr>
        <p:spPr>
          <a:xfrm>
            <a:off x="7157892" y="2655359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6" name="橢圓形圖說文字 15"/>
          <p:cNvSpPr/>
          <p:nvPr/>
        </p:nvSpPr>
        <p:spPr bwMode="auto">
          <a:xfrm>
            <a:off x="8018073" y="5675822"/>
            <a:ext cx="3615127" cy="494261"/>
          </a:xfrm>
          <a:prstGeom prst="wedgeEllipseCallout">
            <a:avLst>
              <a:gd name="adj1" fmla="val -64242"/>
              <a:gd name="adj2" fmla="val 13457"/>
            </a:avLst>
          </a:prstGeom>
          <a:solidFill>
            <a:srgbClr val="FFC000"/>
          </a:solidFill>
          <a:ln w="25400">
            <a:solidFill>
              <a:srgbClr val="3333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>
                <a:solidFill>
                  <a:srgbClr val="0000FF"/>
                </a:solidFill>
                <a:latin typeface="Trebuchet MS" panose="020B0603020202020204" pitchFamily="34" charset="0"/>
              </a:rPr>
              <a:t>鍵入代</a:t>
            </a:r>
            <a:r>
              <a:rPr lang="zh-HK" altLang="en-US" sz="20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碼</a:t>
            </a:r>
            <a:r>
              <a:rPr lang="zh-TW" altLang="en-US" sz="20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或下拉選項</a:t>
            </a:r>
            <a:endParaRPr lang="zh-HK" altLang="en-US" sz="200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276352" y="2685272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0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內地考察的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代碼表設定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3" name="矩形 9"/>
          <p:cNvSpPr/>
          <p:nvPr/>
        </p:nvSpPr>
        <p:spPr bwMode="auto">
          <a:xfrm>
            <a:off x="5614300" y="2625446"/>
            <a:ext cx="856073" cy="4291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5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9</a:t>
            </a:fld>
            <a:endParaRPr lang="en-US" dirty="0"/>
          </a:p>
        </p:txBody>
      </p:sp>
      <p:sp>
        <p:nvSpPr>
          <p:cNvPr id="17" name="矩形 10"/>
          <p:cNvSpPr/>
          <p:nvPr/>
        </p:nvSpPr>
        <p:spPr bwMode="auto">
          <a:xfrm>
            <a:off x="5815779" y="3498689"/>
            <a:ext cx="5499526" cy="12654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" name="文字方塊 21"/>
          <p:cNvSpPr txBox="1"/>
          <p:nvPr/>
        </p:nvSpPr>
        <p:spPr>
          <a:xfrm>
            <a:off x="11334926" y="3946746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1" name="矩形 8"/>
          <p:cNvSpPr/>
          <p:nvPr/>
        </p:nvSpPr>
        <p:spPr bwMode="auto">
          <a:xfrm>
            <a:off x="1391241" y="3094106"/>
            <a:ext cx="3918121" cy="2856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0976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FF9752504B84386174481646F5B54" ma:contentTypeVersion="11" ma:contentTypeDescription="Create a new document." ma:contentTypeScope="" ma:versionID="97e1d518c4b2c2d2bac7cf720b57b18a">
  <xsd:schema xmlns:xsd="http://www.w3.org/2001/XMLSchema" xmlns:xs="http://www.w3.org/2001/XMLSchema" xmlns:p="http://schemas.microsoft.com/office/2006/metadata/properties" xmlns:ns2="3d76310b-ceb6-4baf-8212-2fb1443a9293" xmlns:ns3="50deb2b0-382b-46e0-953e-fe373c01e01d" targetNamespace="http://schemas.microsoft.com/office/2006/metadata/properties" ma:root="true" ma:fieldsID="fba0e34cfbeb2e053bf5b036c7e5e041" ns2:_="" ns3:_="">
    <xsd:import namespace="3d76310b-ceb6-4baf-8212-2fb1443a9293"/>
    <xsd:import namespace="50deb2b0-382b-46e0-953e-fe373c01e0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6310b-ceb6-4baf-8212-2fb1443a9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ea62f16-d582-4834-8c6b-45a5dadf61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eb2b0-382b-46e0-953e-fe373c01e0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672e77-3b84-461e-9b48-8db29cb37439}" ma:internalName="TaxCatchAll" ma:showField="CatchAllData" ma:web="50deb2b0-382b-46e0-953e-fe373c01e0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724560-6108-47B1-90D7-9E08DC6FCE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8F2A87-AB70-497C-A643-091E2E9F2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6310b-ceb6-4baf-8212-2fb1443a9293"/>
    <ds:schemaRef ds:uri="50deb2b0-382b-46e0-953e-fe373c01e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52593</TotalTime>
  <Words>586</Words>
  <Application>Microsoft Office PowerPoint</Application>
  <PresentationFormat>Widescreen</PresentationFormat>
  <Paragraphs>80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微軟正黑體</vt:lpstr>
      <vt:lpstr>新細明體</vt:lpstr>
      <vt:lpstr>Arial</vt:lpstr>
      <vt:lpstr>Calibri</vt:lpstr>
      <vt:lpstr>Cooper Black</vt:lpstr>
      <vt:lpstr>Tahoma</vt:lpstr>
      <vt:lpstr>Times New Roman</vt:lpstr>
      <vt:lpstr>Trebuchet MS</vt:lpstr>
      <vt:lpstr>Wingdings</vt:lpstr>
      <vt:lpstr>佈景主題1</vt:lpstr>
      <vt:lpstr> 學生學習概覽  Student Learning Profile (SLP)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Ricardo Yu</dc:creator>
  <cp:lastModifiedBy>LI, Siu-hong</cp:lastModifiedBy>
  <cp:revision>664</cp:revision>
  <cp:lastPrinted>2024-09-05T06:08:10Z</cp:lastPrinted>
  <dcterms:created xsi:type="dcterms:W3CDTF">2018-05-11T03:19:46Z</dcterms:created>
  <dcterms:modified xsi:type="dcterms:W3CDTF">2024-12-24T01:27:05Z</dcterms:modified>
</cp:coreProperties>
</file>