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9"/>
  </p:notesMasterIdLst>
  <p:handoutMasterIdLst>
    <p:handoutMasterId r:id="rId20"/>
  </p:handoutMasterIdLst>
  <p:sldIdLst>
    <p:sldId id="1737" r:id="rId4"/>
    <p:sldId id="1892" r:id="rId5"/>
    <p:sldId id="1845" r:id="rId6"/>
    <p:sldId id="1906" r:id="rId7"/>
    <p:sldId id="1893" r:id="rId8"/>
    <p:sldId id="1847" r:id="rId9"/>
    <p:sldId id="1907" r:id="rId10"/>
    <p:sldId id="1848" r:id="rId11"/>
    <p:sldId id="1905" r:id="rId12"/>
    <p:sldId id="1915" r:id="rId13"/>
    <p:sldId id="1849" r:id="rId14"/>
    <p:sldId id="1908" r:id="rId15"/>
    <p:sldId id="1850" r:id="rId16"/>
    <p:sldId id="1851" r:id="rId17"/>
    <p:sldId id="1813" r:id="rId18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2403397-DC87-4AA5-9E50-DFD4A1CCB781}">
          <p14:sldIdLst>
            <p14:sldId id="1737"/>
            <p14:sldId id="1892"/>
            <p14:sldId id="1845"/>
            <p14:sldId id="1906"/>
            <p14:sldId id="1893"/>
            <p14:sldId id="1847"/>
            <p14:sldId id="1907"/>
            <p14:sldId id="1848"/>
            <p14:sldId id="1905"/>
            <p14:sldId id="1915"/>
            <p14:sldId id="1849"/>
            <p14:sldId id="1908"/>
            <p14:sldId id="1850"/>
            <p14:sldId id="1851"/>
            <p14:sldId id="181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Wai-chung Henry" initials="LWH" lastIdx="15" clrIdx="0">
    <p:extLst>
      <p:ext uri="{19B8F6BF-5375-455C-9EA6-DF929625EA0E}">
        <p15:presenceInfo xmlns:p15="http://schemas.microsoft.com/office/powerpoint/2012/main" userId="S-1-5-21-2637006528-1015924553-1750768987-1160" providerId="AD"/>
      </p:ext>
    </p:extLst>
  </p:cmAuthor>
  <p:cmAuthor id="2" name="SIM7" initials="SIM7" lastIdx="19" clrIdx="1">
    <p:extLst>
      <p:ext uri="{19B8F6BF-5375-455C-9EA6-DF929625EA0E}">
        <p15:presenceInfo xmlns:p15="http://schemas.microsoft.com/office/powerpoint/2012/main" userId="SIM7" providerId="None"/>
      </p:ext>
    </p:extLst>
  </p:cmAuthor>
  <p:cmAuthor id="3" name="LAM, Hiu-fung Cathy" initials="LHC" lastIdx="6" clrIdx="2">
    <p:extLst>
      <p:ext uri="{19B8F6BF-5375-455C-9EA6-DF929625EA0E}">
        <p15:presenceInfo xmlns:p15="http://schemas.microsoft.com/office/powerpoint/2012/main" userId="S-1-5-21-2637006528-1015924553-1750768987-30449" providerId="AD"/>
      </p:ext>
    </p:extLst>
  </p:cmAuthor>
  <p:cmAuthor id="4" name="SIM" initials="SIM" lastIdx="22" clrIdx="3">
    <p:extLst>
      <p:ext uri="{19B8F6BF-5375-455C-9EA6-DF929625EA0E}">
        <p15:presenceInfo xmlns:p15="http://schemas.microsoft.com/office/powerpoint/2012/main" userId="SIM" providerId="None"/>
      </p:ext>
    </p:extLst>
  </p:cmAuthor>
  <p:cmAuthor id="5" name="Ricardo Yu" initials="RY" lastIdx="15" clrIdx="4">
    <p:extLst>
      <p:ext uri="{19B8F6BF-5375-455C-9EA6-DF929625EA0E}">
        <p15:presenceInfo xmlns:p15="http://schemas.microsoft.com/office/powerpoint/2012/main" userId="S::ricardo.yu@ges.com.hk::48e45529-1bd2-4b89-9705-aafce10c1b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FF"/>
    <a:srgbClr val="F7FAFD"/>
    <a:srgbClr val="2E75B6"/>
    <a:srgbClr val="CEE1F2"/>
    <a:srgbClr val="B5D2EC"/>
    <a:srgbClr val="FF3399"/>
    <a:srgbClr val="663300"/>
    <a:srgbClr val="FFCC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83605" autoAdjust="0"/>
  </p:normalViewPr>
  <p:slideViewPr>
    <p:cSldViewPr snapToGrid="0">
      <p:cViewPr varScale="1">
        <p:scale>
          <a:sx n="96" d="100"/>
          <a:sy n="96" d="100"/>
        </p:scale>
        <p:origin x="106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9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9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r">
              <a:defRPr sz="1200"/>
            </a:lvl1pPr>
          </a:lstStyle>
          <a:p>
            <a:fld id="{5A6930C4-1CEF-44DC-BA4F-D4673626C546}" type="datetimeFigureOut">
              <a:rPr lang="zh-HK" altLang="en-US" smtClean="0"/>
              <a:t>24/12/2024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9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r">
              <a:defRPr sz="1200"/>
            </a:lvl1pPr>
          </a:lstStyle>
          <a:p>
            <a:fld id="{CDEF0C94-2FE2-4F67-B31A-C622EEA70FD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7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64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71A6E3F1-224B-425D-A857-3CA308D64953}" type="datetimeFigureOut">
              <a:rPr lang="zh-HK" altLang="en-US" smtClean="0"/>
              <a:t>24/12/2024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02" y="4777198"/>
            <a:ext cx="5437275" cy="3908613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64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E360F69-5F52-4D59-8E6C-D976104DA9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2706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48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1" y="17393"/>
            <a:ext cx="2489606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 userDrawn="1"/>
        </p:nvGrpSpPr>
        <p:grpSpPr>
          <a:xfrm>
            <a:off x="11351895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4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4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 userDrawn="1"/>
        </p:nvSpPr>
        <p:spPr>
          <a:xfrm>
            <a:off x="333148" y="564846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 userDrawn="1"/>
        </p:nvSpPr>
        <p:spPr>
          <a:xfrm rot="16200000">
            <a:off x="10192598" y="4788826"/>
            <a:ext cx="315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40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800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24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2100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80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700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690065EC-2AB5-4318-9AAB-4D71484F29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1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28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66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13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13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 userDrawn="1"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 userDrawn="1"/>
        </p:nvSpPr>
        <p:spPr>
          <a:xfrm>
            <a:off x="41565" y="648035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80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 userDrawn="1"/>
        </p:nvSpPr>
        <p:spPr>
          <a:xfrm>
            <a:off x="8949061" y="6400425"/>
            <a:ext cx="249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6" r:id="rId7"/>
    <p:sldLayoutId id="2147483667" r:id="rId8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260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800" dirty="0">
          <a:solidFill>
            <a:srgbClr val="660066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2400" dirty="0">
          <a:solidFill>
            <a:srgbClr val="9900CC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2000" dirty="0">
          <a:solidFill>
            <a:srgbClr val="6600CC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80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050">
          <a:solidFill>
            <a:schemeClr val="tx1"/>
          </a:solidFill>
          <a:latin typeface="Tahoma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9957" y="5261521"/>
            <a:ext cx="8800126" cy="1143000"/>
          </a:xfrm>
        </p:spPr>
        <p:txBody>
          <a:bodyPr/>
          <a:lstStyle/>
          <a:p>
            <a:r>
              <a:rPr lang="zh-TW" altLang="en-US" dirty="0">
                <a:solidFill>
                  <a:srgbClr val="7030A0"/>
                </a:solidFill>
              </a:rPr>
              <a:t/>
            </a:r>
            <a:br>
              <a:rPr lang="zh-TW" altLang="en-US" dirty="0">
                <a:solidFill>
                  <a:srgbClr val="7030A0"/>
                </a:solidFill>
              </a:rPr>
            </a:br>
            <a:r>
              <a:rPr lang="zh-TW" altLang="en-US" dirty="0">
                <a:solidFill>
                  <a:srgbClr val="7030A0"/>
                </a:solidFill>
              </a:rPr>
              <a:t>學生學習概覽</a:t>
            </a:r>
            <a:br>
              <a:rPr lang="zh-TW" altLang="en-US" dirty="0">
                <a:solidFill>
                  <a:srgbClr val="7030A0"/>
                </a:solidFill>
              </a:rPr>
            </a:br>
            <a:r>
              <a:rPr lang="en-US" altLang="zh-TW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 smtClean="0">
                <a:solidFill>
                  <a:srgbClr val="000066"/>
                </a:solidFill>
              </a:rPr>
              <a:t>Student </a:t>
            </a:r>
            <a:r>
              <a:rPr lang="en-US" altLang="zh-TW" dirty="0">
                <a:solidFill>
                  <a:srgbClr val="000066"/>
                </a:solidFill>
              </a:rPr>
              <a:t>Learning Profile (SLP)</a:t>
            </a:r>
            <a:r>
              <a:rPr lang="en-US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rgbClr val="00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36642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561" y="1775602"/>
            <a:ext cx="10602805" cy="46869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2691" y="1341439"/>
            <a:ext cx="8682182" cy="424637"/>
          </a:xfrm>
        </p:spPr>
        <p:txBody>
          <a:bodyPr/>
          <a:lstStyle/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可透過指定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格式的</a:t>
            </a:r>
            <a:r>
              <a:rPr lang="en-US" altLang="zh-HK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單一</a:t>
            </a:r>
            <a:r>
              <a:rPr lang="en-US" altLang="zh-HK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整批匯入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學生資料</a:t>
            </a:r>
          </a:p>
          <a:p>
            <a:endParaRPr lang="zh-HK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2320830" y="2079235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>
                <a:solidFill>
                  <a:srgbClr val="FF0000"/>
                </a:solidFill>
              </a:rPr>
              <a:t>1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975814" y="2780090"/>
            <a:ext cx="926878" cy="44334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265235" y="3656087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265236" y="3272536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05964" y="2817097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4" name="矩形 5"/>
          <p:cNvSpPr/>
          <p:nvPr/>
        </p:nvSpPr>
        <p:spPr bwMode="auto">
          <a:xfrm>
            <a:off x="2604492" y="2067338"/>
            <a:ext cx="1092866" cy="39312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匯入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其他學習經歷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(OLE</a:t>
            </a:r>
            <a:r>
              <a:rPr lang="en-US" altLang="zh-TW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)(3)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6" name="矩形 9"/>
          <p:cNvSpPr/>
          <p:nvPr/>
        </p:nvSpPr>
        <p:spPr bwMode="auto">
          <a:xfrm>
            <a:off x="4545838" y="3272536"/>
            <a:ext cx="3604249" cy="3835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" name="矩形 9"/>
          <p:cNvSpPr/>
          <p:nvPr/>
        </p:nvSpPr>
        <p:spPr bwMode="auto">
          <a:xfrm>
            <a:off x="4535900" y="3697173"/>
            <a:ext cx="1825144" cy="5865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8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4171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31454"/>
          <a:stretch/>
        </p:blipFill>
        <p:spPr>
          <a:xfrm>
            <a:off x="1854137" y="1749287"/>
            <a:ext cx="8335943" cy="466976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2691" y="1341439"/>
            <a:ext cx="8691418" cy="417787"/>
          </a:xfrm>
        </p:spPr>
        <p:txBody>
          <a:bodyPr/>
          <a:lstStyle/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可透過指定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格式的</a:t>
            </a:r>
            <a:r>
              <a:rPr lang="en-US" altLang="zh-HK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單一</a:t>
            </a:r>
            <a:r>
              <a:rPr lang="en-US" altLang="zh-HK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整批匯入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學生資料</a:t>
            </a:r>
          </a:p>
          <a:p>
            <a:endParaRPr lang="zh-HK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771526" y="2134719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>
                <a:solidFill>
                  <a:srgbClr val="FF0000"/>
                </a:solidFill>
              </a:rPr>
              <a:t>1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668458" y="3583077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547671" y="2954697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668458" y="4000864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5002435" y="2042265"/>
            <a:ext cx="1562953" cy="49100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4" name="矩形 9"/>
          <p:cNvSpPr/>
          <p:nvPr/>
        </p:nvSpPr>
        <p:spPr bwMode="auto">
          <a:xfrm>
            <a:off x="1933932" y="2879544"/>
            <a:ext cx="968293" cy="5196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匯入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校外表現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獎項</a:t>
            </a:r>
            <a:r>
              <a:rPr lang="en-US" altLang="zh-TW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(1)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6" name="矩形 9"/>
          <p:cNvSpPr/>
          <p:nvPr/>
        </p:nvSpPr>
        <p:spPr bwMode="auto">
          <a:xfrm>
            <a:off x="6002232" y="3510334"/>
            <a:ext cx="4076048" cy="4154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" name="矩形 9"/>
          <p:cNvSpPr/>
          <p:nvPr/>
        </p:nvSpPr>
        <p:spPr bwMode="auto">
          <a:xfrm>
            <a:off x="6002232" y="3949239"/>
            <a:ext cx="1233455" cy="7022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8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558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2691" y="1341439"/>
            <a:ext cx="8691418" cy="417787"/>
          </a:xfrm>
        </p:spPr>
        <p:txBody>
          <a:bodyPr/>
          <a:lstStyle/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可透過指定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格式的</a:t>
            </a:r>
            <a:r>
              <a:rPr lang="en-US" altLang="zh-HK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單一</a:t>
            </a:r>
            <a:r>
              <a:rPr lang="en-US" altLang="zh-HK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整批匯入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學生資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料</a:t>
            </a:r>
            <a:endPara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匯入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校外表現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獎項</a:t>
            </a:r>
            <a:r>
              <a:rPr lang="en-US" altLang="zh-TW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(2)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8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12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40" y="2886030"/>
            <a:ext cx="11784070" cy="64779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440" y="3533820"/>
            <a:ext cx="4458322" cy="371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440" y="4210237"/>
            <a:ext cx="2781688" cy="4477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440" y="2257387"/>
            <a:ext cx="2829320" cy="4572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441" y="4857705"/>
            <a:ext cx="11703224" cy="5741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9" name="矩形 5"/>
          <p:cNvSpPr/>
          <p:nvPr/>
        </p:nvSpPr>
        <p:spPr bwMode="auto">
          <a:xfrm>
            <a:off x="184914" y="4808808"/>
            <a:ext cx="1262885" cy="6516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452680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194" y="2172864"/>
            <a:ext cx="8793042" cy="422716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11927" y="1295271"/>
            <a:ext cx="8298873" cy="873218"/>
          </a:xfrm>
        </p:spPr>
        <p:txBody>
          <a:bodyPr/>
          <a:lstStyle/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可透過指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格式的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單一</a:t>
            </a:r>
            <a:r>
              <a:rPr lang="en-US" altLang="zh-HK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整批匯入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</a:p>
          <a:p>
            <a:pPr marL="0" indent="0">
              <a:buNone/>
            </a:pPr>
            <a:r>
              <a:rPr lang="en-US" altLang="zh-HK" dirty="0" smtClean="0"/>
              <a:t>   </a:t>
            </a:r>
            <a:r>
              <a:rPr lang="en-US" altLang="zh-HK" b="1" dirty="0" smtClean="0">
                <a:solidFill>
                  <a:srgbClr val="008000"/>
                </a:solidFill>
              </a:rPr>
              <a:t>(</a:t>
            </a:r>
            <a:r>
              <a:rPr lang="zh-HK" altLang="en-US" b="1" dirty="0">
                <a:solidFill>
                  <a:srgbClr val="008000"/>
                </a:solidFill>
              </a:rPr>
              <a:t>注意文字檔格式</a:t>
            </a:r>
            <a:r>
              <a:rPr lang="en-US" altLang="zh-HK" b="1" dirty="0" smtClean="0">
                <a:solidFill>
                  <a:srgbClr val="008000"/>
                </a:solidFill>
              </a:rPr>
              <a:t>)</a:t>
            </a:r>
            <a:endParaRPr lang="zh-HK" altLang="en-US" b="1" dirty="0">
              <a:solidFill>
                <a:srgbClr val="008000"/>
              </a:solidFill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7625944" y="2598598"/>
            <a:ext cx="1362366" cy="59186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1782194" y="5342380"/>
            <a:ext cx="5843750" cy="105764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330168" y="2721534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>
                <a:solidFill>
                  <a:srgbClr val="FF0000"/>
                </a:solidFill>
              </a:rPr>
              <a:t>1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486418" y="3714021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644426" y="4424379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1911927" y="3601400"/>
            <a:ext cx="1169203" cy="5945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匯入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學生自</a:t>
            </a:r>
            <a:r>
              <a:rPr lang="zh-TW" altLang="en-US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述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2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2646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/>
          <a:srcRect t="62511"/>
          <a:stretch/>
        </p:blipFill>
        <p:spPr>
          <a:xfrm>
            <a:off x="721505" y="3927943"/>
            <a:ext cx="10901681" cy="2528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8993"/>
          <a:stretch/>
        </p:blipFill>
        <p:spPr>
          <a:xfrm>
            <a:off x="3205019" y="1689221"/>
            <a:ext cx="8418167" cy="31777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89924" y="1231065"/>
            <a:ext cx="9123449" cy="473339"/>
          </a:xfrm>
        </p:spPr>
        <p:txBody>
          <a:bodyPr/>
          <a:lstStyle/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可透過指定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格式的</a:t>
            </a:r>
            <a:r>
              <a:rPr lang="en-US" altLang="zh-HK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按班別單一</a:t>
            </a:r>
            <a:r>
              <a:rPr lang="en-US" altLang="zh-HK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整批匯入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學生資料</a:t>
            </a:r>
            <a:endParaRPr lang="en-US" altLang="zh-HK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7566543" y="1914039"/>
            <a:ext cx="1000987" cy="4057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6218242" y="3034119"/>
            <a:ext cx="3253750" cy="11601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790264" y="4307814"/>
            <a:ext cx="929296" cy="45407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265171" y="2524943"/>
            <a:ext cx="696347" cy="44334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718782" y="5286595"/>
            <a:ext cx="8904404" cy="34201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2718782" y="5676657"/>
            <a:ext cx="4139218" cy="7669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335634" y="1952535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>
                <a:solidFill>
                  <a:srgbClr val="FF0000"/>
                </a:solidFill>
              </a:rPr>
              <a:t>1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410141" y="5272938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410141" y="5839309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933425" y="3162116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5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2944034" y="2556500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6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397087" y="4350187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4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0706" y="2146453"/>
            <a:ext cx="2259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800080"/>
              </a:buClr>
              <a:buSzPct val="100000"/>
            </a:pPr>
            <a:r>
              <a:rPr lang="en-US" altLang="zh-HK" sz="24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HK" altLang="en-US" sz="24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其他學習經歷</a:t>
            </a:r>
            <a:endParaRPr lang="en-US" altLang="zh-HK" sz="24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buClr>
                <a:srgbClr val="800080"/>
              </a:buClr>
              <a:buSzPct val="100000"/>
            </a:pPr>
            <a:r>
              <a:rPr lang="zh-HK" altLang="en-US" sz="24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endParaRPr lang="en-US" altLang="zh-HK" sz="24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buClr>
                <a:srgbClr val="800080"/>
              </a:buClr>
              <a:buSzPct val="100000"/>
            </a:pPr>
            <a:r>
              <a:rPr lang="zh-HK" altLang="en-US" sz="24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校內頒發獎項</a:t>
            </a:r>
            <a:r>
              <a:rPr lang="en-US" altLang="zh-HK" sz="24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HK" altLang="en-US" sz="24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2" name="Elbow Connector 21"/>
          <p:cNvCxnSpPr/>
          <p:nvPr/>
        </p:nvCxnSpPr>
        <p:spPr bwMode="auto">
          <a:xfrm flipV="1">
            <a:off x="1719560" y="4059034"/>
            <a:ext cx="4498682" cy="483150"/>
          </a:xfrm>
          <a:prstGeom prst="bentConnector3">
            <a:avLst>
              <a:gd name="adj1" fmla="val 2260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匯入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列印次</a:t>
            </a:r>
            <a:r>
              <a:rPr lang="zh-TW" altLang="en-US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序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1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7848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6128" y="3075058"/>
            <a:ext cx="1779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SzTx/>
              <a:buFontTx/>
            </a:pPr>
            <a:r>
              <a:rPr lang="en-US" altLang="zh-TW" sz="4800" kern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CN" altLang="en-US" sz="4800" kern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完</a:t>
            </a:r>
            <a:r>
              <a:rPr lang="zh-TW" altLang="en-US" sz="4800" kern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800" kern="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endParaRPr lang="zh-TW" altLang="en-GB" sz="4800" kern="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0811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41" y="2241236"/>
            <a:ext cx="11019759" cy="3978946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3441" y="1481347"/>
            <a:ext cx="11019759" cy="549850"/>
          </a:xfrm>
        </p:spPr>
        <p:txBody>
          <a:bodyPr/>
          <a:lstStyle/>
          <a:p>
            <a:pPr algn="ctr"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處理學生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其他學習經歷</a:t>
            </a:r>
            <a:r>
              <a:rPr lang="en-US" altLang="zh-HK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(OLE)</a:t>
            </a: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資料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及編</a:t>
            </a: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製學生學習概覽</a:t>
            </a:r>
            <a:r>
              <a:rPr lang="en-US" altLang="zh-HK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(SLP)</a:t>
            </a: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報表</a:t>
            </a:r>
            <a:endParaRPr lang="en-US" altLang="zh-TW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indent="0" algn="ctr">
              <a:buClr>
                <a:srgbClr val="800080"/>
              </a:buClr>
              <a:buSzPct val="100000"/>
              <a:buNone/>
            </a:pPr>
            <a:endParaRPr lang="zh-HK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276535" y="3409946"/>
            <a:ext cx="1508039" cy="87381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功能表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013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2527" y="1898753"/>
            <a:ext cx="4173054" cy="41409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0257" y="1196235"/>
            <a:ext cx="11012943" cy="572974"/>
          </a:xfrm>
        </p:spPr>
        <p:txBody>
          <a:bodyPr/>
          <a:lstStyle/>
          <a:p>
            <a:pPr algn="ctr"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學生學習概覽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匯出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主要作品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7582527" y="1898753"/>
            <a:ext cx="4173054" cy="2007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19514" y="1898753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>
                <a:solidFill>
                  <a:srgbClr val="FF0000"/>
                </a:solidFill>
              </a:rPr>
              <a:t>1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1822744" y="2749313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19514" y="2273524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1" name="爆炸 2 10"/>
          <p:cNvSpPr/>
          <p:nvPr/>
        </p:nvSpPr>
        <p:spPr bwMode="auto">
          <a:xfrm>
            <a:off x="9004498" y="4942946"/>
            <a:ext cx="2818246" cy="1035030"/>
          </a:xfrm>
          <a:prstGeom prst="irregularSeal2">
            <a:avLst/>
          </a:prstGeom>
          <a:solidFill>
            <a:srgbClr val="FFC000"/>
          </a:solidFill>
          <a:ln w="25400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l"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zh-HK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加</a:t>
            </a:r>
            <a:r>
              <a:rPr lang="zh-HK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密要</a:t>
            </a:r>
            <a:r>
              <a:rPr lang="zh-HK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求！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43789" y="1696516"/>
            <a:ext cx="6971575" cy="4664527"/>
            <a:chOff x="543789" y="1696516"/>
            <a:chExt cx="6971575" cy="4664527"/>
          </a:xfrm>
        </p:grpSpPr>
        <p:grpSp>
          <p:nvGrpSpPr>
            <p:cNvPr id="17" name="Group 16"/>
            <p:cNvGrpSpPr/>
            <p:nvPr/>
          </p:nvGrpSpPr>
          <p:grpSpPr>
            <a:xfrm>
              <a:off x="620257" y="1696516"/>
              <a:ext cx="6895107" cy="4664527"/>
              <a:chOff x="620257" y="1696516"/>
              <a:chExt cx="6895108" cy="5176194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0257" y="1696516"/>
                <a:ext cx="6895107" cy="4761046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0257" y="6447623"/>
                <a:ext cx="6895108" cy="425087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</p:pic>
        </p:grpSp>
        <p:sp>
          <p:nvSpPr>
            <p:cNvPr id="5" name="矩形 4"/>
            <p:cNvSpPr/>
            <p:nvPr/>
          </p:nvSpPr>
          <p:spPr bwMode="auto">
            <a:xfrm>
              <a:off x="543789" y="1868936"/>
              <a:ext cx="877507" cy="36933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</a:pPr>
              <a:endParaRPr lang="zh-HK" altLang="en-US" sz="2000" b="1">
                <a:solidFill>
                  <a:srgbClr val="0000FF"/>
                </a:solidFill>
                <a:latin typeface="Trebuchet MS" panose="020B0603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6" name="矩形 5"/>
            <p:cNvSpPr/>
            <p:nvPr/>
          </p:nvSpPr>
          <p:spPr bwMode="auto">
            <a:xfrm>
              <a:off x="543789" y="2261622"/>
              <a:ext cx="1145863" cy="312613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</a:pPr>
              <a:endParaRPr lang="zh-HK" altLang="en-US" sz="2000" b="1">
                <a:solidFill>
                  <a:srgbClr val="0000FF"/>
                </a:solidFill>
                <a:latin typeface="Trebuchet MS" panose="020B0603020202020204" pitchFamily="34" charset="0"/>
                <a:ea typeface="新細明體" panose="02020500000000000000" pitchFamily="18" charset="-12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V="1">
              <a:off x="2808402" y="2796144"/>
              <a:ext cx="560963" cy="86203"/>
            </a:xfrm>
            <a:prstGeom prst="rect">
              <a:avLst/>
            </a:prstGeom>
          </p:spPr>
        </p:pic>
      </p:grpSp>
      <p:sp>
        <p:nvSpPr>
          <p:cNvPr id="20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匯出 </a:t>
            </a:r>
            <a:r>
              <a:rPr lang="en-US" altLang="zh-TW" sz="4000" b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主要作品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1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35122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53094" y="1651429"/>
            <a:ext cx="7939817" cy="4509121"/>
            <a:chOff x="553094" y="1651429"/>
            <a:chExt cx="7939817" cy="4509121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3094" y="1651429"/>
              <a:ext cx="7939817" cy="4509121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30323" y="2816221"/>
              <a:ext cx="371527" cy="76211"/>
            </a:xfrm>
            <a:prstGeom prst="rect">
              <a:avLst/>
            </a:prstGeom>
          </p:spPr>
        </p:pic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2527" y="1898753"/>
            <a:ext cx="4173054" cy="41409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0257" y="1196235"/>
            <a:ext cx="11012943" cy="572974"/>
          </a:xfrm>
        </p:spPr>
        <p:txBody>
          <a:bodyPr/>
          <a:lstStyle/>
          <a:p>
            <a:pPr algn="ctr"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學生學習概覽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匯出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內地考察</a:t>
            </a:r>
            <a:endParaRPr lang="zh-HK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7582527" y="1898753"/>
            <a:ext cx="4173054" cy="2007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19514" y="1898753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>
                <a:solidFill>
                  <a:srgbClr val="FF0000"/>
                </a:solidFill>
              </a:rPr>
              <a:t>1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1822744" y="2749313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19514" y="2273524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1" name="爆炸 2 10"/>
          <p:cNvSpPr/>
          <p:nvPr/>
        </p:nvSpPr>
        <p:spPr bwMode="auto">
          <a:xfrm>
            <a:off x="9004498" y="4942946"/>
            <a:ext cx="2818246" cy="1035030"/>
          </a:xfrm>
          <a:prstGeom prst="irregularSeal2">
            <a:avLst/>
          </a:prstGeom>
          <a:solidFill>
            <a:srgbClr val="FFC000"/>
          </a:solidFill>
          <a:ln w="25400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l"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zh-HK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加</a:t>
            </a:r>
            <a:r>
              <a:rPr lang="zh-HK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密要</a:t>
            </a:r>
            <a:r>
              <a:rPr lang="zh-HK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求！</a:t>
            </a:r>
          </a:p>
        </p:txBody>
      </p:sp>
      <p:sp>
        <p:nvSpPr>
          <p:cNvPr id="20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匯出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內地考察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1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02425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41" y="2241236"/>
            <a:ext cx="11019759" cy="3978946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3441" y="1481347"/>
            <a:ext cx="11019759" cy="549850"/>
          </a:xfrm>
        </p:spPr>
        <p:txBody>
          <a:bodyPr/>
          <a:lstStyle/>
          <a:p>
            <a:pPr algn="ctr"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處理學生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其他學習經歷</a:t>
            </a:r>
            <a:r>
              <a:rPr lang="en-US" altLang="zh-HK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(OLE)</a:t>
            </a: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資料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及編</a:t>
            </a: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製學生學習概覽</a:t>
            </a:r>
            <a:r>
              <a:rPr lang="en-US" altLang="zh-HK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(SLP)</a:t>
            </a:r>
            <a:r>
              <a:rPr lang="zh-HK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報表</a:t>
            </a:r>
            <a:endParaRPr lang="en-US" altLang="zh-TW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indent="0" algn="ctr">
              <a:buClr>
                <a:srgbClr val="800080"/>
              </a:buClr>
              <a:buSzPct val="100000"/>
              <a:buNone/>
            </a:pPr>
            <a:endParaRPr lang="zh-HK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6244479" y="3409946"/>
            <a:ext cx="1508039" cy="87381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功能表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118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690" y="1888435"/>
            <a:ext cx="10054414" cy="450105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11928" y="1341440"/>
            <a:ext cx="8298873" cy="546996"/>
          </a:xfrm>
        </p:spPr>
        <p:txBody>
          <a:bodyPr/>
          <a:lstStyle/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可透過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指定</a:t>
            </a:r>
            <a:r>
              <a:rPr lang="en-US" altLang="zh-HK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檔格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式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批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入學生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</a:p>
        </p:txBody>
      </p:sp>
      <p:sp>
        <p:nvSpPr>
          <p:cNvPr id="6" name="矩形 5"/>
          <p:cNvSpPr/>
          <p:nvPr/>
        </p:nvSpPr>
        <p:spPr bwMode="auto">
          <a:xfrm>
            <a:off x="1007747" y="2358043"/>
            <a:ext cx="1384457" cy="6373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61383" y="2492055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>
                <a:solidFill>
                  <a:srgbClr val="FF0000"/>
                </a:solidFill>
              </a:rPr>
              <a:t>1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8" name="雲朵形圖說文字 7"/>
          <p:cNvSpPr/>
          <p:nvPr/>
        </p:nvSpPr>
        <p:spPr bwMode="auto">
          <a:xfrm>
            <a:off x="6505433" y="5341599"/>
            <a:ext cx="4544291" cy="1047895"/>
          </a:xfrm>
          <a:prstGeom prst="cloudCallout">
            <a:avLst>
              <a:gd name="adj1" fmla="val -13551"/>
              <a:gd name="adj2" fmla="val -86209"/>
            </a:avLst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l"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學生學習概覽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 匯出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 主要作品   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一起使用</a:t>
            </a:r>
            <a:endParaRPr lang="zh-HK" altLang="en-US" sz="20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 dirty="0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1168883" y="3496540"/>
            <a:ext cx="1365595" cy="69207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6056944" y="4370962"/>
            <a:ext cx="1775092" cy="56878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53723" y="3657913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927824" y="4444785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匯入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主要作</a:t>
            </a:r>
            <a:r>
              <a:rPr lang="zh-TW" altLang="en-US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品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5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2004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349" y="1900849"/>
            <a:ext cx="10079697" cy="44908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3724" y="1341440"/>
            <a:ext cx="10979476" cy="546996"/>
          </a:xfrm>
        </p:spPr>
        <p:txBody>
          <a:bodyPr/>
          <a:lstStyle/>
          <a:p>
            <a:pPr algn="ctr"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可透過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指定</a:t>
            </a:r>
            <a:r>
              <a:rPr lang="en-US" altLang="zh-HK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檔格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式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批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入學生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</a:t>
            </a:r>
          </a:p>
        </p:txBody>
      </p:sp>
      <p:sp>
        <p:nvSpPr>
          <p:cNvPr id="6" name="矩形 5"/>
          <p:cNvSpPr/>
          <p:nvPr/>
        </p:nvSpPr>
        <p:spPr bwMode="auto">
          <a:xfrm>
            <a:off x="2350772" y="2377210"/>
            <a:ext cx="1384457" cy="63735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038004" y="2522146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>
                <a:solidFill>
                  <a:srgbClr val="FF0000"/>
                </a:solidFill>
              </a:rPr>
              <a:t>1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8" name="雲朵形圖說文字 7"/>
          <p:cNvSpPr/>
          <p:nvPr/>
        </p:nvSpPr>
        <p:spPr bwMode="auto">
          <a:xfrm>
            <a:off x="2249944" y="4765639"/>
            <a:ext cx="4544291" cy="1047895"/>
          </a:xfrm>
          <a:prstGeom prst="cloudCallout">
            <a:avLst>
              <a:gd name="adj1" fmla="val 48911"/>
              <a:gd name="adj2" fmla="val -53487"/>
            </a:avLst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l"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學生學習概覽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 匯出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內地考察 </a:t>
            </a:r>
            <a:r>
              <a:rPr lang="zh-TW" altLang="en-US" sz="20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20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起使用</a:t>
            </a:r>
            <a:endParaRPr lang="zh-HK" altLang="en-US" sz="20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 dirty="0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1168883" y="3496540"/>
            <a:ext cx="1365595" cy="69207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6876094" y="4370962"/>
            <a:ext cx="1775092" cy="56878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53723" y="3657913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691788" y="4472072"/>
            <a:ext cx="230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匯入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內地考察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5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7256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986" y="1766076"/>
            <a:ext cx="10802504" cy="45213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2691" y="1341439"/>
            <a:ext cx="8682182" cy="424637"/>
          </a:xfrm>
        </p:spPr>
        <p:txBody>
          <a:bodyPr/>
          <a:lstStyle/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可透過指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格式的</a:t>
            </a:r>
            <a:r>
              <a:rPr lang="en-US" altLang="zh-HK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單一</a:t>
            </a:r>
            <a:r>
              <a:rPr lang="en-US" altLang="zh-HK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整批匯入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生資料</a:t>
            </a:r>
          </a:p>
          <a:p>
            <a:endParaRPr lang="zh-HK" altLang="en-US" dirty="0"/>
          </a:p>
        </p:txBody>
      </p:sp>
      <p:sp>
        <p:nvSpPr>
          <p:cNvPr id="14" name="矩形 5"/>
          <p:cNvSpPr/>
          <p:nvPr/>
        </p:nvSpPr>
        <p:spPr bwMode="auto">
          <a:xfrm>
            <a:off x="2420470" y="2081056"/>
            <a:ext cx="1092866" cy="39312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匯入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其他學習經歷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(OLE</a:t>
            </a:r>
            <a:r>
              <a:rPr lang="en-US" altLang="zh-TW" sz="4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)(1)</a:t>
            </a:r>
            <a:endParaRPr lang="en-US" altLang="zh-TW" sz="40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7" name="矩形 9"/>
          <p:cNvSpPr/>
          <p:nvPr/>
        </p:nvSpPr>
        <p:spPr bwMode="auto">
          <a:xfrm>
            <a:off x="840658" y="5201509"/>
            <a:ext cx="5648632" cy="96331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8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2305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2691" y="1341439"/>
            <a:ext cx="8682182" cy="424637"/>
          </a:xfrm>
        </p:spPr>
        <p:txBody>
          <a:bodyPr/>
          <a:lstStyle/>
          <a:p>
            <a:pPr>
              <a:buClr>
                <a:srgbClr val="800080"/>
              </a:buClr>
              <a:buSzPct val="100000"/>
              <a:buFont typeface="Wingdings" panose="05000000000000000000" pitchFamily="2" charset="2"/>
              <a:buChar char="Ø"/>
            </a:pP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可透過指定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格式的</a:t>
            </a:r>
            <a:r>
              <a:rPr lang="en-US" altLang="zh-HK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Excel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單一</a:t>
            </a:r>
            <a:r>
              <a:rPr lang="en-US" altLang="zh-HK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批匯入</a:t>
            </a:r>
            <a:r>
              <a:rPr lang="zh-HK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學生資</a:t>
            </a:r>
            <a:r>
              <a:rPr lang="zh-HK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料</a:t>
            </a:r>
            <a:endParaRPr lang="zh-HK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HK" altLang="en-US" dirty="0"/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 bwMode="auto">
          <a:xfrm>
            <a:off x="2420470" y="380999"/>
            <a:ext cx="9212730" cy="64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 sz="20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None/>
              <a:defRPr sz="1800">
                <a:solidFill>
                  <a:srgbClr val="9900CC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600">
                <a:solidFill>
                  <a:srgbClr val="6600CC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None/>
              <a:defRPr sz="1400">
                <a:solidFill>
                  <a:srgbClr val="333399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Clr>
                <a:srgbClr val="800080"/>
              </a:buClr>
            </a:pP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匯入 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— </a:t>
            </a:r>
            <a:r>
              <a:rPr lang="zh-TW" altLang="en-US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其他學習經歷</a:t>
            </a:r>
            <a:r>
              <a:rPr lang="en-US" altLang="zh-TW" sz="4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(OLE)(2)</a:t>
            </a:r>
          </a:p>
        </p:txBody>
      </p:sp>
      <p:sp>
        <p:nvSpPr>
          <p:cNvPr id="18" name="投影片編號版面配置區 1">
            <a:extLst>
              <a:ext uri="{FF2B5EF4-FFF2-40B4-BE49-F238E27FC236}">
                <a16:creationId xmlns:a16="http://schemas.microsoft.com/office/drawing/2014/main" id="{93EBC857-6E8D-4882-9AA7-A322FFFC0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</p:spPr>
        <p:txBody>
          <a:bodyPr/>
          <a:lstStyle/>
          <a:p>
            <a:fld id="{7B3C8E2D-E91C-4BBB-B7BA-C2875630DAEF}" type="slidenum">
              <a:rPr lang="en-US" altLang="zh-HK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49" y="3189060"/>
            <a:ext cx="11568466" cy="56203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49" y="2449443"/>
            <a:ext cx="10591801" cy="69077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549" y="1938181"/>
            <a:ext cx="2505425" cy="3810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443" y="4369123"/>
            <a:ext cx="2581635" cy="4191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9549" y="4851904"/>
            <a:ext cx="10703751" cy="65769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9549" y="5517409"/>
            <a:ext cx="11646726" cy="62429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矩形 5"/>
          <p:cNvSpPr/>
          <p:nvPr/>
        </p:nvSpPr>
        <p:spPr bwMode="auto">
          <a:xfrm>
            <a:off x="421444" y="4788281"/>
            <a:ext cx="1150182" cy="7291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</a:pPr>
            <a:endParaRPr lang="zh-HK" altLang="en-US" sz="2000" b="1">
              <a:solidFill>
                <a:srgbClr val="0000FF"/>
              </a:solidFill>
              <a:latin typeface="Trebuchet MS" panose="020B0603020202020204" pitchFamily="34" charset="0"/>
              <a:ea typeface="新細明體" panose="02020500000000000000" pitchFamily="18" charset="-12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9549" y="3764244"/>
            <a:ext cx="4439270" cy="40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4441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62971419-53E8-4396-B714-3F4D5B263971}" vid="{17A53775-49C6-49E5-AF25-48B9D129813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FF9752504B84386174481646F5B54" ma:contentTypeVersion="11" ma:contentTypeDescription="Create a new document." ma:contentTypeScope="" ma:versionID="97e1d518c4b2c2d2bac7cf720b57b18a">
  <xsd:schema xmlns:xsd="http://www.w3.org/2001/XMLSchema" xmlns:xs="http://www.w3.org/2001/XMLSchema" xmlns:p="http://schemas.microsoft.com/office/2006/metadata/properties" xmlns:ns2="3d76310b-ceb6-4baf-8212-2fb1443a9293" xmlns:ns3="50deb2b0-382b-46e0-953e-fe373c01e01d" targetNamespace="http://schemas.microsoft.com/office/2006/metadata/properties" ma:root="true" ma:fieldsID="fba0e34cfbeb2e053bf5b036c7e5e041" ns2:_="" ns3:_="">
    <xsd:import namespace="3d76310b-ceb6-4baf-8212-2fb1443a9293"/>
    <xsd:import namespace="50deb2b0-382b-46e0-953e-fe373c01e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310b-ceb6-4baf-8212-2fb1443a92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a62f16-d582-4834-8c6b-45a5dadf61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eb2b0-382b-46e0-953e-fe373c01e0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6672e77-3b84-461e-9b48-8db29cb37439}" ma:internalName="TaxCatchAll" ma:showField="CatchAllData" ma:web="50deb2b0-382b-46e0-953e-fe373c01e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8F2A87-AB70-497C-A643-091E2E9F2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6310b-ceb6-4baf-8212-2fb1443a9293"/>
    <ds:schemaRef ds:uri="50deb2b0-382b-46e0-953e-fe373c01e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724560-6108-47B1-90D7-9E08DC6FCE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53908</TotalTime>
  <Words>539</Words>
  <Application>Microsoft Office PowerPoint</Application>
  <PresentationFormat>Widescreen</PresentationFormat>
  <Paragraphs>80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微軟正黑體</vt:lpstr>
      <vt:lpstr>新細明體</vt:lpstr>
      <vt:lpstr>Arial</vt:lpstr>
      <vt:lpstr>Calibri</vt:lpstr>
      <vt:lpstr>Cooper Black</vt:lpstr>
      <vt:lpstr>Tahoma</vt:lpstr>
      <vt:lpstr>Times New Roman</vt:lpstr>
      <vt:lpstr>Trebuchet MS</vt:lpstr>
      <vt:lpstr>Wingdings</vt:lpstr>
      <vt:lpstr>佈景主題1</vt:lpstr>
      <vt:lpstr> 學生學習概覽  Student Learning Profile (SLP)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Ricardo Yu</dc:creator>
  <cp:lastModifiedBy>LI, Siu-hong</cp:lastModifiedBy>
  <cp:revision>681</cp:revision>
  <cp:lastPrinted>2024-09-05T06:08:10Z</cp:lastPrinted>
  <dcterms:created xsi:type="dcterms:W3CDTF">2018-05-11T03:19:46Z</dcterms:created>
  <dcterms:modified xsi:type="dcterms:W3CDTF">2024-12-24T01:27:46Z</dcterms:modified>
</cp:coreProperties>
</file>