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326" r:id="rId2"/>
    <p:sldId id="256" r:id="rId3"/>
    <p:sldId id="258" r:id="rId4"/>
    <p:sldId id="323" r:id="rId5"/>
    <p:sldId id="315" r:id="rId6"/>
    <p:sldId id="264" r:id="rId7"/>
    <p:sldId id="322" r:id="rId8"/>
    <p:sldId id="267" r:id="rId9"/>
    <p:sldId id="316" r:id="rId10"/>
    <p:sldId id="317" r:id="rId11"/>
    <p:sldId id="318" r:id="rId12"/>
    <p:sldId id="320" r:id="rId13"/>
    <p:sldId id="310" r:id="rId14"/>
    <p:sldId id="319" r:id="rId15"/>
    <p:sldId id="272" r:id="rId16"/>
    <p:sldId id="263" r:id="rId17"/>
    <p:sldId id="314" r:id="rId18"/>
    <p:sldId id="269" r:id="rId19"/>
    <p:sldId id="303" r:id="rId20"/>
    <p:sldId id="271" r:id="rId21"/>
    <p:sldId id="276" r:id="rId22"/>
    <p:sldId id="304" r:id="rId23"/>
    <p:sldId id="305" r:id="rId24"/>
    <p:sldId id="306" r:id="rId25"/>
    <p:sldId id="307" r:id="rId26"/>
    <p:sldId id="327" r:id="rId27"/>
    <p:sldId id="328" r:id="rId28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00FF00"/>
    <a:srgbClr val="000000"/>
    <a:srgbClr val="00FFFF"/>
    <a:srgbClr val="FF3300"/>
    <a:srgbClr val="008000"/>
    <a:srgbClr val="CC00FF"/>
    <a:srgbClr val="00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504" autoAdjust="0"/>
  </p:normalViewPr>
  <p:slideViewPr>
    <p:cSldViewPr>
      <p:cViewPr varScale="1">
        <p:scale>
          <a:sx n="120" d="100"/>
          <a:sy n="120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5D3F0BE-22C0-43C4-A5EF-0881A54DC8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4466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3F0BE-22C0-43C4-A5EF-0881A54DC8B3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7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63AB4-A75F-47C4-A6AB-4C4D6C1E9537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2000"/>
            <a:ext cx="4979988" cy="37353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7388"/>
          </a:xfrm>
        </p:spPr>
        <p:txBody>
          <a:bodyPr/>
          <a:lstStyle/>
          <a:p>
            <a:pPr marL="228600" indent="-228600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18803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3F0BE-22C0-43C4-A5EF-0881A54DC8B3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7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71958-28B8-47CA-81A5-A3A9CFE72E96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2000"/>
            <a:ext cx="4979988" cy="373538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7388"/>
          </a:xfrm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023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0577-2ED3-4010-BFA6-73E8541DF65A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2000"/>
            <a:ext cx="4979988" cy="37353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7388"/>
          </a:xfrm>
        </p:spPr>
        <p:txBody>
          <a:bodyPr/>
          <a:lstStyle/>
          <a:p>
            <a:pPr marL="228600" indent="-228600"/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59690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0577-2ED3-4010-BFA6-73E8541DF65A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2000"/>
            <a:ext cx="4979988" cy="37353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7388"/>
          </a:xfrm>
        </p:spPr>
        <p:txBody>
          <a:bodyPr/>
          <a:lstStyle/>
          <a:p>
            <a:pPr marL="228600" indent="-228600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8651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3F0BE-22C0-43C4-A5EF-0881A54DC8B3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563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3F0BE-22C0-43C4-A5EF-0881A54DC8B3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152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0577-2ED3-4010-BFA6-73E8541DF65A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2000"/>
            <a:ext cx="4979988" cy="37353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7388"/>
          </a:xfrm>
        </p:spPr>
        <p:txBody>
          <a:bodyPr/>
          <a:lstStyle/>
          <a:p>
            <a:pPr marL="228600" indent="-228600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683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40577-2ED3-4010-BFA6-73E8541DF65A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2000"/>
            <a:ext cx="4979988" cy="37353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4953000" cy="4497388"/>
          </a:xfrm>
        </p:spPr>
        <p:txBody>
          <a:bodyPr/>
          <a:lstStyle/>
          <a:p>
            <a:pPr marL="228600" indent="-228600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3915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3F0BE-22C0-43C4-A5EF-0881A54DC8B3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7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mtClean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6581775" y="285750"/>
          <a:ext cx="23050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24" b="11539"/>
                      <a:stretch>
                        <a:fillRect/>
                      </a:stretch>
                    </p:blipFill>
                    <p:spPr bwMode="gray">
                      <a:xfrm>
                        <a:off x="6581775" y="285750"/>
                        <a:ext cx="23050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6565900"/>
            <a:ext cx="9144000" cy="30480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1400">
                <a:solidFill>
                  <a:srgbClr val="0099FF"/>
                </a:solidFill>
              </a:rPr>
              <a:t>Systems and Information Management Section                                                                                  Slide </a:t>
            </a:r>
            <a:fld id="{C3239713-29F9-4F4B-821A-E34EC7241232}" type="slidenum">
              <a:rPr lang="en-US" altLang="zh-TW" sz="1400">
                <a:solidFill>
                  <a:srgbClr val="0099FF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zh-TW" sz="1400">
              <a:solidFill>
                <a:srgbClr val="0099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981200"/>
            <a:ext cx="6781800" cy="1600200"/>
          </a:xfrm>
        </p:spPr>
        <p:txBody>
          <a:bodyPr/>
          <a:lstStyle>
            <a:lvl1pPr algn="r">
              <a:defRPr sz="3600">
                <a:ea typeface="Gungsuh" pitchFamily="18" charset="-127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10000"/>
            <a:ext cx="5943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</p:spTree>
    <p:extLst>
      <p:ext uri="{BB962C8B-B14F-4D97-AF65-F5344CB8AC3E}">
        <p14:creationId xmlns:p14="http://schemas.microsoft.com/office/powerpoint/2010/main" val="39504855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85432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290513"/>
            <a:ext cx="2019300" cy="58277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90513"/>
            <a:ext cx="5905500" cy="58277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7477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9238" y="290513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9739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249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648144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509713"/>
            <a:ext cx="39624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509713"/>
            <a:ext cx="39624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86713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98653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91615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8051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532729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123574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AMS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57200" y="1052513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19238" y="290513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9713"/>
            <a:ext cx="80772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gray">
          <a:xfrm>
            <a:off x="1436688" y="366713"/>
            <a:ext cx="31750" cy="1052512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mtClean="0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gray">
          <a:xfrm>
            <a:off x="669925" y="1052513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GB" altLang="zh-HK" smtClean="0"/>
          </a:p>
        </p:txBody>
      </p:sp>
      <p:pic>
        <p:nvPicPr>
          <p:cNvPr id="1032" name="Picture 14" descr="wo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4176713"/>
            <a:ext cx="7381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0" y="6565900"/>
            <a:ext cx="9144000" cy="30480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1400">
                <a:solidFill>
                  <a:srgbClr val="0099FF"/>
                </a:solidFill>
              </a:rPr>
              <a:t>Systems and Information Management Section                                                                                  Slide </a:t>
            </a:r>
            <a:fld id="{0D656F87-60A1-4A49-815C-33C78A650ADD}" type="slidenum">
              <a:rPr lang="en-US" altLang="zh-TW" sz="1400">
                <a:solidFill>
                  <a:srgbClr val="0099FF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zh-TW" sz="140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2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3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800">
          <a:solidFill>
            <a:schemeClr val="folHlink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cdr.websams.edb.gov.hk/%e6%a8%a1%e7%b5%84%e8%b3%87%e6%96%99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399283" cy="1902372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HK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HK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上培訓課程系列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學年過渡</a:t>
            </a:r>
            <a:endParaRPr lang="zh-HK" altLang="en-US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078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4" y="1340768"/>
            <a:ext cx="8744275" cy="35283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7" y="70942"/>
            <a:ext cx="6984776" cy="1125810"/>
          </a:xfrm>
        </p:spPr>
        <p:txBody>
          <a:bodyPr/>
          <a:lstStyle/>
          <a:p>
            <a:pPr lvl="1"/>
            <a:r>
              <a:rPr kumimoji="0" lang="zh-TW" altLang="en-US" sz="36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預先張貼告示 </a:t>
            </a:r>
            <a:r>
              <a:rPr kumimoji="0" lang="en-US" altLang="zh-TW" sz="36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36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3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學校管理</a:t>
            </a:r>
            <a:r>
              <a:rPr kumimoji="0" lang="en-US" altLang="zh-TW" sz="3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kumimoji="0" lang="zh-TW" altLang="en-US" sz="3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告示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" y="1484784"/>
            <a:ext cx="8803173" cy="48965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23728" y="5949280"/>
            <a:ext cx="6624736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91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4166"/>
            <a:ext cx="8406963" cy="51791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982732" cy="762000"/>
          </a:xfrm>
        </p:spPr>
        <p:txBody>
          <a:bodyPr/>
          <a:lstStyle/>
          <a:p>
            <a:pPr lvl="1"/>
            <a:r>
              <a:rPr kumimoji="0" lang="en-US" altLang="zh-TW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使用保安功能將用戶摒除在系統</a:t>
            </a:r>
            <a:r>
              <a:rPr lang="zh-TW" altLang="en-US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之外</a:t>
            </a:r>
            <a:r>
              <a:rPr lang="en-US" altLang="zh-TW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系統保安</a:t>
            </a:r>
            <a:r>
              <a:rPr kumimoji="0"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kumimoji="0"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存取控制</a:t>
            </a:r>
            <a:r>
              <a:rPr kumimoji="0"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kumimoji="0"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登入狀況</a:t>
            </a:r>
            <a:r>
              <a:rPr kumimoji="0"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5877272"/>
            <a:ext cx="648072" cy="3247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0775" y="3573016"/>
            <a:ext cx="360040" cy="2232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1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3528" y="1268760"/>
            <a:ext cx="8496944" cy="96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l"/>
            </a:pPr>
            <a:r>
              <a:rPr kumimoji="0" lang="zh-TW" altLang="en-US" sz="3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kumimoji="0" lang="zh-TW" altLang="en-US" sz="3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校曆</a:t>
            </a:r>
            <a:r>
              <a:rPr kumimoji="0" lang="zh-TW" altLang="en-US" sz="3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endParaRPr kumimoji="0" lang="en-US" altLang="zh-TW" sz="32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zh-TW" altLang="en-US" sz="2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現學年的開始和完結</a:t>
            </a:r>
            <a:r>
              <a:rPr kumimoji="0" lang="zh-TW" altLang="en-US" sz="28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日期</a:t>
            </a:r>
            <a:endParaRPr kumimoji="0" lang="en-US" altLang="zh-TW" sz="28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552" y="188640"/>
            <a:ext cx="8001000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策劃新學年</a:t>
            </a:r>
            <a:r>
              <a:rPr lang="en-US" altLang="zh-TW" dirty="0"/>
              <a:t>-</a:t>
            </a:r>
            <a:r>
              <a:rPr lang="zh-TW" altLang="en-US" dirty="0"/>
              <a:t>注意事項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0" y="2132856"/>
            <a:ext cx="7508582" cy="44644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3700" y="3933056"/>
            <a:ext cx="3620268" cy="347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28599" y="3933056"/>
            <a:ext cx="3555769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46698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0" y="2666066"/>
            <a:ext cx="5901511" cy="233320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50499"/>
            <a:ext cx="5759096" cy="1946853"/>
          </a:xfrm>
          <a:prstGeom prst="rect">
            <a:avLst/>
          </a:prstGeom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3528" y="1268760"/>
            <a:ext cx="8496944" cy="13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l"/>
            </a:pPr>
            <a:r>
              <a:rPr kumimoji="0" lang="zh-TW" altLang="en-US" sz="3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kumimoji="0" lang="zh-TW" altLang="en-US" sz="3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校曆</a:t>
            </a:r>
            <a:r>
              <a:rPr kumimoji="0" lang="zh-TW" altLang="en-US" sz="3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endParaRPr kumimoji="0" lang="en-US" altLang="zh-TW" sz="32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zh-TW" altLang="en-US" sz="28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學期</a:t>
            </a:r>
            <a:r>
              <a:rPr kumimoji="0" lang="zh-TW" altLang="en-US" sz="2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資料，即學期數目</a:t>
            </a:r>
            <a:endParaRPr kumimoji="0" lang="en-US" altLang="zh-TW" sz="28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zh-TW" altLang="en-US" sz="2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每一個學期的開始和完結日期</a:t>
            </a:r>
            <a:endParaRPr kumimoji="0" lang="en-US" altLang="zh-TW" sz="28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552" y="188640"/>
            <a:ext cx="8001000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策劃新學年</a:t>
            </a:r>
            <a:r>
              <a:rPr lang="en-US" altLang="zh-TW" dirty="0"/>
              <a:t>-</a:t>
            </a:r>
            <a:r>
              <a:rPr lang="zh-TW" altLang="en-US" dirty="0"/>
              <a:t>注意事項</a:t>
            </a:r>
          </a:p>
        </p:txBody>
      </p:sp>
      <p:sp>
        <p:nvSpPr>
          <p:cNvPr id="8" name="矩形 7"/>
          <p:cNvSpPr/>
          <p:nvPr/>
        </p:nvSpPr>
        <p:spPr>
          <a:xfrm>
            <a:off x="708984" y="4653136"/>
            <a:ext cx="576064" cy="2043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 flipV="1">
            <a:off x="3851920" y="5881580"/>
            <a:ext cx="4032448" cy="4277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7060" y="4110534"/>
            <a:ext cx="5783092" cy="2545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426286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4" y="1504479"/>
            <a:ext cx="8981040" cy="3688973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915816" y="5553236"/>
            <a:ext cx="5904656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zh-TW" altLang="en-US" sz="28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可以複製資料，開始新學年。</a:t>
            </a:r>
            <a:endParaRPr kumimoji="0" lang="en-US" altLang="zh-TW" sz="28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5816" y="2564904"/>
            <a:ext cx="2024236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844" y="4747826"/>
            <a:ext cx="784740" cy="414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55038"/>
            <a:ext cx="504056" cy="4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4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7544" y="1895341"/>
            <a:ext cx="8207375" cy="3477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l"/>
            </a:pPr>
            <a:r>
              <a:rPr kumimoji="0"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kumimoji="0" lang="zh-TW" altLang="en-US" sz="44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</a:p>
          <a:p>
            <a:pPr marL="571500" indent="-571500">
              <a:buFont typeface="Wingdings" pitchFamily="2" charset="2"/>
              <a:buChar char="l"/>
            </a:pPr>
            <a:r>
              <a:rPr kumimoji="0"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考績</a:t>
            </a:r>
            <a:r>
              <a:rPr kumimoji="0" lang="zh-TW" altLang="en-US" sz="44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綱要設定</a:t>
            </a:r>
          </a:p>
          <a:p>
            <a:pPr marL="571500" indent="-571500">
              <a:buFont typeface="Wingdings" pitchFamily="2" charset="2"/>
              <a:buChar char="l"/>
            </a:pPr>
            <a:r>
              <a:rPr kumimoji="0"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特殊</a:t>
            </a:r>
            <a:r>
              <a:rPr kumimoji="0" lang="zh-TW" altLang="en-US" sz="44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考績綱要設定</a:t>
            </a:r>
          </a:p>
          <a:p>
            <a:pPr marL="571500" indent="-571500">
              <a:buFont typeface="Wingdings" pitchFamily="2" charset="2"/>
              <a:buChar char="l"/>
            </a:pPr>
            <a:r>
              <a:rPr kumimoji="0"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奬</a:t>
            </a:r>
            <a:r>
              <a:rPr kumimoji="0" lang="zh-TW" altLang="en-US" sz="44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懲資料</a:t>
            </a:r>
            <a:r>
              <a:rPr kumimoji="0"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設定</a:t>
            </a:r>
            <a:endParaRPr kumimoji="0" lang="en-US" altLang="zh-TW" sz="44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571500">
              <a:buFont typeface="Wingdings" pitchFamily="2" charset="2"/>
              <a:buChar char="l"/>
            </a:pPr>
            <a:r>
              <a:rPr kumimoji="0"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香港學科</a:t>
            </a:r>
            <a:r>
              <a:rPr kumimoji="0" lang="zh-TW" altLang="en-US" sz="44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測驗積分</a:t>
            </a:r>
            <a:r>
              <a:rPr kumimoji="0" lang="zh-TW" altLang="en-US" sz="44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輸入方法</a:t>
            </a:r>
            <a:endParaRPr kumimoji="0" lang="zh-TW" altLang="en-US" sz="44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72616" y="354360"/>
            <a:ext cx="7543800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複製的資料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6577013"/>
            <a:ext cx="3140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sz="1200">
                <a:solidFill>
                  <a:schemeClr val="bg1"/>
                </a:solidFill>
                <a:latin typeface="Trebuchet MS" pitchFamily="34" charset="0"/>
              </a:rPr>
              <a:t>策劃新學年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273685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kumimoji="0" lang="zh-TW" altLang="en-US" sz="44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過程中，倘其中某個模組的資料複製無法完成，資料收集程序將會自行終止。系統不會複製任何資料到新學年。</a:t>
            </a:r>
            <a:endParaRPr kumimoji="0" lang="en-US" altLang="zh-TW" sz="4400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72616" y="354360"/>
            <a:ext cx="7543800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複製的資料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" y="1196752"/>
            <a:ext cx="8385433" cy="388843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19872" y="5519729"/>
            <a:ext cx="388843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zh-TW" altLang="en-US" sz="28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  新學年已經開始。</a:t>
            </a:r>
            <a:endParaRPr kumimoji="0" lang="en-US" altLang="zh-TW" sz="28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504" y="2708920"/>
            <a:ext cx="50405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746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852936"/>
            <a:ext cx="397360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569" y="230762"/>
            <a:ext cx="8243887" cy="84023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zh-TW" altLang="en-US" sz="5400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開始新學年 </a:t>
            </a:r>
            <a:r>
              <a:rPr kumimoji="0" lang="en-US" altLang="zh-TW" sz="5400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kumimoji="0" lang="zh-TW" altLang="en-US" sz="5400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工作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3142" y="2204864"/>
            <a:ext cx="8640961" cy="43924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kumimoji="0" lang="zh-TW" altLang="en-US" sz="28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學校管理</a:t>
            </a:r>
            <a:r>
              <a:rPr kumimoji="0" lang="zh-TW" altLang="en-US" sz="28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模組</a:t>
            </a:r>
            <a:endParaRPr kumimoji="0" lang="en-US" altLang="zh-TW" sz="2800" kern="12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zh-TW" altLang="en-US" sz="2200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設定新學年的學期開始日期和完結日期</a:t>
            </a:r>
            <a:endParaRPr kumimoji="0" lang="en-US" altLang="zh-TW" sz="2200" kern="12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zh-TW" altLang="en-US" sz="2200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編修新學年的班別資料</a:t>
            </a:r>
            <a:endParaRPr kumimoji="0" lang="en-US" altLang="zh-TW" sz="2200" kern="12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kumimoji="0" lang="zh-TW" altLang="en-US" sz="28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學生成績模組</a:t>
            </a:r>
            <a:endParaRPr kumimoji="0" lang="en-US" altLang="zh-TW" sz="2800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zh-TW" altLang="en-US" sz="2200" kern="12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設定</a:t>
            </a:r>
            <a:r>
              <a:rPr kumimoji="0" lang="zh-TW" altLang="en-US" sz="2200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新學年的</a:t>
            </a:r>
            <a:r>
              <a:rPr kumimoji="0" lang="zh-TW" altLang="en-US" sz="2200" kern="12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考績</a:t>
            </a:r>
            <a:r>
              <a:rPr kumimoji="0" lang="zh-TW" altLang="en-US" sz="2200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綱要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zh-TW" altLang="en-US" sz="2200" kern="12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學生</a:t>
            </a:r>
            <a:r>
              <a:rPr kumimoji="0" lang="zh-TW" altLang="en-US" sz="2200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升級</a:t>
            </a:r>
            <a:endParaRPr kumimoji="0" lang="en-US" altLang="zh-TW" sz="2200" kern="12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kumimoji="0"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學生資料模組</a:t>
            </a:r>
            <a:endParaRPr kumimoji="0" lang="en-US" altLang="zh-TW" sz="28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zh-TW" altLang="en-US" sz="2200" kern="12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建立新學年的學生</a:t>
            </a:r>
            <a:r>
              <a:rPr kumimoji="0" lang="zh-TW" altLang="en-US" sz="2200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在學紀錄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zh-TW" altLang="en-US" sz="2200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開展新學年</a:t>
            </a:r>
            <a:r>
              <a:rPr kumimoji="0" lang="zh-TW" altLang="en-US" sz="2200" kern="12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的收</a:t>
            </a:r>
            <a:r>
              <a:rPr lang="zh-TW" altLang="en-US" sz="2200" kern="12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kumimoji="0" lang="zh-TW" altLang="en-US" sz="2200" kern="12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實況</a:t>
            </a:r>
            <a:r>
              <a:rPr kumimoji="0" lang="zh-TW" altLang="en-US" sz="2200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調查</a:t>
            </a:r>
            <a:endParaRPr kumimoji="0" lang="en-US" altLang="zh-TW" sz="2200" kern="12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zh-TW" altLang="en-US" sz="2200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取錄新學年的學生</a:t>
            </a:r>
            <a:endParaRPr kumimoji="0" lang="en-US" altLang="zh-TW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kumimoji="0" lang="zh-TW" altLang="en-US" sz="28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學生資助辦事處模組</a:t>
            </a:r>
          </a:p>
          <a:p>
            <a:pPr marL="742950" lvl="2" indent="-342900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zh-TW" altLang="en-US" sz="2200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匯入新學年的學生資助申請結果資料檔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kumimoji="0" lang="en-US" altLang="zh-TW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kumimoji="0" lang="zh-TW" altLang="en-US" sz="2400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</a:pPr>
            <a:endParaRPr kumimoji="0" lang="en-US" altLang="zh-TW" sz="44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2048" y="1293845"/>
            <a:ext cx="8244408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kumimoji="0"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啓動「策劃新學年」之後，在所有模組的學年選擇框中將會找到新學年，便可進行以下工作：</a:t>
            </a:r>
            <a:endParaRPr kumimoji="0" lang="zh-TW" altLang="en-US" sz="28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7557644" y="4725144"/>
            <a:ext cx="1586356" cy="720080"/>
          </a:xfrm>
          <a:prstGeom prst="wedgeRoundRectCallout">
            <a:avLst>
              <a:gd name="adj1" fmla="val -39615"/>
              <a:gd name="adj2" fmla="val -125065"/>
              <a:gd name="adj3" fmla="val 16667"/>
            </a:avLst>
          </a:prstGeom>
          <a:solidFill>
            <a:srgbClr val="FF33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可以選擇下一個學年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67" y="1343898"/>
            <a:ext cx="7707036" cy="22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7865" y="4379065"/>
            <a:ext cx="3746423" cy="21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18487" cy="504825"/>
          </a:xfrm>
        </p:spPr>
        <p:txBody>
          <a:bodyPr/>
          <a:lstStyle/>
          <a:p>
            <a:r>
              <a:rPr kumimoji="0" lang="en-US" altLang="zh-TW" sz="5400">
                <a:solidFill>
                  <a:srgbClr val="FF0066"/>
                </a:solidFill>
                <a:effectLst/>
              </a:rPr>
              <a:t/>
            </a:r>
            <a:br>
              <a:rPr kumimoji="0" lang="en-US" altLang="zh-TW" sz="5400">
                <a:solidFill>
                  <a:srgbClr val="FF0066"/>
                </a:solidFill>
                <a:effectLst/>
              </a:rPr>
            </a:br>
            <a:endParaRPr kumimoji="0" lang="en-US" altLang="zh-TW" sz="5400">
              <a:solidFill>
                <a:srgbClr val="FF0066"/>
              </a:solidFill>
              <a:effectLst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321564"/>
            <a:ext cx="8243887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重設新學年計劃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3348223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kumimoji="0" lang="zh-TW" altLang="en-US" sz="28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新學年的所有資料將被</a:t>
            </a:r>
            <a:r>
              <a:rPr kumimoji="0"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刪除</a:t>
            </a:r>
            <a:endParaRPr kumimoji="0" lang="zh-TW" altLang="en-US" sz="28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kumimoji="0" lang="zh-TW" altLang="en-US" sz="28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在所有模組的學年選擇框中將不會找到新</a:t>
            </a:r>
            <a:r>
              <a:rPr kumimoji="0" lang="zh-TW" altLang="en-US" sz="28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endParaRPr kumimoji="0" lang="zh-TW" altLang="en-US" sz="28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6588224" y="5848950"/>
            <a:ext cx="1586356" cy="720080"/>
          </a:xfrm>
          <a:prstGeom prst="wedgeRoundRectCallout">
            <a:avLst>
              <a:gd name="adj1" fmla="val -78592"/>
              <a:gd name="adj2" fmla="val -114181"/>
              <a:gd name="adj3" fmla="val 16667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ysClr val="windowText" lastClr="000000"/>
                </a:solidFill>
                <a:latin typeface="微軟正黑體" pitchFamily="34" charset="-120"/>
                <a:ea typeface="微軟正黑體" pitchFamily="34" charset="-120"/>
              </a:rPr>
              <a:t>不能選擇下一個學年</a:t>
            </a:r>
            <a:endParaRPr lang="zh-TW" altLang="en-US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4439" y="2996952"/>
            <a:ext cx="581177" cy="2808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275856" y="2257186"/>
            <a:ext cx="1559049" cy="235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84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6" y="622895"/>
            <a:ext cx="1790700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92275" y="3644900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>
              <a:latin typeface="Arial" charset="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3635896" y="4011613"/>
            <a:ext cx="4896544" cy="2304256"/>
          </a:xfrm>
          <a:prstGeom prst="wedgeRoundRectCallout">
            <a:avLst>
              <a:gd name="adj1" fmla="val -82041"/>
              <a:gd name="adj2" fmla="val -66605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66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微軟正黑體" pitchFamily="34" charset="-120"/>
              </a:rPr>
              <a:t>策劃新</a:t>
            </a:r>
            <a:r>
              <a:rPr kumimoji="0" lang="zh-TW" altLang="en-US" sz="6600" dirty="0" smtClean="0">
                <a:solidFill>
                  <a:schemeClr val="bg2">
                    <a:lumMod val="75000"/>
                  </a:schemeClr>
                </a:solidFill>
                <a:ea typeface="微軟正黑體" pitchFamily="34" charset="-120"/>
              </a:rPr>
              <a:t>學年</a:t>
            </a:r>
          </a:p>
        </p:txBody>
      </p:sp>
      <p:sp>
        <p:nvSpPr>
          <p:cNvPr id="5" name="矩形 4"/>
          <p:cNvSpPr/>
          <p:nvPr/>
        </p:nvSpPr>
        <p:spPr>
          <a:xfrm>
            <a:off x="391319" y="636612"/>
            <a:ext cx="1804417" cy="360040"/>
          </a:xfrm>
          <a:prstGeom prst="rect">
            <a:avLst/>
          </a:prstGeom>
          <a:gradFill flip="none" rotWithShape="1">
            <a:gsLst>
              <a:gs pos="74000">
                <a:schemeClr val="accent1">
                  <a:shade val="30000"/>
                  <a:satMod val="115000"/>
                  <a:alpha val="0"/>
                </a:schemeClr>
              </a:gs>
              <a:gs pos="52000">
                <a:schemeClr val="accent1">
                  <a:shade val="67500"/>
                  <a:satMod val="115000"/>
                  <a:lumMod val="74000"/>
                  <a:lumOff val="26000"/>
                  <a:alpha val="0"/>
                </a:schemeClr>
              </a:gs>
              <a:gs pos="100000">
                <a:schemeClr val="bg2">
                  <a:lumMod val="90000"/>
                  <a:alpha val="9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3383670" y="1491165"/>
            <a:ext cx="4896544" cy="2304256"/>
          </a:xfrm>
          <a:prstGeom prst="wedgeRoundRectCallout">
            <a:avLst>
              <a:gd name="adj1" fmla="val -90540"/>
              <a:gd name="adj2" fmla="val -79005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 altLang="en-US" sz="6600" dirty="0" smtClean="0">
                <a:solidFill>
                  <a:schemeClr val="bg2">
                    <a:lumMod val="75000"/>
                  </a:schemeClr>
                </a:solidFill>
                <a:ea typeface="微軟正黑體" pitchFamily="34" charset="-120"/>
              </a:rPr>
              <a:t>學校管理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18487" cy="504825"/>
          </a:xfrm>
        </p:spPr>
        <p:txBody>
          <a:bodyPr/>
          <a:lstStyle/>
          <a:p>
            <a:r>
              <a:rPr kumimoji="0" lang="en-US" altLang="zh-TW" sz="5400">
                <a:solidFill>
                  <a:srgbClr val="FF0066"/>
                </a:solidFill>
                <a:effectLst/>
              </a:rPr>
              <a:t/>
            </a:r>
            <a:br>
              <a:rPr kumimoji="0" lang="en-US" altLang="zh-TW" sz="5400">
                <a:solidFill>
                  <a:srgbClr val="FF0066"/>
                </a:solidFill>
                <a:effectLst/>
              </a:rPr>
            </a:br>
            <a:endParaRPr kumimoji="0" lang="en-US" altLang="zh-TW" sz="5400">
              <a:solidFill>
                <a:srgbClr val="FF0066"/>
              </a:solidFill>
              <a:effectLst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068934"/>
            <a:ext cx="8316094" cy="424038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kumimoji="0" lang="zh-TW" altLang="en-US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沒有其他用戶正在登入網上校管</a:t>
            </a:r>
            <a:r>
              <a:rPr kumimoji="0" lang="zh-TW" altLang="en-US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endParaRPr kumimoji="0" lang="en-US" altLang="zh-TW" kern="12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endParaRPr kumimoji="0" lang="en-US" altLang="zh-TW" kern="12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kumimoji="0" lang="zh-TW" altLang="en-US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新學年沒有任何學生在學</a:t>
            </a:r>
            <a:r>
              <a:rPr kumimoji="0" lang="zh-TW" altLang="en-US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記錄，否則</a:t>
            </a:r>
            <a:endParaRPr kumimoji="0" lang="en-US" altLang="zh-TW" kern="12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l"/>
            </a:pPr>
            <a:endParaRPr kumimoji="0" lang="en-US" altLang="zh-TW" sz="1800" kern="12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zh-TW" altLang="en-US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在「學生資料」模組 ，逐一刪除有關記錄</a:t>
            </a:r>
            <a:endParaRPr kumimoji="0" lang="en-US" altLang="zh-TW" kern="12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kumimoji="0" lang="en-US" altLang="zh-TW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學生資料 </a:t>
            </a:r>
            <a:r>
              <a:rPr kumimoji="0" lang="en-US" altLang="zh-TW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&gt; </a:t>
            </a:r>
            <a:r>
              <a:rPr kumimoji="0" lang="zh-TW" altLang="en-US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學生概況 </a:t>
            </a:r>
            <a:r>
              <a:rPr kumimoji="0" lang="en-US" altLang="zh-TW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&gt; </a:t>
            </a:r>
            <a:r>
              <a:rPr kumimoji="0" lang="zh-TW" altLang="en-US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在學資料</a:t>
            </a:r>
            <a:r>
              <a:rPr kumimoji="0" lang="en-US" altLang="zh-TW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) </a:t>
            </a:r>
            <a:endParaRPr kumimoji="0" lang="en-US" altLang="zh-TW" kern="1200" dirty="0" smtClean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kumimoji="0" lang="en-US" altLang="zh-TW" sz="1800" kern="12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kumimoji="0" lang="zh-TW" altLang="en-US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 在「學生成績」模組，整批重設升級記錄</a:t>
            </a:r>
            <a:endParaRPr kumimoji="0" lang="en-US" altLang="zh-TW" kern="12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kumimoji="0" lang="en-US" altLang="zh-TW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學生成績 </a:t>
            </a:r>
            <a:r>
              <a:rPr kumimoji="0" lang="en-US" altLang="zh-TW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&gt; </a:t>
            </a:r>
            <a:r>
              <a:rPr kumimoji="0" lang="zh-TW" altLang="en-US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升級 </a:t>
            </a:r>
            <a:r>
              <a:rPr kumimoji="0" lang="en-US" altLang="zh-TW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&gt; </a:t>
            </a:r>
            <a:r>
              <a:rPr kumimoji="0" lang="zh-TW" altLang="en-US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重設</a:t>
            </a:r>
            <a:r>
              <a:rPr kumimoji="0" lang="en-US" altLang="zh-TW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)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-533256">
            <a:off x="468313" y="112553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31240" y="807653"/>
            <a:ext cx="8243887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重設新學年計劃</a:t>
            </a:r>
            <a:r>
              <a:rPr lang="en-US" altLang="zh-TW" dirty="0"/>
              <a:t>-</a:t>
            </a:r>
            <a:r>
              <a:rPr lang="zh-TW" altLang="en-US" dirty="0"/>
              <a:t>注意事項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835319"/>
            <a:ext cx="6624736" cy="34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2569" y="321564"/>
            <a:ext cx="8243887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過渡到新學年</a:t>
            </a:r>
          </a:p>
        </p:txBody>
      </p:sp>
      <p:sp>
        <p:nvSpPr>
          <p:cNvPr id="5" name="矩形 4"/>
          <p:cNvSpPr/>
          <p:nvPr/>
        </p:nvSpPr>
        <p:spPr>
          <a:xfrm>
            <a:off x="539552" y="4077072"/>
            <a:ext cx="93610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716016" y="3501008"/>
            <a:ext cx="2304256" cy="4680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24767" y="1772816"/>
            <a:ext cx="8507413" cy="21602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44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沒有其他用戶正登入網上校</a:t>
            </a:r>
            <a:r>
              <a:rPr kumimoji="0" lang="zh-TW" altLang="en-US" sz="44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管系統</a:t>
            </a:r>
            <a:endParaRPr kumimoji="0" lang="en-US" altLang="zh-TW" sz="4400" kern="12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kumimoji="0" lang="zh-TW" altLang="en-US" sz="44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已</a:t>
            </a:r>
            <a:r>
              <a:rPr kumimoji="0" lang="zh-TW" altLang="en-US" sz="44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kumimoji="0" lang="zh-TW" altLang="en-US" sz="44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新學年的學期開始</a:t>
            </a:r>
            <a:r>
              <a:rPr kumimoji="0" lang="zh-TW" altLang="en-US" sz="44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日期</a:t>
            </a:r>
            <a:r>
              <a:rPr kumimoji="0" lang="zh-TW" altLang="en-US" sz="44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和完結</a:t>
            </a:r>
            <a:r>
              <a:rPr kumimoji="0" lang="zh-TW" altLang="en-US" sz="44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日期</a:t>
            </a:r>
            <a:endParaRPr kumimoji="0" lang="en-US" altLang="zh-TW" sz="4400" kern="12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kumimoji="0" lang="zh-TW" altLang="en-US" sz="44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現學年學生的懷疑退學記錄可保留至新學年</a:t>
            </a:r>
            <a:endParaRPr kumimoji="0" lang="zh-TW" altLang="en-US" sz="4400" kern="12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2569" y="321564"/>
            <a:ext cx="8243887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過渡到新</a:t>
            </a:r>
            <a:r>
              <a:rPr lang="zh-TW" altLang="en-US" dirty="0" smtClean="0"/>
              <a:t>學年</a:t>
            </a:r>
            <a:r>
              <a:rPr lang="en-US" altLang="zh-TW" dirty="0" smtClean="0"/>
              <a:t>-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307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36" y="2996952"/>
            <a:ext cx="6768752" cy="370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69043" y="1412776"/>
            <a:ext cx="8507413" cy="21602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36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指定下一學年所有學生的</a:t>
            </a:r>
            <a:r>
              <a:rPr kumimoji="0" lang="zh-TW" altLang="en-US" sz="36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在學狀況 </a:t>
            </a:r>
            <a:endParaRPr kumimoji="0" lang="en-US" altLang="zh-TW" sz="3600" kern="12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Wingdings" pitchFamily="2" charset="2"/>
              <a:buChar char="ü"/>
            </a:pPr>
            <a:r>
              <a:rPr kumimoji="0" lang="zh-TW" altLang="en-US" kern="12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可以到「</a:t>
            </a:r>
            <a:r>
              <a:rPr kumimoji="0" lang="zh-TW" altLang="en-US" kern="12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學生成績」模組列印「未有升級狀況學生淸單」 報告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2569" y="321564"/>
            <a:ext cx="8243887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過渡到新</a:t>
            </a:r>
            <a:r>
              <a:rPr lang="zh-TW" altLang="en-US" dirty="0" smtClean="0"/>
              <a:t>學年</a:t>
            </a:r>
            <a:r>
              <a:rPr lang="en-US" altLang="zh-TW" dirty="0" smtClean="0"/>
              <a:t>-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19872" y="3753036"/>
            <a:ext cx="1800200" cy="252028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70136" y="6147522"/>
            <a:ext cx="3473872" cy="252028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17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478488"/>
            <a:ext cx="5256584" cy="40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13059" y="1484784"/>
            <a:ext cx="8507413" cy="122413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30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kumimoji="0" lang="zh-TW" altLang="en-US" sz="30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學生資料模組中，沒有已</a:t>
            </a:r>
            <a:r>
              <a:rPr kumimoji="0" lang="zh-TW" altLang="en-US" sz="30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預備</a:t>
            </a:r>
            <a:r>
              <a:rPr kumimoji="0" lang="en-US" altLang="zh-TW" sz="30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30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確定的</a:t>
            </a:r>
            <a:r>
              <a:rPr kumimoji="0" lang="zh-TW" altLang="en-US" sz="30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資料檔案</a:t>
            </a:r>
            <a:r>
              <a:rPr kumimoji="0" lang="zh-TW" altLang="en-US" sz="30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待傳送</a:t>
            </a:r>
            <a:r>
              <a:rPr kumimoji="0" lang="zh-TW" altLang="en-US" sz="30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至教育局</a:t>
            </a:r>
          </a:p>
          <a:p>
            <a:pPr marL="0" indent="0">
              <a:buNone/>
            </a:pPr>
            <a:endParaRPr kumimoji="0" lang="zh-TW" altLang="en-US" sz="3000" kern="12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2569" y="321564"/>
            <a:ext cx="8243887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過渡到新</a:t>
            </a:r>
            <a:r>
              <a:rPr lang="zh-TW" altLang="en-US" dirty="0" smtClean="0"/>
              <a:t>學年</a:t>
            </a:r>
            <a:r>
              <a:rPr lang="en-US" altLang="zh-TW" dirty="0" smtClean="0"/>
              <a:t>-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65253" y="2948810"/>
            <a:ext cx="1296144" cy="2725244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403648" y="3244352"/>
            <a:ext cx="161935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166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</a:t>
            </a:r>
            <a:endParaRPr lang="zh-HK" altLang="en-US" sz="16600" dirty="0"/>
          </a:p>
        </p:txBody>
      </p:sp>
      <p:sp>
        <p:nvSpPr>
          <p:cNvPr id="9" name="矩形 8"/>
          <p:cNvSpPr/>
          <p:nvPr/>
        </p:nvSpPr>
        <p:spPr>
          <a:xfrm>
            <a:off x="2123728" y="2708920"/>
            <a:ext cx="1020445" cy="2363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19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0805" y="1772816"/>
            <a:ext cx="8507413" cy="23042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l"/>
            </a:pPr>
            <a:r>
              <a:rPr kumimoji="0" lang="zh-TW" altLang="en-US" sz="44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kumimoji="0" lang="zh-TW" altLang="en-US" sz="44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將從現學年轉換到新學年 </a:t>
            </a:r>
          </a:p>
          <a:p>
            <a:pPr>
              <a:buFont typeface="Wingdings" pitchFamily="2" charset="2"/>
              <a:buChar char="l"/>
            </a:pPr>
            <a:r>
              <a:rPr kumimoji="0" lang="zh-TW" altLang="en-US" sz="4400" kern="1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所有在校學生的升級記錄將轉到新</a:t>
            </a:r>
            <a:r>
              <a:rPr kumimoji="0" lang="zh-TW" altLang="en-US" sz="44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endParaRPr kumimoji="0" lang="en-US" altLang="zh-TW" sz="4400" kern="1200" dirty="0" smtClean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l"/>
            </a:pPr>
            <a:r>
              <a:rPr kumimoji="0" lang="zh-TW" altLang="en-US" sz="4400" kern="1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可以紀錄新學年的學生出席資料</a:t>
            </a:r>
            <a:endParaRPr kumimoji="0" lang="zh-TW" altLang="en-US" sz="4400" kern="12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2569" y="321564"/>
            <a:ext cx="8243887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過渡到新</a:t>
            </a:r>
            <a:r>
              <a:rPr lang="zh-TW" altLang="en-US" dirty="0" smtClean="0"/>
              <a:t>學年</a:t>
            </a:r>
            <a:r>
              <a:rPr lang="en-US" altLang="zh-TW" dirty="0" smtClean="0"/>
              <a:t>-</a:t>
            </a:r>
            <a:r>
              <a:rPr lang="zh-TW" altLang="en-US" dirty="0" smtClean="0"/>
              <a:t>影響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2358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1010" y="392578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7913" y="1314244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主頁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資料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學校管理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5" y="1714357"/>
            <a:ext cx="7947248" cy="497365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568015" y="1714354"/>
            <a:ext cx="1152128" cy="457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6410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3" y="396503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15" y="1340768"/>
            <a:ext cx="8159924" cy="4914806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39552" y="4653136"/>
            <a:ext cx="1656184" cy="457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2532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536" y="1987093"/>
            <a:ext cx="8351838" cy="3170099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 marL="571500" indent="-571500">
              <a:buFont typeface="Wingdings" pitchFamily="2" charset="2"/>
              <a:buChar char="l"/>
              <a:defRPr kumimoji="0" sz="440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4000" dirty="0"/>
              <a:t>能計劃和處理過渡到新學年時所需的學校</a:t>
            </a:r>
            <a:r>
              <a:rPr lang="zh-TW" altLang="en-US" sz="4000" dirty="0" smtClean="0"/>
              <a:t>資料</a:t>
            </a:r>
            <a:endParaRPr lang="en-US" altLang="zh-TW" sz="4000" dirty="0" smtClean="0"/>
          </a:p>
          <a:p>
            <a:endParaRPr lang="en-US" altLang="zh-TW" sz="2000" dirty="0"/>
          </a:p>
          <a:p>
            <a:r>
              <a:rPr lang="zh-TW" altLang="en-US" sz="4000" dirty="0"/>
              <a:t>減少過程中所衍生的</a:t>
            </a:r>
            <a:r>
              <a:rPr lang="zh-TW" altLang="en-US" sz="4000" dirty="0" smtClean="0"/>
              <a:t>工作量</a:t>
            </a:r>
            <a:endParaRPr lang="en-US" altLang="zh-TW" sz="4000" dirty="0" smtClean="0"/>
          </a:p>
          <a:p>
            <a:endParaRPr lang="en-US" altLang="zh-TW" sz="2000" dirty="0"/>
          </a:p>
          <a:p>
            <a:r>
              <a:rPr lang="zh-TW" altLang="en-US" sz="4000" dirty="0"/>
              <a:t>系統有重設程序的機制</a:t>
            </a:r>
            <a:endParaRPr lang="en-US" altLang="zh-TW" sz="4000" dirty="0"/>
          </a:p>
        </p:txBody>
      </p:sp>
      <p:sp>
        <p:nvSpPr>
          <p:cNvPr id="2" name="矩形 1"/>
          <p:cNvSpPr/>
          <p:nvPr/>
        </p:nvSpPr>
        <p:spPr>
          <a:xfrm>
            <a:off x="1691680" y="332656"/>
            <a:ext cx="5688631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zh-TW" altLang="en-US" sz="5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功能概覽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188640"/>
            <a:ext cx="8001000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系統</a:t>
            </a:r>
            <a:r>
              <a:rPr lang="zh-TW" altLang="en-US" dirty="0"/>
              <a:t>顯示提示訊息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14039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81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5" y="1380062"/>
            <a:ext cx="8330212" cy="413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69925" y="1331913"/>
            <a:ext cx="2378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0" lang="zh-TW" altLang="zh-TW">
              <a:latin typeface="新細明體" pitchFamily="18" charset="-12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2626" y="1373867"/>
            <a:ext cx="3943350" cy="8309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kumimoji="0" lang="zh-TW" altLang="en-US" sz="24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確定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現學年</a:t>
            </a:r>
            <a:r>
              <a:rPr kumimoji="0" lang="zh-TW" altLang="en-US" sz="24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學校資料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kumimoji="0" lang="zh-TW" altLang="en-US" sz="24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確定</a:t>
            </a:r>
            <a:r>
              <a:rPr kumimoji="0"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現學年</a:t>
            </a:r>
            <a:r>
              <a:rPr kumimoji="0" lang="zh-TW" altLang="en-US" sz="24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考績綱要設定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388" y="3356992"/>
            <a:ext cx="4307756" cy="8309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marL="342900" indent="-342900">
              <a:buFont typeface="Wingdings" pitchFamily="2" charset="2"/>
              <a:buChar char="ü"/>
              <a:defRPr kumimoji="0" sz="240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marL="0" indent="0">
              <a:buNone/>
            </a:pPr>
            <a:r>
              <a:rPr lang="zh-TW" altLang="en-US" dirty="0" smtClean="0"/>
              <a:t>開始新</a:t>
            </a:r>
            <a:r>
              <a:rPr lang="zh-TW" altLang="en-US" dirty="0"/>
              <a:t>學年 </a:t>
            </a:r>
          </a:p>
          <a:p>
            <a:r>
              <a:rPr lang="zh-TW" altLang="en-US" dirty="0"/>
              <a:t>複製</a:t>
            </a:r>
            <a:r>
              <a:rPr lang="zh-TW" altLang="en-US" dirty="0">
                <a:solidFill>
                  <a:srgbClr val="FF0000"/>
                </a:solidFill>
              </a:rPr>
              <a:t>現學年</a:t>
            </a:r>
            <a:r>
              <a:rPr lang="zh-TW" altLang="en-US" dirty="0"/>
              <a:t>的資料到</a:t>
            </a:r>
            <a:r>
              <a:rPr lang="zh-TW" altLang="en-US" dirty="0">
                <a:solidFill>
                  <a:srgbClr val="FF0000"/>
                </a:solidFill>
              </a:rPr>
              <a:t>新學年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148263" y="5529426"/>
            <a:ext cx="3598862" cy="8309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marL="342900" indent="-342900">
              <a:buFont typeface="Wingdings" pitchFamily="2" charset="2"/>
              <a:buChar char="ü"/>
              <a:defRPr kumimoji="0" sz="240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marL="0" indent="0">
              <a:buNone/>
            </a:pPr>
            <a:r>
              <a:rPr lang="zh-TW" altLang="en-US" dirty="0"/>
              <a:t>重設新學年計劃 </a:t>
            </a:r>
          </a:p>
          <a:p>
            <a:r>
              <a:rPr lang="zh-TW" altLang="en-US" dirty="0"/>
              <a:t>刪除新學年的所有資料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076056" y="1196752"/>
            <a:ext cx="3817119" cy="8309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marL="342900" indent="-342900">
              <a:buFont typeface="Wingdings" pitchFamily="2" charset="2"/>
              <a:buChar char="ü"/>
              <a:defRPr kumimoji="0" sz="240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marL="0" indent="0">
              <a:buNone/>
            </a:pPr>
            <a:r>
              <a:rPr lang="zh-TW" altLang="en-US" dirty="0"/>
              <a:t>過渡到新學年  </a:t>
            </a:r>
          </a:p>
          <a:p>
            <a:r>
              <a:rPr lang="zh-TW" altLang="en-US" dirty="0"/>
              <a:t>由現學年過渡到新學年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644008" y="4077072"/>
            <a:ext cx="2320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新學年不存在任何學生的升級記錄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626694" y="2787650"/>
            <a:ext cx="304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TW"/>
            </a:defPPr>
            <a:lvl1pPr>
              <a:defRPr kumimoji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b="1" dirty="0"/>
              <a:t>所有在校學生於新學年中必需具備升級記錄 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0" y="6583363"/>
            <a:ext cx="426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sz="1200">
                <a:solidFill>
                  <a:schemeClr val="bg1"/>
                </a:solidFill>
                <a:latin typeface="Trebuchet MS" pitchFamily="34" charset="0"/>
              </a:rPr>
              <a:t>學年過渡策劃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39552" y="116632"/>
            <a:ext cx="8050212" cy="6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0" lang="zh-TW" altLang="en-US" sz="5400" b="1" cap="all" dirty="0">
                <a:ln w="9000" cmpd="sng">
                  <a:solidFill>
                    <a:srgbClr val="CC00FF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學年過渡策劃流程</a:t>
            </a:r>
          </a:p>
        </p:txBody>
      </p:sp>
      <p:sp>
        <p:nvSpPr>
          <p:cNvPr id="2" name="向下箭號 1"/>
          <p:cNvSpPr/>
          <p:nvPr/>
        </p:nvSpPr>
        <p:spPr>
          <a:xfrm>
            <a:off x="2074986" y="2284115"/>
            <a:ext cx="624806" cy="1000869"/>
          </a:xfrm>
          <a:prstGeom prst="downArrow">
            <a:avLst/>
          </a:prstGeom>
          <a:solidFill>
            <a:srgbClr val="FF330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上彎箭號 2"/>
          <p:cNvSpPr/>
          <p:nvPr/>
        </p:nvSpPr>
        <p:spPr>
          <a:xfrm>
            <a:off x="4344144" y="1993429"/>
            <a:ext cx="3972272" cy="1651595"/>
          </a:xfrm>
          <a:prstGeom prst="bentUpArrow">
            <a:avLst>
              <a:gd name="adj1" fmla="val 12697"/>
              <a:gd name="adj2" fmla="val 17595"/>
              <a:gd name="adj3" fmla="val 21540"/>
            </a:avLst>
          </a:prstGeom>
          <a:solidFill>
            <a:srgbClr val="FF330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上彎箭號 19"/>
          <p:cNvSpPr/>
          <p:nvPr/>
        </p:nvSpPr>
        <p:spPr>
          <a:xfrm flipV="1">
            <a:off x="4344144" y="3869432"/>
            <a:ext cx="3972272" cy="1575792"/>
          </a:xfrm>
          <a:prstGeom prst="bentUpArrow">
            <a:avLst>
              <a:gd name="adj1" fmla="val 12697"/>
              <a:gd name="adj2" fmla="val 17595"/>
              <a:gd name="adj3" fmla="val 21540"/>
            </a:avLst>
          </a:prstGeom>
          <a:solidFill>
            <a:srgbClr val="006699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3" y="4110622"/>
            <a:ext cx="7814204" cy="219869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772816"/>
            <a:ext cx="8192277" cy="2160240"/>
          </a:xfrm>
          <a:prstGeom prst="rect">
            <a:avLst/>
          </a:prstGeom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3528" y="1340768"/>
            <a:ext cx="849694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l"/>
            </a:pPr>
            <a:r>
              <a:rPr kumimoji="0" lang="zh-TW" altLang="en-US" sz="3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確定</a:t>
            </a:r>
            <a:r>
              <a:rPr kumimoji="0" lang="zh-TW" altLang="en-US" sz="3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現學年的學校</a:t>
            </a:r>
            <a:r>
              <a:rPr kumimoji="0" lang="zh-TW" altLang="en-US" sz="3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資料和考績</a:t>
            </a:r>
            <a:r>
              <a:rPr kumimoji="0" lang="zh-TW" altLang="en-US" sz="320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綱要</a:t>
            </a:r>
            <a:r>
              <a:rPr kumimoji="0" lang="zh-TW" altLang="en-US" sz="320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設定</a:t>
            </a:r>
            <a:endParaRPr kumimoji="0" lang="en-US" altLang="zh-TW" sz="20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1500" y="210391"/>
            <a:ext cx="8001000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策劃新學年</a:t>
            </a:r>
            <a:r>
              <a:rPr lang="en-US" altLang="zh-TW" dirty="0"/>
              <a:t>-</a:t>
            </a:r>
            <a:r>
              <a:rPr lang="zh-TW" altLang="en-US" dirty="0"/>
              <a:t>注意事項</a:t>
            </a:r>
          </a:p>
        </p:txBody>
      </p:sp>
      <p:sp>
        <p:nvSpPr>
          <p:cNvPr id="7" name="矩形 6"/>
          <p:cNvSpPr/>
          <p:nvPr/>
        </p:nvSpPr>
        <p:spPr>
          <a:xfrm>
            <a:off x="4644008" y="2623052"/>
            <a:ext cx="685637" cy="4459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193177" y="3365631"/>
            <a:ext cx="1170911" cy="3514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923928" y="5499861"/>
            <a:ext cx="1296144" cy="224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923929" y="5796532"/>
            <a:ext cx="1584176" cy="224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289486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9512" y="1700808"/>
            <a:ext cx="8640960" cy="333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0" lang="zh-TW" altLang="en-US" sz="38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確定</a:t>
            </a: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沒有其他用戶登入網上校管系統。</a:t>
            </a:r>
            <a:endParaRPr kumimoji="0" lang="en-US" altLang="zh-TW" sz="3800" dirty="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先行設定系統存取時間</a:t>
            </a:r>
            <a:r>
              <a:rPr kumimoji="0" lang="en-US" altLang="zh-TW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系統保安</a:t>
            </a:r>
            <a:r>
              <a:rPr kumimoji="0" lang="en-US" altLang="zh-TW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kumimoji="0" lang="en-US" altLang="zh-TW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系統設定</a:t>
            </a:r>
            <a:r>
              <a:rPr kumimoji="0" lang="en-US" altLang="zh-TW" sz="38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zh-TW" altLang="en-US" sz="38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預先</a:t>
            </a: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張貼告示 </a:t>
            </a:r>
            <a:r>
              <a:rPr kumimoji="0" lang="en-US" altLang="zh-TW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學校管理</a:t>
            </a:r>
            <a:r>
              <a:rPr kumimoji="0" lang="en-US" altLang="zh-TW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告示</a:t>
            </a:r>
            <a:r>
              <a:rPr kumimoji="0" lang="en-US" altLang="zh-TW" sz="38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zh-TW" altLang="en-US" sz="38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保安功能將用戶摒除在系統之外</a:t>
            </a:r>
            <a:r>
              <a:rPr kumimoji="0" lang="en-US" altLang="zh-TW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系統保安</a:t>
            </a:r>
            <a:r>
              <a:rPr kumimoji="0" lang="en-US" altLang="zh-TW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存取控制</a:t>
            </a:r>
            <a:r>
              <a:rPr kumimoji="0" lang="en-US" altLang="zh-TW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kumimoji="0" lang="zh-TW" altLang="en-US" sz="38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登入狀況</a:t>
            </a:r>
            <a:r>
              <a:rPr kumimoji="0" lang="en-US" altLang="zh-TW" sz="38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en-US" altLang="zh-TW" sz="3800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3568" y="404664"/>
            <a:ext cx="8001000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defRPr kumimoji="0" sz="540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策劃新學年</a:t>
            </a:r>
            <a:r>
              <a:rPr lang="en-US" altLang="zh-TW" dirty="0"/>
              <a:t>-</a:t>
            </a:r>
            <a:r>
              <a:rPr lang="zh-TW" altLang="en-US" dirty="0"/>
              <a:t>注意事項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8243887" cy="1080120"/>
          </a:xfrm>
        </p:spPr>
        <p:txBody>
          <a:bodyPr/>
          <a:lstStyle/>
          <a:p>
            <a:pPr lvl="1"/>
            <a:r>
              <a:rPr kumimoji="0" lang="zh-TW" altLang="en-US" sz="40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先行設定系統存取時間</a:t>
            </a:r>
            <a:r>
              <a:rPr kumimoji="0" lang="en-US" altLang="zh-TW" sz="4000" dirty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40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4000" dirty="0" smtClean="0">
                <a:solidFill>
                  <a:srgbClr val="0066FF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系統保安</a:t>
            </a:r>
            <a:r>
              <a:rPr kumimoji="0" lang="en-US" altLang="zh-TW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kumimoji="0" lang="zh-TW" altLang="en-US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kumimoji="0" lang="en-US" altLang="zh-TW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kumimoji="0" lang="zh-TW" altLang="en-US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系統設定</a:t>
            </a:r>
            <a:r>
              <a:rPr kumimoji="0"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9714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36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12971</TotalTime>
  <Words>720</Words>
  <Application>Microsoft Office PowerPoint</Application>
  <PresentationFormat>如螢幕大小 (4:3)</PresentationFormat>
  <Paragraphs>113</Paragraphs>
  <Slides>27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Gungsuh</vt:lpstr>
      <vt:lpstr>微軟正黑體</vt:lpstr>
      <vt:lpstr>新細明體</vt:lpstr>
      <vt:lpstr>Arial</vt:lpstr>
      <vt:lpstr>Monotype Corsiva</vt:lpstr>
      <vt:lpstr>Tahoma</vt:lpstr>
      <vt:lpstr>Trebuchet MS</vt:lpstr>
      <vt:lpstr>Verdana</vt:lpstr>
      <vt:lpstr>Wingdings</vt:lpstr>
      <vt:lpstr>佈景主題1</vt:lpstr>
      <vt:lpstr>線上培訓課程系列 學年過渡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先行設定系統存取時間  (系統保安&gt;設定&gt;系統設定)</vt:lpstr>
      <vt:lpstr>預先張貼告示  (學校管理&gt;告示)</vt:lpstr>
      <vt:lpstr> 使用保安功能將用戶摒除在系統之外 (系統保安&gt;存取控制&gt;登入狀況)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開始新學年 – 工作</vt:lpstr>
      <vt:lpstr> 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EMB</dc:creator>
  <cp:lastModifiedBy>YIP, Wing-yan Jasmine</cp:lastModifiedBy>
  <cp:revision>339</cp:revision>
  <cp:lastPrinted>2012-06-04T03:12:16Z</cp:lastPrinted>
  <dcterms:created xsi:type="dcterms:W3CDTF">2006-03-27T03:29:24Z</dcterms:created>
  <dcterms:modified xsi:type="dcterms:W3CDTF">2021-08-03T08:26:19Z</dcterms:modified>
</cp:coreProperties>
</file>