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75"/>
  </p:notesMasterIdLst>
  <p:handoutMasterIdLst>
    <p:handoutMasterId r:id="rId76"/>
  </p:handoutMasterIdLst>
  <p:sldIdLst>
    <p:sldId id="579" r:id="rId2"/>
    <p:sldId id="583" r:id="rId3"/>
    <p:sldId id="581" r:id="rId4"/>
    <p:sldId id="582" r:id="rId5"/>
    <p:sldId id="590" r:id="rId6"/>
    <p:sldId id="584" r:id="rId7"/>
    <p:sldId id="657" r:id="rId8"/>
    <p:sldId id="591" r:id="rId9"/>
    <p:sldId id="658" r:id="rId10"/>
    <p:sldId id="585" r:id="rId11"/>
    <p:sldId id="586" r:id="rId12"/>
    <p:sldId id="592" r:id="rId13"/>
    <p:sldId id="593" r:id="rId14"/>
    <p:sldId id="594" r:id="rId15"/>
    <p:sldId id="595" r:id="rId16"/>
    <p:sldId id="596" r:id="rId17"/>
    <p:sldId id="597" r:id="rId18"/>
    <p:sldId id="649" r:id="rId19"/>
    <p:sldId id="650" r:id="rId20"/>
    <p:sldId id="600" r:id="rId21"/>
    <p:sldId id="601" r:id="rId22"/>
    <p:sldId id="602" r:id="rId23"/>
    <p:sldId id="603" r:id="rId24"/>
    <p:sldId id="604" r:id="rId25"/>
    <p:sldId id="605" r:id="rId26"/>
    <p:sldId id="606" r:id="rId27"/>
    <p:sldId id="607" r:id="rId28"/>
    <p:sldId id="651" r:id="rId29"/>
    <p:sldId id="652" r:id="rId30"/>
    <p:sldId id="622" r:id="rId31"/>
    <p:sldId id="623" r:id="rId32"/>
    <p:sldId id="630" r:id="rId33"/>
    <p:sldId id="624" r:id="rId34"/>
    <p:sldId id="626" r:id="rId35"/>
    <p:sldId id="627" r:id="rId36"/>
    <p:sldId id="628" r:id="rId37"/>
    <p:sldId id="629" r:id="rId38"/>
    <p:sldId id="631" r:id="rId39"/>
    <p:sldId id="635" r:id="rId40"/>
    <p:sldId id="636" r:id="rId41"/>
    <p:sldId id="632" r:id="rId42"/>
    <p:sldId id="633" r:id="rId43"/>
    <p:sldId id="653" r:id="rId44"/>
    <p:sldId id="654" r:id="rId45"/>
    <p:sldId id="609" r:id="rId46"/>
    <p:sldId id="637" r:id="rId47"/>
    <p:sldId id="620" r:id="rId48"/>
    <p:sldId id="611" r:id="rId49"/>
    <p:sldId id="612" r:id="rId50"/>
    <p:sldId id="613" r:id="rId51"/>
    <p:sldId id="614" r:id="rId52"/>
    <p:sldId id="615" r:id="rId53"/>
    <p:sldId id="616" r:id="rId54"/>
    <p:sldId id="655" r:id="rId55"/>
    <p:sldId id="656" r:id="rId56"/>
    <p:sldId id="641" r:id="rId57"/>
    <p:sldId id="639" r:id="rId58"/>
    <p:sldId id="638" r:id="rId59"/>
    <p:sldId id="640" r:id="rId60"/>
    <p:sldId id="642" r:id="rId61"/>
    <p:sldId id="644" r:id="rId62"/>
    <p:sldId id="621" r:id="rId63"/>
    <p:sldId id="646" r:id="rId64"/>
    <p:sldId id="647" r:id="rId65"/>
    <p:sldId id="648" r:id="rId66"/>
    <p:sldId id="634" r:id="rId67"/>
    <p:sldId id="567" r:id="rId68"/>
    <p:sldId id="568" r:id="rId69"/>
    <p:sldId id="587" r:id="rId70"/>
    <p:sldId id="570" r:id="rId71"/>
    <p:sldId id="571" r:id="rId72"/>
    <p:sldId id="617" r:id="rId73"/>
    <p:sldId id="588" r:id="rId74"/>
  </p:sldIdLst>
  <p:sldSz cx="9144000" cy="6858000" type="screen4x3"/>
  <p:notesSz cx="6797675" cy="992822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5270831-468F-44F7-B7AC-63871546DF97}">
          <p14:sldIdLst>
            <p14:sldId id="579"/>
            <p14:sldId id="583"/>
            <p14:sldId id="581"/>
            <p14:sldId id="582"/>
            <p14:sldId id="590"/>
            <p14:sldId id="584"/>
            <p14:sldId id="657"/>
            <p14:sldId id="591"/>
            <p14:sldId id="658"/>
            <p14:sldId id="585"/>
            <p14:sldId id="586"/>
            <p14:sldId id="592"/>
            <p14:sldId id="593"/>
            <p14:sldId id="594"/>
            <p14:sldId id="595"/>
            <p14:sldId id="596"/>
            <p14:sldId id="597"/>
            <p14:sldId id="649"/>
            <p14:sldId id="650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51"/>
            <p14:sldId id="652"/>
            <p14:sldId id="622"/>
            <p14:sldId id="623"/>
            <p14:sldId id="630"/>
            <p14:sldId id="624"/>
            <p14:sldId id="626"/>
            <p14:sldId id="627"/>
            <p14:sldId id="628"/>
            <p14:sldId id="629"/>
            <p14:sldId id="631"/>
            <p14:sldId id="635"/>
            <p14:sldId id="636"/>
            <p14:sldId id="632"/>
            <p14:sldId id="633"/>
            <p14:sldId id="653"/>
            <p14:sldId id="654"/>
            <p14:sldId id="609"/>
            <p14:sldId id="637"/>
            <p14:sldId id="620"/>
            <p14:sldId id="611"/>
            <p14:sldId id="612"/>
            <p14:sldId id="613"/>
            <p14:sldId id="614"/>
            <p14:sldId id="615"/>
            <p14:sldId id="616"/>
            <p14:sldId id="655"/>
            <p14:sldId id="656"/>
            <p14:sldId id="641"/>
            <p14:sldId id="639"/>
            <p14:sldId id="638"/>
            <p14:sldId id="640"/>
            <p14:sldId id="642"/>
            <p14:sldId id="644"/>
            <p14:sldId id="621"/>
            <p14:sldId id="646"/>
            <p14:sldId id="647"/>
            <p14:sldId id="648"/>
            <p14:sldId id="634"/>
            <p14:sldId id="567"/>
            <p14:sldId id="568"/>
            <p14:sldId id="587"/>
            <p14:sldId id="570"/>
            <p14:sldId id="571"/>
            <p14:sldId id="617"/>
            <p14:sldId id="5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A50021"/>
    <a:srgbClr val="008000"/>
    <a:srgbClr val="66FFCC"/>
    <a:srgbClr val="0000FF"/>
    <a:srgbClr val="800080"/>
    <a:srgbClr val="CC0099"/>
    <a:srgbClr val="3333FF"/>
    <a:srgbClr val="3333CC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88" y="4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3" d="100"/>
        <a:sy n="173" d="100"/>
      </p:scale>
      <p:origin x="0" y="-4428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>
        <p:guide orient="horz" pos="3145"/>
        <p:guide pos="2142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7" y="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r">
              <a:defRPr sz="1200"/>
            </a:lvl1pPr>
          </a:lstStyle>
          <a:p>
            <a:fld id="{746D552F-0C8D-42FA-8510-A9C02D7E7B71}" type="datetimeFigureOut">
              <a:rPr lang="zh-HK" altLang="en-US" smtClean="0"/>
              <a:t>15/10/2021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0" y="943022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7" y="943022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r">
              <a:defRPr sz="1200"/>
            </a:lvl1pPr>
          </a:lstStyle>
          <a:p>
            <a:fld id="{045BF482-E22F-4A38-B02F-040434CC3E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6290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3" y="11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l">
              <a:defRPr sz="1200"/>
            </a:lvl1pPr>
          </a:lstStyle>
          <a:p>
            <a:endParaRPr lang="zh-HK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7" y="11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r">
              <a:defRPr sz="1200"/>
            </a:lvl1pPr>
          </a:lstStyle>
          <a:p>
            <a:fld id="{C34C6C26-96EE-4A8A-8CB3-1C3126A330A7}" type="datetimeFigureOut">
              <a:rPr lang="zh-HK" altLang="en-US" smtClean="0"/>
              <a:t>15/10/2021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1" tIns="45506" rIns="91011" bIns="45506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5" y="4778377"/>
            <a:ext cx="5438776" cy="3908426"/>
          </a:xfrm>
          <a:prstGeom prst="rect">
            <a:avLst/>
          </a:prstGeom>
        </p:spPr>
        <p:txBody>
          <a:bodyPr vert="horz" lIns="91011" tIns="45506" rIns="91011" bIns="4550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3" y="9429765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7" y="9429765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r">
              <a:defRPr sz="1200"/>
            </a:lvl1pPr>
          </a:lstStyle>
          <a:p>
            <a:fld id="{5982F3EF-EB92-41A3-A227-1AA9F692BF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453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974725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</a:ln>
          <a:effectLst/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5373" name="Object 1037"/>
          <p:cNvGraphicFramePr>
            <a:graphicFrameLocks noChangeAspect="1"/>
          </p:cNvGraphicFramePr>
          <p:nvPr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0" r:id="rId3" imgW="2333625" imgH="1238250" progId="">
                  <p:embed/>
                </p:oleObj>
              </mc:Choice>
              <mc:Fallback>
                <p:oleObj r:id="rId3" imgW="2333625" imgH="1238250" progId="">
                  <p:embed/>
                  <p:pic>
                    <p:nvPicPr>
                      <p:cNvPr id="15373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90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54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912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937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767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073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7295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593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155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99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52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9129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057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pic>
        <p:nvPicPr>
          <p:cNvPr id="14345" name="Picture 1033" descr="SAMS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</p:spPr>
      </p:pic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4350" name="Picture 1038" descr="wor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</p:spPr>
      </p:pic>
      <p:sp>
        <p:nvSpPr>
          <p:cNvPr id="14351" name="Text Box 1039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 smtClean="0">
                <a:solidFill>
                  <a:srgbClr val="0099FF"/>
                </a:solidFill>
                <a:latin typeface="Tahoma" panose="020B0604030504040204" pitchFamily="34" charset="0"/>
              </a:rPr>
              <a:t>									Slide </a:t>
            </a:r>
            <a:fld id="{31E2B235-92EF-45A9-A86E-39DDFF18DA9B}" type="slidenum"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0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eapp_post_sec@edb.gov.hk" TargetMode="External"/><Relationship Id="rId2" Type="http://schemas.openxmlformats.org/officeDocument/2006/relationships/hyperlink" Target="mailto:info@jupas.edu.hk" TargetMode="Externa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2640062"/>
            <a:ext cx="5943600" cy="974725"/>
          </a:xfrm>
        </p:spPr>
        <p:txBody>
          <a:bodyPr/>
          <a:lstStyle/>
          <a:p>
            <a:pPr algn="ctr"/>
            <a:r>
              <a:rPr lang="zh-HK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HK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GB" altLang="zh-HK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Institute Application (INA)</a:t>
            </a:r>
            <a:endParaRPr lang="en-US" altLang="zh-HK" sz="4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87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Subject Grouping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680" y="1341438"/>
            <a:ext cx="8186120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dirty="0"/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Grouping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0680" y="1830338"/>
            <a:ext cx="7921426" cy="45768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04261" y="4514248"/>
            <a:ext cx="1362627" cy="3465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269959" y="2635716"/>
            <a:ext cx="665746" cy="31105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921518" y="5888672"/>
            <a:ext cx="498409" cy="2719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69959" y="617631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053236" y="428341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List(1)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404262" y="2323818"/>
            <a:ext cx="8282538" cy="3906838"/>
            <a:chOff x="404261" y="2397709"/>
            <a:chExt cx="8282538" cy="3906838"/>
          </a:xfrm>
        </p:grpSpPr>
        <p:pic>
          <p:nvPicPr>
            <p:cNvPr id="4" name="圖片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29388" y="2397709"/>
              <a:ext cx="8157411" cy="390683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404261" y="5467149"/>
              <a:ext cx="1732547" cy="32725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3184358" y="4498109"/>
              <a:ext cx="2263541" cy="43965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262908" y="3429000"/>
              <a:ext cx="4445900" cy="44620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2291213" y="4778668"/>
              <a:ext cx="682895" cy="39958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cxnSp>
          <p:nvCxnSpPr>
            <p:cNvPr id="11" name="直線單箭頭接點 10"/>
            <p:cNvCxnSpPr>
              <a:stCxn id="7" idx="2"/>
            </p:cNvCxnSpPr>
            <p:nvPr/>
          </p:nvCxnSpPr>
          <p:spPr bwMode="auto">
            <a:xfrm>
              <a:off x="4485858" y="3875205"/>
              <a:ext cx="39960" cy="29039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tailEnd type="triangle"/>
            </a:ln>
          </p:spPr>
        </p:cxnSp>
      </p:grpSp>
      <p:sp>
        <p:nvSpPr>
          <p:cNvPr id="12" name="文字方塊 11"/>
          <p:cNvSpPr txBox="1"/>
          <p:nvPr/>
        </p:nvSpPr>
        <p:spPr>
          <a:xfrm>
            <a:off x="6739654" y="3536519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461611" y="3992693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883908" y="4793715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List(2)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2320340"/>
            <a:ext cx="8392262" cy="35703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5544552" y="2689985"/>
            <a:ext cx="752375" cy="13718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61819" y="2992582"/>
            <a:ext cx="1049348" cy="3140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10874" y="3036312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16622" y="3036312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List(3)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9" y="2242117"/>
            <a:ext cx="7728919" cy="45436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526595" y="5006110"/>
            <a:ext cx="562416" cy="1779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211049" y="5006110"/>
            <a:ext cx="562416" cy="1779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480548" y="5006110"/>
            <a:ext cx="2182903" cy="1779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6105236" y="2242118"/>
            <a:ext cx="2824452" cy="1452428"/>
          </a:xfrm>
          <a:prstGeom prst="wedgeRoundRectCallout">
            <a:avLst>
              <a:gd name="adj1" fmla="val -154631"/>
              <a:gd name="adj2" fmla="val 160850"/>
              <a:gd name="adj3" fmla="val 16667"/>
            </a:avLst>
          </a:prstGeom>
          <a:solidFill>
            <a:schemeClr val="accent2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Data under columns with </a:t>
            </a: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header labels in red</a:t>
            </a: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 are needed</a:t>
            </a:r>
            <a:r>
              <a:rPr kumimoji="0" lang="en-US" altLang="zh-HK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 to be input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4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88850" y="5722527"/>
            <a:ext cx="8358909" cy="6375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List(4)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1" y="2300576"/>
            <a:ext cx="8421717" cy="34906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33331" y="2599354"/>
            <a:ext cx="582669" cy="31133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198255" y="2599353"/>
            <a:ext cx="655781" cy="31133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811819" y="2599353"/>
            <a:ext cx="808181" cy="31133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圓角矩形圖說文字 7"/>
          <p:cNvSpPr/>
          <p:nvPr/>
        </p:nvSpPr>
        <p:spPr bwMode="auto">
          <a:xfrm>
            <a:off x="2281381" y="6147565"/>
            <a:ext cx="4184073" cy="447199"/>
          </a:xfrm>
          <a:prstGeom prst="wedgeRoundRectCallout">
            <a:avLst>
              <a:gd name="adj1" fmla="val -44812"/>
              <a:gd name="adj2" fmla="val -129912"/>
              <a:gd name="adj3" fmla="val 16667"/>
            </a:avLst>
          </a:prstGeom>
          <a:solidFill>
            <a:schemeClr val="accent2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This is provided by JUPAS Office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9210" y="2127851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10690" y="2104762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100454" y="2127852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51444" y="5875746"/>
            <a:ext cx="655781" cy="5314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044631" y="624660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4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List(5)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7" y="2102167"/>
            <a:ext cx="7912647" cy="37352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310785" y="2438400"/>
            <a:ext cx="1829578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29387" y="2590800"/>
            <a:ext cx="641927" cy="3371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29387" y="6006552"/>
            <a:ext cx="7986540" cy="80119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511519" y="6429547"/>
            <a:ext cx="641927" cy="3371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爆炸 1 8"/>
          <p:cNvSpPr/>
          <p:nvPr/>
        </p:nvSpPr>
        <p:spPr bwMode="auto">
          <a:xfrm>
            <a:off x="5648962" y="1533236"/>
            <a:ext cx="3753656" cy="3747280"/>
          </a:xfrm>
          <a:prstGeom prst="irregularSeal1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Checking applicants before</a:t>
            </a:r>
            <a:r>
              <a:rPr kumimoji="0" lang="en-US" altLang="zh-TW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pressing [Confirm] button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164379" y="252853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67075" y="268316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85990" y="634608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List(6)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zh-T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pressing [Confirm] button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00080"/>
              </a:buClr>
            </a:pP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9" y="2244436"/>
            <a:ext cx="3165156" cy="25307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27575" y="2560205"/>
            <a:ext cx="3143250" cy="647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4509654" y="3696062"/>
            <a:ext cx="3579092" cy="25483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圖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1766888" y="5206786"/>
            <a:ext cx="1019175" cy="1257300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 bwMode="auto">
          <a:xfrm>
            <a:off x="3916218" y="2854036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向右箭號 10"/>
          <p:cNvSpPr/>
          <p:nvPr/>
        </p:nvSpPr>
        <p:spPr bwMode="auto">
          <a:xfrm rot="5400000">
            <a:off x="6308436" y="3397324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向右箭號 11"/>
          <p:cNvSpPr/>
          <p:nvPr/>
        </p:nvSpPr>
        <p:spPr bwMode="auto">
          <a:xfrm rot="10800000">
            <a:off x="3384622" y="5569492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609942" y="5918075"/>
            <a:ext cx="1333066" cy="5607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60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List(7)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  <a:p>
            <a:pPr lvl="1"/>
            <a:r>
              <a:rPr lang="en-US" altLang="zh-H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Submit this student information to JUPAS Office</a:t>
            </a:r>
          </a:p>
          <a:p>
            <a:pPr marL="457200" lvl="1" indent="0">
              <a:buNone/>
            </a:pPr>
            <a:r>
              <a:rPr lang="en-US" altLang="zh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(https://www.jupas.edu.hk/en/)</a:t>
            </a:r>
            <a:endParaRPr lang="zh-HK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5475" y="3446030"/>
            <a:ext cx="7681738" cy="21886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44157" y="2026011"/>
            <a:ext cx="1019175" cy="12573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6844147" y="2722527"/>
            <a:ext cx="1237671" cy="5607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雲朵形圖說文字 7"/>
          <p:cNvSpPr/>
          <p:nvPr/>
        </p:nvSpPr>
        <p:spPr bwMode="auto">
          <a:xfrm>
            <a:off x="529389" y="5797421"/>
            <a:ext cx="6414768" cy="889706"/>
          </a:xfrm>
          <a:prstGeom prst="cloudCallout">
            <a:avLst>
              <a:gd name="adj1" fmla="val 47977"/>
              <a:gd name="adj2" fmla="val -102179"/>
            </a:avLst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Every applicant </a:t>
            </a: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should have HKID </a:t>
            </a: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for JUPAS application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18836" y="5135418"/>
            <a:ext cx="6696364" cy="2524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3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2640062"/>
            <a:ext cx="5943600" cy="974725"/>
          </a:xfrm>
        </p:spPr>
        <p:txBody>
          <a:bodyPr/>
          <a:lstStyle/>
          <a:p>
            <a:pPr algn="ctr"/>
            <a:r>
              <a:rPr lang="zh-HK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HK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GB" altLang="zh-HK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Institute Application (INA)</a:t>
            </a:r>
            <a:endParaRPr lang="en-US" altLang="zh-HK" sz="4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92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7869" y="1123647"/>
            <a:ext cx="8208912" cy="79165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extracting S6 student data for JUPAS and E-APP applications </a:t>
            </a:r>
            <a:endParaRPr lang="zh-HK" alt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fontAlgn="auto"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zh-HK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27869" y="4328107"/>
            <a:ext cx="3524051" cy="412840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 Applications for E-APP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87297" y="1768753"/>
            <a:ext cx="9009573" cy="2654660"/>
            <a:chOff x="133035" y="1568707"/>
            <a:chExt cx="9009573" cy="265466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373607" y="1719823"/>
              <a:ext cx="3714742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US" altLang="zh-TW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Sep Applications for JUPAS </a:t>
              </a: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133035" y="1568707"/>
              <a:ext cx="9009573" cy="2654660"/>
              <a:chOff x="133035" y="1568707"/>
              <a:chExt cx="9009573" cy="2654660"/>
            </a:xfrm>
          </p:grpSpPr>
          <p:sp>
            <p:nvSpPr>
              <p:cNvPr id="3" name="向右箭號 2"/>
              <p:cNvSpPr/>
              <p:nvPr/>
            </p:nvSpPr>
            <p:spPr>
              <a:xfrm>
                <a:off x="659288" y="1568707"/>
                <a:ext cx="8123748" cy="2535477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手繪多邊形 5"/>
              <p:cNvSpPr/>
              <p:nvPr/>
            </p:nvSpPr>
            <p:spPr>
              <a:xfrm>
                <a:off x="133035" y="2441675"/>
                <a:ext cx="1362040" cy="1487838"/>
              </a:xfrm>
              <a:custGeom>
                <a:avLst/>
                <a:gdLst>
                  <a:gd name="connsiteX0" fmla="*/ 0 w 1740612"/>
                  <a:gd name="connsiteY0" fmla="*/ 247978 h 1487838"/>
                  <a:gd name="connsiteX1" fmla="*/ 247978 w 1740612"/>
                  <a:gd name="connsiteY1" fmla="*/ 0 h 1487838"/>
                  <a:gd name="connsiteX2" fmla="*/ 1492634 w 1740612"/>
                  <a:gd name="connsiteY2" fmla="*/ 0 h 1487838"/>
                  <a:gd name="connsiteX3" fmla="*/ 1740612 w 1740612"/>
                  <a:gd name="connsiteY3" fmla="*/ 247978 h 1487838"/>
                  <a:gd name="connsiteX4" fmla="*/ 1740612 w 1740612"/>
                  <a:gd name="connsiteY4" fmla="*/ 1239860 h 1487838"/>
                  <a:gd name="connsiteX5" fmla="*/ 1492634 w 1740612"/>
                  <a:gd name="connsiteY5" fmla="*/ 1487838 h 1487838"/>
                  <a:gd name="connsiteX6" fmla="*/ 247978 w 1740612"/>
                  <a:gd name="connsiteY6" fmla="*/ 1487838 h 1487838"/>
                  <a:gd name="connsiteX7" fmla="*/ 0 w 1740612"/>
                  <a:gd name="connsiteY7" fmla="*/ 1239860 h 1487838"/>
                  <a:gd name="connsiteX8" fmla="*/ 0 w 1740612"/>
                  <a:gd name="connsiteY8" fmla="*/ 247978 h 148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0612" h="1487838">
                    <a:moveTo>
                      <a:pt x="0" y="247978"/>
                    </a:moveTo>
                    <a:cubicBezTo>
                      <a:pt x="0" y="111024"/>
                      <a:pt x="111024" y="0"/>
                      <a:pt x="247978" y="0"/>
                    </a:cubicBezTo>
                    <a:lnTo>
                      <a:pt x="1492634" y="0"/>
                    </a:lnTo>
                    <a:cubicBezTo>
                      <a:pt x="1629588" y="0"/>
                      <a:pt x="1740612" y="111024"/>
                      <a:pt x="1740612" y="247978"/>
                    </a:cubicBezTo>
                    <a:lnTo>
                      <a:pt x="1740612" y="1239860"/>
                    </a:lnTo>
                    <a:cubicBezTo>
                      <a:pt x="1740612" y="1376814"/>
                      <a:pt x="1629588" y="1487838"/>
                      <a:pt x="1492634" y="1487838"/>
                    </a:cubicBezTo>
                    <a:lnTo>
                      <a:pt x="247978" y="1487838"/>
                    </a:lnTo>
                    <a:cubicBezTo>
                      <a:pt x="111024" y="1487838"/>
                      <a:pt x="0" y="1376814"/>
                      <a:pt x="0" y="1239860"/>
                    </a:cubicBezTo>
                    <a:lnTo>
                      <a:pt x="0" y="2479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5970" tIns="125970" rIns="125970" bIns="125970" numCol="1" spcCol="1270" anchor="ctr" anchorCtr="0">
                <a:no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List Generation</a:t>
                </a:r>
              </a:p>
              <a:p>
                <a:pPr algn="ctr" fontAlgn="auto">
                  <a:spcAft>
                    <a:spcPts val="0"/>
                  </a:spcAft>
                  <a:defRPr/>
                </a:pPr>
                <a:endParaRPr lang="en-US" altLang="zh-TW" sz="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pPr marL="0" marR="0" lvl="0" indent="0" algn="ctr" defTabSz="844550" eaLnBrk="1" latinLnBrk="0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Submit Data via JUPAS Portal</a:t>
                </a:r>
                <a:endParaRPr lang="en-US" altLang="zh-HK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手繪多邊形 7"/>
              <p:cNvSpPr/>
              <p:nvPr/>
            </p:nvSpPr>
            <p:spPr>
              <a:xfrm>
                <a:off x="1567328" y="2452079"/>
                <a:ext cx="1991848" cy="1519389"/>
              </a:xfrm>
              <a:custGeom>
                <a:avLst/>
                <a:gdLst>
                  <a:gd name="connsiteX0" fmla="*/ 0 w 1775676"/>
                  <a:gd name="connsiteY0" fmla="*/ 253237 h 1519389"/>
                  <a:gd name="connsiteX1" fmla="*/ 253237 w 1775676"/>
                  <a:gd name="connsiteY1" fmla="*/ 0 h 1519389"/>
                  <a:gd name="connsiteX2" fmla="*/ 1522439 w 1775676"/>
                  <a:gd name="connsiteY2" fmla="*/ 0 h 1519389"/>
                  <a:gd name="connsiteX3" fmla="*/ 1775676 w 1775676"/>
                  <a:gd name="connsiteY3" fmla="*/ 253237 h 1519389"/>
                  <a:gd name="connsiteX4" fmla="*/ 1775676 w 1775676"/>
                  <a:gd name="connsiteY4" fmla="*/ 1266152 h 1519389"/>
                  <a:gd name="connsiteX5" fmla="*/ 1522439 w 1775676"/>
                  <a:gd name="connsiteY5" fmla="*/ 1519389 h 1519389"/>
                  <a:gd name="connsiteX6" fmla="*/ 253237 w 1775676"/>
                  <a:gd name="connsiteY6" fmla="*/ 1519389 h 1519389"/>
                  <a:gd name="connsiteX7" fmla="*/ 0 w 1775676"/>
                  <a:gd name="connsiteY7" fmla="*/ 1266152 h 1519389"/>
                  <a:gd name="connsiteX8" fmla="*/ 0 w 1775676"/>
                  <a:gd name="connsiteY8" fmla="*/ 253237 h 151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5676" h="1519389">
                    <a:moveTo>
                      <a:pt x="0" y="253237"/>
                    </a:moveTo>
                    <a:cubicBezTo>
                      <a:pt x="0" y="113378"/>
                      <a:pt x="113378" y="0"/>
                      <a:pt x="253237" y="0"/>
                    </a:cubicBezTo>
                    <a:lnTo>
                      <a:pt x="1522439" y="0"/>
                    </a:lnTo>
                    <a:cubicBezTo>
                      <a:pt x="1662298" y="0"/>
                      <a:pt x="1775676" y="113378"/>
                      <a:pt x="1775676" y="253237"/>
                    </a:cubicBezTo>
                    <a:lnTo>
                      <a:pt x="1775676" y="1266152"/>
                    </a:lnTo>
                    <a:cubicBezTo>
                      <a:pt x="1775676" y="1406011"/>
                      <a:pt x="1662298" y="1519389"/>
                      <a:pt x="1522439" y="1519389"/>
                    </a:cubicBezTo>
                    <a:lnTo>
                      <a:pt x="253237" y="1519389"/>
                    </a:lnTo>
                    <a:cubicBezTo>
                      <a:pt x="113378" y="1519389"/>
                      <a:pt x="0" y="1406011"/>
                      <a:pt x="0" y="1266152"/>
                    </a:cubicBezTo>
                    <a:lnTo>
                      <a:pt x="0" y="253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10" tIns="127510" rIns="127510" bIns="127510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JUPAS Student Account Creation</a:t>
                </a:r>
              </a:p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Impor</a:t>
                </a:r>
                <a:r>
                  <a:rPr lang="en-US" altLang="zh-TW" sz="1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Student Registration No and Subject Code to </a:t>
                </a:r>
                <a:r>
                  <a:rPr lang="en-US" altLang="zh-TW" sz="1400" b="1" kern="1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WebSAMS</a:t>
                </a:r>
                <a:endParaRPr lang="en-US" altLang="zh-HK" sz="13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3618482" y="2177673"/>
                <a:ext cx="2934852" cy="2045694"/>
              </a:xfrm>
              <a:custGeom>
                <a:avLst/>
                <a:gdLst>
                  <a:gd name="connsiteX0" fmla="*/ 0 w 2585766"/>
                  <a:gd name="connsiteY0" fmla="*/ 255216 h 1531265"/>
                  <a:gd name="connsiteX1" fmla="*/ 255216 w 2585766"/>
                  <a:gd name="connsiteY1" fmla="*/ 0 h 1531265"/>
                  <a:gd name="connsiteX2" fmla="*/ 2330550 w 2585766"/>
                  <a:gd name="connsiteY2" fmla="*/ 0 h 1531265"/>
                  <a:gd name="connsiteX3" fmla="*/ 2585766 w 2585766"/>
                  <a:gd name="connsiteY3" fmla="*/ 255216 h 1531265"/>
                  <a:gd name="connsiteX4" fmla="*/ 2585766 w 2585766"/>
                  <a:gd name="connsiteY4" fmla="*/ 1276049 h 1531265"/>
                  <a:gd name="connsiteX5" fmla="*/ 2330550 w 2585766"/>
                  <a:gd name="connsiteY5" fmla="*/ 1531265 h 1531265"/>
                  <a:gd name="connsiteX6" fmla="*/ 255216 w 2585766"/>
                  <a:gd name="connsiteY6" fmla="*/ 1531265 h 1531265"/>
                  <a:gd name="connsiteX7" fmla="*/ 0 w 2585766"/>
                  <a:gd name="connsiteY7" fmla="*/ 1276049 h 1531265"/>
                  <a:gd name="connsiteX8" fmla="*/ 0 w 2585766"/>
                  <a:gd name="connsiteY8" fmla="*/ 255216 h 153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5766" h="1531265">
                    <a:moveTo>
                      <a:pt x="0" y="255216"/>
                    </a:moveTo>
                    <a:cubicBezTo>
                      <a:pt x="0" y="114264"/>
                      <a:pt x="114264" y="0"/>
                      <a:pt x="255216" y="0"/>
                    </a:cubicBezTo>
                    <a:lnTo>
                      <a:pt x="2330550" y="0"/>
                    </a:lnTo>
                    <a:cubicBezTo>
                      <a:pt x="2471502" y="0"/>
                      <a:pt x="2585766" y="114264"/>
                      <a:pt x="2585766" y="255216"/>
                    </a:cubicBezTo>
                    <a:lnTo>
                      <a:pt x="2585766" y="1276049"/>
                    </a:lnTo>
                    <a:cubicBezTo>
                      <a:pt x="2585766" y="1417001"/>
                      <a:pt x="2471502" y="1531265"/>
                      <a:pt x="2330550" y="1531265"/>
                    </a:cubicBezTo>
                    <a:lnTo>
                      <a:pt x="255216" y="1531265"/>
                    </a:lnTo>
                    <a:cubicBezTo>
                      <a:pt x="114264" y="1531265"/>
                      <a:pt x="0" y="1417001"/>
                      <a:pt x="0" y="1276049"/>
                    </a:cubicBezTo>
                    <a:lnTo>
                      <a:pt x="0" y="2552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90" tIns="128090" rIns="128090" bIns="12809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Data Extraction and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</a:t>
                </a:r>
                <a:r>
                  <a:rPr lang="en-US" altLang="zh-TW" sz="1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Report (SRR) Generation </a:t>
                </a:r>
                <a:endParaRPr lang="en-US" altLang="zh-TW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838" indent="-96838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HK" sz="16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Prepare Academic  Performance, Personal and General Abilities and A</a:t>
                </a: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cademic Performance 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Supplementary Information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1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Generate SRR</a:t>
                </a:r>
                <a:endParaRPr lang="en-US" altLang="zh-HK" sz="1400" b="1" kern="120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手繪多邊形 9"/>
              <p:cNvSpPr/>
              <p:nvPr/>
            </p:nvSpPr>
            <p:spPr>
              <a:xfrm>
                <a:off x="6612640" y="2452079"/>
                <a:ext cx="2529968" cy="1599785"/>
              </a:xfrm>
              <a:custGeom>
                <a:avLst/>
                <a:gdLst>
                  <a:gd name="connsiteX0" fmla="*/ 0 w 2066443"/>
                  <a:gd name="connsiteY0" fmla="*/ 259525 h 1557117"/>
                  <a:gd name="connsiteX1" fmla="*/ 259525 w 2066443"/>
                  <a:gd name="connsiteY1" fmla="*/ 0 h 1557117"/>
                  <a:gd name="connsiteX2" fmla="*/ 1806918 w 2066443"/>
                  <a:gd name="connsiteY2" fmla="*/ 0 h 1557117"/>
                  <a:gd name="connsiteX3" fmla="*/ 2066443 w 2066443"/>
                  <a:gd name="connsiteY3" fmla="*/ 259525 h 1557117"/>
                  <a:gd name="connsiteX4" fmla="*/ 2066443 w 2066443"/>
                  <a:gd name="connsiteY4" fmla="*/ 1297592 h 1557117"/>
                  <a:gd name="connsiteX5" fmla="*/ 1806918 w 2066443"/>
                  <a:gd name="connsiteY5" fmla="*/ 1557117 h 1557117"/>
                  <a:gd name="connsiteX6" fmla="*/ 259525 w 2066443"/>
                  <a:gd name="connsiteY6" fmla="*/ 1557117 h 1557117"/>
                  <a:gd name="connsiteX7" fmla="*/ 0 w 2066443"/>
                  <a:gd name="connsiteY7" fmla="*/ 1297592 h 1557117"/>
                  <a:gd name="connsiteX8" fmla="*/ 0 w 2066443"/>
                  <a:gd name="connsiteY8" fmla="*/ 259525 h 15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6443" h="1557117">
                    <a:moveTo>
                      <a:pt x="0" y="259525"/>
                    </a:moveTo>
                    <a:cubicBezTo>
                      <a:pt x="0" y="116193"/>
                      <a:pt x="116193" y="0"/>
                      <a:pt x="259525" y="0"/>
                    </a:cubicBezTo>
                    <a:lnTo>
                      <a:pt x="1806918" y="0"/>
                    </a:lnTo>
                    <a:cubicBezTo>
                      <a:pt x="1950250" y="0"/>
                      <a:pt x="2066443" y="116193"/>
                      <a:pt x="2066443" y="259525"/>
                    </a:cubicBezTo>
                    <a:lnTo>
                      <a:pt x="2066443" y="1297592"/>
                    </a:lnTo>
                    <a:cubicBezTo>
                      <a:pt x="2066443" y="1440924"/>
                      <a:pt x="1950250" y="1557117"/>
                      <a:pt x="1806918" y="1557117"/>
                    </a:cubicBezTo>
                    <a:lnTo>
                      <a:pt x="259525" y="1557117"/>
                    </a:lnTo>
                    <a:cubicBezTo>
                      <a:pt x="116193" y="1557117"/>
                      <a:pt x="0" y="1440924"/>
                      <a:pt x="0" y="1297592"/>
                    </a:cubicBezTo>
                    <a:lnTo>
                      <a:pt x="0" y="2595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9352" tIns="129352" rIns="129352" bIns="12935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zh-TW" sz="1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Report (SRR) Submission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HK" sz="8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Export and submit </a:t>
                </a:r>
                <a:r>
                  <a:rPr lang="en-US" altLang="zh-HK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ata via </a:t>
                </a:r>
                <a:r>
                  <a:rPr lang="en-US" altLang="zh-TW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JUPAS Portal</a:t>
                </a:r>
                <a:endParaRPr lang="en-US" altLang="zh-HK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群組 10"/>
          <p:cNvGrpSpPr/>
          <p:nvPr/>
        </p:nvGrpSpPr>
        <p:grpSpPr>
          <a:xfrm>
            <a:off x="304800" y="4298642"/>
            <a:ext cx="8528986" cy="2317040"/>
            <a:chOff x="110682" y="4298642"/>
            <a:chExt cx="8723105" cy="2317040"/>
          </a:xfrm>
        </p:grpSpPr>
        <p:sp>
          <p:nvSpPr>
            <p:cNvPr id="15" name="向右箭號 14"/>
            <p:cNvSpPr/>
            <p:nvPr/>
          </p:nvSpPr>
          <p:spPr>
            <a:xfrm>
              <a:off x="572602" y="4298642"/>
              <a:ext cx="8261185" cy="231704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手繪多邊形 15"/>
            <p:cNvSpPr/>
            <p:nvPr/>
          </p:nvSpPr>
          <p:spPr>
            <a:xfrm>
              <a:off x="110682" y="4979967"/>
              <a:ext cx="3822884" cy="1493981"/>
            </a:xfrm>
            <a:custGeom>
              <a:avLst/>
              <a:gdLst>
                <a:gd name="connsiteX0" fmla="*/ 0 w 2888463"/>
                <a:gd name="connsiteY0" fmla="*/ 249002 h 1493981"/>
                <a:gd name="connsiteX1" fmla="*/ 249002 w 2888463"/>
                <a:gd name="connsiteY1" fmla="*/ 0 h 1493981"/>
                <a:gd name="connsiteX2" fmla="*/ 2639461 w 2888463"/>
                <a:gd name="connsiteY2" fmla="*/ 0 h 1493981"/>
                <a:gd name="connsiteX3" fmla="*/ 2888463 w 2888463"/>
                <a:gd name="connsiteY3" fmla="*/ 249002 h 1493981"/>
                <a:gd name="connsiteX4" fmla="*/ 2888463 w 2888463"/>
                <a:gd name="connsiteY4" fmla="*/ 1244979 h 1493981"/>
                <a:gd name="connsiteX5" fmla="*/ 2639461 w 2888463"/>
                <a:gd name="connsiteY5" fmla="*/ 1493981 h 1493981"/>
                <a:gd name="connsiteX6" fmla="*/ 249002 w 2888463"/>
                <a:gd name="connsiteY6" fmla="*/ 1493981 h 1493981"/>
                <a:gd name="connsiteX7" fmla="*/ 0 w 2888463"/>
                <a:gd name="connsiteY7" fmla="*/ 1244979 h 1493981"/>
                <a:gd name="connsiteX8" fmla="*/ 0 w 2888463"/>
                <a:gd name="connsiteY8" fmla="*/ 249002 h 14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463" h="1493981">
                  <a:moveTo>
                    <a:pt x="0" y="249002"/>
                  </a:moveTo>
                  <a:cubicBezTo>
                    <a:pt x="0" y="111482"/>
                    <a:pt x="111482" y="0"/>
                    <a:pt x="249002" y="0"/>
                  </a:cubicBezTo>
                  <a:lnTo>
                    <a:pt x="2639461" y="0"/>
                  </a:lnTo>
                  <a:cubicBezTo>
                    <a:pt x="2776981" y="0"/>
                    <a:pt x="2888463" y="111482"/>
                    <a:pt x="2888463" y="249002"/>
                  </a:cubicBezTo>
                  <a:lnTo>
                    <a:pt x="2888463" y="1244979"/>
                  </a:lnTo>
                  <a:cubicBezTo>
                    <a:pt x="2888463" y="1382499"/>
                    <a:pt x="2776981" y="1493981"/>
                    <a:pt x="2639461" y="1493981"/>
                  </a:cubicBezTo>
                  <a:lnTo>
                    <a:pt x="249002" y="1493981"/>
                  </a:lnTo>
                  <a:cubicBezTo>
                    <a:pt x="111482" y="1493981"/>
                    <a:pt x="0" y="1382499"/>
                    <a:pt x="0" y="1244979"/>
                  </a:cubicBezTo>
                  <a:lnTo>
                    <a:pt x="0" y="24900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890" tIns="133890" rIns="133890" bIns="133890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HK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List and </a:t>
              </a: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SRR Generation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HK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Extract Student Data and g</a:t>
              </a:r>
              <a:r>
                <a:rPr lang="en-US" altLang="zh-HK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enerate SRR</a:t>
              </a:r>
              <a:endParaRPr lang="en-US" altLang="zh-HK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4079709" y="4988217"/>
              <a:ext cx="3479842" cy="1485982"/>
            </a:xfrm>
            <a:custGeom>
              <a:avLst/>
              <a:gdLst>
                <a:gd name="connsiteX0" fmla="*/ 0 w 2887505"/>
                <a:gd name="connsiteY0" fmla="*/ 247669 h 1485982"/>
                <a:gd name="connsiteX1" fmla="*/ 247669 w 2887505"/>
                <a:gd name="connsiteY1" fmla="*/ 0 h 1485982"/>
                <a:gd name="connsiteX2" fmla="*/ 2639836 w 2887505"/>
                <a:gd name="connsiteY2" fmla="*/ 0 h 1485982"/>
                <a:gd name="connsiteX3" fmla="*/ 2887505 w 2887505"/>
                <a:gd name="connsiteY3" fmla="*/ 247669 h 1485982"/>
                <a:gd name="connsiteX4" fmla="*/ 2887505 w 2887505"/>
                <a:gd name="connsiteY4" fmla="*/ 1238313 h 1485982"/>
                <a:gd name="connsiteX5" fmla="*/ 2639836 w 2887505"/>
                <a:gd name="connsiteY5" fmla="*/ 1485982 h 1485982"/>
                <a:gd name="connsiteX6" fmla="*/ 247669 w 2887505"/>
                <a:gd name="connsiteY6" fmla="*/ 1485982 h 1485982"/>
                <a:gd name="connsiteX7" fmla="*/ 0 w 2887505"/>
                <a:gd name="connsiteY7" fmla="*/ 1238313 h 1485982"/>
                <a:gd name="connsiteX8" fmla="*/ 0 w 2887505"/>
                <a:gd name="connsiteY8" fmla="*/ 247669 h 14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7505" h="1485982">
                  <a:moveTo>
                    <a:pt x="0" y="247669"/>
                  </a:moveTo>
                  <a:cubicBezTo>
                    <a:pt x="0" y="110885"/>
                    <a:pt x="110885" y="0"/>
                    <a:pt x="247669" y="0"/>
                  </a:cubicBezTo>
                  <a:lnTo>
                    <a:pt x="2639836" y="0"/>
                  </a:lnTo>
                  <a:cubicBezTo>
                    <a:pt x="2776620" y="0"/>
                    <a:pt x="2887505" y="110885"/>
                    <a:pt x="2887505" y="247669"/>
                  </a:cubicBezTo>
                  <a:lnTo>
                    <a:pt x="2887505" y="1238313"/>
                  </a:lnTo>
                  <a:cubicBezTo>
                    <a:pt x="2887505" y="1375097"/>
                    <a:pt x="2776620" y="1485982"/>
                    <a:pt x="2639836" y="1485982"/>
                  </a:cubicBezTo>
                  <a:lnTo>
                    <a:pt x="247669" y="1485982"/>
                  </a:lnTo>
                  <a:cubicBezTo>
                    <a:pt x="110885" y="1485982"/>
                    <a:pt x="0" y="1375097"/>
                    <a:pt x="0" y="1238313"/>
                  </a:cubicBezTo>
                  <a:lnTo>
                    <a:pt x="0" y="24766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00" tIns="133500" rIns="133500" bIns="1335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D</a:t>
              </a:r>
              <a:r>
                <a:rPr lang="en-US" altLang="zh-HK" sz="1600" b="1" kern="1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ata Submission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ctr" defTabSz="622300" eaLnBrk="1" latinLnBrk="0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55562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Export Student List </a:t>
              </a:r>
              <a:r>
                <a:rPr lang="en-US" altLang="zh-HK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and SRR (optional)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altLang="zh-TW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E-APP Portal </a:t>
              </a:r>
              <a:r>
                <a:rPr lang="en-US" altLang="zh-TW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via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CDS</a:t>
              </a:r>
              <a:endParaRPr lang="en-US" altLang="zh-HK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43305" y="119374"/>
            <a:ext cx="8686800" cy="838200"/>
          </a:xfrm>
        </p:spPr>
        <p:txBody>
          <a:bodyPr>
            <a:noAutofit/>
          </a:bodyPr>
          <a:lstStyle/>
          <a:p>
            <a:r>
              <a:rPr lang="en-US" altLang="zh-TW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Work </a:t>
            </a:r>
            <a:r>
              <a:rPr lang="en-U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endParaRPr lang="zh-HK" altLang="en-US" sz="3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625600" y="3269673"/>
            <a:ext cx="1801091" cy="859886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3774878" y="3111320"/>
            <a:ext cx="2611007" cy="1045588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83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Preparatory Work 1</a:t>
            </a:r>
            <a:endParaRPr lang="zh-HK" alt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19572" y="1341437"/>
            <a:ext cx="3378530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right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H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chool head, System admin &amp; INA </a:t>
            </a: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</a:t>
            </a:r>
          </a:p>
          <a:p>
            <a:pPr marL="0" indent="0">
              <a:buClr>
                <a:srgbClr val="800080"/>
              </a:buClr>
              <a:buNone/>
            </a:pP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>
              <a:buClr>
                <a:srgbClr val="800080"/>
              </a:buClr>
            </a:pP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head &amp; System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 </a:t>
            </a:r>
            <a:r>
              <a:rPr lang="en-US" altLang="zh-HK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assign access </a:t>
            </a:r>
            <a:r>
              <a:rPr lang="en-US" altLang="zh-HK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endParaRPr lang="zh-HK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5" y="1189306"/>
            <a:ext cx="5091217" cy="4892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45" y="5582872"/>
            <a:ext cx="5125332" cy="9976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直線單箭頭接點 6"/>
          <p:cNvCxnSpPr/>
          <p:nvPr/>
        </p:nvCxnSpPr>
        <p:spPr bwMode="auto">
          <a:xfrm flipH="1" flipV="1">
            <a:off x="3025423" y="5937957"/>
            <a:ext cx="447347" cy="317061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triangle"/>
          </a:ln>
        </p:spPr>
      </p:cxnSp>
      <p:sp>
        <p:nvSpPr>
          <p:cNvPr id="9" name="矩形 8"/>
          <p:cNvSpPr/>
          <p:nvPr/>
        </p:nvSpPr>
        <p:spPr bwMode="auto">
          <a:xfrm>
            <a:off x="4639733" y="5836356"/>
            <a:ext cx="1128889" cy="3974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40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File(1)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altLang="zh-H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(JUPAS Student List)</a:t>
            </a:r>
            <a:endParaRPr lang="en-US" altLang="zh-HK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H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(Refer to slide of Preparatory Work 2)</a:t>
            </a: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55499" y="2421167"/>
            <a:ext cx="8060429" cy="2926687"/>
            <a:chOff x="446262" y="1950113"/>
            <a:chExt cx="8060429" cy="2926687"/>
          </a:xfrm>
        </p:grpSpPr>
        <p:pic>
          <p:nvPicPr>
            <p:cNvPr id="4" name="圖片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29389" y="1950113"/>
              <a:ext cx="7977302" cy="292668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446262" y="4281055"/>
              <a:ext cx="1899774" cy="30018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8582" y="2923207"/>
              <a:ext cx="2183678" cy="87869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 bwMode="auto">
            <a:xfrm>
              <a:off x="2445935" y="3429000"/>
              <a:ext cx="980756" cy="37289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08581" y="3176103"/>
              <a:ext cx="2183679" cy="3429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6369397" y="375927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87505" y="390005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File(2)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altLang="zh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(JUPAS Student List)</a:t>
            </a:r>
            <a:endParaRPr lang="en-US" altLang="zh-H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00080"/>
              </a:buClr>
            </a:pPr>
            <a:endParaRPr lang="zh-H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9" y="1832061"/>
            <a:ext cx="7931120" cy="3876012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29389" y="5819601"/>
            <a:ext cx="7903411" cy="9414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455498" y="4114800"/>
            <a:ext cx="1733520" cy="327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189018" y="6317674"/>
            <a:ext cx="1733520" cy="373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爆炸 1 7"/>
          <p:cNvSpPr/>
          <p:nvPr/>
        </p:nvSpPr>
        <p:spPr bwMode="auto">
          <a:xfrm>
            <a:off x="5892800" y="110836"/>
            <a:ext cx="3177309" cy="1721225"/>
          </a:xfrm>
          <a:prstGeom prst="irregularSeal1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Checking  irregularities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097252" y="6273769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329528" y="2604654"/>
            <a:ext cx="4874835" cy="3232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5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File(3)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altLang="zh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(JUPAS Student List)</a:t>
            </a:r>
            <a:endParaRPr lang="en-US" altLang="zh-H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00080"/>
              </a:buClr>
            </a:pPr>
            <a:endParaRPr lang="zh-H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8" y="1843001"/>
            <a:ext cx="8157411" cy="33570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455498" y="3697720"/>
            <a:ext cx="1733520" cy="327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529388" y="5354277"/>
            <a:ext cx="8140479" cy="5260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2364510" y="5621620"/>
            <a:ext cx="766617" cy="373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爆炸 1 9"/>
          <p:cNvSpPr/>
          <p:nvPr/>
        </p:nvSpPr>
        <p:spPr bwMode="auto">
          <a:xfrm>
            <a:off x="5892800" y="110836"/>
            <a:ext cx="3177309" cy="1721225"/>
          </a:xfrm>
          <a:prstGeom prst="irregularSeal1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Checking applicants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98292" y="2670601"/>
            <a:ext cx="1343890" cy="27496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224784" y="5621620"/>
            <a:ext cx="766617" cy="373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183581" y="243976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4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62501" y="586182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5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8257743" y="2930196"/>
            <a:ext cx="412124" cy="24900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50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File(4)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 File </a:t>
            </a:r>
            <a:r>
              <a:rPr lang="en-US" altLang="zh-H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(DSE Subject Code)</a:t>
            </a:r>
            <a:endParaRPr lang="en-US" altLang="zh-H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00080"/>
              </a:buClr>
            </a:pPr>
            <a:endParaRPr lang="en-US" altLang="zh-HK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Clr>
                <a:srgbClr val="800080"/>
              </a:buClr>
              <a:buNone/>
            </a:pPr>
            <a:r>
              <a:rPr lang="en-US" altLang="zh-H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(Refer to </a:t>
            </a:r>
            <a:r>
              <a:rPr lang="en-US" altLang="zh-H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slide of FAQ question 2)</a:t>
            </a: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46262" y="2355129"/>
            <a:ext cx="7894176" cy="3793404"/>
            <a:chOff x="464733" y="1914669"/>
            <a:chExt cx="7894176" cy="3793404"/>
          </a:xfrm>
        </p:grpSpPr>
        <p:pic>
          <p:nvPicPr>
            <p:cNvPr id="10" name="圖片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29389" y="1914669"/>
              <a:ext cx="7829520" cy="379340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 bwMode="auto">
            <a:xfrm>
              <a:off x="464733" y="5219838"/>
              <a:ext cx="2250757" cy="40178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937165" y="4171511"/>
              <a:ext cx="1071417" cy="3738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909128" y="3586594"/>
              <a:ext cx="2322943" cy="3070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7430655" y="3949732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110183" y="471335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26002" y="3362839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4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890657" y="4370559"/>
            <a:ext cx="1182251" cy="2841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049820" y="4611971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</a:p>
          <a:p>
            <a:pPr lvl="1">
              <a:buClr>
                <a:srgbClr val="800080"/>
              </a:buClr>
            </a:pPr>
            <a:r>
              <a:rPr lang="en-US" altLang="zh-H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Uncheck the applicant(s) if necessary</a:t>
            </a:r>
            <a:endParaRPr lang="zh-HK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kumimoji="0" lang="zh-HK" altLang="zh-HK" sz="800" b="1" i="0" u="none" strike="noStrike" cap="none" normalizeH="0" baseline="0" smtClean="0">
                <a:ln>
                  <a:noFill/>
                </a:ln>
                <a:solidFill>
                  <a:srgbClr val="CC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Institute Application &gt;</a:t>
            </a:r>
            <a:r>
              <a:rPr kumimoji="0" lang="zh-HK" altLang="zh-HK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kumimoji="0" lang="zh-HK" altLang="zh-HK" sz="800" b="1" i="0" u="none" strike="noStrike" cap="none" normalizeH="0" baseline="0" smtClean="0">
                <a:ln>
                  <a:noFill/>
                </a:ln>
                <a:solidFill>
                  <a:srgbClr val="99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 Mapping</a:t>
            </a:r>
            <a:endParaRPr kumimoji="0" lang="zh-HK" altLang="zh-H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29389" y="2152073"/>
            <a:ext cx="7598611" cy="4479636"/>
            <a:chOff x="529388" y="1825149"/>
            <a:chExt cx="8157411" cy="4955858"/>
          </a:xfrm>
        </p:grpSpPr>
        <p:pic>
          <p:nvPicPr>
            <p:cNvPr id="10" name="圖片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20207" y="1825149"/>
              <a:ext cx="7975774" cy="4156689"/>
            </a:xfrm>
            <a:prstGeom prst="rect">
              <a:avLst/>
            </a:prstGeom>
          </p:spPr>
        </p:pic>
        <p:pic>
          <p:nvPicPr>
            <p:cNvPr id="11" name="圖片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20207" y="6045332"/>
              <a:ext cx="8025029" cy="67046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 bwMode="auto">
            <a:xfrm>
              <a:off x="2447637" y="6407151"/>
              <a:ext cx="766617" cy="3738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529388" y="5411247"/>
              <a:ext cx="1733520" cy="3278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4791969" y="3030393"/>
              <a:ext cx="1368686" cy="34351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8183418" y="2986317"/>
              <a:ext cx="503381" cy="34351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275067" y="6403746"/>
              <a:ext cx="766617" cy="3738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5" name="爆炸 1 14"/>
          <p:cNvSpPr/>
          <p:nvPr/>
        </p:nvSpPr>
        <p:spPr bwMode="auto">
          <a:xfrm>
            <a:off x="5892800" y="110836"/>
            <a:ext cx="3177309" cy="1721225"/>
          </a:xfrm>
          <a:prstGeom prst="irregularSeal1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Checking applicants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單箭頭接點 8"/>
          <p:cNvCxnSpPr/>
          <p:nvPr/>
        </p:nvCxnSpPr>
        <p:spPr bwMode="auto">
          <a:xfrm>
            <a:off x="5098473" y="2004291"/>
            <a:ext cx="2560629" cy="1071418"/>
          </a:xfrm>
          <a:prstGeom prst="straightConnector1">
            <a:avLst/>
          </a:prstGeom>
          <a:noFill/>
          <a:ln w="38100">
            <a:solidFill>
              <a:srgbClr val="CC0099"/>
            </a:solidFill>
            <a:tailEnd type="triangle"/>
          </a:ln>
        </p:spPr>
      </p:cxnSp>
      <p:sp>
        <p:nvSpPr>
          <p:cNvPr id="16" name="文字方塊 15"/>
          <p:cNvSpPr txBox="1"/>
          <p:nvPr/>
        </p:nvSpPr>
        <p:spPr>
          <a:xfrm>
            <a:off x="5098473" y="278627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171491" y="284487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399479" y="640172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7" y="254000"/>
            <a:ext cx="7857403" cy="762000"/>
          </a:xfrm>
        </p:spPr>
        <p:txBody>
          <a:bodyPr/>
          <a:lstStyle/>
          <a:p>
            <a:r>
              <a:rPr lang="en-US" altLang="zh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Personal and General </a:t>
            </a:r>
            <a:r>
              <a:rPr lang="en-US" altLang="zh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Abilities(1)</a:t>
            </a:r>
            <a:endParaRPr lang="zh-HK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401" y="1341438"/>
            <a:ext cx="8737600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Personal and General Abilities</a:t>
            </a:r>
            <a:endParaRPr lang="zh-HK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807" y="1895935"/>
            <a:ext cx="7541665" cy="4264719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6" name="矩形 5"/>
          <p:cNvSpPr/>
          <p:nvPr/>
        </p:nvSpPr>
        <p:spPr bwMode="auto">
          <a:xfrm>
            <a:off x="529389" y="4809867"/>
            <a:ext cx="1733520" cy="327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355273" y="3242072"/>
            <a:ext cx="932872" cy="2769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403348" y="3152017"/>
            <a:ext cx="3623052" cy="30086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5" name="直線單箭頭接點 4"/>
          <p:cNvCxnSpPr/>
          <p:nvPr/>
        </p:nvCxnSpPr>
        <p:spPr bwMode="auto">
          <a:xfrm>
            <a:off x="3288145" y="3519055"/>
            <a:ext cx="995131" cy="1137280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sp>
        <p:nvSpPr>
          <p:cNvPr id="9" name="文字方塊 8"/>
          <p:cNvSpPr txBox="1"/>
          <p:nvPr/>
        </p:nvSpPr>
        <p:spPr>
          <a:xfrm>
            <a:off x="3440546" y="3198167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189563" y="465633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4" name="圓角矩形圖說文字 3"/>
          <p:cNvSpPr/>
          <p:nvPr/>
        </p:nvSpPr>
        <p:spPr bwMode="auto">
          <a:xfrm>
            <a:off x="604807" y="6141641"/>
            <a:ext cx="3459193" cy="434109"/>
          </a:xfrm>
          <a:prstGeom prst="wedgeRoundRectCallout">
            <a:avLst>
              <a:gd name="adj1" fmla="val 66512"/>
              <a:gd name="adj2" fmla="val -290692"/>
              <a:gd name="adj3" fmla="val 16667"/>
            </a:avLst>
          </a:prstGeom>
          <a:solidFill>
            <a:srgbClr val="FFC000"/>
          </a:solidFill>
          <a:ln w="25400">
            <a:solidFill>
              <a:srgbClr val="CC0099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New security requirement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35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89548" cy="762000"/>
          </a:xfrm>
        </p:spPr>
        <p:txBody>
          <a:bodyPr/>
          <a:lstStyle/>
          <a:p>
            <a:r>
              <a:rPr lang="en-US" altLang="zh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Personal and General </a:t>
            </a:r>
            <a:r>
              <a:rPr lang="en-US" altLang="zh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Abilities(2)</a:t>
            </a:r>
            <a:endParaRPr lang="zh-HK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401" y="1341438"/>
            <a:ext cx="8737600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Personal and General Abilities</a:t>
            </a:r>
            <a:endParaRPr lang="zh-HK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467446" y="1953383"/>
            <a:ext cx="3076575" cy="552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圖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016140" y="1844584"/>
            <a:ext cx="885247" cy="858442"/>
          </a:xfrm>
          <a:prstGeom prst="rect">
            <a:avLst/>
          </a:prstGeom>
        </p:spPr>
      </p:pic>
      <p:pic>
        <p:nvPicPr>
          <p:cNvPr id="12" name="圖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84727" y="2900218"/>
            <a:ext cx="8377381" cy="35069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 bwMode="auto">
          <a:xfrm>
            <a:off x="3131127" y="2869478"/>
            <a:ext cx="5652655" cy="4225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向右箭號 12"/>
          <p:cNvSpPr/>
          <p:nvPr/>
        </p:nvSpPr>
        <p:spPr bwMode="auto">
          <a:xfrm>
            <a:off x="4045527" y="2096870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向右箭號 13"/>
          <p:cNvSpPr/>
          <p:nvPr/>
        </p:nvSpPr>
        <p:spPr bwMode="auto">
          <a:xfrm rot="2664323">
            <a:off x="6171689" y="2298720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矩形圖說文字 3"/>
          <p:cNvSpPr/>
          <p:nvPr/>
        </p:nvSpPr>
        <p:spPr bwMode="auto">
          <a:xfrm>
            <a:off x="7075055" y="1953383"/>
            <a:ext cx="1939636" cy="749643"/>
          </a:xfrm>
          <a:prstGeom prst="wedgeRectCallout">
            <a:avLst>
              <a:gd name="adj1" fmla="val -20833"/>
              <a:gd name="adj2" fmla="val 85910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13 items to be assessed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圓角矩形圖說文字 4"/>
          <p:cNvSpPr/>
          <p:nvPr/>
        </p:nvSpPr>
        <p:spPr bwMode="auto">
          <a:xfrm>
            <a:off x="3685308" y="6134678"/>
            <a:ext cx="2032001" cy="544946"/>
          </a:xfrm>
          <a:prstGeom prst="wedgeRoundRectCallout">
            <a:avLst>
              <a:gd name="adj1" fmla="val -68071"/>
              <a:gd name="adj2" fmla="val -23940"/>
              <a:gd name="adj3" fmla="val 16667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Reference key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02913" y="1659163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506691" y="393070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Personal and General </a:t>
            </a:r>
            <a:r>
              <a:rPr lang="en-US" altLang="zh-H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Abilities(3)</a:t>
            </a:r>
            <a:endParaRPr lang="zh-HK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Personal and General Abilities</a:t>
            </a:r>
            <a:endParaRPr lang="zh-HK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129309" y="1780350"/>
            <a:ext cx="6604000" cy="24547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 bwMode="auto">
          <a:xfrm>
            <a:off x="1628341" y="3679464"/>
            <a:ext cx="766617" cy="373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" name="圖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829068" y="3608127"/>
            <a:ext cx="5860645" cy="218307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829067" y="5862479"/>
            <a:ext cx="5860645" cy="82464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 bwMode="auto">
          <a:xfrm>
            <a:off x="3902363" y="6407151"/>
            <a:ext cx="863601" cy="2799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5" name="直線單箭頭接點 4"/>
          <p:cNvCxnSpPr/>
          <p:nvPr/>
        </p:nvCxnSpPr>
        <p:spPr bwMode="auto">
          <a:xfrm>
            <a:off x="1893455" y="4053320"/>
            <a:ext cx="2008908" cy="733237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sp>
        <p:nvSpPr>
          <p:cNvPr id="13" name="矩形 12"/>
          <p:cNvSpPr/>
          <p:nvPr/>
        </p:nvSpPr>
        <p:spPr bwMode="auto">
          <a:xfrm>
            <a:off x="5327588" y="4026449"/>
            <a:ext cx="3539321" cy="24753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496558" y="384535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4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982959" y="343840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5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86946" y="5960922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6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2640062"/>
            <a:ext cx="5943600" cy="974725"/>
          </a:xfrm>
        </p:spPr>
        <p:txBody>
          <a:bodyPr/>
          <a:lstStyle/>
          <a:p>
            <a:pPr algn="ctr"/>
            <a:r>
              <a:rPr lang="zh-HK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HK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GB" altLang="zh-HK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Institute Application (INA)</a:t>
            </a:r>
            <a:endParaRPr lang="en-US" altLang="zh-HK" sz="4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32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7869" y="1123647"/>
            <a:ext cx="8208912" cy="79165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extracting S6 student data for JUPAS and E-APP applications </a:t>
            </a:r>
            <a:endParaRPr lang="zh-HK" alt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fontAlgn="auto"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zh-HK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27869" y="4328107"/>
            <a:ext cx="3524051" cy="412840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 Applications for E-APP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87297" y="1768753"/>
            <a:ext cx="9009573" cy="2654660"/>
            <a:chOff x="133035" y="1568707"/>
            <a:chExt cx="9009573" cy="265466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373607" y="1719823"/>
              <a:ext cx="3714742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US" altLang="zh-TW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Sep Applications for JUPAS </a:t>
              </a: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133035" y="1568707"/>
              <a:ext cx="9009573" cy="2654660"/>
              <a:chOff x="133035" y="1568707"/>
              <a:chExt cx="9009573" cy="2654660"/>
            </a:xfrm>
          </p:grpSpPr>
          <p:sp>
            <p:nvSpPr>
              <p:cNvPr id="3" name="向右箭號 2"/>
              <p:cNvSpPr/>
              <p:nvPr/>
            </p:nvSpPr>
            <p:spPr>
              <a:xfrm>
                <a:off x="659288" y="1568707"/>
                <a:ext cx="8123748" cy="2535477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手繪多邊形 5"/>
              <p:cNvSpPr/>
              <p:nvPr/>
            </p:nvSpPr>
            <p:spPr>
              <a:xfrm>
                <a:off x="133035" y="2441675"/>
                <a:ext cx="1362040" cy="1487838"/>
              </a:xfrm>
              <a:custGeom>
                <a:avLst/>
                <a:gdLst>
                  <a:gd name="connsiteX0" fmla="*/ 0 w 1740612"/>
                  <a:gd name="connsiteY0" fmla="*/ 247978 h 1487838"/>
                  <a:gd name="connsiteX1" fmla="*/ 247978 w 1740612"/>
                  <a:gd name="connsiteY1" fmla="*/ 0 h 1487838"/>
                  <a:gd name="connsiteX2" fmla="*/ 1492634 w 1740612"/>
                  <a:gd name="connsiteY2" fmla="*/ 0 h 1487838"/>
                  <a:gd name="connsiteX3" fmla="*/ 1740612 w 1740612"/>
                  <a:gd name="connsiteY3" fmla="*/ 247978 h 1487838"/>
                  <a:gd name="connsiteX4" fmla="*/ 1740612 w 1740612"/>
                  <a:gd name="connsiteY4" fmla="*/ 1239860 h 1487838"/>
                  <a:gd name="connsiteX5" fmla="*/ 1492634 w 1740612"/>
                  <a:gd name="connsiteY5" fmla="*/ 1487838 h 1487838"/>
                  <a:gd name="connsiteX6" fmla="*/ 247978 w 1740612"/>
                  <a:gd name="connsiteY6" fmla="*/ 1487838 h 1487838"/>
                  <a:gd name="connsiteX7" fmla="*/ 0 w 1740612"/>
                  <a:gd name="connsiteY7" fmla="*/ 1239860 h 1487838"/>
                  <a:gd name="connsiteX8" fmla="*/ 0 w 1740612"/>
                  <a:gd name="connsiteY8" fmla="*/ 247978 h 148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0612" h="1487838">
                    <a:moveTo>
                      <a:pt x="0" y="247978"/>
                    </a:moveTo>
                    <a:cubicBezTo>
                      <a:pt x="0" y="111024"/>
                      <a:pt x="111024" y="0"/>
                      <a:pt x="247978" y="0"/>
                    </a:cubicBezTo>
                    <a:lnTo>
                      <a:pt x="1492634" y="0"/>
                    </a:lnTo>
                    <a:cubicBezTo>
                      <a:pt x="1629588" y="0"/>
                      <a:pt x="1740612" y="111024"/>
                      <a:pt x="1740612" y="247978"/>
                    </a:cubicBezTo>
                    <a:lnTo>
                      <a:pt x="1740612" y="1239860"/>
                    </a:lnTo>
                    <a:cubicBezTo>
                      <a:pt x="1740612" y="1376814"/>
                      <a:pt x="1629588" y="1487838"/>
                      <a:pt x="1492634" y="1487838"/>
                    </a:cubicBezTo>
                    <a:lnTo>
                      <a:pt x="247978" y="1487838"/>
                    </a:lnTo>
                    <a:cubicBezTo>
                      <a:pt x="111024" y="1487838"/>
                      <a:pt x="0" y="1376814"/>
                      <a:pt x="0" y="1239860"/>
                    </a:cubicBezTo>
                    <a:lnTo>
                      <a:pt x="0" y="2479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5970" tIns="125970" rIns="125970" bIns="125970" numCol="1" spcCol="1270" anchor="ctr" anchorCtr="0">
                <a:no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List Generation</a:t>
                </a:r>
              </a:p>
              <a:p>
                <a:pPr algn="ctr" fontAlgn="auto">
                  <a:spcAft>
                    <a:spcPts val="0"/>
                  </a:spcAft>
                  <a:defRPr/>
                </a:pPr>
                <a:endParaRPr lang="en-US" altLang="zh-TW" sz="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pPr marL="0" marR="0" lvl="0" indent="0" algn="ctr" defTabSz="844550" eaLnBrk="1" latinLnBrk="0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Submit Data via JUPAS Portal</a:t>
                </a:r>
                <a:endParaRPr lang="en-US" altLang="zh-HK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手繪多邊形 7"/>
              <p:cNvSpPr/>
              <p:nvPr/>
            </p:nvSpPr>
            <p:spPr>
              <a:xfrm>
                <a:off x="1567328" y="2452079"/>
                <a:ext cx="1991848" cy="1519389"/>
              </a:xfrm>
              <a:custGeom>
                <a:avLst/>
                <a:gdLst>
                  <a:gd name="connsiteX0" fmla="*/ 0 w 1775676"/>
                  <a:gd name="connsiteY0" fmla="*/ 253237 h 1519389"/>
                  <a:gd name="connsiteX1" fmla="*/ 253237 w 1775676"/>
                  <a:gd name="connsiteY1" fmla="*/ 0 h 1519389"/>
                  <a:gd name="connsiteX2" fmla="*/ 1522439 w 1775676"/>
                  <a:gd name="connsiteY2" fmla="*/ 0 h 1519389"/>
                  <a:gd name="connsiteX3" fmla="*/ 1775676 w 1775676"/>
                  <a:gd name="connsiteY3" fmla="*/ 253237 h 1519389"/>
                  <a:gd name="connsiteX4" fmla="*/ 1775676 w 1775676"/>
                  <a:gd name="connsiteY4" fmla="*/ 1266152 h 1519389"/>
                  <a:gd name="connsiteX5" fmla="*/ 1522439 w 1775676"/>
                  <a:gd name="connsiteY5" fmla="*/ 1519389 h 1519389"/>
                  <a:gd name="connsiteX6" fmla="*/ 253237 w 1775676"/>
                  <a:gd name="connsiteY6" fmla="*/ 1519389 h 1519389"/>
                  <a:gd name="connsiteX7" fmla="*/ 0 w 1775676"/>
                  <a:gd name="connsiteY7" fmla="*/ 1266152 h 1519389"/>
                  <a:gd name="connsiteX8" fmla="*/ 0 w 1775676"/>
                  <a:gd name="connsiteY8" fmla="*/ 253237 h 151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5676" h="1519389">
                    <a:moveTo>
                      <a:pt x="0" y="253237"/>
                    </a:moveTo>
                    <a:cubicBezTo>
                      <a:pt x="0" y="113378"/>
                      <a:pt x="113378" y="0"/>
                      <a:pt x="253237" y="0"/>
                    </a:cubicBezTo>
                    <a:lnTo>
                      <a:pt x="1522439" y="0"/>
                    </a:lnTo>
                    <a:cubicBezTo>
                      <a:pt x="1662298" y="0"/>
                      <a:pt x="1775676" y="113378"/>
                      <a:pt x="1775676" y="253237"/>
                    </a:cubicBezTo>
                    <a:lnTo>
                      <a:pt x="1775676" y="1266152"/>
                    </a:lnTo>
                    <a:cubicBezTo>
                      <a:pt x="1775676" y="1406011"/>
                      <a:pt x="1662298" y="1519389"/>
                      <a:pt x="1522439" y="1519389"/>
                    </a:cubicBezTo>
                    <a:lnTo>
                      <a:pt x="253237" y="1519389"/>
                    </a:lnTo>
                    <a:cubicBezTo>
                      <a:pt x="113378" y="1519389"/>
                      <a:pt x="0" y="1406011"/>
                      <a:pt x="0" y="1266152"/>
                    </a:cubicBezTo>
                    <a:lnTo>
                      <a:pt x="0" y="253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10" tIns="127510" rIns="127510" bIns="127510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JUPAS Student Account Creation</a:t>
                </a:r>
              </a:p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Impor</a:t>
                </a:r>
                <a:r>
                  <a:rPr lang="en-US" altLang="zh-TW" sz="1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Student Registration No and Subject Code to </a:t>
                </a:r>
                <a:r>
                  <a:rPr lang="en-US" altLang="zh-TW" sz="1400" b="1" kern="1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WebSAMS</a:t>
                </a:r>
                <a:endParaRPr lang="en-US" altLang="zh-HK" sz="13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3618482" y="2177673"/>
                <a:ext cx="2934852" cy="2045694"/>
              </a:xfrm>
              <a:custGeom>
                <a:avLst/>
                <a:gdLst>
                  <a:gd name="connsiteX0" fmla="*/ 0 w 2585766"/>
                  <a:gd name="connsiteY0" fmla="*/ 255216 h 1531265"/>
                  <a:gd name="connsiteX1" fmla="*/ 255216 w 2585766"/>
                  <a:gd name="connsiteY1" fmla="*/ 0 h 1531265"/>
                  <a:gd name="connsiteX2" fmla="*/ 2330550 w 2585766"/>
                  <a:gd name="connsiteY2" fmla="*/ 0 h 1531265"/>
                  <a:gd name="connsiteX3" fmla="*/ 2585766 w 2585766"/>
                  <a:gd name="connsiteY3" fmla="*/ 255216 h 1531265"/>
                  <a:gd name="connsiteX4" fmla="*/ 2585766 w 2585766"/>
                  <a:gd name="connsiteY4" fmla="*/ 1276049 h 1531265"/>
                  <a:gd name="connsiteX5" fmla="*/ 2330550 w 2585766"/>
                  <a:gd name="connsiteY5" fmla="*/ 1531265 h 1531265"/>
                  <a:gd name="connsiteX6" fmla="*/ 255216 w 2585766"/>
                  <a:gd name="connsiteY6" fmla="*/ 1531265 h 1531265"/>
                  <a:gd name="connsiteX7" fmla="*/ 0 w 2585766"/>
                  <a:gd name="connsiteY7" fmla="*/ 1276049 h 1531265"/>
                  <a:gd name="connsiteX8" fmla="*/ 0 w 2585766"/>
                  <a:gd name="connsiteY8" fmla="*/ 255216 h 153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5766" h="1531265">
                    <a:moveTo>
                      <a:pt x="0" y="255216"/>
                    </a:moveTo>
                    <a:cubicBezTo>
                      <a:pt x="0" y="114264"/>
                      <a:pt x="114264" y="0"/>
                      <a:pt x="255216" y="0"/>
                    </a:cubicBezTo>
                    <a:lnTo>
                      <a:pt x="2330550" y="0"/>
                    </a:lnTo>
                    <a:cubicBezTo>
                      <a:pt x="2471502" y="0"/>
                      <a:pt x="2585766" y="114264"/>
                      <a:pt x="2585766" y="255216"/>
                    </a:cubicBezTo>
                    <a:lnTo>
                      <a:pt x="2585766" y="1276049"/>
                    </a:lnTo>
                    <a:cubicBezTo>
                      <a:pt x="2585766" y="1417001"/>
                      <a:pt x="2471502" y="1531265"/>
                      <a:pt x="2330550" y="1531265"/>
                    </a:cubicBezTo>
                    <a:lnTo>
                      <a:pt x="255216" y="1531265"/>
                    </a:lnTo>
                    <a:cubicBezTo>
                      <a:pt x="114264" y="1531265"/>
                      <a:pt x="0" y="1417001"/>
                      <a:pt x="0" y="1276049"/>
                    </a:cubicBezTo>
                    <a:lnTo>
                      <a:pt x="0" y="2552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90" tIns="128090" rIns="128090" bIns="12809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Data Extraction and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</a:t>
                </a:r>
                <a:r>
                  <a:rPr lang="en-US" altLang="zh-TW" sz="1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Report (SRR) Generation </a:t>
                </a:r>
                <a:endParaRPr lang="en-US" altLang="zh-TW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838" indent="-96838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HK" sz="16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Prepare Academic  Performance, Personal and General Abilities and A</a:t>
                </a: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cademic Performance 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Supplementary Information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1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Generate SRR</a:t>
                </a:r>
                <a:endParaRPr lang="en-US" altLang="zh-HK" sz="1400" b="1" kern="120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手繪多邊形 9"/>
              <p:cNvSpPr/>
              <p:nvPr/>
            </p:nvSpPr>
            <p:spPr>
              <a:xfrm>
                <a:off x="6612640" y="2452079"/>
                <a:ext cx="2529968" cy="1599785"/>
              </a:xfrm>
              <a:custGeom>
                <a:avLst/>
                <a:gdLst>
                  <a:gd name="connsiteX0" fmla="*/ 0 w 2066443"/>
                  <a:gd name="connsiteY0" fmla="*/ 259525 h 1557117"/>
                  <a:gd name="connsiteX1" fmla="*/ 259525 w 2066443"/>
                  <a:gd name="connsiteY1" fmla="*/ 0 h 1557117"/>
                  <a:gd name="connsiteX2" fmla="*/ 1806918 w 2066443"/>
                  <a:gd name="connsiteY2" fmla="*/ 0 h 1557117"/>
                  <a:gd name="connsiteX3" fmla="*/ 2066443 w 2066443"/>
                  <a:gd name="connsiteY3" fmla="*/ 259525 h 1557117"/>
                  <a:gd name="connsiteX4" fmla="*/ 2066443 w 2066443"/>
                  <a:gd name="connsiteY4" fmla="*/ 1297592 h 1557117"/>
                  <a:gd name="connsiteX5" fmla="*/ 1806918 w 2066443"/>
                  <a:gd name="connsiteY5" fmla="*/ 1557117 h 1557117"/>
                  <a:gd name="connsiteX6" fmla="*/ 259525 w 2066443"/>
                  <a:gd name="connsiteY6" fmla="*/ 1557117 h 1557117"/>
                  <a:gd name="connsiteX7" fmla="*/ 0 w 2066443"/>
                  <a:gd name="connsiteY7" fmla="*/ 1297592 h 1557117"/>
                  <a:gd name="connsiteX8" fmla="*/ 0 w 2066443"/>
                  <a:gd name="connsiteY8" fmla="*/ 259525 h 15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6443" h="1557117">
                    <a:moveTo>
                      <a:pt x="0" y="259525"/>
                    </a:moveTo>
                    <a:cubicBezTo>
                      <a:pt x="0" y="116193"/>
                      <a:pt x="116193" y="0"/>
                      <a:pt x="259525" y="0"/>
                    </a:cubicBezTo>
                    <a:lnTo>
                      <a:pt x="1806918" y="0"/>
                    </a:lnTo>
                    <a:cubicBezTo>
                      <a:pt x="1950250" y="0"/>
                      <a:pt x="2066443" y="116193"/>
                      <a:pt x="2066443" y="259525"/>
                    </a:cubicBezTo>
                    <a:lnTo>
                      <a:pt x="2066443" y="1297592"/>
                    </a:lnTo>
                    <a:cubicBezTo>
                      <a:pt x="2066443" y="1440924"/>
                      <a:pt x="1950250" y="1557117"/>
                      <a:pt x="1806918" y="1557117"/>
                    </a:cubicBezTo>
                    <a:lnTo>
                      <a:pt x="259525" y="1557117"/>
                    </a:lnTo>
                    <a:cubicBezTo>
                      <a:pt x="116193" y="1557117"/>
                      <a:pt x="0" y="1440924"/>
                      <a:pt x="0" y="1297592"/>
                    </a:cubicBezTo>
                    <a:lnTo>
                      <a:pt x="0" y="2595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9352" tIns="129352" rIns="129352" bIns="12935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zh-TW" sz="1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Report (SRR) Submission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HK" sz="8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Export and submit </a:t>
                </a:r>
                <a:r>
                  <a:rPr lang="en-US" altLang="zh-HK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ata via </a:t>
                </a:r>
                <a:r>
                  <a:rPr lang="en-US" altLang="zh-TW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JUPAS Portal</a:t>
                </a:r>
                <a:endParaRPr lang="en-US" altLang="zh-HK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群組 10"/>
          <p:cNvGrpSpPr/>
          <p:nvPr/>
        </p:nvGrpSpPr>
        <p:grpSpPr>
          <a:xfrm>
            <a:off x="304800" y="4298642"/>
            <a:ext cx="8528986" cy="2317040"/>
            <a:chOff x="110682" y="4298642"/>
            <a:chExt cx="8723105" cy="2317040"/>
          </a:xfrm>
        </p:grpSpPr>
        <p:sp>
          <p:nvSpPr>
            <p:cNvPr id="15" name="向右箭號 14"/>
            <p:cNvSpPr/>
            <p:nvPr/>
          </p:nvSpPr>
          <p:spPr>
            <a:xfrm>
              <a:off x="572602" y="4298642"/>
              <a:ext cx="8261185" cy="231704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手繪多邊形 15"/>
            <p:cNvSpPr/>
            <p:nvPr/>
          </p:nvSpPr>
          <p:spPr>
            <a:xfrm>
              <a:off x="110682" y="4979967"/>
              <a:ext cx="3822884" cy="1493981"/>
            </a:xfrm>
            <a:custGeom>
              <a:avLst/>
              <a:gdLst>
                <a:gd name="connsiteX0" fmla="*/ 0 w 2888463"/>
                <a:gd name="connsiteY0" fmla="*/ 249002 h 1493981"/>
                <a:gd name="connsiteX1" fmla="*/ 249002 w 2888463"/>
                <a:gd name="connsiteY1" fmla="*/ 0 h 1493981"/>
                <a:gd name="connsiteX2" fmla="*/ 2639461 w 2888463"/>
                <a:gd name="connsiteY2" fmla="*/ 0 h 1493981"/>
                <a:gd name="connsiteX3" fmla="*/ 2888463 w 2888463"/>
                <a:gd name="connsiteY3" fmla="*/ 249002 h 1493981"/>
                <a:gd name="connsiteX4" fmla="*/ 2888463 w 2888463"/>
                <a:gd name="connsiteY4" fmla="*/ 1244979 h 1493981"/>
                <a:gd name="connsiteX5" fmla="*/ 2639461 w 2888463"/>
                <a:gd name="connsiteY5" fmla="*/ 1493981 h 1493981"/>
                <a:gd name="connsiteX6" fmla="*/ 249002 w 2888463"/>
                <a:gd name="connsiteY6" fmla="*/ 1493981 h 1493981"/>
                <a:gd name="connsiteX7" fmla="*/ 0 w 2888463"/>
                <a:gd name="connsiteY7" fmla="*/ 1244979 h 1493981"/>
                <a:gd name="connsiteX8" fmla="*/ 0 w 2888463"/>
                <a:gd name="connsiteY8" fmla="*/ 249002 h 14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463" h="1493981">
                  <a:moveTo>
                    <a:pt x="0" y="249002"/>
                  </a:moveTo>
                  <a:cubicBezTo>
                    <a:pt x="0" y="111482"/>
                    <a:pt x="111482" y="0"/>
                    <a:pt x="249002" y="0"/>
                  </a:cubicBezTo>
                  <a:lnTo>
                    <a:pt x="2639461" y="0"/>
                  </a:lnTo>
                  <a:cubicBezTo>
                    <a:pt x="2776981" y="0"/>
                    <a:pt x="2888463" y="111482"/>
                    <a:pt x="2888463" y="249002"/>
                  </a:cubicBezTo>
                  <a:lnTo>
                    <a:pt x="2888463" y="1244979"/>
                  </a:lnTo>
                  <a:cubicBezTo>
                    <a:pt x="2888463" y="1382499"/>
                    <a:pt x="2776981" y="1493981"/>
                    <a:pt x="2639461" y="1493981"/>
                  </a:cubicBezTo>
                  <a:lnTo>
                    <a:pt x="249002" y="1493981"/>
                  </a:lnTo>
                  <a:cubicBezTo>
                    <a:pt x="111482" y="1493981"/>
                    <a:pt x="0" y="1382499"/>
                    <a:pt x="0" y="1244979"/>
                  </a:cubicBezTo>
                  <a:lnTo>
                    <a:pt x="0" y="24900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890" tIns="133890" rIns="133890" bIns="133890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HK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List and </a:t>
              </a: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SRR Generation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HK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Extract Student Data and g</a:t>
              </a:r>
              <a:r>
                <a:rPr lang="en-US" altLang="zh-HK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enerate SRR</a:t>
              </a:r>
              <a:endParaRPr lang="en-US" altLang="zh-HK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4079709" y="4988217"/>
              <a:ext cx="3479842" cy="1485982"/>
            </a:xfrm>
            <a:custGeom>
              <a:avLst/>
              <a:gdLst>
                <a:gd name="connsiteX0" fmla="*/ 0 w 2887505"/>
                <a:gd name="connsiteY0" fmla="*/ 247669 h 1485982"/>
                <a:gd name="connsiteX1" fmla="*/ 247669 w 2887505"/>
                <a:gd name="connsiteY1" fmla="*/ 0 h 1485982"/>
                <a:gd name="connsiteX2" fmla="*/ 2639836 w 2887505"/>
                <a:gd name="connsiteY2" fmla="*/ 0 h 1485982"/>
                <a:gd name="connsiteX3" fmla="*/ 2887505 w 2887505"/>
                <a:gd name="connsiteY3" fmla="*/ 247669 h 1485982"/>
                <a:gd name="connsiteX4" fmla="*/ 2887505 w 2887505"/>
                <a:gd name="connsiteY4" fmla="*/ 1238313 h 1485982"/>
                <a:gd name="connsiteX5" fmla="*/ 2639836 w 2887505"/>
                <a:gd name="connsiteY5" fmla="*/ 1485982 h 1485982"/>
                <a:gd name="connsiteX6" fmla="*/ 247669 w 2887505"/>
                <a:gd name="connsiteY6" fmla="*/ 1485982 h 1485982"/>
                <a:gd name="connsiteX7" fmla="*/ 0 w 2887505"/>
                <a:gd name="connsiteY7" fmla="*/ 1238313 h 1485982"/>
                <a:gd name="connsiteX8" fmla="*/ 0 w 2887505"/>
                <a:gd name="connsiteY8" fmla="*/ 247669 h 14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7505" h="1485982">
                  <a:moveTo>
                    <a:pt x="0" y="247669"/>
                  </a:moveTo>
                  <a:cubicBezTo>
                    <a:pt x="0" y="110885"/>
                    <a:pt x="110885" y="0"/>
                    <a:pt x="247669" y="0"/>
                  </a:cubicBezTo>
                  <a:lnTo>
                    <a:pt x="2639836" y="0"/>
                  </a:lnTo>
                  <a:cubicBezTo>
                    <a:pt x="2776620" y="0"/>
                    <a:pt x="2887505" y="110885"/>
                    <a:pt x="2887505" y="247669"/>
                  </a:cubicBezTo>
                  <a:lnTo>
                    <a:pt x="2887505" y="1238313"/>
                  </a:lnTo>
                  <a:cubicBezTo>
                    <a:pt x="2887505" y="1375097"/>
                    <a:pt x="2776620" y="1485982"/>
                    <a:pt x="2639836" y="1485982"/>
                  </a:cubicBezTo>
                  <a:lnTo>
                    <a:pt x="247669" y="1485982"/>
                  </a:lnTo>
                  <a:cubicBezTo>
                    <a:pt x="110885" y="1485982"/>
                    <a:pt x="0" y="1375097"/>
                    <a:pt x="0" y="1238313"/>
                  </a:cubicBezTo>
                  <a:lnTo>
                    <a:pt x="0" y="24766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00" tIns="133500" rIns="133500" bIns="1335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D</a:t>
              </a:r>
              <a:r>
                <a:rPr lang="en-US" altLang="zh-HK" sz="1600" b="1" kern="1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ata Submission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ctr" defTabSz="622300" eaLnBrk="1" latinLnBrk="0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55562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Export Student List </a:t>
              </a:r>
              <a:r>
                <a:rPr lang="en-US" altLang="zh-HK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and SRR (optional)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altLang="zh-TW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E-APP Portal </a:t>
              </a:r>
              <a:r>
                <a:rPr lang="en-US" altLang="zh-TW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via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CDS</a:t>
              </a:r>
              <a:endParaRPr lang="en-US" altLang="zh-HK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43305" y="119374"/>
            <a:ext cx="8686800" cy="838200"/>
          </a:xfrm>
        </p:spPr>
        <p:txBody>
          <a:bodyPr>
            <a:noAutofit/>
          </a:bodyPr>
          <a:lstStyle/>
          <a:p>
            <a:r>
              <a:rPr lang="en-US" altLang="zh-TW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Work </a:t>
            </a:r>
            <a:r>
              <a:rPr lang="en-U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endParaRPr lang="zh-HK" altLang="en-US" sz="3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3727743" y="3085142"/>
            <a:ext cx="2673057" cy="1276828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6662596" y="3539886"/>
            <a:ext cx="2315150" cy="524114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69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Preparatory Work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2582" y="1341438"/>
            <a:ext cx="8135606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HK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 </a:t>
            </a: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altLang="zh-HK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between JUPAS online application system </a:t>
            </a: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WebSAMS</a:t>
            </a:r>
            <a:r>
              <a:rPr lang="en-US" altLang="zh-HK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HK" alt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JUPAS </a:t>
            </a:r>
            <a:r>
              <a:rPr lang="en-US" altLang="zh-H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List can only be available</a:t>
            </a:r>
            <a:r>
              <a:rPr lang="en-US" altLang="zh-HK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</a:t>
            </a: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 of student </a:t>
            </a:r>
            <a:r>
              <a:rPr lang="en-US" altLang="zh-HK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to JUPAS office and </a:t>
            </a: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student registration </a:t>
            </a:r>
            <a:r>
              <a:rPr lang="en-US" altLang="zh-HK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JUPAS </a:t>
            </a: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endParaRPr lang="en-US" altLang="zh-HK" dirty="0"/>
          </a:p>
          <a:p>
            <a:pPr>
              <a:buClr>
                <a:srgbClr val="800080"/>
              </a:buClr>
            </a:pP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File Structure for School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posted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altLang="zh-HK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 Area</a:t>
            </a: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school’s JUPAS account (for School Head, Teacher-in-charge &amp; Class / Group Teacher)</a:t>
            </a:r>
            <a:endParaRPr lang="zh-TW" altLang="zh-HK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262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Report(SRR)(1)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Range for Overall Rating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91" y="2181666"/>
            <a:ext cx="8128000" cy="43537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 bwMode="auto">
          <a:xfrm>
            <a:off x="344662" y="4981107"/>
            <a:ext cx="1629002" cy="311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093737" y="4476408"/>
            <a:ext cx="5969608" cy="20702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093737" y="2881277"/>
            <a:ext cx="1813245" cy="3738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278909" y="6150245"/>
            <a:ext cx="1123918" cy="3336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269" y="1767013"/>
            <a:ext cx="5052333" cy="374452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 bwMode="auto">
          <a:xfrm>
            <a:off x="2110748" y="3965296"/>
            <a:ext cx="2211869" cy="3480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 flipV="1">
            <a:off x="4027055" y="4296738"/>
            <a:ext cx="951342" cy="1954638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sp>
        <p:nvSpPr>
          <p:cNvPr id="13" name="文字方塊 12"/>
          <p:cNvSpPr txBox="1"/>
          <p:nvPr/>
        </p:nvSpPr>
        <p:spPr>
          <a:xfrm>
            <a:off x="3977956" y="3412283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376577" y="396529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687509" y="6164316"/>
            <a:ext cx="545218" cy="3196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2097404" y="3470198"/>
            <a:ext cx="1809577" cy="4124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817918" y="5512352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789382" y="572758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4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600481" y="571139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5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3375378" y="4052602"/>
            <a:ext cx="135761" cy="110373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42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Report(SRR)(2)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Academic Performance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Press [Generate] to extract results from ASR; refer to slide of Preparatory Work 3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55113" y="2480186"/>
            <a:ext cx="8253906" cy="4275167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2253674" y="3703782"/>
            <a:ext cx="3491344" cy="1095771"/>
            <a:chOff x="2253674" y="3703782"/>
            <a:chExt cx="3491344" cy="1095771"/>
          </a:xfrm>
        </p:grpSpPr>
        <p:sp>
          <p:nvSpPr>
            <p:cNvPr id="10" name="矩形 9"/>
            <p:cNvSpPr/>
            <p:nvPr/>
          </p:nvSpPr>
          <p:spPr bwMode="auto">
            <a:xfrm>
              <a:off x="2253674" y="3999345"/>
              <a:ext cx="2318326" cy="581891"/>
            </a:xfrm>
            <a:prstGeom prst="rect">
              <a:avLst/>
            </a:prstGeom>
            <a:noFill/>
            <a:ln w="25400">
              <a:solidFill>
                <a:srgbClr val="CC0099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3296892" y="3703782"/>
              <a:ext cx="2448126" cy="295563"/>
            </a:xfrm>
            <a:prstGeom prst="rect">
              <a:avLst/>
            </a:prstGeom>
            <a:noFill/>
            <a:ln w="25400">
              <a:solidFill>
                <a:srgbClr val="CC0099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92D050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 bwMode="auto">
            <a:xfrm flipH="1">
              <a:off x="3814618" y="4581236"/>
              <a:ext cx="18474" cy="214222"/>
            </a:xfrm>
            <a:prstGeom prst="straightConnector1">
              <a:avLst/>
            </a:prstGeom>
            <a:noFill/>
            <a:ln w="38100">
              <a:solidFill>
                <a:srgbClr val="CC0099"/>
              </a:solidFill>
              <a:tailEnd type="triangle"/>
            </a:ln>
          </p:spPr>
        </p:cxnSp>
        <p:cxnSp>
          <p:nvCxnSpPr>
            <p:cNvPr id="17" name="直線單箭頭接點 16"/>
            <p:cNvCxnSpPr/>
            <p:nvPr/>
          </p:nvCxnSpPr>
          <p:spPr bwMode="auto">
            <a:xfrm flipH="1">
              <a:off x="3374923" y="3999345"/>
              <a:ext cx="107186" cy="800208"/>
            </a:xfrm>
            <a:prstGeom prst="straightConnector1">
              <a:avLst/>
            </a:prstGeom>
            <a:noFill/>
            <a:ln w="38100">
              <a:solidFill>
                <a:srgbClr val="CC0099"/>
              </a:solidFill>
              <a:tailEnd type="triangle"/>
            </a:ln>
          </p:spPr>
        </p:cxnSp>
      </p:grpSp>
      <p:pic>
        <p:nvPicPr>
          <p:cNvPr id="23" name="圖片 22"/>
          <p:cNvPicPr/>
          <p:nvPr/>
        </p:nvPicPr>
        <p:blipFill>
          <a:blip r:embed="rId3"/>
          <a:stretch>
            <a:fillRect/>
          </a:stretch>
        </p:blipFill>
        <p:spPr>
          <a:xfrm>
            <a:off x="378691" y="5446519"/>
            <a:ext cx="8155709" cy="18195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558800" y="4532818"/>
            <a:ext cx="854365" cy="1874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939636" y="6504237"/>
            <a:ext cx="683491" cy="2511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1801091" y="2651571"/>
            <a:ext cx="1681018" cy="3738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雲朵形圖說文字 4"/>
          <p:cNvSpPr/>
          <p:nvPr/>
        </p:nvSpPr>
        <p:spPr bwMode="auto">
          <a:xfrm>
            <a:off x="6533758" y="2493569"/>
            <a:ext cx="2296937" cy="2078383"/>
          </a:xfrm>
          <a:prstGeom prst="cloudCallout">
            <a:avLst>
              <a:gd name="adj1" fmla="val -106082"/>
              <a:gd name="adj2" fmla="val 29912"/>
            </a:avLst>
          </a:prstGeom>
          <a:solidFill>
            <a:schemeClr val="accent2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Choose the </a:t>
            </a: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BEST</a:t>
            </a:r>
            <a:r>
              <a:rPr kumimoji="0" lang="en-US" altLang="zh-HK" sz="2000" b="1" i="0" u="none" strike="noStrike" cap="none" normalizeH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 results </a:t>
            </a:r>
            <a:r>
              <a:rPr kumimoji="0" lang="en-US" altLang="zh-HK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for applicants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54001" y="3252380"/>
            <a:ext cx="1999673" cy="5286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689305" y="6465073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129289" y="3267433"/>
            <a:ext cx="435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altLang="zh-HK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(Check box for subject component level)</a:t>
            </a:r>
            <a:endParaRPr lang="zh-HK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664116" y="5574231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678798" y="397121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4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51650" y="6398962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5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935182" y="6504237"/>
            <a:ext cx="551511" cy="2511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680772" y="4617769"/>
            <a:ext cx="2865338" cy="21109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775780" y="5013333"/>
            <a:ext cx="776646" cy="281834"/>
          </a:xfrm>
          <a:prstGeom prst="rect">
            <a:avLst/>
          </a:prstGeom>
          <a:noFill/>
          <a:ln w="25400">
            <a:solidFill>
              <a:srgbClr val="CC0099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2623126" y="5977667"/>
            <a:ext cx="942109" cy="460077"/>
          </a:xfrm>
          <a:prstGeom prst="rect">
            <a:avLst/>
          </a:prstGeom>
          <a:noFill/>
          <a:ln w="25400">
            <a:solidFill>
              <a:srgbClr val="CC0099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339896" y="3467435"/>
            <a:ext cx="776646" cy="281834"/>
          </a:xfrm>
          <a:prstGeom prst="rect">
            <a:avLst/>
          </a:prstGeom>
          <a:noFill/>
          <a:ln w="25400">
            <a:solidFill>
              <a:srgbClr val="CC0099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50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Report(SRR)(3)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Academic Performance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 the subject(s) and press [Setup] </a:t>
            </a:r>
            <a:r>
              <a:rPr lang="en-US" altLang="zh-T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fine-tune percentile calculation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55113" y="2480186"/>
            <a:ext cx="8253906" cy="42751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圖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78691" y="5012410"/>
            <a:ext cx="8155709" cy="1819542"/>
          </a:xfrm>
          <a:prstGeom prst="rect">
            <a:avLst/>
          </a:prstGeom>
        </p:spPr>
      </p:pic>
      <p:pic>
        <p:nvPicPr>
          <p:cNvPr id="14" name="圖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229020" y="3238101"/>
            <a:ext cx="5769077" cy="2881911"/>
          </a:xfrm>
          <a:prstGeom prst="rect">
            <a:avLst/>
          </a:prstGeom>
          <a:ln w="38100">
            <a:solidFill>
              <a:srgbClr val="A5002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 bwMode="auto">
          <a:xfrm>
            <a:off x="441030" y="5012410"/>
            <a:ext cx="242462" cy="680093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461648" y="6081713"/>
            <a:ext cx="496462" cy="212857"/>
          </a:xfrm>
          <a:prstGeom prst="rect">
            <a:avLst/>
          </a:prstGeom>
          <a:noFill/>
          <a:ln w="25400">
            <a:solidFill>
              <a:srgbClr val="A5002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92D050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8" name="直線單箭頭接點 17"/>
          <p:cNvCxnSpPr/>
          <p:nvPr/>
        </p:nvCxnSpPr>
        <p:spPr bwMode="auto">
          <a:xfrm flipV="1">
            <a:off x="1884218" y="3726187"/>
            <a:ext cx="1553044" cy="2355526"/>
          </a:xfrm>
          <a:prstGeom prst="straightConnector1">
            <a:avLst/>
          </a:prstGeom>
          <a:noFill/>
          <a:ln w="38100">
            <a:solidFill>
              <a:srgbClr val="A50021"/>
            </a:solidFill>
            <a:tailEnd type="triangle"/>
          </a:ln>
        </p:spPr>
      </p:cxnSp>
      <p:cxnSp>
        <p:nvCxnSpPr>
          <p:cNvPr id="8" name="直線接點 7"/>
          <p:cNvCxnSpPr/>
          <p:nvPr/>
        </p:nvCxnSpPr>
        <p:spPr bwMode="auto">
          <a:xfrm>
            <a:off x="683492" y="5495636"/>
            <a:ext cx="778156" cy="586077"/>
          </a:xfrm>
          <a:prstGeom prst="line">
            <a:avLst/>
          </a:prstGeom>
          <a:noFill/>
          <a:ln w="38100">
            <a:solidFill>
              <a:srgbClr val="A50021"/>
            </a:solidFill>
          </a:ln>
        </p:spPr>
      </p:cxnSp>
      <p:sp>
        <p:nvSpPr>
          <p:cNvPr id="19" name="矩形 18"/>
          <p:cNvSpPr/>
          <p:nvPr/>
        </p:nvSpPr>
        <p:spPr bwMode="auto">
          <a:xfrm>
            <a:off x="1884218" y="2646760"/>
            <a:ext cx="1490706" cy="3738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260241" y="5673855"/>
            <a:ext cx="388892" cy="244345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92D050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5054" y="5121623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554395" y="562093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521605" y="342900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054380" y="567385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4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5" name="手繪多邊形 4"/>
          <p:cNvSpPr/>
          <p:nvPr/>
        </p:nvSpPr>
        <p:spPr bwMode="auto">
          <a:xfrm>
            <a:off x="501349" y="5053312"/>
            <a:ext cx="116686" cy="136622"/>
          </a:xfrm>
          <a:custGeom>
            <a:avLst/>
            <a:gdLst>
              <a:gd name="connsiteX0" fmla="*/ 3797 w 116686"/>
              <a:gd name="connsiteY0" fmla="*/ 45155 h 136622"/>
              <a:gd name="connsiteX1" fmla="*/ 15086 w 116686"/>
              <a:gd name="connsiteY1" fmla="*/ 135467 h 136622"/>
              <a:gd name="connsiteX2" fmla="*/ 60242 w 116686"/>
              <a:gd name="connsiteY2" fmla="*/ 67733 h 136622"/>
              <a:gd name="connsiteX3" fmla="*/ 94108 w 116686"/>
              <a:gd name="connsiteY3" fmla="*/ 33867 h 136622"/>
              <a:gd name="connsiteX4" fmla="*/ 116686 w 116686"/>
              <a:gd name="connsiteY4" fmla="*/ 0 h 13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86" h="136622">
                <a:moveTo>
                  <a:pt x="3797" y="45155"/>
                </a:moveTo>
                <a:cubicBezTo>
                  <a:pt x="7560" y="75259"/>
                  <a:pt x="-13082" y="124200"/>
                  <a:pt x="15086" y="135467"/>
                </a:cubicBezTo>
                <a:cubicBezTo>
                  <a:pt x="40281" y="145545"/>
                  <a:pt x="41054" y="86921"/>
                  <a:pt x="60242" y="67733"/>
                </a:cubicBezTo>
                <a:cubicBezTo>
                  <a:pt x="71531" y="56444"/>
                  <a:pt x="83888" y="46131"/>
                  <a:pt x="94108" y="33867"/>
                </a:cubicBezTo>
                <a:cubicBezTo>
                  <a:pt x="102794" y="23444"/>
                  <a:pt x="116686" y="0"/>
                  <a:pt x="11668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80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Report(SRR)(4)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Fine-tune student’s Academic </a:t>
            </a:r>
            <a:r>
              <a:rPr lang="en-US" altLang="zh-HK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erformance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圖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91" y="2083773"/>
            <a:ext cx="8294254" cy="46676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2397077" y="2225964"/>
            <a:ext cx="1205105" cy="2586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572000" y="3846946"/>
            <a:ext cx="4174836" cy="24614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524770" y="6081713"/>
            <a:ext cx="388698" cy="2267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41177" y="282897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78690" y="2828974"/>
            <a:ext cx="637309" cy="1766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974387" y="337313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941177" y="617631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Performance </a:t>
            </a:r>
            <a:r>
              <a:rPr lang="en-US" altLang="zh-HK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altLang="zh-HK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Subjects if necessary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91" y="2103038"/>
            <a:ext cx="8377382" cy="445477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78690" y="2856744"/>
            <a:ext cx="2724727" cy="3575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78689" y="5248099"/>
            <a:ext cx="8229602" cy="3971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77090" y="5725468"/>
            <a:ext cx="806643" cy="4364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64956" y="613625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575963" y="4766651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01600" y="3429000"/>
            <a:ext cx="7518399" cy="12094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21600" y="363420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132224" y="5725468"/>
            <a:ext cx="705044" cy="4364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360824" y="613625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4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HK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Fine-tune </a:t>
            </a:r>
            <a:r>
              <a:rPr lang="en-US" altLang="zh-HK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Personal &amp; General Abilities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800080"/>
              </a:buClr>
              <a:buNone/>
            </a:pPr>
            <a:endParaRPr lang="zh-HK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900789" y="2089583"/>
            <a:ext cx="7416800" cy="3500180"/>
          </a:xfrm>
          <a:prstGeom prst="rect">
            <a:avLst/>
          </a:prstGeom>
        </p:spPr>
      </p:pic>
      <p:pic>
        <p:nvPicPr>
          <p:cNvPr id="15" name="圖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900789" y="5703945"/>
            <a:ext cx="7416800" cy="9739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1766888" y="6355285"/>
            <a:ext cx="730779" cy="3226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412350" y="2388267"/>
            <a:ext cx="2393677" cy="322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158749" y="4466449"/>
            <a:ext cx="5158840" cy="16152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12350" y="6407151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532126" y="504324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12350" y="296733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900790" y="2920999"/>
            <a:ext cx="1402144" cy="1862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02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Highlight student’s extra Academic Performance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66264" y="2117725"/>
            <a:ext cx="7707918" cy="4412384"/>
          </a:xfrm>
          <a:prstGeom prst="rect">
            <a:avLst/>
          </a:prstGeom>
          <a:ln>
            <a:noFill/>
          </a:ln>
        </p:spPr>
      </p:pic>
      <p:sp>
        <p:nvSpPr>
          <p:cNvPr id="6" name="矩形 5"/>
          <p:cNvSpPr/>
          <p:nvPr/>
        </p:nvSpPr>
        <p:spPr bwMode="auto">
          <a:xfrm>
            <a:off x="378690" y="6202218"/>
            <a:ext cx="688109" cy="327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134617" y="2523258"/>
            <a:ext cx="1733520" cy="247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639127" y="4323917"/>
            <a:ext cx="2327563" cy="2942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81469" y="3057313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01377" y="493280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084329" y="613533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78690" y="3114964"/>
            <a:ext cx="1080655" cy="1731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9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Data File</a:t>
            </a:r>
            <a:endParaRPr lang="zh-HK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168400" y="2172407"/>
            <a:ext cx="6807200" cy="30783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1168400" y="4359130"/>
            <a:ext cx="957665" cy="3052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168400" y="2865164"/>
            <a:ext cx="1207047" cy="3467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69369" y="331816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08483" y="4280913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168400" y="3406341"/>
            <a:ext cx="516467" cy="3664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55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Select appropriate applicants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757381" y="2105891"/>
            <a:ext cx="7453745" cy="370378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>
            <a:off x="757381" y="2657330"/>
            <a:ext cx="1376219" cy="3444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90995" y="4245120"/>
            <a:ext cx="7800240" cy="1761997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757381" y="4505937"/>
            <a:ext cx="7499927" cy="196492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 bwMode="auto">
          <a:xfrm>
            <a:off x="7607603" y="2784981"/>
            <a:ext cx="701548" cy="16251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57381" y="5129837"/>
            <a:ext cx="4359043" cy="2506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橢圓形圖說文字 8"/>
          <p:cNvSpPr/>
          <p:nvPr/>
        </p:nvSpPr>
        <p:spPr bwMode="auto">
          <a:xfrm flipH="1">
            <a:off x="5377084" y="3996195"/>
            <a:ext cx="2573382" cy="1764146"/>
          </a:xfrm>
          <a:prstGeom prst="wedgeEllipseCallout">
            <a:avLst>
              <a:gd name="adj1" fmla="val 57582"/>
              <a:gd name="adj2" fmla="val 51875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Note of first working step for </a:t>
            </a:r>
            <a:r>
              <a:rPr kumimoji="0" lang="en-US" altLang="zh-H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JUPAS submission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57381" y="5650642"/>
            <a:ext cx="4390850" cy="2548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94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Select appropriate applicants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9472" y="483687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292909" y="3198167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pic>
        <p:nvPicPr>
          <p:cNvPr id="14" name="圖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5788" y="2184510"/>
            <a:ext cx="7083836" cy="384918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 bwMode="auto">
          <a:xfrm>
            <a:off x="7463227" y="3429000"/>
            <a:ext cx="701548" cy="15472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082284" y="4829990"/>
            <a:ext cx="871662" cy="4831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373027" y="4851480"/>
            <a:ext cx="747614" cy="4831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411853" y="520982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2030442" y="4826129"/>
            <a:ext cx="626132" cy="4831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149095" y="520982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4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005788" y="3331145"/>
            <a:ext cx="1376219" cy="3444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92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Preparatory Work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109" y="1341438"/>
            <a:ext cx="825269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(ASR)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used, </a:t>
            </a: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</a:t>
            </a:r>
            <a:r>
              <a:rPr lang="en-US" altLang="zh-H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in </a:t>
            </a: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generated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altLang="zh-H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r>
              <a:rPr lang="en-US" altLang="zh-H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(SRR)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WebSAMS</a:t>
            </a:r>
          </a:p>
          <a:p>
            <a:pPr>
              <a:buClr>
                <a:srgbClr val="800080"/>
              </a:buClr>
            </a:pP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(S5 and/or S6) and assessment (e.g. T1A1, T1 or Annual) (max two entries) that </a:t>
            </a:r>
            <a:r>
              <a:rPr lang="en-US" altLang="zh-H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reflect students’ performance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to schools’ </a:t>
            </a:r>
            <a:r>
              <a:rPr lang="en-US" altLang="zh-H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</a:p>
          <a:p>
            <a:pPr>
              <a:buClr>
                <a:srgbClr val="800080"/>
              </a:buClr>
            </a:pP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 results can be exported in</a:t>
            </a:r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Percentile and Overall Rating</a:t>
            </a:r>
            <a:r>
              <a:rPr lang="en-US" altLang="zh-HK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WebSAMS to JUPAS online application system</a:t>
            </a:r>
            <a:endParaRPr lang="zh-HK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endParaRPr lang="zh-HK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圖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471804" y="2211196"/>
            <a:ext cx="5840279" cy="2505183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16"/>
          <p:cNvSpPr/>
          <p:nvPr/>
        </p:nvSpPr>
        <p:spPr bwMode="auto">
          <a:xfrm>
            <a:off x="471803" y="2396690"/>
            <a:ext cx="1713131" cy="2381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8" name="圖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278116" y="3846186"/>
            <a:ext cx="5274310" cy="2111375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 bwMode="auto">
          <a:xfrm>
            <a:off x="278116" y="4000190"/>
            <a:ext cx="1627686" cy="214371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9" name="圖片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589362" y="4901873"/>
            <a:ext cx="5274310" cy="2153285"/>
          </a:xfrm>
          <a:prstGeom prst="rect">
            <a:avLst/>
          </a:prstGeom>
          <a:ln w="1270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 bwMode="auto">
          <a:xfrm>
            <a:off x="2589362" y="5061058"/>
            <a:ext cx="1559305" cy="17134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62661" y="228494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4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altLang="zh-HK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Extract </a:t>
            </a:r>
            <a:r>
              <a: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 data files </a:t>
            </a:r>
            <a:r>
              <a:rPr lang="en-US" altLang="zh-HK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send to JUPAS </a:t>
            </a:r>
            <a:r>
              <a:rPr lang="en-US" altLang="zh-HK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91" y="2158769"/>
            <a:ext cx="5865092" cy="308748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598" y="3859724"/>
            <a:ext cx="3814619" cy="276188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 bwMode="auto">
          <a:xfrm>
            <a:off x="378691" y="3448916"/>
            <a:ext cx="5652567" cy="4108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6" name="直線單箭頭接點 5"/>
          <p:cNvCxnSpPr/>
          <p:nvPr/>
        </p:nvCxnSpPr>
        <p:spPr bwMode="auto">
          <a:xfrm>
            <a:off x="5791200" y="3676073"/>
            <a:ext cx="692727" cy="646545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sp>
        <p:nvSpPr>
          <p:cNvPr id="11" name="矩形 10"/>
          <p:cNvSpPr/>
          <p:nvPr/>
        </p:nvSpPr>
        <p:spPr bwMode="auto">
          <a:xfrm>
            <a:off x="290945" y="2939401"/>
            <a:ext cx="1207047" cy="3467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34591" y="319265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5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137576" y="5009832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6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78691" y="2399507"/>
            <a:ext cx="1713131" cy="2381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3909" y="2315017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4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Report(SRR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altLang="zh-HK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Extract </a:t>
            </a:r>
            <a:r>
              <a: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 data files </a:t>
            </a:r>
            <a:r>
              <a:rPr lang="en-US" altLang="zh-HK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send to </a:t>
            </a:r>
            <a:r>
              <a:rPr lang="en-US" altLang="zh-HK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JUPAS </a:t>
            </a:r>
            <a:r>
              <a:rPr lang="en-US" altLang="zh-HK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00080"/>
              </a:buClr>
            </a:pPr>
            <a:endParaRPr lang="zh-HK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417993" y="2295523"/>
            <a:ext cx="1162050" cy="1133475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813103" y="2609849"/>
            <a:ext cx="3124200" cy="504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圖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813103" y="4267394"/>
            <a:ext cx="7259479" cy="13657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向右箭號 10"/>
          <p:cNvSpPr/>
          <p:nvPr/>
        </p:nvSpPr>
        <p:spPr bwMode="auto">
          <a:xfrm>
            <a:off x="4442690" y="2685325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向右箭號 11"/>
          <p:cNvSpPr/>
          <p:nvPr/>
        </p:nvSpPr>
        <p:spPr bwMode="auto">
          <a:xfrm rot="5400000">
            <a:off x="5735781" y="3565088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310909" y="3010835"/>
            <a:ext cx="1394691" cy="2840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555951" y="216872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6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489103" y="368741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7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2640062"/>
            <a:ext cx="5943600" cy="974725"/>
          </a:xfrm>
        </p:spPr>
        <p:txBody>
          <a:bodyPr/>
          <a:lstStyle/>
          <a:p>
            <a:pPr algn="ctr"/>
            <a:r>
              <a:rPr lang="zh-HK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HK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GB" altLang="zh-HK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Institute Application (INA)</a:t>
            </a:r>
            <a:endParaRPr lang="en-US" altLang="zh-HK" sz="4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6740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7869" y="1123647"/>
            <a:ext cx="8208912" cy="79165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extracting S6 student data for JUPAS and E-APP applications </a:t>
            </a:r>
            <a:endParaRPr lang="zh-HK" alt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fontAlgn="auto"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zh-HK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27869" y="4328107"/>
            <a:ext cx="3524051" cy="412840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 Applications for E-APP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87297" y="1768753"/>
            <a:ext cx="9009573" cy="2654660"/>
            <a:chOff x="133035" y="1568707"/>
            <a:chExt cx="9009573" cy="265466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373607" y="1719823"/>
              <a:ext cx="3714742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US" altLang="zh-TW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Sep Applications for JUPAS </a:t>
              </a: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133035" y="1568707"/>
              <a:ext cx="9009573" cy="2654660"/>
              <a:chOff x="133035" y="1568707"/>
              <a:chExt cx="9009573" cy="2654660"/>
            </a:xfrm>
          </p:grpSpPr>
          <p:sp>
            <p:nvSpPr>
              <p:cNvPr id="3" name="向右箭號 2"/>
              <p:cNvSpPr/>
              <p:nvPr/>
            </p:nvSpPr>
            <p:spPr>
              <a:xfrm>
                <a:off x="659288" y="1568707"/>
                <a:ext cx="8123748" cy="2535477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手繪多邊形 5"/>
              <p:cNvSpPr/>
              <p:nvPr/>
            </p:nvSpPr>
            <p:spPr>
              <a:xfrm>
                <a:off x="133035" y="2441675"/>
                <a:ext cx="1362040" cy="1487838"/>
              </a:xfrm>
              <a:custGeom>
                <a:avLst/>
                <a:gdLst>
                  <a:gd name="connsiteX0" fmla="*/ 0 w 1740612"/>
                  <a:gd name="connsiteY0" fmla="*/ 247978 h 1487838"/>
                  <a:gd name="connsiteX1" fmla="*/ 247978 w 1740612"/>
                  <a:gd name="connsiteY1" fmla="*/ 0 h 1487838"/>
                  <a:gd name="connsiteX2" fmla="*/ 1492634 w 1740612"/>
                  <a:gd name="connsiteY2" fmla="*/ 0 h 1487838"/>
                  <a:gd name="connsiteX3" fmla="*/ 1740612 w 1740612"/>
                  <a:gd name="connsiteY3" fmla="*/ 247978 h 1487838"/>
                  <a:gd name="connsiteX4" fmla="*/ 1740612 w 1740612"/>
                  <a:gd name="connsiteY4" fmla="*/ 1239860 h 1487838"/>
                  <a:gd name="connsiteX5" fmla="*/ 1492634 w 1740612"/>
                  <a:gd name="connsiteY5" fmla="*/ 1487838 h 1487838"/>
                  <a:gd name="connsiteX6" fmla="*/ 247978 w 1740612"/>
                  <a:gd name="connsiteY6" fmla="*/ 1487838 h 1487838"/>
                  <a:gd name="connsiteX7" fmla="*/ 0 w 1740612"/>
                  <a:gd name="connsiteY7" fmla="*/ 1239860 h 1487838"/>
                  <a:gd name="connsiteX8" fmla="*/ 0 w 1740612"/>
                  <a:gd name="connsiteY8" fmla="*/ 247978 h 148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0612" h="1487838">
                    <a:moveTo>
                      <a:pt x="0" y="247978"/>
                    </a:moveTo>
                    <a:cubicBezTo>
                      <a:pt x="0" y="111024"/>
                      <a:pt x="111024" y="0"/>
                      <a:pt x="247978" y="0"/>
                    </a:cubicBezTo>
                    <a:lnTo>
                      <a:pt x="1492634" y="0"/>
                    </a:lnTo>
                    <a:cubicBezTo>
                      <a:pt x="1629588" y="0"/>
                      <a:pt x="1740612" y="111024"/>
                      <a:pt x="1740612" y="247978"/>
                    </a:cubicBezTo>
                    <a:lnTo>
                      <a:pt x="1740612" y="1239860"/>
                    </a:lnTo>
                    <a:cubicBezTo>
                      <a:pt x="1740612" y="1376814"/>
                      <a:pt x="1629588" y="1487838"/>
                      <a:pt x="1492634" y="1487838"/>
                    </a:cubicBezTo>
                    <a:lnTo>
                      <a:pt x="247978" y="1487838"/>
                    </a:lnTo>
                    <a:cubicBezTo>
                      <a:pt x="111024" y="1487838"/>
                      <a:pt x="0" y="1376814"/>
                      <a:pt x="0" y="1239860"/>
                    </a:cubicBezTo>
                    <a:lnTo>
                      <a:pt x="0" y="2479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5970" tIns="125970" rIns="125970" bIns="125970" numCol="1" spcCol="1270" anchor="ctr" anchorCtr="0">
                <a:no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List Generation</a:t>
                </a:r>
              </a:p>
              <a:p>
                <a:pPr algn="ctr" fontAlgn="auto">
                  <a:spcAft>
                    <a:spcPts val="0"/>
                  </a:spcAft>
                  <a:defRPr/>
                </a:pPr>
                <a:endParaRPr lang="en-US" altLang="zh-TW" sz="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pPr marL="0" marR="0" lvl="0" indent="0" algn="ctr" defTabSz="844550" eaLnBrk="1" latinLnBrk="0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Submit Data via JUPAS Portal</a:t>
                </a:r>
                <a:endParaRPr lang="en-US" altLang="zh-HK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手繪多邊形 7"/>
              <p:cNvSpPr/>
              <p:nvPr/>
            </p:nvSpPr>
            <p:spPr>
              <a:xfrm>
                <a:off x="1567328" y="2452079"/>
                <a:ext cx="1991848" cy="1519389"/>
              </a:xfrm>
              <a:custGeom>
                <a:avLst/>
                <a:gdLst>
                  <a:gd name="connsiteX0" fmla="*/ 0 w 1775676"/>
                  <a:gd name="connsiteY0" fmla="*/ 253237 h 1519389"/>
                  <a:gd name="connsiteX1" fmla="*/ 253237 w 1775676"/>
                  <a:gd name="connsiteY1" fmla="*/ 0 h 1519389"/>
                  <a:gd name="connsiteX2" fmla="*/ 1522439 w 1775676"/>
                  <a:gd name="connsiteY2" fmla="*/ 0 h 1519389"/>
                  <a:gd name="connsiteX3" fmla="*/ 1775676 w 1775676"/>
                  <a:gd name="connsiteY3" fmla="*/ 253237 h 1519389"/>
                  <a:gd name="connsiteX4" fmla="*/ 1775676 w 1775676"/>
                  <a:gd name="connsiteY4" fmla="*/ 1266152 h 1519389"/>
                  <a:gd name="connsiteX5" fmla="*/ 1522439 w 1775676"/>
                  <a:gd name="connsiteY5" fmla="*/ 1519389 h 1519389"/>
                  <a:gd name="connsiteX6" fmla="*/ 253237 w 1775676"/>
                  <a:gd name="connsiteY6" fmla="*/ 1519389 h 1519389"/>
                  <a:gd name="connsiteX7" fmla="*/ 0 w 1775676"/>
                  <a:gd name="connsiteY7" fmla="*/ 1266152 h 1519389"/>
                  <a:gd name="connsiteX8" fmla="*/ 0 w 1775676"/>
                  <a:gd name="connsiteY8" fmla="*/ 253237 h 151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5676" h="1519389">
                    <a:moveTo>
                      <a:pt x="0" y="253237"/>
                    </a:moveTo>
                    <a:cubicBezTo>
                      <a:pt x="0" y="113378"/>
                      <a:pt x="113378" y="0"/>
                      <a:pt x="253237" y="0"/>
                    </a:cubicBezTo>
                    <a:lnTo>
                      <a:pt x="1522439" y="0"/>
                    </a:lnTo>
                    <a:cubicBezTo>
                      <a:pt x="1662298" y="0"/>
                      <a:pt x="1775676" y="113378"/>
                      <a:pt x="1775676" y="253237"/>
                    </a:cubicBezTo>
                    <a:lnTo>
                      <a:pt x="1775676" y="1266152"/>
                    </a:lnTo>
                    <a:cubicBezTo>
                      <a:pt x="1775676" y="1406011"/>
                      <a:pt x="1662298" y="1519389"/>
                      <a:pt x="1522439" y="1519389"/>
                    </a:cubicBezTo>
                    <a:lnTo>
                      <a:pt x="253237" y="1519389"/>
                    </a:lnTo>
                    <a:cubicBezTo>
                      <a:pt x="113378" y="1519389"/>
                      <a:pt x="0" y="1406011"/>
                      <a:pt x="0" y="1266152"/>
                    </a:cubicBezTo>
                    <a:lnTo>
                      <a:pt x="0" y="253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10" tIns="127510" rIns="127510" bIns="127510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JUPAS Student Account Creation</a:t>
                </a:r>
              </a:p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Impor</a:t>
                </a:r>
                <a:r>
                  <a:rPr lang="en-US" altLang="zh-TW" sz="1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Student Registration No and Subject Code to </a:t>
                </a:r>
                <a:r>
                  <a:rPr lang="en-US" altLang="zh-TW" sz="1400" b="1" kern="1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WebSAMS</a:t>
                </a:r>
                <a:endParaRPr lang="en-US" altLang="zh-HK" sz="13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3618482" y="2177673"/>
                <a:ext cx="2934852" cy="2045694"/>
              </a:xfrm>
              <a:custGeom>
                <a:avLst/>
                <a:gdLst>
                  <a:gd name="connsiteX0" fmla="*/ 0 w 2585766"/>
                  <a:gd name="connsiteY0" fmla="*/ 255216 h 1531265"/>
                  <a:gd name="connsiteX1" fmla="*/ 255216 w 2585766"/>
                  <a:gd name="connsiteY1" fmla="*/ 0 h 1531265"/>
                  <a:gd name="connsiteX2" fmla="*/ 2330550 w 2585766"/>
                  <a:gd name="connsiteY2" fmla="*/ 0 h 1531265"/>
                  <a:gd name="connsiteX3" fmla="*/ 2585766 w 2585766"/>
                  <a:gd name="connsiteY3" fmla="*/ 255216 h 1531265"/>
                  <a:gd name="connsiteX4" fmla="*/ 2585766 w 2585766"/>
                  <a:gd name="connsiteY4" fmla="*/ 1276049 h 1531265"/>
                  <a:gd name="connsiteX5" fmla="*/ 2330550 w 2585766"/>
                  <a:gd name="connsiteY5" fmla="*/ 1531265 h 1531265"/>
                  <a:gd name="connsiteX6" fmla="*/ 255216 w 2585766"/>
                  <a:gd name="connsiteY6" fmla="*/ 1531265 h 1531265"/>
                  <a:gd name="connsiteX7" fmla="*/ 0 w 2585766"/>
                  <a:gd name="connsiteY7" fmla="*/ 1276049 h 1531265"/>
                  <a:gd name="connsiteX8" fmla="*/ 0 w 2585766"/>
                  <a:gd name="connsiteY8" fmla="*/ 255216 h 153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5766" h="1531265">
                    <a:moveTo>
                      <a:pt x="0" y="255216"/>
                    </a:moveTo>
                    <a:cubicBezTo>
                      <a:pt x="0" y="114264"/>
                      <a:pt x="114264" y="0"/>
                      <a:pt x="255216" y="0"/>
                    </a:cubicBezTo>
                    <a:lnTo>
                      <a:pt x="2330550" y="0"/>
                    </a:lnTo>
                    <a:cubicBezTo>
                      <a:pt x="2471502" y="0"/>
                      <a:pt x="2585766" y="114264"/>
                      <a:pt x="2585766" y="255216"/>
                    </a:cubicBezTo>
                    <a:lnTo>
                      <a:pt x="2585766" y="1276049"/>
                    </a:lnTo>
                    <a:cubicBezTo>
                      <a:pt x="2585766" y="1417001"/>
                      <a:pt x="2471502" y="1531265"/>
                      <a:pt x="2330550" y="1531265"/>
                    </a:cubicBezTo>
                    <a:lnTo>
                      <a:pt x="255216" y="1531265"/>
                    </a:lnTo>
                    <a:cubicBezTo>
                      <a:pt x="114264" y="1531265"/>
                      <a:pt x="0" y="1417001"/>
                      <a:pt x="0" y="1276049"/>
                    </a:cubicBezTo>
                    <a:lnTo>
                      <a:pt x="0" y="2552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90" tIns="128090" rIns="128090" bIns="12809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Data Extraction and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</a:t>
                </a:r>
                <a:r>
                  <a:rPr lang="en-US" altLang="zh-TW" sz="1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Report (SRR) Generation </a:t>
                </a:r>
                <a:endParaRPr lang="en-US" altLang="zh-TW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838" indent="-96838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HK" sz="16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Prepare Academic  Performance, Personal and General Abilities and A</a:t>
                </a: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cademic Performance 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Supplementary Information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1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Generate SRR</a:t>
                </a:r>
                <a:endParaRPr lang="en-US" altLang="zh-HK" sz="1400" b="1" kern="120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手繪多邊形 9"/>
              <p:cNvSpPr/>
              <p:nvPr/>
            </p:nvSpPr>
            <p:spPr>
              <a:xfrm>
                <a:off x="6612640" y="2452079"/>
                <a:ext cx="2529968" cy="1599785"/>
              </a:xfrm>
              <a:custGeom>
                <a:avLst/>
                <a:gdLst>
                  <a:gd name="connsiteX0" fmla="*/ 0 w 2066443"/>
                  <a:gd name="connsiteY0" fmla="*/ 259525 h 1557117"/>
                  <a:gd name="connsiteX1" fmla="*/ 259525 w 2066443"/>
                  <a:gd name="connsiteY1" fmla="*/ 0 h 1557117"/>
                  <a:gd name="connsiteX2" fmla="*/ 1806918 w 2066443"/>
                  <a:gd name="connsiteY2" fmla="*/ 0 h 1557117"/>
                  <a:gd name="connsiteX3" fmla="*/ 2066443 w 2066443"/>
                  <a:gd name="connsiteY3" fmla="*/ 259525 h 1557117"/>
                  <a:gd name="connsiteX4" fmla="*/ 2066443 w 2066443"/>
                  <a:gd name="connsiteY4" fmla="*/ 1297592 h 1557117"/>
                  <a:gd name="connsiteX5" fmla="*/ 1806918 w 2066443"/>
                  <a:gd name="connsiteY5" fmla="*/ 1557117 h 1557117"/>
                  <a:gd name="connsiteX6" fmla="*/ 259525 w 2066443"/>
                  <a:gd name="connsiteY6" fmla="*/ 1557117 h 1557117"/>
                  <a:gd name="connsiteX7" fmla="*/ 0 w 2066443"/>
                  <a:gd name="connsiteY7" fmla="*/ 1297592 h 1557117"/>
                  <a:gd name="connsiteX8" fmla="*/ 0 w 2066443"/>
                  <a:gd name="connsiteY8" fmla="*/ 259525 h 15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6443" h="1557117">
                    <a:moveTo>
                      <a:pt x="0" y="259525"/>
                    </a:moveTo>
                    <a:cubicBezTo>
                      <a:pt x="0" y="116193"/>
                      <a:pt x="116193" y="0"/>
                      <a:pt x="259525" y="0"/>
                    </a:cubicBezTo>
                    <a:lnTo>
                      <a:pt x="1806918" y="0"/>
                    </a:lnTo>
                    <a:cubicBezTo>
                      <a:pt x="1950250" y="0"/>
                      <a:pt x="2066443" y="116193"/>
                      <a:pt x="2066443" y="259525"/>
                    </a:cubicBezTo>
                    <a:lnTo>
                      <a:pt x="2066443" y="1297592"/>
                    </a:lnTo>
                    <a:cubicBezTo>
                      <a:pt x="2066443" y="1440924"/>
                      <a:pt x="1950250" y="1557117"/>
                      <a:pt x="1806918" y="1557117"/>
                    </a:cubicBezTo>
                    <a:lnTo>
                      <a:pt x="259525" y="1557117"/>
                    </a:lnTo>
                    <a:cubicBezTo>
                      <a:pt x="116193" y="1557117"/>
                      <a:pt x="0" y="1440924"/>
                      <a:pt x="0" y="1297592"/>
                    </a:cubicBezTo>
                    <a:lnTo>
                      <a:pt x="0" y="2595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9352" tIns="129352" rIns="129352" bIns="12935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zh-TW" sz="1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Report (SRR) Submission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HK" sz="8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Export and submit </a:t>
                </a:r>
                <a:r>
                  <a:rPr lang="en-US" altLang="zh-HK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ata via </a:t>
                </a:r>
                <a:r>
                  <a:rPr lang="en-US" altLang="zh-TW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JUPAS Portal</a:t>
                </a:r>
                <a:endParaRPr lang="en-US" altLang="zh-HK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群組 10"/>
          <p:cNvGrpSpPr/>
          <p:nvPr/>
        </p:nvGrpSpPr>
        <p:grpSpPr>
          <a:xfrm>
            <a:off x="304800" y="4298642"/>
            <a:ext cx="8528986" cy="2317040"/>
            <a:chOff x="110682" y="4298642"/>
            <a:chExt cx="8723105" cy="2317040"/>
          </a:xfrm>
        </p:grpSpPr>
        <p:sp>
          <p:nvSpPr>
            <p:cNvPr id="15" name="向右箭號 14"/>
            <p:cNvSpPr/>
            <p:nvPr/>
          </p:nvSpPr>
          <p:spPr>
            <a:xfrm>
              <a:off x="572602" y="4298642"/>
              <a:ext cx="8261185" cy="231704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手繪多邊形 15"/>
            <p:cNvSpPr/>
            <p:nvPr/>
          </p:nvSpPr>
          <p:spPr>
            <a:xfrm>
              <a:off x="110682" y="4979967"/>
              <a:ext cx="3822884" cy="1493981"/>
            </a:xfrm>
            <a:custGeom>
              <a:avLst/>
              <a:gdLst>
                <a:gd name="connsiteX0" fmla="*/ 0 w 2888463"/>
                <a:gd name="connsiteY0" fmla="*/ 249002 h 1493981"/>
                <a:gd name="connsiteX1" fmla="*/ 249002 w 2888463"/>
                <a:gd name="connsiteY1" fmla="*/ 0 h 1493981"/>
                <a:gd name="connsiteX2" fmla="*/ 2639461 w 2888463"/>
                <a:gd name="connsiteY2" fmla="*/ 0 h 1493981"/>
                <a:gd name="connsiteX3" fmla="*/ 2888463 w 2888463"/>
                <a:gd name="connsiteY3" fmla="*/ 249002 h 1493981"/>
                <a:gd name="connsiteX4" fmla="*/ 2888463 w 2888463"/>
                <a:gd name="connsiteY4" fmla="*/ 1244979 h 1493981"/>
                <a:gd name="connsiteX5" fmla="*/ 2639461 w 2888463"/>
                <a:gd name="connsiteY5" fmla="*/ 1493981 h 1493981"/>
                <a:gd name="connsiteX6" fmla="*/ 249002 w 2888463"/>
                <a:gd name="connsiteY6" fmla="*/ 1493981 h 1493981"/>
                <a:gd name="connsiteX7" fmla="*/ 0 w 2888463"/>
                <a:gd name="connsiteY7" fmla="*/ 1244979 h 1493981"/>
                <a:gd name="connsiteX8" fmla="*/ 0 w 2888463"/>
                <a:gd name="connsiteY8" fmla="*/ 249002 h 14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463" h="1493981">
                  <a:moveTo>
                    <a:pt x="0" y="249002"/>
                  </a:moveTo>
                  <a:cubicBezTo>
                    <a:pt x="0" y="111482"/>
                    <a:pt x="111482" y="0"/>
                    <a:pt x="249002" y="0"/>
                  </a:cubicBezTo>
                  <a:lnTo>
                    <a:pt x="2639461" y="0"/>
                  </a:lnTo>
                  <a:cubicBezTo>
                    <a:pt x="2776981" y="0"/>
                    <a:pt x="2888463" y="111482"/>
                    <a:pt x="2888463" y="249002"/>
                  </a:cubicBezTo>
                  <a:lnTo>
                    <a:pt x="2888463" y="1244979"/>
                  </a:lnTo>
                  <a:cubicBezTo>
                    <a:pt x="2888463" y="1382499"/>
                    <a:pt x="2776981" y="1493981"/>
                    <a:pt x="2639461" y="1493981"/>
                  </a:cubicBezTo>
                  <a:lnTo>
                    <a:pt x="249002" y="1493981"/>
                  </a:lnTo>
                  <a:cubicBezTo>
                    <a:pt x="111482" y="1493981"/>
                    <a:pt x="0" y="1382499"/>
                    <a:pt x="0" y="1244979"/>
                  </a:cubicBezTo>
                  <a:lnTo>
                    <a:pt x="0" y="24900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890" tIns="133890" rIns="133890" bIns="133890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HK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List and </a:t>
              </a: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SRR Generation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HK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Extract Student Data and g</a:t>
              </a:r>
              <a:r>
                <a:rPr lang="en-US" altLang="zh-HK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enerate SRR</a:t>
              </a:r>
              <a:endParaRPr lang="en-US" altLang="zh-HK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4079709" y="4988217"/>
              <a:ext cx="3479842" cy="1485982"/>
            </a:xfrm>
            <a:custGeom>
              <a:avLst/>
              <a:gdLst>
                <a:gd name="connsiteX0" fmla="*/ 0 w 2887505"/>
                <a:gd name="connsiteY0" fmla="*/ 247669 h 1485982"/>
                <a:gd name="connsiteX1" fmla="*/ 247669 w 2887505"/>
                <a:gd name="connsiteY1" fmla="*/ 0 h 1485982"/>
                <a:gd name="connsiteX2" fmla="*/ 2639836 w 2887505"/>
                <a:gd name="connsiteY2" fmla="*/ 0 h 1485982"/>
                <a:gd name="connsiteX3" fmla="*/ 2887505 w 2887505"/>
                <a:gd name="connsiteY3" fmla="*/ 247669 h 1485982"/>
                <a:gd name="connsiteX4" fmla="*/ 2887505 w 2887505"/>
                <a:gd name="connsiteY4" fmla="*/ 1238313 h 1485982"/>
                <a:gd name="connsiteX5" fmla="*/ 2639836 w 2887505"/>
                <a:gd name="connsiteY5" fmla="*/ 1485982 h 1485982"/>
                <a:gd name="connsiteX6" fmla="*/ 247669 w 2887505"/>
                <a:gd name="connsiteY6" fmla="*/ 1485982 h 1485982"/>
                <a:gd name="connsiteX7" fmla="*/ 0 w 2887505"/>
                <a:gd name="connsiteY7" fmla="*/ 1238313 h 1485982"/>
                <a:gd name="connsiteX8" fmla="*/ 0 w 2887505"/>
                <a:gd name="connsiteY8" fmla="*/ 247669 h 14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7505" h="1485982">
                  <a:moveTo>
                    <a:pt x="0" y="247669"/>
                  </a:moveTo>
                  <a:cubicBezTo>
                    <a:pt x="0" y="110885"/>
                    <a:pt x="110885" y="0"/>
                    <a:pt x="247669" y="0"/>
                  </a:cubicBezTo>
                  <a:lnTo>
                    <a:pt x="2639836" y="0"/>
                  </a:lnTo>
                  <a:cubicBezTo>
                    <a:pt x="2776620" y="0"/>
                    <a:pt x="2887505" y="110885"/>
                    <a:pt x="2887505" y="247669"/>
                  </a:cubicBezTo>
                  <a:lnTo>
                    <a:pt x="2887505" y="1238313"/>
                  </a:lnTo>
                  <a:cubicBezTo>
                    <a:pt x="2887505" y="1375097"/>
                    <a:pt x="2776620" y="1485982"/>
                    <a:pt x="2639836" y="1485982"/>
                  </a:cubicBezTo>
                  <a:lnTo>
                    <a:pt x="247669" y="1485982"/>
                  </a:lnTo>
                  <a:cubicBezTo>
                    <a:pt x="110885" y="1485982"/>
                    <a:pt x="0" y="1375097"/>
                    <a:pt x="0" y="1238313"/>
                  </a:cubicBezTo>
                  <a:lnTo>
                    <a:pt x="0" y="24766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00" tIns="133500" rIns="133500" bIns="1335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D</a:t>
              </a:r>
              <a:r>
                <a:rPr lang="en-US" altLang="zh-HK" sz="1600" b="1" kern="1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ata Submission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ctr" defTabSz="622300" eaLnBrk="1" latinLnBrk="0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55562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Export Student List </a:t>
              </a:r>
              <a:r>
                <a:rPr lang="en-US" altLang="zh-HK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and SRR (optional)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altLang="zh-TW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E-APP Portal </a:t>
              </a:r>
              <a:r>
                <a:rPr lang="en-US" altLang="zh-TW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via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CDS</a:t>
              </a:r>
              <a:endParaRPr lang="en-US" altLang="zh-HK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43305" y="119374"/>
            <a:ext cx="8686800" cy="838200"/>
          </a:xfrm>
        </p:spPr>
        <p:txBody>
          <a:bodyPr>
            <a:noAutofit/>
          </a:bodyPr>
          <a:lstStyle/>
          <a:p>
            <a:r>
              <a:rPr lang="en-US" altLang="zh-TW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Work </a:t>
            </a:r>
            <a:r>
              <a:rPr lang="en-U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endParaRPr lang="zh-HK" altLang="en-US" sz="3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39597" y="5745017"/>
            <a:ext cx="3458148" cy="360219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8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3003063"/>
            <a:ext cx="7772400" cy="1500187"/>
          </a:xfrm>
        </p:spPr>
        <p:txBody>
          <a:bodyPr/>
          <a:lstStyle/>
          <a:p>
            <a:pPr algn="ctr"/>
            <a:r>
              <a:rPr lang="en-US" altLang="zh-TW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E-APP</a:t>
            </a:r>
          </a:p>
          <a:p>
            <a:pPr algn="ctr"/>
            <a:r>
              <a:rPr lang="en-US" altLang="zh-TW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Operation Procedures</a:t>
            </a:r>
            <a:endParaRPr lang="zh-HK" alt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506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Incoming Data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0291" y="1341438"/>
            <a:ext cx="8449397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 E-APP Data Communication &gt; Process Incoming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lvl="1">
              <a:buClr>
                <a:srgbClr val="800080"/>
              </a:buClr>
            </a:pPr>
            <a:r>
              <a:rPr lang="en-US" altLang="zh-H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Decrypt Parameter </a:t>
            </a:r>
            <a:r>
              <a:rPr lang="en-US" altLang="zh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H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which was sent from E-APP System(EDB) via CDS</a:t>
            </a:r>
          </a:p>
          <a:p>
            <a:pPr lvl="1">
              <a:buClr>
                <a:srgbClr val="800080"/>
              </a:buClr>
            </a:pPr>
            <a:endParaRPr lang="zh-H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572655" y="2847741"/>
            <a:ext cx="8206509" cy="3452706"/>
            <a:chOff x="480291" y="2810656"/>
            <a:chExt cx="8206509" cy="3452706"/>
          </a:xfrm>
        </p:grpSpPr>
        <p:grpSp>
          <p:nvGrpSpPr>
            <p:cNvPr id="13" name="群組 12"/>
            <p:cNvGrpSpPr/>
            <p:nvPr/>
          </p:nvGrpSpPr>
          <p:grpSpPr>
            <a:xfrm>
              <a:off x="480291" y="2810656"/>
              <a:ext cx="8206509" cy="3452706"/>
              <a:chOff x="1435330" y="3082973"/>
              <a:chExt cx="8206509" cy="3452706"/>
            </a:xfrm>
          </p:grpSpPr>
          <p:pic>
            <p:nvPicPr>
              <p:cNvPr id="9" name="圖片 8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35330" y="3082973"/>
                <a:ext cx="8206509" cy="3452706"/>
              </a:xfrm>
              <a:prstGeom prst="rect">
                <a:avLst/>
              </a:prstGeom>
            </p:spPr>
          </p:pic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3113" y="5215485"/>
                <a:ext cx="141723" cy="125976"/>
              </a:xfrm>
              <a:prstGeom prst="rect">
                <a:avLst/>
              </a:prstGeom>
            </p:spPr>
          </p:pic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1278" y="5215466"/>
                <a:ext cx="266700" cy="304800"/>
              </a:xfrm>
              <a:prstGeom prst="rect">
                <a:avLst/>
              </a:prstGeom>
            </p:spPr>
          </p:pic>
        </p:grp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0433" y="4930011"/>
              <a:ext cx="1252840" cy="161790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54570" y="5082412"/>
              <a:ext cx="482753" cy="16504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 bwMode="auto">
          <a:xfrm>
            <a:off x="571932" y="2799658"/>
            <a:ext cx="2389911" cy="3241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34987" y="4893671"/>
            <a:ext cx="8150405" cy="4704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20698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Incoming Data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0291" y="1341438"/>
            <a:ext cx="8206509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 E-APP Data Communication &gt; Process Incoming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lvl="1">
              <a:buClr>
                <a:srgbClr val="800080"/>
              </a:buClr>
            </a:pPr>
            <a:r>
              <a:rPr lang="en-US" altLang="zh-H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Decrypt and import Parameter </a:t>
            </a:r>
            <a:r>
              <a:rPr lang="en-US" altLang="zh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H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which was sent from E-APP System(EDB) via CDS</a:t>
            </a:r>
          </a:p>
          <a:p>
            <a:pPr lvl="1">
              <a:buClr>
                <a:srgbClr val="800080"/>
              </a:buClr>
            </a:pPr>
            <a:endParaRPr lang="zh-H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0290" y="2763982"/>
            <a:ext cx="7749309" cy="401060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0" y="4046064"/>
            <a:ext cx="1021194" cy="18680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39" y="4439920"/>
            <a:ext cx="1061721" cy="45719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230" y="4428066"/>
            <a:ext cx="58428" cy="10112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250" y="4039441"/>
            <a:ext cx="67732" cy="9832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616" y="4426791"/>
            <a:ext cx="67732" cy="9832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598" y="4425531"/>
            <a:ext cx="120511" cy="10265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262" y="4425531"/>
            <a:ext cx="120511" cy="10265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7350" y="4430692"/>
            <a:ext cx="111221" cy="92335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3193288" y="3981983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HK" sz="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Parameter file for</a:t>
            </a:r>
          </a:p>
          <a:p>
            <a:pPr algn="l"/>
            <a:r>
              <a:rPr lang="en-US" altLang="zh-HK" sz="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2021/22</a:t>
            </a:r>
            <a:endParaRPr lang="zh-HK" altLang="en-US" sz="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193287" y="436721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HK" sz="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Parameter file for</a:t>
            </a:r>
          </a:p>
          <a:p>
            <a:pPr algn="l"/>
            <a:r>
              <a:rPr lang="en-US" altLang="zh-HK" sz="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2020/21</a:t>
            </a:r>
            <a:endParaRPr lang="zh-HK" altLang="en-US" sz="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907309" y="3481749"/>
            <a:ext cx="5780424" cy="1750435"/>
            <a:chOff x="1946997" y="2918331"/>
            <a:chExt cx="5780424" cy="1750435"/>
          </a:xfrm>
        </p:grpSpPr>
        <p:sp>
          <p:nvSpPr>
            <p:cNvPr id="6" name="矩形 5"/>
            <p:cNvSpPr/>
            <p:nvPr/>
          </p:nvSpPr>
          <p:spPr bwMode="auto">
            <a:xfrm>
              <a:off x="1946997" y="2918331"/>
              <a:ext cx="1733520" cy="32789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098445" y="4294189"/>
              <a:ext cx="853776" cy="37457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2098445" y="3407714"/>
              <a:ext cx="5628976" cy="51620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7864981" y="396386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095929" y="4822857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428538" y="6303098"/>
            <a:ext cx="1612697" cy="3745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4066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Student List(1)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8" y="2397709"/>
            <a:ext cx="8157411" cy="39068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04261" y="5467149"/>
            <a:ext cx="1732547" cy="3272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318084" y="3429000"/>
            <a:ext cx="4390724" cy="4462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557788" y="4524005"/>
            <a:ext cx="1622660" cy="4058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291213" y="4778668"/>
            <a:ext cx="752375" cy="3995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1" name="直線單箭頭接點 10"/>
          <p:cNvCxnSpPr>
            <a:stCxn id="7" idx="2"/>
          </p:cNvCxnSpPr>
          <p:nvPr/>
        </p:nvCxnSpPr>
        <p:spPr bwMode="auto">
          <a:xfrm>
            <a:off x="4513446" y="3875205"/>
            <a:ext cx="12372" cy="290395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sp>
        <p:nvSpPr>
          <p:cNvPr id="12" name="文字方塊 11"/>
          <p:cNvSpPr txBox="1"/>
          <p:nvPr/>
        </p:nvSpPr>
        <p:spPr>
          <a:xfrm>
            <a:off x="7180448" y="412029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133381" y="477866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763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List(2)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2320340"/>
            <a:ext cx="8392262" cy="35703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5544552" y="2689985"/>
            <a:ext cx="752375" cy="13718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29389" y="3025638"/>
            <a:ext cx="981777" cy="3047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10874" y="296733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75243" y="2947157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7869" y="1123647"/>
            <a:ext cx="8208912" cy="79165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extracting S6 student data for JUPAS and E-APP applications </a:t>
            </a:r>
            <a:endParaRPr lang="zh-HK" alt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fontAlgn="auto"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zh-HK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27869" y="4328107"/>
            <a:ext cx="3524051" cy="412840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 Applications for E-APP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87297" y="1768753"/>
            <a:ext cx="9009573" cy="2654660"/>
            <a:chOff x="133035" y="1568707"/>
            <a:chExt cx="9009573" cy="265466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373607" y="1719823"/>
              <a:ext cx="3714742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US" altLang="zh-TW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Sep Applications for JUPAS </a:t>
              </a: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133035" y="1568707"/>
              <a:ext cx="9009573" cy="2654660"/>
              <a:chOff x="133035" y="1568707"/>
              <a:chExt cx="9009573" cy="2654660"/>
            </a:xfrm>
          </p:grpSpPr>
          <p:sp>
            <p:nvSpPr>
              <p:cNvPr id="3" name="向右箭號 2"/>
              <p:cNvSpPr/>
              <p:nvPr/>
            </p:nvSpPr>
            <p:spPr>
              <a:xfrm>
                <a:off x="659288" y="1568707"/>
                <a:ext cx="8123748" cy="2535477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手繪多邊形 5"/>
              <p:cNvSpPr/>
              <p:nvPr/>
            </p:nvSpPr>
            <p:spPr>
              <a:xfrm>
                <a:off x="133035" y="2441675"/>
                <a:ext cx="1362040" cy="1487838"/>
              </a:xfrm>
              <a:custGeom>
                <a:avLst/>
                <a:gdLst>
                  <a:gd name="connsiteX0" fmla="*/ 0 w 1740612"/>
                  <a:gd name="connsiteY0" fmla="*/ 247978 h 1487838"/>
                  <a:gd name="connsiteX1" fmla="*/ 247978 w 1740612"/>
                  <a:gd name="connsiteY1" fmla="*/ 0 h 1487838"/>
                  <a:gd name="connsiteX2" fmla="*/ 1492634 w 1740612"/>
                  <a:gd name="connsiteY2" fmla="*/ 0 h 1487838"/>
                  <a:gd name="connsiteX3" fmla="*/ 1740612 w 1740612"/>
                  <a:gd name="connsiteY3" fmla="*/ 247978 h 1487838"/>
                  <a:gd name="connsiteX4" fmla="*/ 1740612 w 1740612"/>
                  <a:gd name="connsiteY4" fmla="*/ 1239860 h 1487838"/>
                  <a:gd name="connsiteX5" fmla="*/ 1492634 w 1740612"/>
                  <a:gd name="connsiteY5" fmla="*/ 1487838 h 1487838"/>
                  <a:gd name="connsiteX6" fmla="*/ 247978 w 1740612"/>
                  <a:gd name="connsiteY6" fmla="*/ 1487838 h 1487838"/>
                  <a:gd name="connsiteX7" fmla="*/ 0 w 1740612"/>
                  <a:gd name="connsiteY7" fmla="*/ 1239860 h 1487838"/>
                  <a:gd name="connsiteX8" fmla="*/ 0 w 1740612"/>
                  <a:gd name="connsiteY8" fmla="*/ 247978 h 148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0612" h="1487838">
                    <a:moveTo>
                      <a:pt x="0" y="247978"/>
                    </a:moveTo>
                    <a:cubicBezTo>
                      <a:pt x="0" y="111024"/>
                      <a:pt x="111024" y="0"/>
                      <a:pt x="247978" y="0"/>
                    </a:cubicBezTo>
                    <a:lnTo>
                      <a:pt x="1492634" y="0"/>
                    </a:lnTo>
                    <a:cubicBezTo>
                      <a:pt x="1629588" y="0"/>
                      <a:pt x="1740612" y="111024"/>
                      <a:pt x="1740612" y="247978"/>
                    </a:cubicBezTo>
                    <a:lnTo>
                      <a:pt x="1740612" y="1239860"/>
                    </a:lnTo>
                    <a:cubicBezTo>
                      <a:pt x="1740612" y="1376814"/>
                      <a:pt x="1629588" y="1487838"/>
                      <a:pt x="1492634" y="1487838"/>
                    </a:cubicBezTo>
                    <a:lnTo>
                      <a:pt x="247978" y="1487838"/>
                    </a:lnTo>
                    <a:cubicBezTo>
                      <a:pt x="111024" y="1487838"/>
                      <a:pt x="0" y="1376814"/>
                      <a:pt x="0" y="1239860"/>
                    </a:cubicBezTo>
                    <a:lnTo>
                      <a:pt x="0" y="2479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5970" tIns="125970" rIns="125970" bIns="125970" numCol="1" spcCol="1270" anchor="ctr" anchorCtr="0">
                <a:no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List Generation</a:t>
                </a:r>
              </a:p>
              <a:p>
                <a:pPr algn="ctr" fontAlgn="auto">
                  <a:spcAft>
                    <a:spcPts val="0"/>
                  </a:spcAft>
                  <a:defRPr/>
                </a:pPr>
                <a:endParaRPr lang="en-US" altLang="zh-TW" sz="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pPr marL="0" marR="0" lvl="0" indent="0" algn="ctr" defTabSz="844550" eaLnBrk="1" latinLnBrk="0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Submit Data via JUPAS Portal</a:t>
                </a:r>
                <a:endParaRPr lang="en-US" altLang="zh-HK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手繪多邊形 7"/>
              <p:cNvSpPr/>
              <p:nvPr/>
            </p:nvSpPr>
            <p:spPr>
              <a:xfrm>
                <a:off x="1567328" y="2452079"/>
                <a:ext cx="1991848" cy="1519389"/>
              </a:xfrm>
              <a:custGeom>
                <a:avLst/>
                <a:gdLst>
                  <a:gd name="connsiteX0" fmla="*/ 0 w 1775676"/>
                  <a:gd name="connsiteY0" fmla="*/ 253237 h 1519389"/>
                  <a:gd name="connsiteX1" fmla="*/ 253237 w 1775676"/>
                  <a:gd name="connsiteY1" fmla="*/ 0 h 1519389"/>
                  <a:gd name="connsiteX2" fmla="*/ 1522439 w 1775676"/>
                  <a:gd name="connsiteY2" fmla="*/ 0 h 1519389"/>
                  <a:gd name="connsiteX3" fmla="*/ 1775676 w 1775676"/>
                  <a:gd name="connsiteY3" fmla="*/ 253237 h 1519389"/>
                  <a:gd name="connsiteX4" fmla="*/ 1775676 w 1775676"/>
                  <a:gd name="connsiteY4" fmla="*/ 1266152 h 1519389"/>
                  <a:gd name="connsiteX5" fmla="*/ 1522439 w 1775676"/>
                  <a:gd name="connsiteY5" fmla="*/ 1519389 h 1519389"/>
                  <a:gd name="connsiteX6" fmla="*/ 253237 w 1775676"/>
                  <a:gd name="connsiteY6" fmla="*/ 1519389 h 1519389"/>
                  <a:gd name="connsiteX7" fmla="*/ 0 w 1775676"/>
                  <a:gd name="connsiteY7" fmla="*/ 1266152 h 1519389"/>
                  <a:gd name="connsiteX8" fmla="*/ 0 w 1775676"/>
                  <a:gd name="connsiteY8" fmla="*/ 253237 h 151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5676" h="1519389">
                    <a:moveTo>
                      <a:pt x="0" y="253237"/>
                    </a:moveTo>
                    <a:cubicBezTo>
                      <a:pt x="0" y="113378"/>
                      <a:pt x="113378" y="0"/>
                      <a:pt x="253237" y="0"/>
                    </a:cubicBezTo>
                    <a:lnTo>
                      <a:pt x="1522439" y="0"/>
                    </a:lnTo>
                    <a:cubicBezTo>
                      <a:pt x="1662298" y="0"/>
                      <a:pt x="1775676" y="113378"/>
                      <a:pt x="1775676" y="253237"/>
                    </a:cubicBezTo>
                    <a:lnTo>
                      <a:pt x="1775676" y="1266152"/>
                    </a:lnTo>
                    <a:cubicBezTo>
                      <a:pt x="1775676" y="1406011"/>
                      <a:pt x="1662298" y="1519389"/>
                      <a:pt x="1522439" y="1519389"/>
                    </a:cubicBezTo>
                    <a:lnTo>
                      <a:pt x="253237" y="1519389"/>
                    </a:lnTo>
                    <a:cubicBezTo>
                      <a:pt x="113378" y="1519389"/>
                      <a:pt x="0" y="1406011"/>
                      <a:pt x="0" y="1266152"/>
                    </a:cubicBezTo>
                    <a:lnTo>
                      <a:pt x="0" y="253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10" tIns="127510" rIns="127510" bIns="127510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JUPAS Student Account Creation</a:t>
                </a:r>
              </a:p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Impor</a:t>
                </a:r>
                <a:r>
                  <a:rPr lang="en-US" altLang="zh-TW" sz="1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Student Registration No and Subject Code to </a:t>
                </a:r>
                <a:r>
                  <a:rPr lang="en-US" altLang="zh-TW" sz="1400" b="1" kern="1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WebSAMS</a:t>
                </a:r>
                <a:endParaRPr lang="en-US" altLang="zh-HK" sz="13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3618482" y="2177673"/>
                <a:ext cx="2934852" cy="2045694"/>
              </a:xfrm>
              <a:custGeom>
                <a:avLst/>
                <a:gdLst>
                  <a:gd name="connsiteX0" fmla="*/ 0 w 2585766"/>
                  <a:gd name="connsiteY0" fmla="*/ 255216 h 1531265"/>
                  <a:gd name="connsiteX1" fmla="*/ 255216 w 2585766"/>
                  <a:gd name="connsiteY1" fmla="*/ 0 h 1531265"/>
                  <a:gd name="connsiteX2" fmla="*/ 2330550 w 2585766"/>
                  <a:gd name="connsiteY2" fmla="*/ 0 h 1531265"/>
                  <a:gd name="connsiteX3" fmla="*/ 2585766 w 2585766"/>
                  <a:gd name="connsiteY3" fmla="*/ 255216 h 1531265"/>
                  <a:gd name="connsiteX4" fmla="*/ 2585766 w 2585766"/>
                  <a:gd name="connsiteY4" fmla="*/ 1276049 h 1531265"/>
                  <a:gd name="connsiteX5" fmla="*/ 2330550 w 2585766"/>
                  <a:gd name="connsiteY5" fmla="*/ 1531265 h 1531265"/>
                  <a:gd name="connsiteX6" fmla="*/ 255216 w 2585766"/>
                  <a:gd name="connsiteY6" fmla="*/ 1531265 h 1531265"/>
                  <a:gd name="connsiteX7" fmla="*/ 0 w 2585766"/>
                  <a:gd name="connsiteY7" fmla="*/ 1276049 h 1531265"/>
                  <a:gd name="connsiteX8" fmla="*/ 0 w 2585766"/>
                  <a:gd name="connsiteY8" fmla="*/ 255216 h 153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5766" h="1531265">
                    <a:moveTo>
                      <a:pt x="0" y="255216"/>
                    </a:moveTo>
                    <a:cubicBezTo>
                      <a:pt x="0" y="114264"/>
                      <a:pt x="114264" y="0"/>
                      <a:pt x="255216" y="0"/>
                    </a:cubicBezTo>
                    <a:lnTo>
                      <a:pt x="2330550" y="0"/>
                    </a:lnTo>
                    <a:cubicBezTo>
                      <a:pt x="2471502" y="0"/>
                      <a:pt x="2585766" y="114264"/>
                      <a:pt x="2585766" y="255216"/>
                    </a:cubicBezTo>
                    <a:lnTo>
                      <a:pt x="2585766" y="1276049"/>
                    </a:lnTo>
                    <a:cubicBezTo>
                      <a:pt x="2585766" y="1417001"/>
                      <a:pt x="2471502" y="1531265"/>
                      <a:pt x="2330550" y="1531265"/>
                    </a:cubicBezTo>
                    <a:lnTo>
                      <a:pt x="255216" y="1531265"/>
                    </a:lnTo>
                    <a:cubicBezTo>
                      <a:pt x="114264" y="1531265"/>
                      <a:pt x="0" y="1417001"/>
                      <a:pt x="0" y="1276049"/>
                    </a:cubicBezTo>
                    <a:lnTo>
                      <a:pt x="0" y="2552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90" tIns="128090" rIns="128090" bIns="12809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Data Extraction and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</a:t>
                </a:r>
                <a:r>
                  <a:rPr lang="en-US" altLang="zh-TW" sz="1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Report (SRR) Generation </a:t>
                </a:r>
                <a:endParaRPr lang="en-US" altLang="zh-TW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838" indent="-96838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HK" sz="16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Prepare Academic  Performance, Personal and General Abilities and A</a:t>
                </a: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cademic Performance 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Supplementary Information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1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Generate SRR</a:t>
                </a:r>
                <a:endParaRPr lang="en-US" altLang="zh-HK" sz="1400" b="1" kern="120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手繪多邊形 9"/>
              <p:cNvSpPr/>
              <p:nvPr/>
            </p:nvSpPr>
            <p:spPr>
              <a:xfrm>
                <a:off x="6612640" y="2452079"/>
                <a:ext cx="2529968" cy="1599785"/>
              </a:xfrm>
              <a:custGeom>
                <a:avLst/>
                <a:gdLst>
                  <a:gd name="connsiteX0" fmla="*/ 0 w 2066443"/>
                  <a:gd name="connsiteY0" fmla="*/ 259525 h 1557117"/>
                  <a:gd name="connsiteX1" fmla="*/ 259525 w 2066443"/>
                  <a:gd name="connsiteY1" fmla="*/ 0 h 1557117"/>
                  <a:gd name="connsiteX2" fmla="*/ 1806918 w 2066443"/>
                  <a:gd name="connsiteY2" fmla="*/ 0 h 1557117"/>
                  <a:gd name="connsiteX3" fmla="*/ 2066443 w 2066443"/>
                  <a:gd name="connsiteY3" fmla="*/ 259525 h 1557117"/>
                  <a:gd name="connsiteX4" fmla="*/ 2066443 w 2066443"/>
                  <a:gd name="connsiteY4" fmla="*/ 1297592 h 1557117"/>
                  <a:gd name="connsiteX5" fmla="*/ 1806918 w 2066443"/>
                  <a:gd name="connsiteY5" fmla="*/ 1557117 h 1557117"/>
                  <a:gd name="connsiteX6" fmla="*/ 259525 w 2066443"/>
                  <a:gd name="connsiteY6" fmla="*/ 1557117 h 1557117"/>
                  <a:gd name="connsiteX7" fmla="*/ 0 w 2066443"/>
                  <a:gd name="connsiteY7" fmla="*/ 1297592 h 1557117"/>
                  <a:gd name="connsiteX8" fmla="*/ 0 w 2066443"/>
                  <a:gd name="connsiteY8" fmla="*/ 259525 h 15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6443" h="1557117">
                    <a:moveTo>
                      <a:pt x="0" y="259525"/>
                    </a:moveTo>
                    <a:cubicBezTo>
                      <a:pt x="0" y="116193"/>
                      <a:pt x="116193" y="0"/>
                      <a:pt x="259525" y="0"/>
                    </a:cubicBezTo>
                    <a:lnTo>
                      <a:pt x="1806918" y="0"/>
                    </a:lnTo>
                    <a:cubicBezTo>
                      <a:pt x="1950250" y="0"/>
                      <a:pt x="2066443" y="116193"/>
                      <a:pt x="2066443" y="259525"/>
                    </a:cubicBezTo>
                    <a:lnTo>
                      <a:pt x="2066443" y="1297592"/>
                    </a:lnTo>
                    <a:cubicBezTo>
                      <a:pt x="2066443" y="1440924"/>
                      <a:pt x="1950250" y="1557117"/>
                      <a:pt x="1806918" y="1557117"/>
                    </a:cubicBezTo>
                    <a:lnTo>
                      <a:pt x="259525" y="1557117"/>
                    </a:lnTo>
                    <a:cubicBezTo>
                      <a:pt x="116193" y="1557117"/>
                      <a:pt x="0" y="1440924"/>
                      <a:pt x="0" y="1297592"/>
                    </a:cubicBezTo>
                    <a:lnTo>
                      <a:pt x="0" y="2595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9352" tIns="129352" rIns="129352" bIns="12935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zh-TW" sz="1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Report (SRR) Submission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HK" sz="8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Export and submit </a:t>
                </a:r>
                <a:r>
                  <a:rPr lang="en-US" altLang="zh-HK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ata via </a:t>
                </a:r>
                <a:r>
                  <a:rPr lang="en-US" altLang="zh-TW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JUPAS Portal</a:t>
                </a:r>
                <a:endParaRPr lang="en-US" altLang="zh-HK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群組 10"/>
          <p:cNvGrpSpPr/>
          <p:nvPr/>
        </p:nvGrpSpPr>
        <p:grpSpPr>
          <a:xfrm>
            <a:off x="304800" y="4298642"/>
            <a:ext cx="8528986" cy="2317040"/>
            <a:chOff x="110682" y="4298642"/>
            <a:chExt cx="8723105" cy="2317040"/>
          </a:xfrm>
        </p:grpSpPr>
        <p:sp>
          <p:nvSpPr>
            <p:cNvPr id="15" name="向右箭號 14"/>
            <p:cNvSpPr/>
            <p:nvPr/>
          </p:nvSpPr>
          <p:spPr>
            <a:xfrm>
              <a:off x="572602" y="4298642"/>
              <a:ext cx="8261185" cy="231704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手繪多邊形 15"/>
            <p:cNvSpPr/>
            <p:nvPr/>
          </p:nvSpPr>
          <p:spPr>
            <a:xfrm>
              <a:off x="110682" y="4979967"/>
              <a:ext cx="3822884" cy="1493981"/>
            </a:xfrm>
            <a:custGeom>
              <a:avLst/>
              <a:gdLst>
                <a:gd name="connsiteX0" fmla="*/ 0 w 2888463"/>
                <a:gd name="connsiteY0" fmla="*/ 249002 h 1493981"/>
                <a:gd name="connsiteX1" fmla="*/ 249002 w 2888463"/>
                <a:gd name="connsiteY1" fmla="*/ 0 h 1493981"/>
                <a:gd name="connsiteX2" fmla="*/ 2639461 w 2888463"/>
                <a:gd name="connsiteY2" fmla="*/ 0 h 1493981"/>
                <a:gd name="connsiteX3" fmla="*/ 2888463 w 2888463"/>
                <a:gd name="connsiteY3" fmla="*/ 249002 h 1493981"/>
                <a:gd name="connsiteX4" fmla="*/ 2888463 w 2888463"/>
                <a:gd name="connsiteY4" fmla="*/ 1244979 h 1493981"/>
                <a:gd name="connsiteX5" fmla="*/ 2639461 w 2888463"/>
                <a:gd name="connsiteY5" fmla="*/ 1493981 h 1493981"/>
                <a:gd name="connsiteX6" fmla="*/ 249002 w 2888463"/>
                <a:gd name="connsiteY6" fmla="*/ 1493981 h 1493981"/>
                <a:gd name="connsiteX7" fmla="*/ 0 w 2888463"/>
                <a:gd name="connsiteY7" fmla="*/ 1244979 h 1493981"/>
                <a:gd name="connsiteX8" fmla="*/ 0 w 2888463"/>
                <a:gd name="connsiteY8" fmla="*/ 249002 h 14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463" h="1493981">
                  <a:moveTo>
                    <a:pt x="0" y="249002"/>
                  </a:moveTo>
                  <a:cubicBezTo>
                    <a:pt x="0" y="111482"/>
                    <a:pt x="111482" y="0"/>
                    <a:pt x="249002" y="0"/>
                  </a:cubicBezTo>
                  <a:lnTo>
                    <a:pt x="2639461" y="0"/>
                  </a:lnTo>
                  <a:cubicBezTo>
                    <a:pt x="2776981" y="0"/>
                    <a:pt x="2888463" y="111482"/>
                    <a:pt x="2888463" y="249002"/>
                  </a:cubicBezTo>
                  <a:lnTo>
                    <a:pt x="2888463" y="1244979"/>
                  </a:lnTo>
                  <a:cubicBezTo>
                    <a:pt x="2888463" y="1382499"/>
                    <a:pt x="2776981" y="1493981"/>
                    <a:pt x="2639461" y="1493981"/>
                  </a:cubicBezTo>
                  <a:lnTo>
                    <a:pt x="249002" y="1493981"/>
                  </a:lnTo>
                  <a:cubicBezTo>
                    <a:pt x="111482" y="1493981"/>
                    <a:pt x="0" y="1382499"/>
                    <a:pt x="0" y="1244979"/>
                  </a:cubicBezTo>
                  <a:lnTo>
                    <a:pt x="0" y="24900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890" tIns="133890" rIns="133890" bIns="133890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HK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List and </a:t>
              </a: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SRR Generation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HK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Extract Student Data and g</a:t>
              </a:r>
              <a:r>
                <a:rPr lang="en-US" altLang="zh-HK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enerate SRR</a:t>
              </a:r>
              <a:endParaRPr lang="en-US" altLang="zh-HK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4079709" y="4988217"/>
              <a:ext cx="3479842" cy="1485982"/>
            </a:xfrm>
            <a:custGeom>
              <a:avLst/>
              <a:gdLst>
                <a:gd name="connsiteX0" fmla="*/ 0 w 2887505"/>
                <a:gd name="connsiteY0" fmla="*/ 247669 h 1485982"/>
                <a:gd name="connsiteX1" fmla="*/ 247669 w 2887505"/>
                <a:gd name="connsiteY1" fmla="*/ 0 h 1485982"/>
                <a:gd name="connsiteX2" fmla="*/ 2639836 w 2887505"/>
                <a:gd name="connsiteY2" fmla="*/ 0 h 1485982"/>
                <a:gd name="connsiteX3" fmla="*/ 2887505 w 2887505"/>
                <a:gd name="connsiteY3" fmla="*/ 247669 h 1485982"/>
                <a:gd name="connsiteX4" fmla="*/ 2887505 w 2887505"/>
                <a:gd name="connsiteY4" fmla="*/ 1238313 h 1485982"/>
                <a:gd name="connsiteX5" fmla="*/ 2639836 w 2887505"/>
                <a:gd name="connsiteY5" fmla="*/ 1485982 h 1485982"/>
                <a:gd name="connsiteX6" fmla="*/ 247669 w 2887505"/>
                <a:gd name="connsiteY6" fmla="*/ 1485982 h 1485982"/>
                <a:gd name="connsiteX7" fmla="*/ 0 w 2887505"/>
                <a:gd name="connsiteY7" fmla="*/ 1238313 h 1485982"/>
                <a:gd name="connsiteX8" fmla="*/ 0 w 2887505"/>
                <a:gd name="connsiteY8" fmla="*/ 247669 h 14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7505" h="1485982">
                  <a:moveTo>
                    <a:pt x="0" y="247669"/>
                  </a:moveTo>
                  <a:cubicBezTo>
                    <a:pt x="0" y="110885"/>
                    <a:pt x="110885" y="0"/>
                    <a:pt x="247669" y="0"/>
                  </a:cubicBezTo>
                  <a:lnTo>
                    <a:pt x="2639836" y="0"/>
                  </a:lnTo>
                  <a:cubicBezTo>
                    <a:pt x="2776620" y="0"/>
                    <a:pt x="2887505" y="110885"/>
                    <a:pt x="2887505" y="247669"/>
                  </a:cubicBezTo>
                  <a:lnTo>
                    <a:pt x="2887505" y="1238313"/>
                  </a:lnTo>
                  <a:cubicBezTo>
                    <a:pt x="2887505" y="1375097"/>
                    <a:pt x="2776620" y="1485982"/>
                    <a:pt x="2639836" y="1485982"/>
                  </a:cubicBezTo>
                  <a:lnTo>
                    <a:pt x="247669" y="1485982"/>
                  </a:lnTo>
                  <a:cubicBezTo>
                    <a:pt x="110885" y="1485982"/>
                    <a:pt x="0" y="1375097"/>
                    <a:pt x="0" y="1238313"/>
                  </a:cubicBezTo>
                  <a:lnTo>
                    <a:pt x="0" y="24766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00" tIns="133500" rIns="133500" bIns="1335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D</a:t>
              </a:r>
              <a:r>
                <a:rPr lang="en-US" altLang="zh-HK" sz="1600" b="1" kern="1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ata Submission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ctr" defTabSz="622300" eaLnBrk="1" latinLnBrk="0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55562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Export Student List </a:t>
              </a:r>
              <a:r>
                <a:rPr lang="en-US" altLang="zh-HK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and SRR (optional)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altLang="zh-TW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E-APP Portal </a:t>
              </a:r>
              <a:r>
                <a:rPr lang="en-US" altLang="zh-TW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via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CDS</a:t>
              </a:r>
              <a:endParaRPr lang="en-US" altLang="zh-HK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43305" y="119374"/>
            <a:ext cx="8686800" cy="838200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Work Flow</a:t>
            </a:r>
            <a:endParaRPr lang="zh-HK" altLang="en-US" sz="3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Designated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List(3)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850576" y="2199784"/>
            <a:ext cx="7728919" cy="45436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329267" y="5015680"/>
            <a:ext cx="623888" cy="17232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圓角矩形圖說文字 5"/>
          <p:cNvSpPr/>
          <p:nvPr/>
        </p:nvSpPr>
        <p:spPr bwMode="auto">
          <a:xfrm>
            <a:off x="6105236" y="2199784"/>
            <a:ext cx="2824452" cy="1494761"/>
          </a:xfrm>
          <a:prstGeom prst="wedgeRoundRectCallout">
            <a:avLst>
              <a:gd name="adj1" fmla="val -132182"/>
              <a:gd name="adj2" fmla="val 131708"/>
              <a:gd name="adj3" fmla="val 16667"/>
            </a:avLst>
          </a:prstGeom>
          <a:solidFill>
            <a:schemeClr val="accent2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Data under columns with </a:t>
            </a: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header labels in red</a:t>
            </a: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 are needed</a:t>
            </a:r>
            <a:r>
              <a:rPr kumimoji="0" lang="en-US" altLang="zh-HK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 to be input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570789" y="4932553"/>
            <a:ext cx="770466" cy="18063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870036" y="4932553"/>
            <a:ext cx="2235199" cy="18063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0500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List(4)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1" y="2300576"/>
            <a:ext cx="8421717" cy="349062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132224" y="2139997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359891" y="213830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115077" y="2135063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44631" y="624660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4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8" y="5771955"/>
            <a:ext cx="8271932" cy="5715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 bwMode="auto">
          <a:xfrm>
            <a:off x="351444" y="5875746"/>
            <a:ext cx="655781" cy="5314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圓角矩形圖說文字 5"/>
          <p:cNvSpPr/>
          <p:nvPr/>
        </p:nvSpPr>
        <p:spPr bwMode="auto">
          <a:xfrm>
            <a:off x="1477819" y="6147565"/>
            <a:ext cx="7208982" cy="447199"/>
          </a:xfrm>
          <a:prstGeom prst="wedgeRoundRectCallout">
            <a:avLst>
              <a:gd name="adj1" fmla="val -36100"/>
              <a:gd name="adj2" fmla="val -140239"/>
              <a:gd name="adj3" fmla="val 16667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Enter School </a:t>
            </a:r>
            <a:r>
              <a:rPr kumimoji="0" lang="en-US" altLang="zh-HK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</a:t>
            </a: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ode (without</a:t>
            </a:r>
            <a:r>
              <a:rPr kumimoji="0" lang="en-US" altLang="zh-HK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新細明體" panose="02020500000000000000" pitchFamily="18" charset="-120"/>
              </a:rPr>
              <a:t>JUPAS School Code) for E-APP 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897467" y="2677862"/>
            <a:ext cx="700424" cy="31133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125134" y="2601662"/>
            <a:ext cx="700424" cy="31133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6824133" y="2677862"/>
            <a:ext cx="812799" cy="31133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51425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Designated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List(5)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Application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430868" y="3765044"/>
            <a:ext cx="939800" cy="2213049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253456" y="2106631"/>
            <a:ext cx="8003853" cy="4525108"/>
            <a:chOff x="253456" y="2106631"/>
            <a:chExt cx="8003853" cy="452510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389" y="2106631"/>
              <a:ext cx="4600107" cy="190230"/>
            </a:xfrm>
            <a:prstGeom prst="rect">
              <a:avLst/>
            </a:prstGeom>
          </p:spPr>
        </p:pic>
        <p:grpSp>
          <p:nvGrpSpPr>
            <p:cNvPr id="5" name="群組 4"/>
            <p:cNvGrpSpPr/>
            <p:nvPr/>
          </p:nvGrpSpPr>
          <p:grpSpPr>
            <a:xfrm>
              <a:off x="253456" y="2106631"/>
              <a:ext cx="8003853" cy="4525108"/>
              <a:chOff x="253456" y="1960859"/>
              <a:chExt cx="8003853" cy="4525108"/>
            </a:xfrm>
          </p:grpSpPr>
          <p:pic>
            <p:nvPicPr>
              <p:cNvPr id="6" name="圖片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389" y="2159144"/>
                <a:ext cx="7727920" cy="349351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 bwMode="auto">
              <a:xfrm>
                <a:off x="3102178" y="2426855"/>
                <a:ext cx="1358986" cy="28863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 bwMode="auto">
              <a:xfrm>
                <a:off x="529389" y="2581564"/>
                <a:ext cx="641927" cy="28170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pic>
            <p:nvPicPr>
              <p:cNvPr id="9" name="圖片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389" y="5741016"/>
                <a:ext cx="7727920" cy="682155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 bwMode="auto">
              <a:xfrm>
                <a:off x="529390" y="6086044"/>
                <a:ext cx="551872" cy="32110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1289542" y="2484658"/>
                <a:ext cx="230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>
                    <a:solidFill>
                      <a:srgbClr val="FF0000"/>
                    </a:solidFill>
                  </a:rPr>
                  <a:t>2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253456" y="6015764"/>
                <a:ext cx="230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 smtClean="0">
                    <a:solidFill>
                      <a:srgbClr val="FF0000"/>
                    </a:solidFill>
                  </a:rPr>
                  <a:t>3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1126286" y="6075075"/>
                <a:ext cx="2099513" cy="34809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3325090" y="6024302"/>
                <a:ext cx="230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 smtClean="0">
                    <a:solidFill>
                      <a:srgbClr val="FF0000"/>
                    </a:solidFill>
                  </a:rPr>
                  <a:t>4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3900824" y="1960859"/>
                <a:ext cx="230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 smtClean="0">
                    <a:solidFill>
                      <a:srgbClr val="FF0000"/>
                    </a:solidFill>
                  </a:rPr>
                  <a:t>1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1" name="爆炸 1 10"/>
          <p:cNvSpPr/>
          <p:nvPr/>
        </p:nvSpPr>
        <p:spPr bwMode="auto">
          <a:xfrm>
            <a:off x="4700332" y="1494204"/>
            <a:ext cx="4415633" cy="3195781"/>
          </a:xfrm>
          <a:prstGeom prst="irregularSeal1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Checking applicants before</a:t>
            </a:r>
            <a:r>
              <a:rPr kumimoji="0" lang="en-US" altLang="zh-TW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pressing [Confirm] button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825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List(6)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Student List for Institute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pressing [Confirm] button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29389" y="2216726"/>
            <a:ext cx="3275993" cy="2419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圖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147468" y="2261067"/>
            <a:ext cx="3143250" cy="581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圖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6237720" y="3679969"/>
            <a:ext cx="1009650" cy="962025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455497" y="4854938"/>
            <a:ext cx="6948891" cy="18321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向右箭號 9"/>
          <p:cNvSpPr/>
          <p:nvPr/>
        </p:nvSpPr>
        <p:spPr bwMode="auto">
          <a:xfrm>
            <a:off x="4231841" y="2374644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向右箭號 10"/>
          <p:cNvSpPr/>
          <p:nvPr/>
        </p:nvSpPr>
        <p:spPr bwMode="auto">
          <a:xfrm rot="5400000">
            <a:off x="6479308" y="3026854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向右箭號 11"/>
          <p:cNvSpPr/>
          <p:nvPr/>
        </p:nvSpPr>
        <p:spPr bwMode="auto">
          <a:xfrm rot="8411815">
            <a:off x="5532579" y="4210843"/>
            <a:ext cx="526473" cy="35386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111312" y="4342572"/>
            <a:ext cx="1293076" cy="373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82119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2640062"/>
            <a:ext cx="5943600" cy="974725"/>
          </a:xfrm>
        </p:spPr>
        <p:txBody>
          <a:bodyPr/>
          <a:lstStyle/>
          <a:p>
            <a:pPr algn="ctr"/>
            <a:r>
              <a:rPr lang="zh-HK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HK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GB" altLang="zh-HK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Institute Application (INA)</a:t>
            </a:r>
            <a:endParaRPr lang="en-US" altLang="zh-HK" sz="4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818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7869" y="1123647"/>
            <a:ext cx="8208912" cy="79165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extracting S6 student data for JUPAS and E-APP applications </a:t>
            </a:r>
            <a:endParaRPr lang="zh-HK" alt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fontAlgn="auto"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zh-HK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27869" y="4328107"/>
            <a:ext cx="3524051" cy="412840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 Applications for E-APP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87297" y="1768753"/>
            <a:ext cx="9009573" cy="2654660"/>
            <a:chOff x="133035" y="1568707"/>
            <a:chExt cx="9009573" cy="265466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373607" y="1719823"/>
              <a:ext cx="3714742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US" altLang="zh-TW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Sep Applications for JUPAS </a:t>
              </a: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133035" y="1568707"/>
              <a:ext cx="9009573" cy="2654660"/>
              <a:chOff x="133035" y="1568707"/>
              <a:chExt cx="9009573" cy="2654660"/>
            </a:xfrm>
          </p:grpSpPr>
          <p:sp>
            <p:nvSpPr>
              <p:cNvPr id="3" name="向右箭號 2"/>
              <p:cNvSpPr/>
              <p:nvPr/>
            </p:nvSpPr>
            <p:spPr>
              <a:xfrm>
                <a:off x="659288" y="1568707"/>
                <a:ext cx="8123748" cy="2535477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手繪多邊形 5"/>
              <p:cNvSpPr/>
              <p:nvPr/>
            </p:nvSpPr>
            <p:spPr>
              <a:xfrm>
                <a:off x="133035" y="2441675"/>
                <a:ext cx="1362040" cy="1487838"/>
              </a:xfrm>
              <a:custGeom>
                <a:avLst/>
                <a:gdLst>
                  <a:gd name="connsiteX0" fmla="*/ 0 w 1740612"/>
                  <a:gd name="connsiteY0" fmla="*/ 247978 h 1487838"/>
                  <a:gd name="connsiteX1" fmla="*/ 247978 w 1740612"/>
                  <a:gd name="connsiteY1" fmla="*/ 0 h 1487838"/>
                  <a:gd name="connsiteX2" fmla="*/ 1492634 w 1740612"/>
                  <a:gd name="connsiteY2" fmla="*/ 0 h 1487838"/>
                  <a:gd name="connsiteX3" fmla="*/ 1740612 w 1740612"/>
                  <a:gd name="connsiteY3" fmla="*/ 247978 h 1487838"/>
                  <a:gd name="connsiteX4" fmla="*/ 1740612 w 1740612"/>
                  <a:gd name="connsiteY4" fmla="*/ 1239860 h 1487838"/>
                  <a:gd name="connsiteX5" fmla="*/ 1492634 w 1740612"/>
                  <a:gd name="connsiteY5" fmla="*/ 1487838 h 1487838"/>
                  <a:gd name="connsiteX6" fmla="*/ 247978 w 1740612"/>
                  <a:gd name="connsiteY6" fmla="*/ 1487838 h 1487838"/>
                  <a:gd name="connsiteX7" fmla="*/ 0 w 1740612"/>
                  <a:gd name="connsiteY7" fmla="*/ 1239860 h 1487838"/>
                  <a:gd name="connsiteX8" fmla="*/ 0 w 1740612"/>
                  <a:gd name="connsiteY8" fmla="*/ 247978 h 148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0612" h="1487838">
                    <a:moveTo>
                      <a:pt x="0" y="247978"/>
                    </a:moveTo>
                    <a:cubicBezTo>
                      <a:pt x="0" y="111024"/>
                      <a:pt x="111024" y="0"/>
                      <a:pt x="247978" y="0"/>
                    </a:cubicBezTo>
                    <a:lnTo>
                      <a:pt x="1492634" y="0"/>
                    </a:lnTo>
                    <a:cubicBezTo>
                      <a:pt x="1629588" y="0"/>
                      <a:pt x="1740612" y="111024"/>
                      <a:pt x="1740612" y="247978"/>
                    </a:cubicBezTo>
                    <a:lnTo>
                      <a:pt x="1740612" y="1239860"/>
                    </a:lnTo>
                    <a:cubicBezTo>
                      <a:pt x="1740612" y="1376814"/>
                      <a:pt x="1629588" y="1487838"/>
                      <a:pt x="1492634" y="1487838"/>
                    </a:cubicBezTo>
                    <a:lnTo>
                      <a:pt x="247978" y="1487838"/>
                    </a:lnTo>
                    <a:cubicBezTo>
                      <a:pt x="111024" y="1487838"/>
                      <a:pt x="0" y="1376814"/>
                      <a:pt x="0" y="1239860"/>
                    </a:cubicBezTo>
                    <a:lnTo>
                      <a:pt x="0" y="2479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5970" tIns="125970" rIns="125970" bIns="125970" numCol="1" spcCol="1270" anchor="ctr" anchorCtr="0">
                <a:no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List Generation</a:t>
                </a:r>
              </a:p>
              <a:p>
                <a:pPr algn="ctr" fontAlgn="auto">
                  <a:spcAft>
                    <a:spcPts val="0"/>
                  </a:spcAft>
                  <a:defRPr/>
                </a:pPr>
                <a:endParaRPr lang="en-US" altLang="zh-TW" sz="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pPr marL="0" marR="0" lvl="0" indent="0" algn="ctr" defTabSz="844550" eaLnBrk="1" latinLnBrk="0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Submit Data via JUPAS Portal</a:t>
                </a:r>
                <a:endParaRPr lang="en-US" altLang="zh-HK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手繪多邊形 7"/>
              <p:cNvSpPr/>
              <p:nvPr/>
            </p:nvSpPr>
            <p:spPr>
              <a:xfrm>
                <a:off x="1567328" y="2452079"/>
                <a:ext cx="1991848" cy="1519389"/>
              </a:xfrm>
              <a:custGeom>
                <a:avLst/>
                <a:gdLst>
                  <a:gd name="connsiteX0" fmla="*/ 0 w 1775676"/>
                  <a:gd name="connsiteY0" fmla="*/ 253237 h 1519389"/>
                  <a:gd name="connsiteX1" fmla="*/ 253237 w 1775676"/>
                  <a:gd name="connsiteY1" fmla="*/ 0 h 1519389"/>
                  <a:gd name="connsiteX2" fmla="*/ 1522439 w 1775676"/>
                  <a:gd name="connsiteY2" fmla="*/ 0 h 1519389"/>
                  <a:gd name="connsiteX3" fmla="*/ 1775676 w 1775676"/>
                  <a:gd name="connsiteY3" fmla="*/ 253237 h 1519389"/>
                  <a:gd name="connsiteX4" fmla="*/ 1775676 w 1775676"/>
                  <a:gd name="connsiteY4" fmla="*/ 1266152 h 1519389"/>
                  <a:gd name="connsiteX5" fmla="*/ 1522439 w 1775676"/>
                  <a:gd name="connsiteY5" fmla="*/ 1519389 h 1519389"/>
                  <a:gd name="connsiteX6" fmla="*/ 253237 w 1775676"/>
                  <a:gd name="connsiteY6" fmla="*/ 1519389 h 1519389"/>
                  <a:gd name="connsiteX7" fmla="*/ 0 w 1775676"/>
                  <a:gd name="connsiteY7" fmla="*/ 1266152 h 1519389"/>
                  <a:gd name="connsiteX8" fmla="*/ 0 w 1775676"/>
                  <a:gd name="connsiteY8" fmla="*/ 253237 h 151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5676" h="1519389">
                    <a:moveTo>
                      <a:pt x="0" y="253237"/>
                    </a:moveTo>
                    <a:cubicBezTo>
                      <a:pt x="0" y="113378"/>
                      <a:pt x="113378" y="0"/>
                      <a:pt x="253237" y="0"/>
                    </a:cubicBezTo>
                    <a:lnTo>
                      <a:pt x="1522439" y="0"/>
                    </a:lnTo>
                    <a:cubicBezTo>
                      <a:pt x="1662298" y="0"/>
                      <a:pt x="1775676" y="113378"/>
                      <a:pt x="1775676" y="253237"/>
                    </a:cubicBezTo>
                    <a:lnTo>
                      <a:pt x="1775676" y="1266152"/>
                    </a:lnTo>
                    <a:cubicBezTo>
                      <a:pt x="1775676" y="1406011"/>
                      <a:pt x="1662298" y="1519389"/>
                      <a:pt x="1522439" y="1519389"/>
                    </a:cubicBezTo>
                    <a:lnTo>
                      <a:pt x="253237" y="1519389"/>
                    </a:lnTo>
                    <a:cubicBezTo>
                      <a:pt x="113378" y="1519389"/>
                      <a:pt x="0" y="1406011"/>
                      <a:pt x="0" y="1266152"/>
                    </a:cubicBezTo>
                    <a:lnTo>
                      <a:pt x="0" y="253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10" tIns="127510" rIns="127510" bIns="127510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JUPAS Student Account Creation</a:t>
                </a:r>
              </a:p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Impor</a:t>
                </a:r>
                <a:r>
                  <a:rPr lang="en-US" altLang="zh-TW" sz="1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Student Registration No and Subject Code to </a:t>
                </a:r>
                <a:r>
                  <a:rPr lang="en-US" altLang="zh-TW" sz="1400" b="1" kern="1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WebSAMS</a:t>
                </a:r>
                <a:endParaRPr lang="en-US" altLang="zh-HK" sz="13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3618482" y="2177673"/>
                <a:ext cx="2934852" cy="2045694"/>
              </a:xfrm>
              <a:custGeom>
                <a:avLst/>
                <a:gdLst>
                  <a:gd name="connsiteX0" fmla="*/ 0 w 2585766"/>
                  <a:gd name="connsiteY0" fmla="*/ 255216 h 1531265"/>
                  <a:gd name="connsiteX1" fmla="*/ 255216 w 2585766"/>
                  <a:gd name="connsiteY1" fmla="*/ 0 h 1531265"/>
                  <a:gd name="connsiteX2" fmla="*/ 2330550 w 2585766"/>
                  <a:gd name="connsiteY2" fmla="*/ 0 h 1531265"/>
                  <a:gd name="connsiteX3" fmla="*/ 2585766 w 2585766"/>
                  <a:gd name="connsiteY3" fmla="*/ 255216 h 1531265"/>
                  <a:gd name="connsiteX4" fmla="*/ 2585766 w 2585766"/>
                  <a:gd name="connsiteY4" fmla="*/ 1276049 h 1531265"/>
                  <a:gd name="connsiteX5" fmla="*/ 2330550 w 2585766"/>
                  <a:gd name="connsiteY5" fmla="*/ 1531265 h 1531265"/>
                  <a:gd name="connsiteX6" fmla="*/ 255216 w 2585766"/>
                  <a:gd name="connsiteY6" fmla="*/ 1531265 h 1531265"/>
                  <a:gd name="connsiteX7" fmla="*/ 0 w 2585766"/>
                  <a:gd name="connsiteY7" fmla="*/ 1276049 h 1531265"/>
                  <a:gd name="connsiteX8" fmla="*/ 0 w 2585766"/>
                  <a:gd name="connsiteY8" fmla="*/ 255216 h 153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5766" h="1531265">
                    <a:moveTo>
                      <a:pt x="0" y="255216"/>
                    </a:moveTo>
                    <a:cubicBezTo>
                      <a:pt x="0" y="114264"/>
                      <a:pt x="114264" y="0"/>
                      <a:pt x="255216" y="0"/>
                    </a:cubicBezTo>
                    <a:lnTo>
                      <a:pt x="2330550" y="0"/>
                    </a:lnTo>
                    <a:cubicBezTo>
                      <a:pt x="2471502" y="0"/>
                      <a:pt x="2585766" y="114264"/>
                      <a:pt x="2585766" y="255216"/>
                    </a:cubicBezTo>
                    <a:lnTo>
                      <a:pt x="2585766" y="1276049"/>
                    </a:lnTo>
                    <a:cubicBezTo>
                      <a:pt x="2585766" y="1417001"/>
                      <a:pt x="2471502" y="1531265"/>
                      <a:pt x="2330550" y="1531265"/>
                    </a:cubicBezTo>
                    <a:lnTo>
                      <a:pt x="255216" y="1531265"/>
                    </a:lnTo>
                    <a:cubicBezTo>
                      <a:pt x="114264" y="1531265"/>
                      <a:pt x="0" y="1417001"/>
                      <a:pt x="0" y="1276049"/>
                    </a:cubicBezTo>
                    <a:lnTo>
                      <a:pt x="0" y="2552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90" tIns="128090" rIns="128090" bIns="12809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Data Extraction and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</a:t>
                </a:r>
                <a:r>
                  <a:rPr lang="en-US" altLang="zh-TW" sz="1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Report (SRR) Generation </a:t>
                </a:r>
                <a:endParaRPr lang="en-US" altLang="zh-TW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838" indent="-96838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HK" sz="16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Prepare Academic  Performance, Personal and General Abilities and A</a:t>
                </a: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cademic Performance 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Supplementary Information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1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Generate SRR</a:t>
                </a:r>
                <a:endParaRPr lang="en-US" altLang="zh-HK" sz="1400" b="1" kern="120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手繪多邊形 9"/>
              <p:cNvSpPr/>
              <p:nvPr/>
            </p:nvSpPr>
            <p:spPr>
              <a:xfrm>
                <a:off x="6612640" y="2452079"/>
                <a:ext cx="2529968" cy="1599785"/>
              </a:xfrm>
              <a:custGeom>
                <a:avLst/>
                <a:gdLst>
                  <a:gd name="connsiteX0" fmla="*/ 0 w 2066443"/>
                  <a:gd name="connsiteY0" fmla="*/ 259525 h 1557117"/>
                  <a:gd name="connsiteX1" fmla="*/ 259525 w 2066443"/>
                  <a:gd name="connsiteY1" fmla="*/ 0 h 1557117"/>
                  <a:gd name="connsiteX2" fmla="*/ 1806918 w 2066443"/>
                  <a:gd name="connsiteY2" fmla="*/ 0 h 1557117"/>
                  <a:gd name="connsiteX3" fmla="*/ 2066443 w 2066443"/>
                  <a:gd name="connsiteY3" fmla="*/ 259525 h 1557117"/>
                  <a:gd name="connsiteX4" fmla="*/ 2066443 w 2066443"/>
                  <a:gd name="connsiteY4" fmla="*/ 1297592 h 1557117"/>
                  <a:gd name="connsiteX5" fmla="*/ 1806918 w 2066443"/>
                  <a:gd name="connsiteY5" fmla="*/ 1557117 h 1557117"/>
                  <a:gd name="connsiteX6" fmla="*/ 259525 w 2066443"/>
                  <a:gd name="connsiteY6" fmla="*/ 1557117 h 1557117"/>
                  <a:gd name="connsiteX7" fmla="*/ 0 w 2066443"/>
                  <a:gd name="connsiteY7" fmla="*/ 1297592 h 1557117"/>
                  <a:gd name="connsiteX8" fmla="*/ 0 w 2066443"/>
                  <a:gd name="connsiteY8" fmla="*/ 259525 h 15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6443" h="1557117">
                    <a:moveTo>
                      <a:pt x="0" y="259525"/>
                    </a:moveTo>
                    <a:cubicBezTo>
                      <a:pt x="0" y="116193"/>
                      <a:pt x="116193" y="0"/>
                      <a:pt x="259525" y="0"/>
                    </a:cubicBezTo>
                    <a:lnTo>
                      <a:pt x="1806918" y="0"/>
                    </a:lnTo>
                    <a:cubicBezTo>
                      <a:pt x="1950250" y="0"/>
                      <a:pt x="2066443" y="116193"/>
                      <a:pt x="2066443" y="259525"/>
                    </a:cubicBezTo>
                    <a:lnTo>
                      <a:pt x="2066443" y="1297592"/>
                    </a:lnTo>
                    <a:cubicBezTo>
                      <a:pt x="2066443" y="1440924"/>
                      <a:pt x="1950250" y="1557117"/>
                      <a:pt x="1806918" y="1557117"/>
                    </a:cubicBezTo>
                    <a:lnTo>
                      <a:pt x="259525" y="1557117"/>
                    </a:lnTo>
                    <a:cubicBezTo>
                      <a:pt x="116193" y="1557117"/>
                      <a:pt x="0" y="1440924"/>
                      <a:pt x="0" y="1297592"/>
                    </a:cubicBezTo>
                    <a:lnTo>
                      <a:pt x="0" y="2595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9352" tIns="129352" rIns="129352" bIns="12935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zh-TW" sz="1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Report (SRR) Submission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HK" sz="8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Export and submit </a:t>
                </a:r>
                <a:r>
                  <a:rPr lang="en-US" altLang="zh-HK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ata via </a:t>
                </a:r>
                <a:r>
                  <a:rPr lang="en-US" altLang="zh-TW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JUPAS Portal</a:t>
                </a:r>
                <a:endParaRPr lang="en-US" altLang="zh-HK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群組 10"/>
          <p:cNvGrpSpPr/>
          <p:nvPr/>
        </p:nvGrpSpPr>
        <p:grpSpPr>
          <a:xfrm>
            <a:off x="304800" y="4298642"/>
            <a:ext cx="8528986" cy="2317040"/>
            <a:chOff x="110682" y="4298642"/>
            <a:chExt cx="8723105" cy="2317040"/>
          </a:xfrm>
        </p:grpSpPr>
        <p:sp>
          <p:nvSpPr>
            <p:cNvPr id="15" name="向右箭號 14"/>
            <p:cNvSpPr/>
            <p:nvPr/>
          </p:nvSpPr>
          <p:spPr>
            <a:xfrm>
              <a:off x="572602" y="4298642"/>
              <a:ext cx="8261185" cy="231704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手繪多邊形 15"/>
            <p:cNvSpPr/>
            <p:nvPr/>
          </p:nvSpPr>
          <p:spPr>
            <a:xfrm>
              <a:off x="110682" y="4979967"/>
              <a:ext cx="3822884" cy="1493981"/>
            </a:xfrm>
            <a:custGeom>
              <a:avLst/>
              <a:gdLst>
                <a:gd name="connsiteX0" fmla="*/ 0 w 2888463"/>
                <a:gd name="connsiteY0" fmla="*/ 249002 h 1493981"/>
                <a:gd name="connsiteX1" fmla="*/ 249002 w 2888463"/>
                <a:gd name="connsiteY1" fmla="*/ 0 h 1493981"/>
                <a:gd name="connsiteX2" fmla="*/ 2639461 w 2888463"/>
                <a:gd name="connsiteY2" fmla="*/ 0 h 1493981"/>
                <a:gd name="connsiteX3" fmla="*/ 2888463 w 2888463"/>
                <a:gd name="connsiteY3" fmla="*/ 249002 h 1493981"/>
                <a:gd name="connsiteX4" fmla="*/ 2888463 w 2888463"/>
                <a:gd name="connsiteY4" fmla="*/ 1244979 h 1493981"/>
                <a:gd name="connsiteX5" fmla="*/ 2639461 w 2888463"/>
                <a:gd name="connsiteY5" fmla="*/ 1493981 h 1493981"/>
                <a:gd name="connsiteX6" fmla="*/ 249002 w 2888463"/>
                <a:gd name="connsiteY6" fmla="*/ 1493981 h 1493981"/>
                <a:gd name="connsiteX7" fmla="*/ 0 w 2888463"/>
                <a:gd name="connsiteY7" fmla="*/ 1244979 h 1493981"/>
                <a:gd name="connsiteX8" fmla="*/ 0 w 2888463"/>
                <a:gd name="connsiteY8" fmla="*/ 249002 h 14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463" h="1493981">
                  <a:moveTo>
                    <a:pt x="0" y="249002"/>
                  </a:moveTo>
                  <a:cubicBezTo>
                    <a:pt x="0" y="111482"/>
                    <a:pt x="111482" y="0"/>
                    <a:pt x="249002" y="0"/>
                  </a:cubicBezTo>
                  <a:lnTo>
                    <a:pt x="2639461" y="0"/>
                  </a:lnTo>
                  <a:cubicBezTo>
                    <a:pt x="2776981" y="0"/>
                    <a:pt x="2888463" y="111482"/>
                    <a:pt x="2888463" y="249002"/>
                  </a:cubicBezTo>
                  <a:lnTo>
                    <a:pt x="2888463" y="1244979"/>
                  </a:lnTo>
                  <a:cubicBezTo>
                    <a:pt x="2888463" y="1382499"/>
                    <a:pt x="2776981" y="1493981"/>
                    <a:pt x="2639461" y="1493981"/>
                  </a:cubicBezTo>
                  <a:lnTo>
                    <a:pt x="249002" y="1493981"/>
                  </a:lnTo>
                  <a:cubicBezTo>
                    <a:pt x="111482" y="1493981"/>
                    <a:pt x="0" y="1382499"/>
                    <a:pt x="0" y="1244979"/>
                  </a:cubicBezTo>
                  <a:lnTo>
                    <a:pt x="0" y="24900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890" tIns="133890" rIns="133890" bIns="133890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HK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List and </a:t>
              </a: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SRR Generation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HK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Extract Student Data and g</a:t>
              </a:r>
              <a:r>
                <a:rPr lang="en-US" altLang="zh-HK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enerate SRR</a:t>
              </a:r>
              <a:endParaRPr lang="en-US" altLang="zh-HK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4079709" y="4988217"/>
              <a:ext cx="3479842" cy="1485982"/>
            </a:xfrm>
            <a:custGeom>
              <a:avLst/>
              <a:gdLst>
                <a:gd name="connsiteX0" fmla="*/ 0 w 2887505"/>
                <a:gd name="connsiteY0" fmla="*/ 247669 h 1485982"/>
                <a:gd name="connsiteX1" fmla="*/ 247669 w 2887505"/>
                <a:gd name="connsiteY1" fmla="*/ 0 h 1485982"/>
                <a:gd name="connsiteX2" fmla="*/ 2639836 w 2887505"/>
                <a:gd name="connsiteY2" fmla="*/ 0 h 1485982"/>
                <a:gd name="connsiteX3" fmla="*/ 2887505 w 2887505"/>
                <a:gd name="connsiteY3" fmla="*/ 247669 h 1485982"/>
                <a:gd name="connsiteX4" fmla="*/ 2887505 w 2887505"/>
                <a:gd name="connsiteY4" fmla="*/ 1238313 h 1485982"/>
                <a:gd name="connsiteX5" fmla="*/ 2639836 w 2887505"/>
                <a:gd name="connsiteY5" fmla="*/ 1485982 h 1485982"/>
                <a:gd name="connsiteX6" fmla="*/ 247669 w 2887505"/>
                <a:gd name="connsiteY6" fmla="*/ 1485982 h 1485982"/>
                <a:gd name="connsiteX7" fmla="*/ 0 w 2887505"/>
                <a:gd name="connsiteY7" fmla="*/ 1238313 h 1485982"/>
                <a:gd name="connsiteX8" fmla="*/ 0 w 2887505"/>
                <a:gd name="connsiteY8" fmla="*/ 247669 h 14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7505" h="1485982">
                  <a:moveTo>
                    <a:pt x="0" y="247669"/>
                  </a:moveTo>
                  <a:cubicBezTo>
                    <a:pt x="0" y="110885"/>
                    <a:pt x="110885" y="0"/>
                    <a:pt x="247669" y="0"/>
                  </a:cubicBezTo>
                  <a:lnTo>
                    <a:pt x="2639836" y="0"/>
                  </a:lnTo>
                  <a:cubicBezTo>
                    <a:pt x="2776620" y="0"/>
                    <a:pt x="2887505" y="110885"/>
                    <a:pt x="2887505" y="247669"/>
                  </a:cubicBezTo>
                  <a:lnTo>
                    <a:pt x="2887505" y="1238313"/>
                  </a:lnTo>
                  <a:cubicBezTo>
                    <a:pt x="2887505" y="1375097"/>
                    <a:pt x="2776620" y="1485982"/>
                    <a:pt x="2639836" y="1485982"/>
                  </a:cubicBezTo>
                  <a:lnTo>
                    <a:pt x="247669" y="1485982"/>
                  </a:lnTo>
                  <a:cubicBezTo>
                    <a:pt x="110885" y="1485982"/>
                    <a:pt x="0" y="1375097"/>
                    <a:pt x="0" y="1238313"/>
                  </a:cubicBezTo>
                  <a:lnTo>
                    <a:pt x="0" y="24766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00" tIns="133500" rIns="133500" bIns="1335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D</a:t>
              </a:r>
              <a:r>
                <a:rPr lang="en-US" altLang="zh-HK" sz="1600" b="1" kern="1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ata Submission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ctr" defTabSz="622300" eaLnBrk="1" latinLnBrk="0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55562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Export Student List </a:t>
              </a:r>
              <a:r>
                <a:rPr lang="en-US" altLang="zh-HK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and SRR (optional)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altLang="zh-TW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E-APP Portal </a:t>
              </a:r>
              <a:r>
                <a:rPr lang="en-US" altLang="zh-TW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via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CDS</a:t>
              </a:r>
              <a:endParaRPr lang="en-US" altLang="zh-HK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43305" y="119374"/>
            <a:ext cx="8686800" cy="838200"/>
          </a:xfrm>
        </p:spPr>
        <p:txBody>
          <a:bodyPr>
            <a:noAutofit/>
          </a:bodyPr>
          <a:lstStyle/>
          <a:p>
            <a:r>
              <a:rPr lang="en-US" altLang="zh-TW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Work </a:t>
            </a:r>
            <a:r>
              <a:rPr lang="en-U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endParaRPr lang="zh-HK" altLang="en-US" sz="3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269504" y="5638561"/>
            <a:ext cx="3221187" cy="632930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709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9419" y="281710"/>
            <a:ext cx="7860146" cy="762000"/>
          </a:xfrm>
        </p:spPr>
        <p:txBody>
          <a:bodyPr/>
          <a:lstStyle/>
          <a:p>
            <a:r>
              <a:rPr lang="en-US" altLang="zh-HK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 Academic Performance File</a:t>
            </a:r>
            <a:endParaRPr lang="zh-HK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 to previous slides for making SRR first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圖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248602" y="2243075"/>
            <a:ext cx="4941465" cy="2508498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17" name="矩形 16"/>
          <p:cNvSpPr/>
          <p:nvPr/>
        </p:nvSpPr>
        <p:spPr bwMode="auto">
          <a:xfrm>
            <a:off x="248602" y="2970510"/>
            <a:ext cx="905943" cy="1403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68181" y="4132627"/>
            <a:ext cx="629286" cy="2615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408556" y="2879377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27556" y="403258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268181" y="3368149"/>
            <a:ext cx="2262583" cy="2482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766888" y="3697447"/>
            <a:ext cx="6752172" cy="2888453"/>
            <a:chOff x="1947597" y="3706310"/>
            <a:chExt cx="6752172" cy="288845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7597" y="3706310"/>
              <a:ext cx="6493657" cy="1124307"/>
            </a:xfrm>
            <a:prstGeom prst="rect">
              <a:avLst/>
            </a:prstGeom>
            <a:ln w="12700">
              <a:solidFill>
                <a:srgbClr val="0000FF"/>
              </a:solidFill>
            </a:ln>
          </p:spPr>
        </p:pic>
        <p:sp>
          <p:nvSpPr>
            <p:cNvPr id="28" name="文字方塊 27"/>
            <p:cNvSpPr txBox="1"/>
            <p:nvPr/>
          </p:nvSpPr>
          <p:spPr>
            <a:xfrm>
              <a:off x="8460509" y="3974318"/>
              <a:ext cx="239260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>
                  <a:solidFill>
                    <a:srgbClr val="FF0000"/>
                  </a:solidFill>
                </a:rPr>
                <a:t>3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8108" y="4991334"/>
              <a:ext cx="6502401" cy="1603429"/>
            </a:xfrm>
            <a:prstGeom prst="rect">
              <a:avLst/>
            </a:prstGeom>
            <a:ln w="12700">
              <a:solidFill>
                <a:srgbClr val="0000FF"/>
              </a:solidFill>
            </a:ln>
          </p:spPr>
        </p:pic>
        <p:sp>
          <p:nvSpPr>
            <p:cNvPr id="30" name="矩形 29"/>
            <p:cNvSpPr/>
            <p:nvPr/>
          </p:nvSpPr>
          <p:spPr bwMode="auto">
            <a:xfrm>
              <a:off x="2004452" y="5442039"/>
              <a:ext cx="2704893" cy="223521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554196" y="4991334"/>
              <a:ext cx="239260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 smtClean="0">
                  <a:solidFill>
                    <a:srgbClr val="FF0000"/>
                  </a:solidFill>
                </a:rPr>
                <a:t>4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2828914" y="5149762"/>
              <a:ext cx="652044" cy="289003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7979577" y="4435983"/>
              <a:ext cx="577245" cy="789267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5374410" y="5331383"/>
              <a:ext cx="239260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>
                  <a:solidFill>
                    <a:srgbClr val="FF0000"/>
                  </a:solidFill>
                </a:rPr>
                <a:t>5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089" y="5717056"/>
            <a:ext cx="6422456" cy="870481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 bwMode="auto">
          <a:xfrm>
            <a:off x="1818834" y="5990716"/>
            <a:ext cx="6420391" cy="5544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6" name="橢圓形圖說文字 35"/>
          <p:cNvSpPr/>
          <p:nvPr/>
        </p:nvSpPr>
        <p:spPr bwMode="auto">
          <a:xfrm flipH="1">
            <a:off x="5874326" y="2147979"/>
            <a:ext cx="3168465" cy="1232893"/>
          </a:xfrm>
          <a:prstGeom prst="wedgeEllipseCallout">
            <a:avLst>
              <a:gd name="adj1" fmla="val 33117"/>
              <a:gd name="adj2" fmla="val 254023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Note of working steps for data file preparation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右彎箭號 17"/>
          <p:cNvSpPr/>
          <p:nvPr/>
        </p:nvSpPr>
        <p:spPr bwMode="auto">
          <a:xfrm rot="10800000" flipH="1">
            <a:off x="500612" y="4852480"/>
            <a:ext cx="957486" cy="1001713"/>
          </a:xfrm>
          <a:prstGeom prst="bentArrow">
            <a:avLst>
              <a:gd name="adj1" fmla="val 25000"/>
              <a:gd name="adj2" fmla="val 24055"/>
              <a:gd name="adj3" fmla="val 25000"/>
              <a:gd name="adj4" fmla="val 43750"/>
            </a:avLst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1818834" y="4248727"/>
            <a:ext cx="1118330" cy="2455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15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Reference Report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Data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 to previous slides for making SRR first</a:t>
            </a:r>
            <a:r>
              <a:rPr lang="en-US" altLang="zh-HK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/>
          <p:nvPr/>
        </p:nvPicPr>
        <p:blipFill>
          <a:blip r:embed="rId2"/>
          <a:stretch>
            <a:fillRect/>
          </a:stretch>
        </p:blipFill>
        <p:spPr>
          <a:xfrm>
            <a:off x="278115" y="2195185"/>
            <a:ext cx="5623921" cy="265171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0" name="矩形 9"/>
          <p:cNvSpPr/>
          <p:nvPr/>
        </p:nvSpPr>
        <p:spPr bwMode="auto">
          <a:xfrm>
            <a:off x="278115" y="2948464"/>
            <a:ext cx="1085017" cy="22467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78115" y="4214161"/>
            <a:ext cx="737884" cy="2238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463708" y="2829969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14561" y="4062491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309090" y="3980873"/>
            <a:ext cx="6296039" cy="2709448"/>
            <a:chOff x="2346323" y="3873572"/>
            <a:chExt cx="6277280" cy="262876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文字方塊 13"/>
            <p:cNvSpPr txBox="1"/>
            <p:nvPr/>
          </p:nvSpPr>
          <p:spPr>
            <a:xfrm>
              <a:off x="8392694" y="3970200"/>
              <a:ext cx="230909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>
                  <a:solidFill>
                    <a:srgbClr val="FF0000"/>
                  </a:solidFill>
                </a:rPr>
                <a:t>3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2346323" y="3873572"/>
              <a:ext cx="6097050" cy="2628763"/>
              <a:chOff x="2689648" y="3845863"/>
              <a:chExt cx="6097050" cy="2628763"/>
            </a:xfrm>
          </p:grpSpPr>
          <p:grpSp>
            <p:nvGrpSpPr>
              <p:cNvPr id="16" name="群組 15"/>
              <p:cNvGrpSpPr/>
              <p:nvPr/>
            </p:nvGrpSpPr>
            <p:grpSpPr>
              <a:xfrm>
                <a:off x="2689648" y="3845863"/>
                <a:ext cx="5999380" cy="2628763"/>
                <a:chOff x="2645087" y="4285118"/>
                <a:chExt cx="5999380" cy="2628763"/>
              </a:xfrm>
            </p:grpSpPr>
            <p:pic>
              <p:nvPicPr>
                <p:cNvPr id="23" name="圖片 2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45087" y="4285118"/>
                  <a:ext cx="5999380" cy="1020040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</p:pic>
            <p:pic>
              <p:nvPicPr>
                <p:cNvPr id="24" name="圖片 2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45087" y="5462638"/>
                  <a:ext cx="5999120" cy="1451243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</p:pic>
          </p:grpSp>
          <p:sp>
            <p:nvSpPr>
              <p:cNvPr id="17" name="矩形 16"/>
              <p:cNvSpPr/>
              <p:nvPr/>
            </p:nvSpPr>
            <p:spPr bwMode="auto">
              <a:xfrm>
                <a:off x="2689648" y="5414799"/>
                <a:ext cx="2610486" cy="20230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4180994" y="4953134"/>
                <a:ext cx="230909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 smtClean="0">
                    <a:solidFill>
                      <a:srgbClr val="FF0000"/>
                    </a:solidFill>
                  </a:rPr>
                  <a:t>4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3486664" y="5168936"/>
                <a:ext cx="629286" cy="26157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8229600" y="4445890"/>
                <a:ext cx="557098" cy="71435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5903250" y="5309390"/>
                <a:ext cx="230909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>
                    <a:solidFill>
                      <a:srgbClr val="FF0000"/>
                    </a:solidFill>
                  </a:rPr>
                  <a:t>5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 bwMode="auto">
          <a:xfrm>
            <a:off x="260453" y="3653584"/>
            <a:ext cx="3092347" cy="27283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" name="橢圓形圖說文字 25"/>
          <p:cNvSpPr/>
          <p:nvPr/>
        </p:nvSpPr>
        <p:spPr bwMode="auto">
          <a:xfrm flipH="1">
            <a:off x="5997558" y="2256770"/>
            <a:ext cx="3168465" cy="1232893"/>
          </a:xfrm>
          <a:prstGeom prst="wedgeEllipseCallout">
            <a:avLst>
              <a:gd name="adj1" fmla="val 26072"/>
              <a:gd name="adj2" fmla="val 257359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Note of working steps </a:t>
            </a:r>
            <a:r>
              <a:rPr kumimoji="0" lang="en-US" altLang="zh-HK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for data file preparation</a:t>
            </a:r>
            <a:endParaRPr kumimoji="0" lang="zh-HK" altLang="en-US" sz="20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2327564" y="6136168"/>
            <a:ext cx="5911272" cy="5140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1524001" y="254001"/>
            <a:ext cx="7860146" cy="762000"/>
          </a:xfrm>
        </p:spPr>
        <p:txBody>
          <a:bodyPr/>
          <a:lstStyle/>
          <a:p>
            <a:r>
              <a:rPr lang="en-US" altLang="zh-HK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 Personal &amp; General Ability File</a:t>
            </a:r>
            <a:endParaRPr lang="zh-HK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右彎箭號 29"/>
          <p:cNvSpPr/>
          <p:nvPr/>
        </p:nvSpPr>
        <p:spPr bwMode="auto">
          <a:xfrm rot="10800000" flipH="1">
            <a:off x="822573" y="5194535"/>
            <a:ext cx="957486" cy="1001713"/>
          </a:xfrm>
          <a:prstGeom prst="bentArrow">
            <a:avLst>
              <a:gd name="adj1" fmla="val 25000"/>
              <a:gd name="adj2" fmla="val 24055"/>
              <a:gd name="adj3" fmla="val 25000"/>
              <a:gd name="adj4" fmla="val 43750"/>
            </a:avLst>
          </a:prstGeom>
          <a:noFill/>
          <a:ln w="25400">
            <a:solidFill>
              <a:srgbClr val="66FFCC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79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 &amp; Confirm Outgoing Data(1)</a:t>
            </a:r>
            <a:endParaRPr lang="zh-HK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389" y="1341438"/>
            <a:ext cx="8157411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E-APP Data Communication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Outgoing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19067" y="2191147"/>
            <a:ext cx="7125441" cy="4542161"/>
            <a:chOff x="291359" y="2486711"/>
            <a:chExt cx="6742912" cy="4278312"/>
          </a:xfrm>
        </p:grpSpPr>
        <p:pic>
          <p:nvPicPr>
            <p:cNvPr id="7" name="圖片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33116" y="2486711"/>
              <a:ext cx="6701155" cy="4278312"/>
            </a:xfrm>
            <a:prstGeom prst="rect">
              <a:avLst/>
            </a:prstGeom>
          </p:spPr>
        </p:pic>
        <p:grpSp>
          <p:nvGrpSpPr>
            <p:cNvPr id="5" name="群組 4"/>
            <p:cNvGrpSpPr/>
            <p:nvPr/>
          </p:nvGrpSpPr>
          <p:grpSpPr>
            <a:xfrm>
              <a:off x="291359" y="2517696"/>
              <a:ext cx="6551589" cy="3009168"/>
              <a:chOff x="291359" y="2517696"/>
              <a:chExt cx="6551589" cy="3009168"/>
            </a:xfrm>
          </p:grpSpPr>
          <p:sp>
            <p:nvSpPr>
              <p:cNvPr id="15" name="矩形 14"/>
              <p:cNvSpPr/>
              <p:nvPr/>
            </p:nvSpPr>
            <p:spPr bwMode="auto">
              <a:xfrm>
                <a:off x="1863245" y="2940932"/>
                <a:ext cx="1574222" cy="251000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 bwMode="auto">
              <a:xfrm>
                <a:off x="333115" y="2699581"/>
                <a:ext cx="1842817" cy="21166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333115" y="3499909"/>
                <a:ext cx="4238886" cy="26397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3437467" y="2517696"/>
                <a:ext cx="230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 smtClean="0">
                    <a:solidFill>
                      <a:srgbClr val="FF0000"/>
                    </a:solidFill>
                  </a:rPr>
                  <a:t>1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2336800" y="3403599"/>
                <a:ext cx="230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>
                    <a:solidFill>
                      <a:srgbClr val="FF0000"/>
                    </a:solidFill>
                  </a:rPr>
                  <a:t>2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291359" y="4955273"/>
                <a:ext cx="826241" cy="21786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5618051" y="3546024"/>
                <a:ext cx="826241" cy="21786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2793838" y="4946806"/>
                <a:ext cx="643629" cy="20939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3568238" y="4895928"/>
                <a:ext cx="230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 smtClean="0">
                    <a:solidFill>
                      <a:srgbClr val="FF0000"/>
                    </a:solidFill>
                  </a:rPr>
                  <a:t>5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1159357" y="5063145"/>
                <a:ext cx="230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>
                    <a:solidFill>
                      <a:srgbClr val="FF0000"/>
                    </a:solidFill>
                  </a:rPr>
                  <a:t>4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6612039" y="3386137"/>
                <a:ext cx="230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 smtClean="0">
                    <a:solidFill>
                      <a:srgbClr val="FF0000"/>
                    </a:solidFill>
                  </a:rPr>
                  <a:t>3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2024361" y="4946807"/>
                <a:ext cx="727720" cy="20939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kumimoji="0" lang="zh-HK" altLang="en-US" sz="2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2221345" y="5065199"/>
                <a:ext cx="230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>
                    <a:solidFill>
                      <a:srgbClr val="FF0000"/>
                    </a:solidFill>
                  </a:rPr>
                  <a:t>6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" name="橢圓形圖說文字 3"/>
          <p:cNvSpPr/>
          <p:nvPr/>
        </p:nvSpPr>
        <p:spPr bwMode="auto">
          <a:xfrm flipH="1">
            <a:off x="6959705" y="3340655"/>
            <a:ext cx="2096497" cy="1878663"/>
          </a:xfrm>
          <a:prstGeom prst="wedgeEllipseCallout">
            <a:avLst>
              <a:gd name="adj1" fmla="val 28172"/>
              <a:gd name="adj2" fmla="val 72217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Note of working steps for E-APP 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319067" y="5516466"/>
            <a:ext cx="7014605" cy="11902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08407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&amp; Confirm Outgoing </a:t>
            </a:r>
            <a:r>
              <a:rPr lang="en-US" altLang="zh-HK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Data(2)</a:t>
            </a:r>
            <a:endParaRPr lang="zh-HK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E-APP Data Communication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Outgoing Data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995357" y="2174769"/>
            <a:ext cx="7165110" cy="454776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 bwMode="auto">
          <a:xfrm>
            <a:off x="995357" y="3924537"/>
            <a:ext cx="4803680" cy="2579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660155" y="2594426"/>
            <a:ext cx="1559305" cy="2757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219460" y="220087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1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15206" y="353098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2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671734" y="3924079"/>
            <a:ext cx="948266" cy="2584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74779" y="3822702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3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995357" y="4744442"/>
            <a:ext cx="873822" cy="2508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3595688" y="4744442"/>
            <a:ext cx="781578" cy="2508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2799822" y="4735976"/>
            <a:ext cx="713845" cy="2669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435910" y="471279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5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87024" y="4764501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4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082124" y="4943623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6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kern="1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Module Flow Chart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55" y="1744569"/>
            <a:ext cx="8641490" cy="41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&amp; Confirm Outgoing </a:t>
            </a:r>
            <a:r>
              <a:rPr lang="en-US" altLang="zh-HK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Data(3)</a:t>
            </a:r>
            <a:endParaRPr lang="zh-HK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E-APP Data Communication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 Outgoing Data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/>
          <p:nvPr/>
        </p:nvPicPr>
        <p:blipFill>
          <a:blip r:embed="rId2"/>
          <a:stretch>
            <a:fillRect/>
          </a:stretch>
        </p:blipFill>
        <p:spPr>
          <a:xfrm>
            <a:off x="699107" y="2143954"/>
            <a:ext cx="7484311" cy="4592503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372587" y="2199134"/>
            <a:ext cx="7500250" cy="3241083"/>
            <a:chOff x="685083" y="2513866"/>
            <a:chExt cx="7226606" cy="3024881"/>
          </a:xfrm>
        </p:grpSpPr>
        <p:sp>
          <p:nvSpPr>
            <p:cNvPr id="13" name="文字方塊 12"/>
            <p:cNvSpPr txBox="1"/>
            <p:nvPr/>
          </p:nvSpPr>
          <p:spPr>
            <a:xfrm>
              <a:off x="5216603" y="3972265"/>
              <a:ext cx="23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b="1" dirty="0">
                  <a:solidFill>
                    <a:srgbClr val="FF0000"/>
                  </a:solidFill>
                </a:rPr>
                <a:t>2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6680246" y="4354962"/>
              <a:ext cx="822072" cy="2337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999690" y="4892441"/>
              <a:ext cx="825678" cy="23855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3587914" y="4871035"/>
              <a:ext cx="781578" cy="25089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822320" y="4871035"/>
              <a:ext cx="713845" cy="2669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504939" y="4846250"/>
              <a:ext cx="23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b="1" dirty="0" smtClean="0">
                  <a:solidFill>
                    <a:srgbClr val="FF0000"/>
                  </a:solidFill>
                </a:rPr>
                <a:t>5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85083" y="4907123"/>
              <a:ext cx="23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b="1" dirty="0">
                  <a:solidFill>
                    <a:srgbClr val="FF0000"/>
                  </a:solidFill>
                </a:rPr>
                <a:t>4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063788" y="5077082"/>
              <a:ext cx="23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b="1" dirty="0">
                  <a:solidFill>
                    <a:srgbClr val="FF0000"/>
                  </a:solidFill>
                </a:rPr>
                <a:t>6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915992" y="4354962"/>
              <a:ext cx="4945510" cy="2337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341091" y="2513866"/>
              <a:ext cx="23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b="1" dirty="0" smtClean="0">
                  <a:solidFill>
                    <a:srgbClr val="FF0000"/>
                  </a:solidFill>
                </a:rPr>
                <a:t>1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711696" y="2837644"/>
              <a:ext cx="1559305" cy="27577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680780" y="4241004"/>
              <a:ext cx="23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b="1" dirty="0" smtClean="0">
                  <a:solidFill>
                    <a:srgbClr val="FF0000"/>
                  </a:solidFill>
                </a:rPr>
                <a:t>3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1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571076" cy="762000"/>
          </a:xfrm>
        </p:spPr>
        <p:txBody>
          <a:bodyPr/>
          <a:lstStyle/>
          <a:p>
            <a:r>
              <a:rPr lang="en-US" altLang="zh-H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&amp; Confirm Outgoing </a:t>
            </a:r>
            <a:r>
              <a:rPr lang="en-US" altLang="zh-HK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Data(4)</a:t>
            </a:r>
            <a:endParaRPr lang="zh-HK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54473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E-APP Data Communication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Outgoing Data</a:t>
            </a:r>
            <a:endParaRPr lang="zh-HK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1600" y="2101536"/>
            <a:ext cx="7832436" cy="4604063"/>
            <a:chOff x="388800" y="2498701"/>
            <a:chExt cx="7456209" cy="4354078"/>
          </a:xfrm>
        </p:grpSpPr>
        <p:pic>
          <p:nvPicPr>
            <p:cNvPr id="18" name="圖片 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0480" y="2498701"/>
              <a:ext cx="7024529" cy="4354078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7" name="矩形 16"/>
            <p:cNvSpPr/>
            <p:nvPr/>
          </p:nvSpPr>
          <p:spPr bwMode="auto">
            <a:xfrm>
              <a:off x="738909" y="4690546"/>
              <a:ext cx="4867563" cy="26014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439852" y="2886954"/>
              <a:ext cx="1559305" cy="27577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011897" y="2498701"/>
              <a:ext cx="230909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 smtClean="0">
                  <a:solidFill>
                    <a:srgbClr val="FF0000"/>
                  </a:solidFill>
                </a:rPr>
                <a:t>1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135042" y="4296995"/>
              <a:ext cx="230909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>
                  <a:solidFill>
                    <a:srgbClr val="FF0000"/>
                  </a:solidFill>
                </a:rPr>
                <a:t>2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6371868" y="4690317"/>
              <a:ext cx="948266" cy="25845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467117" y="4588712"/>
              <a:ext cx="230909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 smtClean="0">
                  <a:solidFill>
                    <a:srgbClr val="FF0000"/>
                  </a:solidFill>
                </a:rPr>
                <a:t>3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738909" y="4972162"/>
              <a:ext cx="948266" cy="258454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3397552" y="4991466"/>
              <a:ext cx="781578" cy="25089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630716" y="4984300"/>
              <a:ext cx="713845" cy="26692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319887" y="4923692"/>
              <a:ext cx="230909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 smtClean="0">
                  <a:solidFill>
                    <a:srgbClr val="FF0000"/>
                  </a:solidFill>
                </a:rPr>
                <a:t>5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88800" y="4934689"/>
              <a:ext cx="230909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>
                  <a:solidFill>
                    <a:srgbClr val="FF0000"/>
                  </a:solidFill>
                </a:rPr>
                <a:t>4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872183" y="5175087"/>
              <a:ext cx="230909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HK" b="1" dirty="0">
                  <a:solidFill>
                    <a:srgbClr val="FF0000"/>
                  </a:solidFill>
                </a:rPr>
                <a:t>6</a:t>
              </a:r>
              <a:endParaRPr lang="zh-HK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 bwMode="auto">
          <a:xfrm>
            <a:off x="2310310" y="2471046"/>
            <a:ext cx="1618350" cy="295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6490069" y="4412619"/>
            <a:ext cx="853201" cy="2504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554785" y="4717234"/>
            <a:ext cx="856943" cy="2556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3255912" y="4724399"/>
            <a:ext cx="811173" cy="2688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2471550" y="4716174"/>
            <a:ext cx="740876" cy="2859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455578" y="4421520"/>
            <a:ext cx="5132778" cy="2504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14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&amp; Confirm Outgoing </a:t>
            </a:r>
            <a:r>
              <a:rPr lang="en-US" altLang="zh-HK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Data(5)</a:t>
            </a:r>
            <a:endParaRPr lang="zh-HK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9455" y="1371456"/>
            <a:ext cx="7499927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E-APP Data Communication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&gt; Prepare 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Outgoing Data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0909" y="2144928"/>
            <a:ext cx="7065818" cy="4496017"/>
          </a:xfrm>
          <a:prstGeom prst="rect">
            <a:avLst/>
          </a:prstGeom>
          <a:ln w="28575">
            <a:noFill/>
          </a:ln>
        </p:spPr>
      </p:pic>
      <p:sp>
        <p:nvSpPr>
          <p:cNvPr id="5" name="橢圓形圖說文字 4"/>
          <p:cNvSpPr/>
          <p:nvPr/>
        </p:nvSpPr>
        <p:spPr bwMode="auto">
          <a:xfrm flipH="1">
            <a:off x="7296723" y="1789471"/>
            <a:ext cx="2087419" cy="2514673"/>
          </a:xfrm>
          <a:prstGeom prst="wedgeEllipseCallout">
            <a:avLst>
              <a:gd name="adj1" fmla="val 69172"/>
              <a:gd name="adj2" fmla="val -21408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Reminder of working step after confirming ALL data files 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864504" y="2752436"/>
            <a:ext cx="1552950" cy="2160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0909" y="2410280"/>
            <a:ext cx="6585528" cy="3257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756727" y="3091513"/>
            <a:ext cx="1228438" cy="18037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 bwMode="auto">
          <a:xfrm flipH="1" flipV="1">
            <a:off x="5467927" y="2736057"/>
            <a:ext cx="147782" cy="355456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36749161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Outgoing Data(1)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4873" y="1341438"/>
            <a:ext cx="8224982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CDS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Outgoing Message &gt; Maintain Message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787400" y="1776128"/>
            <a:ext cx="7499927" cy="44758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 bwMode="auto">
          <a:xfrm>
            <a:off x="787400" y="2083641"/>
            <a:ext cx="1392382" cy="2254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38200" y="3019879"/>
            <a:ext cx="7335982" cy="29837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5348288" y="1983106"/>
            <a:ext cx="3403773" cy="269098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直線單箭頭接點 14"/>
          <p:cNvCxnSpPr/>
          <p:nvPr/>
        </p:nvCxnSpPr>
        <p:spPr bwMode="auto">
          <a:xfrm flipV="1">
            <a:off x="2803562" y="3283180"/>
            <a:ext cx="2687673" cy="290744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4941455" y="6686644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</p:spPr>
      </p:cxnSp>
      <p:cxnSp>
        <p:nvCxnSpPr>
          <p:cNvPr id="21" name="直線單箭頭接點 20"/>
          <p:cNvCxnSpPr/>
          <p:nvPr/>
        </p:nvCxnSpPr>
        <p:spPr bwMode="auto">
          <a:xfrm flipV="1">
            <a:off x="2937381" y="4307332"/>
            <a:ext cx="2539783" cy="1541531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 bwMode="auto">
          <a:xfrm>
            <a:off x="5875866" y="2430774"/>
            <a:ext cx="1392382" cy="2254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5367867" y="3480123"/>
            <a:ext cx="1049866" cy="6724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 bwMode="auto">
          <a:xfrm flipV="1">
            <a:off x="2900219" y="3437952"/>
            <a:ext cx="2591016" cy="61896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 bwMode="auto">
          <a:xfrm flipV="1">
            <a:off x="2900219" y="3837225"/>
            <a:ext cx="2591016" cy="108728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958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Outgoing Data(2)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4873" y="1341438"/>
            <a:ext cx="8224982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CDS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Outgoing Message &gt; Maintain Message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線單箭頭接點 16"/>
          <p:cNvCxnSpPr/>
          <p:nvPr/>
        </p:nvCxnSpPr>
        <p:spPr bwMode="auto">
          <a:xfrm>
            <a:off x="4941455" y="6686644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</p:spPr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3" y="1777134"/>
            <a:ext cx="4035425" cy="323070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143" y="1953626"/>
            <a:ext cx="3558919" cy="283772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708" y="3276631"/>
            <a:ext cx="4004043" cy="324080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18" y="3268200"/>
            <a:ext cx="3913646" cy="313895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 bwMode="auto">
          <a:xfrm>
            <a:off x="4664364" y="2475345"/>
            <a:ext cx="3298380" cy="7166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652166" y="3863249"/>
            <a:ext cx="2641367" cy="7389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4905886" y="3880176"/>
            <a:ext cx="3636520" cy="7841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945034"/>
            <a:ext cx="1028701" cy="24448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auto">
          <a:xfrm>
            <a:off x="447964" y="2416078"/>
            <a:ext cx="3298380" cy="7166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1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Outgoing Data(3)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1006" y="1228891"/>
            <a:ext cx="7559194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E-APP Data Communication   &gt; </a:t>
            </a:r>
            <a:r>
              <a:rPr lang="en-US" altLang="zh-H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Outgoing </a:t>
            </a: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7" name="直線單箭頭接點 16"/>
          <p:cNvCxnSpPr/>
          <p:nvPr/>
        </p:nvCxnSpPr>
        <p:spPr bwMode="auto">
          <a:xfrm>
            <a:off x="4941455" y="6686644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</p:spPr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0" y="2034913"/>
            <a:ext cx="4912254" cy="429299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1"/>
          <p:cNvSpPr/>
          <p:nvPr/>
        </p:nvSpPr>
        <p:spPr bwMode="auto">
          <a:xfrm>
            <a:off x="78680" y="5854545"/>
            <a:ext cx="1642301" cy="2288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0" name="圖片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861849" y="2914665"/>
            <a:ext cx="6319351" cy="377197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圖片 18"/>
          <p:cNvPicPr/>
          <p:nvPr/>
        </p:nvPicPr>
        <p:blipFill>
          <a:blip r:embed="rId4"/>
          <a:stretch>
            <a:fillRect/>
          </a:stretch>
        </p:blipFill>
        <p:spPr>
          <a:xfrm>
            <a:off x="5544045" y="1837109"/>
            <a:ext cx="5274310" cy="296354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直線單箭頭接點 9"/>
          <p:cNvCxnSpPr/>
          <p:nvPr/>
        </p:nvCxnSpPr>
        <p:spPr bwMode="auto">
          <a:xfrm flipV="1">
            <a:off x="2675467" y="2345267"/>
            <a:ext cx="3151195" cy="3565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 bwMode="auto">
          <a:xfrm>
            <a:off x="5936731" y="2670447"/>
            <a:ext cx="1734069" cy="20200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2464375" y="3611540"/>
            <a:ext cx="1946758" cy="22558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27" name="直線單箭頭接點 26"/>
          <p:cNvCxnSpPr/>
          <p:nvPr/>
        </p:nvCxnSpPr>
        <p:spPr bwMode="auto">
          <a:xfrm flipH="1">
            <a:off x="4088089" y="4131733"/>
            <a:ext cx="2075622" cy="1193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 bwMode="auto">
          <a:xfrm>
            <a:off x="4156922" y="3107630"/>
            <a:ext cx="1269409" cy="2848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962749" y="2646624"/>
            <a:ext cx="712718" cy="2993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5604933" y="2026814"/>
            <a:ext cx="931334" cy="1999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1852679" y="6176704"/>
            <a:ext cx="6393854" cy="5984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5348288" y="6477324"/>
            <a:ext cx="2260146" cy="17747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34" name="直線單箭頭接點 33"/>
          <p:cNvCxnSpPr/>
          <p:nvPr/>
        </p:nvCxnSpPr>
        <p:spPr bwMode="auto">
          <a:xfrm>
            <a:off x="2878667" y="5680406"/>
            <a:ext cx="3750733" cy="6793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 bwMode="auto">
          <a:xfrm>
            <a:off x="2548478" y="3673372"/>
            <a:ext cx="520098" cy="197519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" name="橢圓形圖說文字 20"/>
          <p:cNvSpPr/>
          <p:nvPr/>
        </p:nvSpPr>
        <p:spPr bwMode="auto">
          <a:xfrm flipH="1">
            <a:off x="7017450" y="4918229"/>
            <a:ext cx="2096497" cy="1351557"/>
          </a:xfrm>
          <a:prstGeom prst="wedgeEllipseCallout">
            <a:avLst>
              <a:gd name="adj1" fmla="val 37864"/>
              <a:gd name="adj2" fmla="val 52399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0"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Follow-up at E-APP Portal 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57351" y="5002482"/>
            <a:ext cx="712718" cy="2253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87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5636" y="1341438"/>
            <a:ext cx="8271164" cy="4740275"/>
          </a:xfrm>
        </p:spPr>
        <p:txBody>
          <a:bodyPr/>
          <a:lstStyle/>
          <a:p>
            <a:pPr>
              <a:buClr>
                <a:srgbClr val="800080"/>
              </a:buClr>
            </a:pPr>
            <a:r>
              <a:rPr lang="en-US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Application &gt; Report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5" y="1735473"/>
            <a:ext cx="7472217" cy="49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59318" y="392575"/>
            <a:ext cx="7775875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8659" y="1314244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r>
              <a:rPr lang="en-US" altLang="zh-TW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申請大專院校</a:t>
            </a:r>
            <a:r>
              <a:rPr lang="en-US" altLang="zh-TW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(INA)</a:t>
            </a:r>
            <a:endParaRPr lang="en-US" altLang="zh-TW" sz="20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2" y="1886438"/>
            <a:ext cx="7637808" cy="4779995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2694367" y="4350327"/>
            <a:ext cx="1152128" cy="3923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55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65418" y="396499"/>
            <a:ext cx="7778088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62" y="1521097"/>
            <a:ext cx="8162275" cy="303979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989354" y="3611418"/>
            <a:ext cx="1152128" cy="62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41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</a:t>
            </a: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(FAQ)</a:t>
            </a:r>
            <a:endParaRPr lang="zh-HK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6883" y="1395663"/>
            <a:ext cx="83547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主頁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申請大專院校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(INA)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altLang="zh-HK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altLang="zh-HK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16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</a:p>
          <a:p>
            <a:pPr algn="l"/>
            <a:endParaRPr lang="en-US" altLang="zh-HK" sz="1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HK" sz="16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HK" sz="1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HK" sz="16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HK" sz="1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HK" sz="16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HK" sz="1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endParaRPr lang="en-US" altLang="zh-TW" sz="16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16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 </a:t>
            </a:r>
            <a:endParaRPr lang="en-US" altLang="zh-HK" sz="1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altLang="zh-HK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987" y="1368363"/>
            <a:ext cx="1878189" cy="11244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54" y="2576020"/>
            <a:ext cx="7944290" cy="18573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54" y="4756768"/>
            <a:ext cx="8194241" cy="13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8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2640062"/>
            <a:ext cx="5943600" cy="974725"/>
          </a:xfrm>
        </p:spPr>
        <p:txBody>
          <a:bodyPr/>
          <a:lstStyle/>
          <a:p>
            <a:pPr algn="ctr"/>
            <a:r>
              <a:rPr lang="zh-HK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HK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GB" altLang="zh-HK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Institute Application (INA)</a:t>
            </a:r>
            <a:endParaRPr lang="en-US" altLang="zh-HK" sz="4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en-US" altLang="zh-HK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69128"/>
            <a:ext cx="8844155" cy="397914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1350455"/>
            <a:ext cx="84187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模組訊息</a:t>
            </a:r>
            <a:r>
              <a:rPr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網上校管系統主要功能新增項目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中文版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l" eaLnBrk="1" hangingPunct="1">
              <a:defRPr/>
            </a:pPr>
            <a:endParaRPr lang="en-US" altLang="zh-TW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583160" y="394407"/>
            <a:ext cx="7560840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功能新增項目</a:t>
            </a:r>
            <a:endParaRPr lang="en-US" altLang="zh-TW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105176" y="4577383"/>
            <a:ext cx="259228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59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58677" y="425684"/>
            <a:ext cx="7410756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成績模組近年主要功能新增項目</a:t>
            </a:r>
            <a:endParaRPr lang="en-US" altLang="zh-TW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45" y="1612755"/>
            <a:ext cx="7978189" cy="2811463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978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有用資料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27343" y="2121188"/>
            <a:ext cx="889317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47675" lvl="2" indent="-447675" algn="l">
              <a:spcBef>
                <a:spcPts val="300"/>
              </a:spcBef>
              <a:buClr>
                <a:srgbClr val="800080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en-US" altLang="zh-HK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JUPAS </a:t>
            </a:r>
            <a:r>
              <a:rPr lang="en-US" altLang="zh-HK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</a:p>
          <a:p>
            <a:pPr marL="0" lvl="2" algn="l">
              <a:spcBef>
                <a:spcPts val="300"/>
              </a:spcBef>
              <a:buClr>
                <a:srgbClr val="800080"/>
              </a:buClr>
              <a:buSzPct val="100000"/>
              <a:defRPr/>
            </a:pP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Enquiry </a:t>
            </a:r>
            <a:r>
              <a:rPr lang="en-US" altLang="zh-HK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Hotline: </a:t>
            </a:r>
            <a:r>
              <a:rPr lang="en-US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2334 2929 / 2233 </a:t>
            </a:r>
            <a:r>
              <a:rPr lang="en-US" altLang="zh-HK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2929</a:t>
            </a:r>
            <a:endParaRPr kumimoji="0" lang="en-US" altLang="zh-TW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0" algn="l">
              <a:spcBef>
                <a:spcPts val="300"/>
              </a:spcBef>
              <a:buClr>
                <a:srgbClr val="800080"/>
              </a:buClr>
              <a:buSzPct val="100000"/>
              <a:defRPr/>
            </a:pPr>
            <a:r>
              <a:rPr lang="en-US" altLang="zh-HK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Email: </a:t>
            </a:r>
            <a:r>
              <a:rPr lang="en-US" altLang="zh-HK" sz="2800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info@jupas.edu.hk</a:t>
            </a:r>
            <a:endParaRPr lang="en-US" altLang="zh-HK" sz="2800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spcBef>
                <a:spcPts val="300"/>
              </a:spcBef>
              <a:buClr>
                <a:srgbClr val="800080"/>
              </a:buClr>
              <a:buSzPct val="100000"/>
              <a:defRPr/>
            </a:pPr>
            <a:endParaRPr lang="en-US" altLang="zh-HK" sz="2800" u="sng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2" indent="-447675" algn="l">
              <a:spcBef>
                <a:spcPts val="300"/>
              </a:spcBef>
              <a:buClr>
                <a:srgbClr val="800080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HK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</a:t>
            </a:r>
            <a:r>
              <a:rPr lang="zh-HK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上課程預先報名平台</a:t>
            </a:r>
            <a:endParaRPr lang="en-US" altLang="zh-HK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>
              <a:spcBef>
                <a:spcPts val="300"/>
              </a:spcBef>
              <a:buClr>
                <a:srgbClr val="800080"/>
              </a:buClr>
              <a:buSzPct val="100000"/>
              <a:defRPr/>
            </a:pPr>
            <a:r>
              <a:rPr lang="en-US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HK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 </a:t>
            </a:r>
            <a:r>
              <a:rPr lang="en-US" altLang="zh-HK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3104 2560  </a:t>
            </a:r>
          </a:p>
          <a:p>
            <a:pPr lvl="1" algn="l">
              <a:spcBef>
                <a:spcPts val="300"/>
              </a:spcBef>
              <a:buClr>
                <a:srgbClr val="800080"/>
              </a:buClr>
              <a:buSzPct val="100000"/>
              <a:defRPr/>
            </a:pPr>
            <a:r>
              <a:rPr lang="en-US" altLang="zh-HK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HK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</a:t>
            </a:r>
            <a:r>
              <a:rPr lang="zh-HK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郵 </a:t>
            </a:r>
            <a:r>
              <a:rPr lang="en-US" altLang="zh-HK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HK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eapp_post_sec@edb.gov.hk</a:t>
            </a:r>
            <a:endParaRPr kumimoji="0" lang="en-US" altLang="zh-TW" sz="28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687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02516" y="3205018"/>
            <a:ext cx="1261306" cy="762000"/>
          </a:xfrm>
        </p:spPr>
        <p:txBody>
          <a:bodyPr/>
          <a:lstStyle/>
          <a:p>
            <a:r>
              <a:rPr lang="zh-TW" altLang="en-US" sz="6000" dirty="0"/>
              <a:t>完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665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3003063"/>
            <a:ext cx="7772400" cy="1500187"/>
          </a:xfrm>
        </p:spPr>
        <p:txBody>
          <a:bodyPr/>
          <a:lstStyle/>
          <a:p>
            <a:pPr algn="ctr"/>
            <a:r>
              <a:rPr lang="en-US" altLang="zh-TW" sz="6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JUPAS</a:t>
            </a:r>
          </a:p>
          <a:p>
            <a:pPr algn="ctr"/>
            <a:r>
              <a:rPr lang="en-US" altLang="zh-HK" sz="6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Operation Procedures</a:t>
            </a:r>
            <a:endParaRPr lang="zh-HK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1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7869" y="1123647"/>
            <a:ext cx="8208912" cy="79165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80008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extracting S6 student data for JUPAS and E-APP applications </a:t>
            </a:r>
            <a:endParaRPr lang="zh-HK" alt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 fontAlgn="auto"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zh-HK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27869" y="4328107"/>
            <a:ext cx="3524051" cy="412840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 Applications for E-APP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87297" y="1768753"/>
            <a:ext cx="9009573" cy="2654660"/>
            <a:chOff x="133035" y="1568707"/>
            <a:chExt cx="9009573" cy="265466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373607" y="1719823"/>
              <a:ext cx="3714742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</a:pPr>
              <a:r>
                <a:rPr lang="en-US" altLang="zh-TW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Sep Applications for JUPAS </a:t>
              </a: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133035" y="1568707"/>
              <a:ext cx="9009573" cy="2654660"/>
              <a:chOff x="133035" y="1568707"/>
              <a:chExt cx="9009573" cy="2654660"/>
            </a:xfrm>
          </p:grpSpPr>
          <p:sp>
            <p:nvSpPr>
              <p:cNvPr id="3" name="向右箭號 2"/>
              <p:cNvSpPr/>
              <p:nvPr/>
            </p:nvSpPr>
            <p:spPr>
              <a:xfrm>
                <a:off x="659288" y="1568707"/>
                <a:ext cx="8123748" cy="2535477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手繪多邊形 5"/>
              <p:cNvSpPr/>
              <p:nvPr/>
            </p:nvSpPr>
            <p:spPr>
              <a:xfrm>
                <a:off x="133035" y="2441675"/>
                <a:ext cx="1362040" cy="1487838"/>
              </a:xfrm>
              <a:custGeom>
                <a:avLst/>
                <a:gdLst>
                  <a:gd name="connsiteX0" fmla="*/ 0 w 1740612"/>
                  <a:gd name="connsiteY0" fmla="*/ 247978 h 1487838"/>
                  <a:gd name="connsiteX1" fmla="*/ 247978 w 1740612"/>
                  <a:gd name="connsiteY1" fmla="*/ 0 h 1487838"/>
                  <a:gd name="connsiteX2" fmla="*/ 1492634 w 1740612"/>
                  <a:gd name="connsiteY2" fmla="*/ 0 h 1487838"/>
                  <a:gd name="connsiteX3" fmla="*/ 1740612 w 1740612"/>
                  <a:gd name="connsiteY3" fmla="*/ 247978 h 1487838"/>
                  <a:gd name="connsiteX4" fmla="*/ 1740612 w 1740612"/>
                  <a:gd name="connsiteY4" fmla="*/ 1239860 h 1487838"/>
                  <a:gd name="connsiteX5" fmla="*/ 1492634 w 1740612"/>
                  <a:gd name="connsiteY5" fmla="*/ 1487838 h 1487838"/>
                  <a:gd name="connsiteX6" fmla="*/ 247978 w 1740612"/>
                  <a:gd name="connsiteY6" fmla="*/ 1487838 h 1487838"/>
                  <a:gd name="connsiteX7" fmla="*/ 0 w 1740612"/>
                  <a:gd name="connsiteY7" fmla="*/ 1239860 h 1487838"/>
                  <a:gd name="connsiteX8" fmla="*/ 0 w 1740612"/>
                  <a:gd name="connsiteY8" fmla="*/ 247978 h 148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0612" h="1487838">
                    <a:moveTo>
                      <a:pt x="0" y="247978"/>
                    </a:moveTo>
                    <a:cubicBezTo>
                      <a:pt x="0" y="111024"/>
                      <a:pt x="111024" y="0"/>
                      <a:pt x="247978" y="0"/>
                    </a:cubicBezTo>
                    <a:lnTo>
                      <a:pt x="1492634" y="0"/>
                    </a:lnTo>
                    <a:cubicBezTo>
                      <a:pt x="1629588" y="0"/>
                      <a:pt x="1740612" y="111024"/>
                      <a:pt x="1740612" y="247978"/>
                    </a:cubicBezTo>
                    <a:lnTo>
                      <a:pt x="1740612" y="1239860"/>
                    </a:lnTo>
                    <a:cubicBezTo>
                      <a:pt x="1740612" y="1376814"/>
                      <a:pt x="1629588" y="1487838"/>
                      <a:pt x="1492634" y="1487838"/>
                    </a:cubicBezTo>
                    <a:lnTo>
                      <a:pt x="247978" y="1487838"/>
                    </a:lnTo>
                    <a:cubicBezTo>
                      <a:pt x="111024" y="1487838"/>
                      <a:pt x="0" y="1376814"/>
                      <a:pt x="0" y="1239860"/>
                    </a:cubicBezTo>
                    <a:lnTo>
                      <a:pt x="0" y="2479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5970" tIns="125970" rIns="125970" bIns="125970" numCol="1" spcCol="1270" anchor="ctr" anchorCtr="0">
                <a:no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List Generation</a:t>
                </a:r>
              </a:p>
              <a:p>
                <a:pPr algn="ctr" fontAlgn="auto">
                  <a:spcAft>
                    <a:spcPts val="0"/>
                  </a:spcAft>
                  <a:defRPr/>
                </a:pPr>
                <a:endParaRPr lang="en-US" altLang="zh-TW" sz="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pPr marL="0" marR="0" lvl="0" indent="0" algn="ctr" defTabSz="844550" eaLnBrk="1" latinLnBrk="0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Submit Data via JUPAS Portal</a:t>
                </a:r>
                <a:endParaRPr lang="en-US" altLang="zh-HK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手繪多邊形 7"/>
              <p:cNvSpPr/>
              <p:nvPr/>
            </p:nvSpPr>
            <p:spPr>
              <a:xfrm>
                <a:off x="1567328" y="2452079"/>
                <a:ext cx="1991848" cy="1519389"/>
              </a:xfrm>
              <a:custGeom>
                <a:avLst/>
                <a:gdLst>
                  <a:gd name="connsiteX0" fmla="*/ 0 w 1775676"/>
                  <a:gd name="connsiteY0" fmla="*/ 253237 h 1519389"/>
                  <a:gd name="connsiteX1" fmla="*/ 253237 w 1775676"/>
                  <a:gd name="connsiteY1" fmla="*/ 0 h 1519389"/>
                  <a:gd name="connsiteX2" fmla="*/ 1522439 w 1775676"/>
                  <a:gd name="connsiteY2" fmla="*/ 0 h 1519389"/>
                  <a:gd name="connsiteX3" fmla="*/ 1775676 w 1775676"/>
                  <a:gd name="connsiteY3" fmla="*/ 253237 h 1519389"/>
                  <a:gd name="connsiteX4" fmla="*/ 1775676 w 1775676"/>
                  <a:gd name="connsiteY4" fmla="*/ 1266152 h 1519389"/>
                  <a:gd name="connsiteX5" fmla="*/ 1522439 w 1775676"/>
                  <a:gd name="connsiteY5" fmla="*/ 1519389 h 1519389"/>
                  <a:gd name="connsiteX6" fmla="*/ 253237 w 1775676"/>
                  <a:gd name="connsiteY6" fmla="*/ 1519389 h 1519389"/>
                  <a:gd name="connsiteX7" fmla="*/ 0 w 1775676"/>
                  <a:gd name="connsiteY7" fmla="*/ 1266152 h 1519389"/>
                  <a:gd name="connsiteX8" fmla="*/ 0 w 1775676"/>
                  <a:gd name="connsiteY8" fmla="*/ 253237 h 151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5676" h="1519389">
                    <a:moveTo>
                      <a:pt x="0" y="253237"/>
                    </a:moveTo>
                    <a:cubicBezTo>
                      <a:pt x="0" y="113378"/>
                      <a:pt x="113378" y="0"/>
                      <a:pt x="253237" y="0"/>
                    </a:cubicBezTo>
                    <a:lnTo>
                      <a:pt x="1522439" y="0"/>
                    </a:lnTo>
                    <a:cubicBezTo>
                      <a:pt x="1662298" y="0"/>
                      <a:pt x="1775676" y="113378"/>
                      <a:pt x="1775676" y="253237"/>
                    </a:cubicBezTo>
                    <a:lnTo>
                      <a:pt x="1775676" y="1266152"/>
                    </a:lnTo>
                    <a:cubicBezTo>
                      <a:pt x="1775676" y="1406011"/>
                      <a:pt x="1662298" y="1519389"/>
                      <a:pt x="1522439" y="1519389"/>
                    </a:cubicBezTo>
                    <a:lnTo>
                      <a:pt x="253237" y="1519389"/>
                    </a:lnTo>
                    <a:cubicBezTo>
                      <a:pt x="113378" y="1519389"/>
                      <a:pt x="0" y="1406011"/>
                      <a:pt x="0" y="1266152"/>
                    </a:cubicBezTo>
                    <a:lnTo>
                      <a:pt x="0" y="253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10" tIns="127510" rIns="127510" bIns="127510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JUPAS Student Account Creation</a:t>
                </a:r>
              </a:p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Impor</a:t>
                </a:r>
                <a:r>
                  <a:rPr lang="en-US" altLang="zh-TW" sz="1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TW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Student Registration No and Subject Code to </a:t>
                </a:r>
                <a:r>
                  <a:rPr lang="en-US" altLang="zh-TW" sz="1400" b="1" kern="1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WebSAMS</a:t>
                </a:r>
                <a:endParaRPr lang="en-US" altLang="zh-HK" sz="13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3618482" y="2177673"/>
                <a:ext cx="2934852" cy="2045694"/>
              </a:xfrm>
              <a:custGeom>
                <a:avLst/>
                <a:gdLst>
                  <a:gd name="connsiteX0" fmla="*/ 0 w 2585766"/>
                  <a:gd name="connsiteY0" fmla="*/ 255216 h 1531265"/>
                  <a:gd name="connsiteX1" fmla="*/ 255216 w 2585766"/>
                  <a:gd name="connsiteY1" fmla="*/ 0 h 1531265"/>
                  <a:gd name="connsiteX2" fmla="*/ 2330550 w 2585766"/>
                  <a:gd name="connsiteY2" fmla="*/ 0 h 1531265"/>
                  <a:gd name="connsiteX3" fmla="*/ 2585766 w 2585766"/>
                  <a:gd name="connsiteY3" fmla="*/ 255216 h 1531265"/>
                  <a:gd name="connsiteX4" fmla="*/ 2585766 w 2585766"/>
                  <a:gd name="connsiteY4" fmla="*/ 1276049 h 1531265"/>
                  <a:gd name="connsiteX5" fmla="*/ 2330550 w 2585766"/>
                  <a:gd name="connsiteY5" fmla="*/ 1531265 h 1531265"/>
                  <a:gd name="connsiteX6" fmla="*/ 255216 w 2585766"/>
                  <a:gd name="connsiteY6" fmla="*/ 1531265 h 1531265"/>
                  <a:gd name="connsiteX7" fmla="*/ 0 w 2585766"/>
                  <a:gd name="connsiteY7" fmla="*/ 1276049 h 1531265"/>
                  <a:gd name="connsiteX8" fmla="*/ 0 w 2585766"/>
                  <a:gd name="connsiteY8" fmla="*/ 255216 h 1531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5766" h="1531265">
                    <a:moveTo>
                      <a:pt x="0" y="255216"/>
                    </a:moveTo>
                    <a:cubicBezTo>
                      <a:pt x="0" y="114264"/>
                      <a:pt x="114264" y="0"/>
                      <a:pt x="255216" y="0"/>
                    </a:cubicBezTo>
                    <a:lnTo>
                      <a:pt x="2330550" y="0"/>
                    </a:lnTo>
                    <a:cubicBezTo>
                      <a:pt x="2471502" y="0"/>
                      <a:pt x="2585766" y="114264"/>
                      <a:pt x="2585766" y="255216"/>
                    </a:cubicBezTo>
                    <a:lnTo>
                      <a:pt x="2585766" y="1276049"/>
                    </a:lnTo>
                    <a:cubicBezTo>
                      <a:pt x="2585766" y="1417001"/>
                      <a:pt x="2471502" y="1531265"/>
                      <a:pt x="2330550" y="1531265"/>
                    </a:cubicBezTo>
                    <a:lnTo>
                      <a:pt x="255216" y="1531265"/>
                    </a:lnTo>
                    <a:cubicBezTo>
                      <a:pt x="114264" y="1531265"/>
                      <a:pt x="0" y="1417001"/>
                      <a:pt x="0" y="1276049"/>
                    </a:cubicBezTo>
                    <a:lnTo>
                      <a:pt x="0" y="2552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90" tIns="128090" rIns="128090" bIns="12809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600" b="1" kern="12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Student Data Extraction and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</a:t>
                </a:r>
                <a:r>
                  <a:rPr lang="en-US" altLang="zh-TW" sz="16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Report (SRR) Generation </a:t>
                </a:r>
                <a:endParaRPr lang="en-US" altLang="zh-TW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838" indent="-96838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HK" sz="16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Prepare Academic  Performance, Personal and General Abilities and A</a:t>
                </a:r>
                <a:r>
                  <a:rPr lang="en-US" altLang="zh-HK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cademic Performance  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Supplementary Information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1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Generate SRR</a:t>
                </a:r>
                <a:endParaRPr lang="en-US" altLang="zh-HK" sz="1400" b="1" kern="1200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手繪多邊形 9"/>
              <p:cNvSpPr/>
              <p:nvPr/>
            </p:nvSpPr>
            <p:spPr>
              <a:xfrm>
                <a:off x="6612640" y="2452079"/>
                <a:ext cx="2529968" cy="1599785"/>
              </a:xfrm>
              <a:custGeom>
                <a:avLst/>
                <a:gdLst>
                  <a:gd name="connsiteX0" fmla="*/ 0 w 2066443"/>
                  <a:gd name="connsiteY0" fmla="*/ 259525 h 1557117"/>
                  <a:gd name="connsiteX1" fmla="*/ 259525 w 2066443"/>
                  <a:gd name="connsiteY1" fmla="*/ 0 h 1557117"/>
                  <a:gd name="connsiteX2" fmla="*/ 1806918 w 2066443"/>
                  <a:gd name="connsiteY2" fmla="*/ 0 h 1557117"/>
                  <a:gd name="connsiteX3" fmla="*/ 2066443 w 2066443"/>
                  <a:gd name="connsiteY3" fmla="*/ 259525 h 1557117"/>
                  <a:gd name="connsiteX4" fmla="*/ 2066443 w 2066443"/>
                  <a:gd name="connsiteY4" fmla="*/ 1297592 h 1557117"/>
                  <a:gd name="connsiteX5" fmla="*/ 1806918 w 2066443"/>
                  <a:gd name="connsiteY5" fmla="*/ 1557117 h 1557117"/>
                  <a:gd name="connsiteX6" fmla="*/ 259525 w 2066443"/>
                  <a:gd name="connsiteY6" fmla="*/ 1557117 h 1557117"/>
                  <a:gd name="connsiteX7" fmla="*/ 0 w 2066443"/>
                  <a:gd name="connsiteY7" fmla="*/ 1297592 h 1557117"/>
                  <a:gd name="connsiteX8" fmla="*/ 0 w 2066443"/>
                  <a:gd name="connsiteY8" fmla="*/ 259525 h 155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6443" h="1557117">
                    <a:moveTo>
                      <a:pt x="0" y="259525"/>
                    </a:moveTo>
                    <a:cubicBezTo>
                      <a:pt x="0" y="116193"/>
                      <a:pt x="116193" y="0"/>
                      <a:pt x="259525" y="0"/>
                    </a:cubicBezTo>
                    <a:lnTo>
                      <a:pt x="1806918" y="0"/>
                    </a:lnTo>
                    <a:cubicBezTo>
                      <a:pt x="1950250" y="0"/>
                      <a:pt x="2066443" y="116193"/>
                      <a:pt x="2066443" y="259525"/>
                    </a:cubicBezTo>
                    <a:lnTo>
                      <a:pt x="2066443" y="1297592"/>
                    </a:lnTo>
                    <a:cubicBezTo>
                      <a:pt x="2066443" y="1440924"/>
                      <a:pt x="1950250" y="1557117"/>
                      <a:pt x="1806918" y="1557117"/>
                    </a:cubicBezTo>
                    <a:lnTo>
                      <a:pt x="259525" y="1557117"/>
                    </a:lnTo>
                    <a:cubicBezTo>
                      <a:pt x="116193" y="1557117"/>
                      <a:pt x="0" y="1440924"/>
                      <a:pt x="0" y="1297592"/>
                    </a:cubicBezTo>
                    <a:lnTo>
                      <a:pt x="0" y="2595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9352" tIns="129352" rIns="129352" bIns="12935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zh-TW" sz="16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School Reference Report (SRR) Submission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HK" sz="8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Export and submit </a:t>
                </a:r>
                <a:r>
                  <a:rPr lang="en-US" altLang="zh-HK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HK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ata via </a:t>
                </a:r>
                <a:r>
                  <a:rPr lang="en-US" altLang="zh-TW" sz="14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JUPAS Portal</a:t>
                </a:r>
                <a:endParaRPr lang="en-US" altLang="zh-HK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群組 10"/>
          <p:cNvGrpSpPr/>
          <p:nvPr/>
        </p:nvGrpSpPr>
        <p:grpSpPr>
          <a:xfrm>
            <a:off x="304800" y="4298642"/>
            <a:ext cx="8528986" cy="2317040"/>
            <a:chOff x="110682" y="4298642"/>
            <a:chExt cx="8723105" cy="2317040"/>
          </a:xfrm>
        </p:grpSpPr>
        <p:sp>
          <p:nvSpPr>
            <p:cNvPr id="15" name="向右箭號 14"/>
            <p:cNvSpPr/>
            <p:nvPr/>
          </p:nvSpPr>
          <p:spPr>
            <a:xfrm>
              <a:off x="572602" y="4298642"/>
              <a:ext cx="8261185" cy="231704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手繪多邊形 15"/>
            <p:cNvSpPr/>
            <p:nvPr/>
          </p:nvSpPr>
          <p:spPr>
            <a:xfrm>
              <a:off x="110682" y="4979967"/>
              <a:ext cx="3822884" cy="1493981"/>
            </a:xfrm>
            <a:custGeom>
              <a:avLst/>
              <a:gdLst>
                <a:gd name="connsiteX0" fmla="*/ 0 w 2888463"/>
                <a:gd name="connsiteY0" fmla="*/ 249002 h 1493981"/>
                <a:gd name="connsiteX1" fmla="*/ 249002 w 2888463"/>
                <a:gd name="connsiteY1" fmla="*/ 0 h 1493981"/>
                <a:gd name="connsiteX2" fmla="*/ 2639461 w 2888463"/>
                <a:gd name="connsiteY2" fmla="*/ 0 h 1493981"/>
                <a:gd name="connsiteX3" fmla="*/ 2888463 w 2888463"/>
                <a:gd name="connsiteY3" fmla="*/ 249002 h 1493981"/>
                <a:gd name="connsiteX4" fmla="*/ 2888463 w 2888463"/>
                <a:gd name="connsiteY4" fmla="*/ 1244979 h 1493981"/>
                <a:gd name="connsiteX5" fmla="*/ 2639461 w 2888463"/>
                <a:gd name="connsiteY5" fmla="*/ 1493981 h 1493981"/>
                <a:gd name="connsiteX6" fmla="*/ 249002 w 2888463"/>
                <a:gd name="connsiteY6" fmla="*/ 1493981 h 1493981"/>
                <a:gd name="connsiteX7" fmla="*/ 0 w 2888463"/>
                <a:gd name="connsiteY7" fmla="*/ 1244979 h 1493981"/>
                <a:gd name="connsiteX8" fmla="*/ 0 w 2888463"/>
                <a:gd name="connsiteY8" fmla="*/ 249002 h 14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463" h="1493981">
                  <a:moveTo>
                    <a:pt x="0" y="249002"/>
                  </a:moveTo>
                  <a:cubicBezTo>
                    <a:pt x="0" y="111482"/>
                    <a:pt x="111482" y="0"/>
                    <a:pt x="249002" y="0"/>
                  </a:cubicBezTo>
                  <a:lnTo>
                    <a:pt x="2639461" y="0"/>
                  </a:lnTo>
                  <a:cubicBezTo>
                    <a:pt x="2776981" y="0"/>
                    <a:pt x="2888463" y="111482"/>
                    <a:pt x="2888463" y="249002"/>
                  </a:cubicBezTo>
                  <a:lnTo>
                    <a:pt x="2888463" y="1244979"/>
                  </a:lnTo>
                  <a:cubicBezTo>
                    <a:pt x="2888463" y="1382499"/>
                    <a:pt x="2776981" y="1493981"/>
                    <a:pt x="2639461" y="1493981"/>
                  </a:cubicBezTo>
                  <a:lnTo>
                    <a:pt x="249002" y="1493981"/>
                  </a:lnTo>
                  <a:cubicBezTo>
                    <a:pt x="111482" y="1493981"/>
                    <a:pt x="0" y="1382499"/>
                    <a:pt x="0" y="1244979"/>
                  </a:cubicBezTo>
                  <a:lnTo>
                    <a:pt x="0" y="24900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890" tIns="133890" rIns="133890" bIns="133890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altLang="zh-HK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List and </a:t>
              </a: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SRR Generation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HK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Extract Student Data and g</a:t>
              </a:r>
              <a:r>
                <a:rPr lang="en-US" altLang="zh-HK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enerate SRR</a:t>
              </a:r>
              <a:endParaRPr lang="en-US" altLang="zh-HK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4079709" y="4988217"/>
              <a:ext cx="3479842" cy="1485982"/>
            </a:xfrm>
            <a:custGeom>
              <a:avLst/>
              <a:gdLst>
                <a:gd name="connsiteX0" fmla="*/ 0 w 2887505"/>
                <a:gd name="connsiteY0" fmla="*/ 247669 h 1485982"/>
                <a:gd name="connsiteX1" fmla="*/ 247669 w 2887505"/>
                <a:gd name="connsiteY1" fmla="*/ 0 h 1485982"/>
                <a:gd name="connsiteX2" fmla="*/ 2639836 w 2887505"/>
                <a:gd name="connsiteY2" fmla="*/ 0 h 1485982"/>
                <a:gd name="connsiteX3" fmla="*/ 2887505 w 2887505"/>
                <a:gd name="connsiteY3" fmla="*/ 247669 h 1485982"/>
                <a:gd name="connsiteX4" fmla="*/ 2887505 w 2887505"/>
                <a:gd name="connsiteY4" fmla="*/ 1238313 h 1485982"/>
                <a:gd name="connsiteX5" fmla="*/ 2639836 w 2887505"/>
                <a:gd name="connsiteY5" fmla="*/ 1485982 h 1485982"/>
                <a:gd name="connsiteX6" fmla="*/ 247669 w 2887505"/>
                <a:gd name="connsiteY6" fmla="*/ 1485982 h 1485982"/>
                <a:gd name="connsiteX7" fmla="*/ 0 w 2887505"/>
                <a:gd name="connsiteY7" fmla="*/ 1238313 h 1485982"/>
                <a:gd name="connsiteX8" fmla="*/ 0 w 2887505"/>
                <a:gd name="connsiteY8" fmla="*/ 247669 h 14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7505" h="1485982">
                  <a:moveTo>
                    <a:pt x="0" y="247669"/>
                  </a:moveTo>
                  <a:cubicBezTo>
                    <a:pt x="0" y="110885"/>
                    <a:pt x="110885" y="0"/>
                    <a:pt x="247669" y="0"/>
                  </a:cubicBezTo>
                  <a:lnTo>
                    <a:pt x="2639836" y="0"/>
                  </a:lnTo>
                  <a:cubicBezTo>
                    <a:pt x="2776620" y="0"/>
                    <a:pt x="2887505" y="110885"/>
                    <a:pt x="2887505" y="247669"/>
                  </a:cubicBezTo>
                  <a:lnTo>
                    <a:pt x="2887505" y="1238313"/>
                  </a:lnTo>
                  <a:cubicBezTo>
                    <a:pt x="2887505" y="1375097"/>
                    <a:pt x="2776620" y="1485982"/>
                    <a:pt x="2639836" y="1485982"/>
                  </a:cubicBezTo>
                  <a:lnTo>
                    <a:pt x="247669" y="1485982"/>
                  </a:lnTo>
                  <a:cubicBezTo>
                    <a:pt x="110885" y="1485982"/>
                    <a:pt x="0" y="1375097"/>
                    <a:pt x="0" y="1238313"/>
                  </a:cubicBezTo>
                  <a:lnTo>
                    <a:pt x="0" y="24766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00" tIns="133500" rIns="133500" bIns="1335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HK" sz="16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D</a:t>
              </a:r>
              <a:r>
                <a:rPr lang="en-US" altLang="zh-HK" sz="1600" b="1" kern="1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ata Submission</a:t>
              </a:r>
              <a:endParaRPr lang="en-US" altLang="zh-HK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ctr" defTabSz="622300" eaLnBrk="1" latinLnBrk="0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HK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555625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Export Student List </a:t>
              </a:r>
              <a:r>
                <a:rPr lang="en-US" altLang="zh-HK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and SRR (optional)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altLang="zh-TW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E-APP Portal </a:t>
              </a:r>
              <a:r>
                <a:rPr lang="en-US" altLang="zh-TW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via </a:t>
              </a:r>
              <a:r>
                <a:rPr lang="en-US" altLang="zh-HK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CDS</a:t>
              </a:r>
              <a:endParaRPr lang="en-US" altLang="zh-HK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43305" y="119374"/>
            <a:ext cx="8686800" cy="838200"/>
          </a:xfrm>
        </p:spPr>
        <p:txBody>
          <a:bodyPr>
            <a:noAutofit/>
          </a:bodyPr>
          <a:lstStyle/>
          <a:p>
            <a:r>
              <a:rPr lang="en-US" altLang="zh-TW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Work </a:t>
            </a:r>
            <a:r>
              <a:rPr lang="en-U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endParaRPr lang="zh-HK" altLang="en-US" sz="3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67026" y="3415390"/>
            <a:ext cx="1232854" cy="673697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2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5199</TotalTime>
  <Words>1591</Words>
  <Application>Microsoft Office PowerPoint</Application>
  <PresentationFormat>如螢幕大小 (4:3)</PresentationFormat>
  <Paragraphs>442</Paragraphs>
  <Slides>73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73</vt:i4>
      </vt:variant>
    </vt:vector>
  </HeadingPairs>
  <TitlesOfParts>
    <vt:vector size="84" baseType="lpstr">
      <vt:lpstr>細明體</vt:lpstr>
      <vt:lpstr>微軟正黑體</vt:lpstr>
      <vt:lpstr>新細明體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CodeManagement_2006</vt:lpstr>
      <vt:lpstr>PowerPoint 簡報</vt:lpstr>
      <vt:lpstr>Preparatory Work 1</vt:lpstr>
      <vt:lpstr>Preparatory Work 2</vt:lpstr>
      <vt:lpstr>Preparatory Work 3</vt:lpstr>
      <vt:lpstr>  Work Flow</vt:lpstr>
      <vt:lpstr>Module Flow Chart</vt:lpstr>
      <vt:lpstr>PowerPoint 簡報</vt:lpstr>
      <vt:lpstr>PowerPoint 簡報</vt:lpstr>
      <vt:lpstr>  Work Flow</vt:lpstr>
      <vt:lpstr>Subject Grouping</vt:lpstr>
      <vt:lpstr>Generate Student List(1)</vt:lpstr>
      <vt:lpstr>Generate Student List(2)</vt:lpstr>
      <vt:lpstr>Generate Student List(3)</vt:lpstr>
      <vt:lpstr>Generate Student List(4)</vt:lpstr>
      <vt:lpstr>Generate Student List(5)</vt:lpstr>
      <vt:lpstr>Generate Student List(6)</vt:lpstr>
      <vt:lpstr>Generate Student List(7)</vt:lpstr>
      <vt:lpstr>PowerPoint 簡報</vt:lpstr>
      <vt:lpstr>  Work Flow</vt:lpstr>
      <vt:lpstr>Import Data File(1)</vt:lpstr>
      <vt:lpstr>Import Data File(2)</vt:lpstr>
      <vt:lpstr>Import Data File(3)</vt:lpstr>
      <vt:lpstr>Import Data File(4)</vt:lpstr>
      <vt:lpstr>Student Mapping</vt:lpstr>
      <vt:lpstr>Import Personal and General Abilities(1)</vt:lpstr>
      <vt:lpstr>Import Personal and General Abilities(2)</vt:lpstr>
      <vt:lpstr>Import Personal and General Abilities(3)</vt:lpstr>
      <vt:lpstr>PowerPoint 簡報</vt:lpstr>
      <vt:lpstr>  Work Flow</vt:lpstr>
      <vt:lpstr>School Reference Report(SRR)(1)</vt:lpstr>
      <vt:lpstr>School Reference Report(SRR)(2)</vt:lpstr>
      <vt:lpstr>School Reference Report(SRR)(3)</vt:lpstr>
      <vt:lpstr>School Reference Report(SRR)(4)</vt:lpstr>
      <vt:lpstr>School Reference Report(SRR)(5)</vt:lpstr>
      <vt:lpstr>School Reference Report(SRR)(6)</vt:lpstr>
      <vt:lpstr>School Reference Report(SRR)(7)</vt:lpstr>
      <vt:lpstr>School Reference Report(SRR)(8)</vt:lpstr>
      <vt:lpstr>School Reference Report(SRR)(9)</vt:lpstr>
      <vt:lpstr>School Reference Report(SRR)(10)</vt:lpstr>
      <vt:lpstr>School Reference Report(SRR)(11)</vt:lpstr>
      <vt:lpstr>School Reference Report(SRR)(12)</vt:lpstr>
      <vt:lpstr>School Reference Report(SRR)(13)</vt:lpstr>
      <vt:lpstr>PowerPoint 簡報</vt:lpstr>
      <vt:lpstr>  Work Flow</vt:lpstr>
      <vt:lpstr>PowerPoint 簡報</vt:lpstr>
      <vt:lpstr>Process Incoming Data</vt:lpstr>
      <vt:lpstr>Process Incoming Data</vt:lpstr>
      <vt:lpstr>Generate Designated Student List(1)</vt:lpstr>
      <vt:lpstr>Generate Designated Student List(2)</vt:lpstr>
      <vt:lpstr>Generate Designated Student List(3)</vt:lpstr>
      <vt:lpstr>Generate Designated Student List(4)</vt:lpstr>
      <vt:lpstr>Generate Designated Student List(5)</vt:lpstr>
      <vt:lpstr>Generate Designated Student List(6)</vt:lpstr>
      <vt:lpstr>PowerPoint 簡報</vt:lpstr>
      <vt:lpstr>  Work Flow</vt:lpstr>
      <vt:lpstr>Prepare Academic Performance File</vt:lpstr>
      <vt:lpstr>Prepare Personal &amp; General Ability File</vt:lpstr>
      <vt:lpstr>Prepare &amp; Confirm Outgoing Data(1)</vt:lpstr>
      <vt:lpstr>Prepare &amp; Confirm Outgoing Data(2)</vt:lpstr>
      <vt:lpstr>Prepare &amp; Confirm Outgoing Data(3)</vt:lpstr>
      <vt:lpstr>Prepare &amp; Confirm Outgoing Data(4)</vt:lpstr>
      <vt:lpstr>Prepare &amp; Confirm Outgoing Data(5)</vt:lpstr>
      <vt:lpstr>Confirmed Outgoing Data(1)</vt:lpstr>
      <vt:lpstr>Confirmed Outgoing Data(2)</vt:lpstr>
      <vt:lpstr>Confirmed Outgoing Data(3)</vt:lpstr>
      <vt:lpstr>Report</vt:lpstr>
      <vt:lpstr>PowerPoint 簡報</vt:lpstr>
      <vt:lpstr>PowerPoint 簡報</vt:lpstr>
      <vt:lpstr>常見問題(FAQ)</vt:lpstr>
      <vt:lpstr>PowerPoint 簡報</vt:lpstr>
      <vt:lpstr>PowerPoint 簡報</vt:lpstr>
      <vt:lpstr>有用資料</vt:lpstr>
      <vt:lpstr>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CHENG, Chun-ying Novem</dc:creator>
  <cp:lastModifiedBy>user</cp:lastModifiedBy>
  <cp:revision>876</cp:revision>
  <cp:lastPrinted>2021-10-05T08:10:50Z</cp:lastPrinted>
  <dcterms:created xsi:type="dcterms:W3CDTF">2017-12-12T04:09:30Z</dcterms:created>
  <dcterms:modified xsi:type="dcterms:W3CDTF">2021-10-15T04:26:03Z</dcterms:modified>
</cp:coreProperties>
</file>