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9"/>
  </p:notesMasterIdLst>
  <p:handoutMasterIdLst>
    <p:handoutMasterId r:id="rId10"/>
  </p:handoutMasterIdLst>
  <p:sldIdLst>
    <p:sldId id="256" r:id="rId4"/>
    <p:sldId id="339" r:id="rId5"/>
    <p:sldId id="334" r:id="rId6"/>
    <p:sldId id="341" r:id="rId7"/>
    <p:sldId id="294" r:id="rId8"/>
  </p:sldIdLst>
  <p:sldSz cx="12192000" cy="6858000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92403397-DC87-4AA5-9E50-DFD4A1CCB781}">
          <p14:sldIdLst>
            <p14:sldId id="256"/>
            <p14:sldId id="339"/>
            <p14:sldId id="334"/>
            <p14:sldId id="341"/>
            <p14:sldId id="29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UNG, Wai-chung Henry" initials="LWH" lastIdx="15" clrIdx="0">
    <p:extLst>
      <p:ext uri="{19B8F6BF-5375-455C-9EA6-DF929625EA0E}">
        <p15:presenceInfo xmlns:p15="http://schemas.microsoft.com/office/powerpoint/2012/main" userId="S-1-5-21-2637006528-1015924553-1750768987-1160" providerId="AD"/>
      </p:ext>
    </p:extLst>
  </p:cmAuthor>
  <p:cmAuthor id="2" name="SIM7" initials="SIM7" lastIdx="19" clrIdx="1">
    <p:extLst>
      <p:ext uri="{19B8F6BF-5375-455C-9EA6-DF929625EA0E}">
        <p15:presenceInfo xmlns:p15="http://schemas.microsoft.com/office/powerpoint/2012/main" userId="SIM7" providerId="None"/>
      </p:ext>
    </p:extLst>
  </p:cmAuthor>
  <p:cmAuthor id="3" name="LAM, Hiu-fung Cathy" initials="LHC" lastIdx="6" clrIdx="2">
    <p:extLst>
      <p:ext uri="{19B8F6BF-5375-455C-9EA6-DF929625EA0E}">
        <p15:presenceInfo xmlns:p15="http://schemas.microsoft.com/office/powerpoint/2012/main" userId="S-1-5-21-2637006528-1015924553-1750768987-30449" providerId="AD"/>
      </p:ext>
    </p:extLst>
  </p:cmAuthor>
  <p:cmAuthor id="4" name="SIM" initials="SIM" lastIdx="22" clrIdx="3">
    <p:extLst>
      <p:ext uri="{19B8F6BF-5375-455C-9EA6-DF929625EA0E}">
        <p15:presenceInfo xmlns:p15="http://schemas.microsoft.com/office/powerpoint/2012/main" userId="SIM" providerId="None"/>
      </p:ext>
    </p:extLst>
  </p:cmAuthor>
  <p:cmAuthor id="5" name="Ricardo Yu" initials="RY" lastIdx="15" clrIdx="4">
    <p:extLst>
      <p:ext uri="{19B8F6BF-5375-455C-9EA6-DF929625EA0E}">
        <p15:presenceInfo xmlns:p15="http://schemas.microsoft.com/office/powerpoint/2012/main" userId="S::ricardo.yu@ges.com.hk::48e45529-1bd2-4b89-9705-aafce10c1be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7FAFD"/>
    <a:srgbClr val="2E75B6"/>
    <a:srgbClr val="CEE1F2"/>
    <a:srgbClr val="B5D2EC"/>
    <a:srgbClr val="663300"/>
    <a:srgbClr val="FFCC99"/>
    <a:srgbClr val="FFCCFF"/>
    <a:srgbClr val="CC00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56" autoAdjust="0"/>
    <p:restoredTop sz="89499" autoAdjust="0"/>
  </p:normalViewPr>
  <p:slideViewPr>
    <p:cSldViewPr snapToGrid="0">
      <p:cViewPr varScale="1">
        <p:scale>
          <a:sx n="98" d="100"/>
          <a:sy n="98" d="100"/>
        </p:scale>
        <p:origin x="97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4080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1099" y="3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/>
          <a:lstStyle>
            <a:lvl1pPr algn="r">
              <a:defRPr sz="1200"/>
            </a:lvl1pPr>
          </a:lstStyle>
          <a:p>
            <a:fld id="{5A6930C4-1CEF-44DC-BA4F-D4673626C546}" type="datetimeFigureOut">
              <a:rPr lang="zh-HK" altLang="en-US" smtClean="0"/>
              <a:t>6/12/2024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8245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1099" y="9428245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 anchor="b"/>
          <a:lstStyle>
            <a:lvl1pPr algn="r">
              <a:defRPr sz="1200"/>
            </a:lvl1pPr>
          </a:lstStyle>
          <a:p>
            <a:fld id="{CDEF0C94-2FE2-4F67-B31A-C622EEA70FD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77704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732" cy="498630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864" y="1"/>
            <a:ext cx="2945732" cy="498630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71A6E3F1-224B-425D-A857-3CA308D64953}" type="datetimeFigureOut">
              <a:rPr lang="zh-HK" altLang="en-US" smtClean="0"/>
              <a:t>6/12/2024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202" y="4777198"/>
            <a:ext cx="5437275" cy="3908613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2" y="9428010"/>
            <a:ext cx="2945732" cy="498628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864" y="9428010"/>
            <a:ext cx="2945732" cy="498628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1E360F69-5F52-4D59-8E6C-D976104DA97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27069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6CEAE-F447-4323-8534-00D3DFDBC216}" type="slidenum">
              <a:rPr lang="en-US" altLang="zh-TW" smtClean="0"/>
              <a:pPr/>
              <a:t>3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26049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6CEAE-F447-4323-8534-00D3DFDBC216}" type="slidenum">
              <a:rPr lang="en-US" altLang="zh-TW" smtClean="0"/>
              <a:pPr/>
              <a:t>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55571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>
            <a:extLst>
              <a:ext uri="{FF2B5EF4-FFF2-40B4-BE49-F238E27FC236}">
                <a16:creationId xmlns:a16="http://schemas.microsoft.com/office/drawing/2014/main" id="{635241B9-6404-4628-AE09-839B066B3A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44800" y="2438400"/>
            <a:ext cx="7924800" cy="1143000"/>
          </a:xfrm>
          <a:prstGeom prst="rect">
            <a:avLst/>
          </a:prstGeom>
        </p:spPr>
        <p:txBody>
          <a:bodyPr/>
          <a:lstStyle>
            <a:lvl1pPr algn="r">
              <a:defRPr lang="en-US" altLang="zh-TW" sz="4800" b="1" noProof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  <a:endParaRPr lang="en-US" altLang="zh-TW" noProof="0" dirty="0"/>
          </a:p>
        </p:txBody>
      </p:sp>
      <p:sp>
        <p:nvSpPr>
          <p:cNvPr id="13" name="Rectangle 1027">
            <a:extLst>
              <a:ext uri="{FF2B5EF4-FFF2-40B4-BE49-F238E27FC236}">
                <a16:creationId xmlns:a16="http://schemas.microsoft.com/office/drawing/2014/main" id="{5E4EDF56-8EA8-4F51-AA6F-DB1DEFF70B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44800" y="3810001"/>
            <a:ext cx="7924800" cy="9747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600">
                <a:solidFill>
                  <a:srgbClr val="004A48"/>
                </a:solidFill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按一下以編輯母片子標題樣式</a:t>
            </a:r>
            <a:endParaRPr lang="en-US" altLang="zh-TW" noProof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4FCD2874-BFE6-457A-ACBB-071CAF287E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81" y="17393"/>
            <a:ext cx="2489606" cy="1590730"/>
          </a:xfrm>
          <a:prstGeom prst="rect">
            <a:avLst/>
          </a:prstGeom>
        </p:spPr>
      </p:pic>
      <p:grpSp>
        <p:nvGrpSpPr>
          <p:cNvPr id="11" name="Group 4">
            <a:extLst>
              <a:ext uri="{FF2B5EF4-FFF2-40B4-BE49-F238E27FC236}">
                <a16:creationId xmlns:a16="http://schemas.microsoft.com/office/drawing/2014/main" id="{13E72F35-3812-4F97-BA68-593F2C02403D}"/>
              </a:ext>
            </a:extLst>
          </p:cNvPr>
          <p:cNvGrpSpPr/>
          <p:nvPr userDrawn="1"/>
        </p:nvGrpSpPr>
        <p:grpSpPr>
          <a:xfrm>
            <a:off x="11351895" y="0"/>
            <a:ext cx="840103" cy="6858000"/>
            <a:chOff x="250409" y="0"/>
            <a:chExt cx="272970" cy="2087880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5219A514-3B88-467B-B1CA-C375CE10AC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0409" y="0"/>
              <a:ext cx="272970" cy="2087880"/>
            </a:xfrm>
            <a:custGeom>
              <a:avLst/>
              <a:gdLst/>
              <a:ahLst/>
              <a:cxnLst/>
              <a:rect l="l" t="t" r="r" b="b"/>
              <a:pathLst>
                <a:path w="523379" h="3479800">
                  <a:moveTo>
                    <a:pt x="0" y="0"/>
                  </a:moveTo>
                  <a:lnTo>
                    <a:pt x="523379" y="0"/>
                  </a:lnTo>
                  <a:lnTo>
                    <a:pt x="523379" y="3479800"/>
                  </a:lnTo>
                  <a:lnTo>
                    <a:pt x="0" y="3479800"/>
                  </a:lnTo>
                  <a:close/>
                </a:path>
              </a:pathLst>
            </a:custGeom>
            <a:solidFill>
              <a:srgbClr val="D7E7F5"/>
            </a:solidFill>
          </p:spPr>
          <p:txBody>
            <a:bodyPr vert="vert270" tIns="10800" bIns="10800"/>
            <a:lstStyle/>
            <a:p>
              <a:r>
                <a:rPr lang="en-US" altLang="zh-TW" sz="4000" dirty="0">
                  <a:solidFill>
                    <a:srgbClr val="EBF0F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zh-TW" altLang="en-US" sz="4000" dirty="0">
                <a:solidFill>
                  <a:srgbClr val="EBF0F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AD288FEC-AA20-43F8-835C-0CEBA2C73EC1}"/>
              </a:ext>
            </a:extLst>
          </p:cNvPr>
          <p:cNvSpPr/>
          <p:nvPr userDrawn="1"/>
        </p:nvSpPr>
        <p:spPr>
          <a:xfrm>
            <a:off x="333148" y="5648464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kumimoji="1" lang="zh-TW" altLang="en-US" sz="2000" dirty="0">
                <a:ln>
                  <a:solidFill>
                    <a:srgbClr val="0070C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教育局</a:t>
            </a:r>
          </a:p>
          <a:p>
            <a:pPr>
              <a:defRPr/>
            </a:pPr>
            <a:r>
              <a:rPr kumimoji="1" lang="zh-TW" altLang="en-US" sz="2000" dirty="0">
                <a:ln>
                  <a:solidFill>
                    <a:srgbClr val="0070C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系統及資訊管理組</a:t>
            </a:r>
          </a:p>
        </p:txBody>
      </p:sp>
      <p:pic>
        <p:nvPicPr>
          <p:cNvPr id="20" name="圖片 19">
            <a:extLst>
              <a:ext uri="{FF2B5EF4-FFF2-40B4-BE49-F238E27FC236}">
                <a16:creationId xmlns:a16="http://schemas.microsoft.com/office/drawing/2014/main" id="{4539CA01-2C86-42BF-BC79-9C12D166EC2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61855" y="3730074"/>
            <a:ext cx="6264000" cy="129717"/>
          </a:xfrm>
          <a:prstGeom prst="rect">
            <a:avLst/>
          </a:prstGeom>
        </p:spPr>
      </p:pic>
      <p:pic>
        <p:nvPicPr>
          <p:cNvPr id="21" name="圖片 20">
            <a:extLst>
              <a:ext uri="{FF2B5EF4-FFF2-40B4-BE49-F238E27FC236}">
                <a16:creationId xmlns:a16="http://schemas.microsoft.com/office/drawing/2014/main" id="{59EC2015-1BCE-4CAC-82A4-E0B3CD2E44D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579227" y="3563420"/>
            <a:ext cx="6372000" cy="135604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01AEA9E3-178C-490D-AC73-A7332BBA0AA6}"/>
              </a:ext>
            </a:extLst>
          </p:cNvPr>
          <p:cNvSpPr txBox="1"/>
          <p:nvPr userDrawn="1"/>
        </p:nvSpPr>
        <p:spPr>
          <a:xfrm rot="16200000">
            <a:off x="10192598" y="4788826"/>
            <a:ext cx="31586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CloudSAMS</a:t>
            </a:r>
            <a:endParaRPr lang="en-US" sz="4000" b="1" spc="-1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280052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zh-TW" altLang="en-US" sz="2400" dirty="0">
                <a:solidFill>
                  <a:schemeClr val="folHlink"/>
                </a:solidFill>
                <a:latin typeface="+mn-lt"/>
                <a:ea typeface="+mn-ea"/>
                <a:cs typeface="+mn-cs"/>
              </a:defRPr>
            </a:lvl1pPr>
            <a:lvl2pPr>
              <a:defRPr lang="zh-TW" altLang="en-US" sz="2100" dirty="0">
                <a:solidFill>
                  <a:schemeClr val="folHlink"/>
                </a:solidFill>
                <a:latin typeface="+mn-lt"/>
              </a:defRPr>
            </a:lvl2pPr>
            <a:lvl3pPr>
              <a:defRPr lang="zh-TW" altLang="en-US" sz="1800" dirty="0">
                <a:solidFill>
                  <a:schemeClr val="folHlink"/>
                </a:solidFill>
                <a:latin typeface="+mn-lt"/>
              </a:defRPr>
            </a:lvl3pPr>
            <a:lvl4pPr>
              <a:defRPr lang="zh-TW" altLang="en-US" sz="1700" dirty="0">
                <a:solidFill>
                  <a:schemeClr val="folHlink"/>
                </a:solidFill>
                <a:latin typeface="+mn-lt"/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zh-HK" altLang="en-US" dirty="0"/>
          </a:p>
        </p:txBody>
      </p:sp>
      <p:sp>
        <p:nvSpPr>
          <p:cNvPr id="7" name="Rectangle 1032">
            <a:extLst>
              <a:ext uri="{FF2B5EF4-FFF2-40B4-BE49-F238E27FC236}">
                <a16:creationId xmlns:a16="http://schemas.microsoft.com/office/drawing/2014/main" id="{5D745BEB-0175-4608-BCDF-C0A00F4C70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F0AFEF2-E9C4-4A46-B2B9-0987AE8A0536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189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032">
            <a:extLst>
              <a:ext uri="{FF2B5EF4-FFF2-40B4-BE49-F238E27FC236}">
                <a16:creationId xmlns:a16="http://schemas.microsoft.com/office/drawing/2014/main" id="{E6B67330-8775-428E-9999-1505B0ACF1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35109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219200" y="1509713"/>
            <a:ext cx="5283200" cy="46085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705600" y="1509713"/>
            <a:ext cx="5283200" cy="46085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1032">
            <a:extLst>
              <a:ext uri="{FF2B5EF4-FFF2-40B4-BE49-F238E27FC236}">
                <a16:creationId xmlns:a16="http://schemas.microsoft.com/office/drawing/2014/main" id="{4A4002C6-7F14-4731-BC20-7B9B3C8260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10289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B4C24F66-D125-4F79-A64B-6CCC3D01C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8" name="Rectangle 1032">
            <a:extLst>
              <a:ext uri="{FF2B5EF4-FFF2-40B4-BE49-F238E27FC236}">
                <a16:creationId xmlns:a16="http://schemas.microsoft.com/office/drawing/2014/main" id="{B1DAEE3E-4B73-415E-814D-0FF70825F4F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76649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219200" y="1509713"/>
            <a:ext cx="5283200" cy="46085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705600" y="1509713"/>
            <a:ext cx="5283200" cy="46085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1032">
            <a:extLst>
              <a:ext uri="{FF2B5EF4-FFF2-40B4-BE49-F238E27FC236}">
                <a16:creationId xmlns:a16="http://schemas.microsoft.com/office/drawing/2014/main" id="{67D7D5DD-2948-40FA-8FBF-3FB22A6578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4828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Rectangle 1032">
            <a:extLst>
              <a:ext uri="{FF2B5EF4-FFF2-40B4-BE49-F238E27FC236}">
                <a16:creationId xmlns:a16="http://schemas.microsoft.com/office/drawing/2014/main" id="{CA6AC465-E014-49CB-8844-29A0F59407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81616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57138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2">
            <a:extLst>
              <a:ext uri="{FF2B5EF4-FFF2-40B4-BE49-F238E27FC236}">
                <a16:creationId xmlns:a16="http://schemas.microsoft.com/office/drawing/2014/main" id="{FC03FC6E-3F99-4AA3-80AF-4061C271DF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813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g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>
            <a:extLst>
              <a:ext uri="{FF2B5EF4-FFF2-40B4-BE49-F238E27FC236}">
                <a16:creationId xmlns:a16="http://schemas.microsoft.com/office/drawing/2014/main" id="{C9BB8881-ECBC-4142-9933-CDAB826E4185}"/>
              </a:ext>
            </a:extLst>
          </p:cNvPr>
          <p:cNvSpPr/>
          <p:nvPr userDrawn="1"/>
        </p:nvSpPr>
        <p:spPr>
          <a:xfrm>
            <a:off x="0" y="6283067"/>
            <a:ext cx="12192000" cy="584776"/>
          </a:xfrm>
          <a:prstGeom prst="rect">
            <a:avLst/>
          </a:prstGeom>
          <a:gradFill>
            <a:gsLst>
              <a:gs pos="18000">
                <a:srgbClr val="F7FAFD"/>
              </a:gs>
              <a:gs pos="58000">
                <a:srgbClr val="B5D2EC"/>
              </a:gs>
              <a:gs pos="81000">
                <a:srgbClr val="B5D2EC"/>
              </a:gs>
              <a:gs pos="100000">
                <a:srgbClr val="CEE1F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F0E82B3-CBDD-4AC0-821B-99CF90E0C81F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40" y="48034"/>
            <a:ext cx="1591731" cy="1017034"/>
          </a:xfrm>
          <a:prstGeom prst="rect">
            <a:avLst/>
          </a:prstGeom>
        </p:spPr>
      </p:pic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509713"/>
            <a:ext cx="1076960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altLang="zh-TW" sz="2800" b="0" i="0" u="none" strike="noStrike" kern="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Trebuchet MS"/>
              </a:rPr>
              <a:t>Second level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rebuchet MS"/>
              </a:rPr>
              <a:t>Third level</a:t>
            </a:r>
          </a:p>
          <a:p>
            <a:pPr marL="1600200" marR="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/>
              </a:rPr>
              <a:t>Fourth level</a:t>
            </a:r>
          </a:p>
        </p:txBody>
      </p:sp>
      <p:sp>
        <p:nvSpPr>
          <p:cNvPr id="15" name="Rectangle 1028">
            <a:extLst>
              <a:ext uri="{FF2B5EF4-FFF2-40B4-BE49-F238E27FC236}">
                <a16:creationId xmlns:a16="http://schemas.microsoft.com/office/drawing/2014/main" id="{AD4C71FC-CCAA-42BB-8D48-DFD3FDF83E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70101" y="263690"/>
            <a:ext cx="955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  <a:endParaRPr lang="en-US" altLang="zh-TW" dirty="0"/>
          </a:p>
        </p:txBody>
      </p:sp>
      <p:sp>
        <p:nvSpPr>
          <p:cNvPr id="16" name="Rectangle 1034">
            <a:extLst>
              <a:ext uri="{FF2B5EF4-FFF2-40B4-BE49-F238E27FC236}">
                <a16:creationId xmlns:a16="http://schemas.microsoft.com/office/drawing/2014/main" id="{11DA46A4-38A6-4E5A-9752-565E045AFC52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7" name="Rectangle 1035">
            <a:extLst>
              <a:ext uri="{FF2B5EF4-FFF2-40B4-BE49-F238E27FC236}">
                <a16:creationId xmlns:a16="http://schemas.microsoft.com/office/drawing/2014/main" id="{ECF39216-7EA6-4DDD-969A-CA2C48B8803A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rgbClr val="3F8D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8" name="Rectangle 1036">
            <a:extLst>
              <a:ext uri="{FF2B5EF4-FFF2-40B4-BE49-F238E27FC236}">
                <a16:creationId xmlns:a16="http://schemas.microsoft.com/office/drawing/2014/main" id="{496A3C86-C137-476B-B3EA-5A54F8D4D6E4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4692651" y="1092200"/>
            <a:ext cx="5278967" cy="31750"/>
          </a:xfrm>
          <a:prstGeom prst="rect">
            <a:avLst/>
          </a:prstGeom>
          <a:gradFill rotWithShape="0">
            <a:gsLst>
              <a:gs pos="0">
                <a:srgbClr val="3F8DA5"/>
              </a:gs>
              <a:gs pos="100000">
                <a:srgbClr val="9BCA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9" name="Rectangle 1037">
            <a:extLst>
              <a:ext uri="{FF2B5EF4-FFF2-40B4-BE49-F238E27FC236}">
                <a16:creationId xmlns:a16="http://schemas.microsoft.com/office/drawing/2014/main" id="{2E234E59-394E-4DFC-8838-16B123A48A3D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7429501" y="1187450"/>
            <a:ext cx="3359151" cy="31750"/>
          </a:xfrm>
          <a:prstGeom prst="rect">
            <a:avLst/>
          </a:prstGeom>
          <a:solidFill>
            <a:srgbClr val="A1CD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AD009F95-6ACD-47DA-B333-DCE5346BC742}"/>
              </a:ext>
            </a:extLst>
          </p:cNvPr>
          <p:cNvSpPr txBox="1"/>
          <p:nvPr userDrawn="1"/>
        </p:nvSpPr>
        <p:spPr>
          <a:xfrm>
            <a:off x="41565" y="6480355"/>
            <a:ext cx="4980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Systems and </a:t>
            </a:r>
            <a:r>
              <a:rPr lang="en-US" sz="1800" u="none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en-US" sz="1800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 Management Section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FAB57F6A-1ACD-4678-872A-38EEF24D92FE}"/>
              </a:ext>
            </a:extLst>
          </p:cNvPr>
          <p:cNvSpPr txBox="1"/>
          <p:nvPr userDrawn="1"/>
        </p:nvSpPr>
        <p:spPr>
          <a:xfrm>
            <a:off x="8949061" y="6400425"/>
            <a:ext cx="2492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CloudSAMS</a:t>
            </a:r>
            <a:endParaRPr lang="en-US" sz="2800" b="1" spc="-1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Rectangle 1032">
            <a:extLst>
              <a:ext uri="{FF2B5EF4-FFF2-40B4-BE49-F238E27FC236}">
                <a16:creationId xmlns:a16="http://schemas.microsoft.com/office/drawing/2014/main" id="{E6A5F99F-9F59-43CB-B56C-561C7B4947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9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2" r:id="rId6"/>
    <p:sldLayoutId id="2147483676" r:id="rId7"/>
    <p:sldLayoutId id="2147483667" r:id="rId8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altLang="zh-TW" sz="2600" b="1" dirty="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342900" marR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CF01"/>
        </a:buClr>
        <a:buSzPct val="60000"/>
        <a:buFont typeface="Wingdings" pitchFamily="2" charset="2"/>
        <a:buChar char="n"/>
        <a:tabLst/>
        <a:defRPr lang="en-US" altLang="zh-TW" sz="2800" dirty="0">
          <a:solidFill>
            <a:srgbClr val="660066"/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CC0099"/>
        </a:buClr>
        <a:buSzPct val="55000"/>
        <a:buFont typeface="Wingdings" pitchFamily="2" charset="2"/>
        <a:buChar char="n"/>
        <a:tabLst/>
        <a:defRPr lang="en-US" altLang="zh-TW" sz="2400" dirty="0">
          <a:solidFill>
            <a:srgbClr val="9900CC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E4A8"/>
        </a:buClr>
        <a:buSzPct val="50000"/>
        <a:buFont typeface="Wingdings" pitchFamily="2" charset="2"/>
        <a:buChar char="n"/>
        <a:tabLst/>
        <a:defRPr lang="en-US" altLang="zh-TW" sz="2000" dirty="0">
          <a:solidFill>
            <a:srgbClr val="6600CC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3333CC"/>
        </a:buClr>
        <a:buSzPct val="55000"/>
        <a:buFont typeface="Wingdings" pitchFamily="2" charset="2"/>
        <a:buChar char="n"/>
        <a:tabLst/>
        <a:defRPr lang="en-US" altLang="zh-TW" sz="1800" kern="1200" noProof="0" dirty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1050">
          <a:solidFill>
            <a:schemeClr val="tx1"/>
          </a:solidFill>
          <a:latin typeface="Tahoma" pitchFamily="34" charset="0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代碼管理</a:t>
            </a:r>
            <a:endParaRPr lang="zh-TW" altLang="en-GB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>
                <a:solidFill>
                  <a:schemeClr val="tx2"/>
                </a:solidFill>
                <a:latin typeface="Arial Black" pitchFamily="34" charset="0"/>
                <a:ea typeface="新細明體" pitchFamily="18" charset="-120"/>
              </a:rPr>
              <a:t>Code Management</a:t>
            </a:r>
            <a:endParaRPr lang="en-GB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08716" y="3048000"/>
            <a:ext cx="9485854" cy="762000"/>
          </a:xfrm>
        </p:spPr>
        <p:txBody>
          <a:bodyPr/>
          <a:lstStyle/>
          <a:p>
            <a:pPr algn="ctr"/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編修教育局</a:t>
            </a:r>
            <a:r>
              <a:rPr lang="en-US" altLang="zh-TW" sz="4400" dirty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學校代碼表 </a:t>
            </a:r>
            <a:r>
              <a:rPr lang="en-US" altLang="zh-TW" sz="4400" dirty="0">
                <a:latin typeface="標楷體" pitchFamily="65" charset="-120"/>
                <a:ea typeface="標楷體" pitchFamily="65" charset="-120"/>
              </a:rPr>
              <a:t>--</a:t>
            </a:r>
            <a:r>
              <a:rPr lang="zh-HK" altLang="en-US" sz="4400" dirty="0">
                <a:latin typeface="標楷體" pitchFamily="65" charset="-120"/>
                <a:ea typeface="標楷體" pitchFamily="65" charset="-120"/>
              </a:rPr>
              <a:t>「科目」</a:t>
            </a:r>
          </a:p>
        </p:txBody>
      </p:sp>
    </p:spTree>
    <p:extLst>
      <p:ext uri="{BB962C8B-B14F-4D97-AF65-F5344CB8AC3E}">
        <p14:creationId xmlns:p14="http://schemas.microsoft.com/office/powerpoint/2010/main" val="167063208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37614" y="261378"/>
            <a:ext cx="6775132" cy="762000"/>
          </a:xfrm>
        </p:spPr>
        <p:txBody>
          <a:bodyPr/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編修</a:t>
            </a:r>
            <a:r>
              <a:rPr lang="zh-HK" altLang="en-US" sz="3600" dirty="0">
                <a:latin typeface="標楷體" pitchFamily="65" charset="-120"/>
                <a:ea typeface="標楷體" pitchFamily="65" charset="-120"/>
              </a:rPr>
              <a:t>「科目」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代碼表</a:t>
            </a:r>
            <a:endParaRPr lang="zh-HK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107005" y="1387653"/>
            <a:ext cx="11517548" cy="4520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n"/>
              <a:defRPr sz="28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Char char="n"/>
              <a:defRPr sz="2400">
                <a:solidFill>
                  <a:srgbClr val="9900CC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rgbClr val="6600CC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>
                <a:solidFill>
                  <a:srgbClr val="333399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457200" lvl="1" indent="0">
              <a:buNone/>
            </a:pPr>
            <a:r>
              <a:rPr lang="en-US" altLang="zh-TW" sz="2000" kern="0" dirty="0"/>
              <a:t>(1)</a:t>
            </a:r>
            <a:r>
              <a:rPr lang="zh-TW" altLang="en-US" sz="2000" kern="0" dirty="0"/>
              <a:t> 代碼管理 </a:t>
            </a:r>
            <a:r>
              <a:rPr lang="en-US" altLang="zh-TW" sz="2000" kern="0" dirty="0"/>
              <a:t>&gt;  </a:t>
            </a:r>
            <a:r>
              <a:rPr lang="zh-TW" altLang="en-US" sz="2000" kern="0" dirty="0"/>
              <a:t>編修 </a:t>
            </a:r>
            <a:r>
              <a:rPr lang="en-US" altLang="zh-TW" sz="2000" kern="0" dirty="0"/>
              <a:t>&gt;</a:t>
            </a:r>
            <a:r>
              <a:rPr lang="zh-TW" altLang="en-US" sz="2000" kern="0" dirty="0"/>
              <a:t> </a:t>
            </a:r>
            <a:r>
              <a:rPr lang="zh-HK" altLang="en-US" sz="2000" kern="0" dirty="0"/>
              <a:t>「</a:t>
            </a:r>
            <a:r>
              <a:rPr lang="zh-HK" altLang="en-US" sz="2000" dirty="0"/>
              <a:t>科目 </a:t>
            </a:r>
            <a:r>
              <a:rPr lang="zh-HK" altLang="en-US" sz="2000" kern="0" dirty="0"/>
              <a:t>」</a:t>
            </a:r>
            <a:r>
              <a:rPr lang="zh-TW" altLang="en-US" sz="2000" kern="0" dirty="0"/>
              <a:t>代碼表  </a:t>
            </a:r>
            <a:r>
              <a:rPr lang="en-US" altLang="zh-TW" sz="2000" kern="0" dirty="0"/>
              <a:t>&gt;</a:t>
            </a:r>
            <a:r>
              <a:rPr lang="zh-TW" altLang="en-US" sz="2000" kern="0" dirty="0"/>
              <a:t>           </a:t>
            </a:r>
            <a:r>
              <a:rPr lang="en-US" altLang="zh-TW" sz="2000" kern="0" dirty="0"/>
              <a:t>&gt;</a:t>
            </a:r>
            <a:r>
              <a:rPr lang="zh-TW" altLang="en-US" sz="2000" kern="0" dirty="0"/>
              <a:t> 新增一個科目 </a:t>
            </a:r>
            <a:endParaRPr lang="en-US" altLang="zh-TW" kern="0" dirty="0"/>
          </a:p>
          <a:p>
            <a:endParaRPr lang="en-US" altLang="zh-HK" kern="0" dirty="0"/>
          </a:p>
          <a:p>
            <a:endParaRPr lang="zh-HK" altLang="en-US" kern="0" dirty="0"/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413446"/>
            <a:ext cx="762000" cy="349623"/>
          </a:xfrm>
          <a:prstGeom prst="rect">
            <a:avLst/>
          </a:prstGeom>
        </p:spPr>
      </p:pic>
      <p:grpSp>
        <p:nvGrpSpPr>
          <p:cNvPr id="5" name="群組 4">
            <a:extLst>
              <a:ext uri="{FF2B5EF4-FFF2-40B4-BE49-F238E27FC236}">
                <a16:creationId xmlns:a16="http://schemas.microsoft.com/office/drawing/2014/main" id="{F3ACEDE6-B84C-455F-A1B0-99CC132112D0}"/>
              </a:ext>
            </a:extLst>
          </p:cNvPr>
          <p:cNvGrpSpPr/>
          <p:nvPr/>
        </p:nvGrpSpPr>
        <p:grpSpPr>
          <a:xfrm>
            <a:off x="439863" y="1853683"/>
            <a:ext cx="10848316" cy="4577691"/>
            <a:chOff x="439863" y="1853683"/>
            <a:chExt cx="10848316" cy="4577691"/>
          </a:xfrm>
        </p:grpSpPr>
        <p:pic>
          <p:nvPicPr>
            <p:cNvPr id="12" name="圖片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346" y="1853683"/>
              <a:ext cx="10411833" cy="42115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</p:pic>
        <p:sp>
          <p:nvSpPr>
            <p:cNvPr id="16" name="矩形 15"/>
            <p:cNvSpPr/>
            <p:nvPr/>
          </p:nvSpPr>
          <p:spPr bwMode="auto">
            <a:xfrm>
              <a:off x="856890" y="5418314"/>
              <a:ext cx="514710" cy="282091"/>
            </a:xfrm>
            <a:prstGeom prst="rect">
              <a:avLst/>
            </a:prstGeom>
            <a:noFill/>
            <a:ln w="38100"/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</a:pPr>
              <a:endParaRPr lang="zh-HK" altLang="en-US" sz="2000" b="1">
                <a:solidFill>
                  <a:srgbClr val="0000FF"/>
                </a:solidFill>
                <a:latin typeface="Trebuchet MS" pitchFamily="34" charset="0"/>
                <a:ea typeface="新細明體" pitchFamily="18" charset="-120"/>
              </a:endParaRPr>
            </a:p>
          </p:txBody>
        </p:sp>
        <p:cxnSp>
          <p:nvCxnSpPr>
            <p:cNvPr id="17" name="直線接點 16"/>
            <p:cNvCxnSpPr>
              <a:cxnSpLocks/>
            </p:cNvCxnSpPr>
            <p:nvPr/>
          </p:nvCxnSpPr>
          <p:spPr bwMode="auto">
            <a:xfrm flipH="1" flipV="1">
              <a:off x="1114246" y="5731424"/>
              <a:ext cx="257354" cy="333857"/>
            </a:xfrm>
            <a:prstGeom prst="line">
              <a:avLst/>
            </a:prstGeom>
            <a:ln/>
            <a:extLst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矩形 18"/>
            <p:cNvSpPr/>
            <p:nvPr/>
          </p:nvSpPr>
          <p:spPr>
            <a:xfrm>
              <a:off x="5472301" y="6048960"/>
              <a:ext cx="1353262" cy="33855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altLang="zh-TW" sz="1600" kern="0" dirty="0">
                  <a:solidFill>
                    <a:srgbClr val="FF0000"/>
                  </a:solidFill>
                </a:rPr>
                <a:t>(b)</a:t>
              </a:r>
              <a:r>
                <a:rPr lang="zh-TW" altLang="en-US" sz="1600" kern="0" dirty="0">
                  <a:solidFill>
                    <a:srgbClr val="FF0000"/>
                  </a:solidFill>
                </a:rPr>
                <a:t> 輸入資料</a:t>
              </a:r>
              <a:endParaRPr lang="zh-HK" alt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 bwMode="auto">
            <a:xfrm>
              <a:off x="1750979" y="5404170"/>
              <a:ext cx="8768052" cy="322557"/>
            </a:xfrm>
            <a:prstGeom prst="rect">
              <a:avLst/>
            </a:prstGeom>
            <a:noFill/>
            <a:ln w="38100"/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</a:pPr>
              <a:endParaRPr lang="zh-HK" altLang="en-US" sz="2000" b="1">
                <a:solidFill>
                  <a:srgbClr val="0000FF"/>
                </a:solidFill>
                <a:latin typeface="Trebuchet MS" pitchFamily="34" charset="0"/>
                <a:ea typeface="新細明體" pitchFamily="18" charset="-120"/>
              </a:endParaRPr>
            </a:p>
          </p:txBody>
        </p:sp>
        <p:cxnSp>
          <p:nvCxnSpPr>
            <p:cNvPr id="25" name="直線接點 24"/>
            <p:cNvCxnSpPr>
              <a:cxnSpLocks/>
              <a:endCxn id="19" idx="0"/>
            </p:cNvCxnSpPr>
            <p:nvPr/>
          </p:nvCxnSpPr>
          <p:spPr bwMode="auto">
            <a:xfrm>
              <a:off x="5758401" y="5743885"/>
              <a:ext cx="390531" cy="305075"/>
            </a:xfrm>
            <a:prstGeom prst="line">
              <a:avLst/>
            </a:prstGeom>
            <a:ln/>
            <a:extLst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矩形 26"/>
            <p:cNvSpPr/>
            <p:nvPr/>
          </p:nvSpPr>
          <p:spPr>
            <a:xfrm>
              <a:off x="439863" y="6092820"/>
              <a:ext cx="2622232" cy="33855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altLang="zh-TW" sz="1600" kern="0" dirty="0">
                  <a:solidFill>
                    <a:srgbClr val="FF0000"/>
                  </a:solidFill>
                </a:rPr>
                <a:t>(a)</a:t>
              </a:r>
              <a:r>
                <a:rPr lang="zh-TW" altLang="en-US" sz="1600" kern="0" dirty="0">
                  <a:solidFill>
                    <a:srgbClr val="FF0000"/>
                  </a:solidFill>
                </a:rPr>
                <a:t> 代碼須在</a:t>
              </a:r>
              <a:r>
                <a:rPr lang="en-US" altLang="zh-TW" sz="1600" kern="0" dirty="0">
                  <a:solidFill>
                    <a:srgbClr val="FF0000"/>
                  </a:solidFill>
                </a:rPr>
                <a:t>900</a:t>
              </a:r>
              <a:r>
                <a:rPr lang="zh-TW" altLang="en-US" sz="1600" kern="0" dirty="0">
                  <a:solidFill>
                    <a:srgbClr val="FF0000"/>
                  </a:solidFill>
                </a:rPr>
                <a:t>至</a:t>
              </a:r>
              <a:r>
                <a:rPr lang="en-US" altLang="zh-TW" sz="1600" kern="0" dirty="0">
                  <a:solidFill>
                    <a:srgbClr val="FF0000"/>
                  </a:solidFill>
                </a:rPr>
                <a:t>997</a:t>
              </a:r>
              <a:r>
                <a:rPr lang="zh-TW" altLang="en-US" sz="1600" kern="0" dirty="0">
                  <a:solidFill>
                    <a:srgbClr val="FF0000"/>
                  </a:solidFill>
                </a:rPr>
                <a:t>之間</a:t>
              </a:r>
              <a:endParaRPr lang="zh-HK" alt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28" name="矩形 27"/>
            <p:cNvSpPr/>
            <p:nvPr/>
          </p:nvSpPr>
          <p:spPr bwMode="auto">
            <a:xfrm>
              <a:off x="905238" y="3429000"/>
              <a:ext cx="583093" cy="282090"/>
            </a:xfrm>
            <a:prstGeom prst="rect">
              <a:avLst/>
            </a:prstGeom>
            <a:noFill/>
            <a:ln w="38100"/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</a:pPr>
              <a:endParaRPr lang="zh-HK" altLang="en-US" sz="20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itchFamily="34" charset="0"/>
                <a:ea typeface="新細明體" pitchFamily="18" charset="-120"/>
              </a:endParaRPr>
            </a:p>
          </p:txBody>
        </p:sp>
        <p:cxnSp>
          <p:nvCxnSpPr>
            <p:cNvPr id="29" name="直線接點 28"/>
            <p:cNvCxnSpPr>
              <a:cxnSpLocks/>
              <a:stCxn id="28" idx="3"/>
            </p:cNvCxnSpPr>
            <p:nvPr/>
          </p:nvCxnSpPr>
          <p:spPr bwMode="auto">
            <a:xfrm flipV="1">
              <a:off x="1488331" y="3287761"/>
              <a:ext cx="1923252" cy="282284"/>
            </a:xfrm>
            <a:prstGeom prst="line">
              <a:avLst/>
            </a:prstGeom>
            <a:ln/>
            <a:extLst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矩形 30"/>
            <p:cNvSpPr/>
            <p:nvPr/>
          </p:nvSpPr>
          <p:spPr>
            <a:xfrm>
              <a:off x="3411583" y="3008500"/>
              <a:ext cx="4606834" cy="5847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altLang="zh-TW" sz="1600" kern="0" dirty="0">
                  <a:solidFill>
                    <a:srgbClr val="FF0000"/>
                  </a:solidFill>
                </a:rPr>
                <a:t>(c)</a:t>
              </a:r>
              <a:r>
                <a:rPr lang="zh-TW" altLang="en-US" sz="1600" kern="0" dirty="0">
                  <a:solidFill>
                    <a:srgbClr val="FF0000"/>
                  </a:solidFill>
                </a:rPr>
                <a:t> 按「儲存」 </a:t>
              </a:r>
              <a:r>
                <a:rPr lang="en-US" altLang="zh-TW" sz="1600" kern="0" dirty="0">
                  <a:solidFill>
                    <a:srgbClr val="FF0000"/>
                  </a:solidFill>
                </a:rPr>
                <a:t>(</a:t>
              </a:r>
              <a:r>
                <a:rPr lang="zh-TW" altLang="en-US" sz="1600" kern="0" dirty="0">
                  <a:solidFill>
                    <a:srgbClr val="FF0000"/>
                  </a:solidFill>
                </a:rPr>
                <a:t>儲存資料後，除了「狀態 」外，用戶不能修改此代碼的任何資料</a:t>
              </a:r>
              <a:r>
                <a:rPr lang="en-US" altLang="zh-TW" sz="1600" kern="0" dirty="0">
                  <a:solidFill>
                    <a:srgbClr val="FF0000"/>
                  </a:solidFill>
                </a:rPr>
                <a:t>)</a:t>
              </a:r>
              <a:endParaRPr lang="zh-HK" altLang="en-US" sz="16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780710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37614" y="261378"/>
            <a:ext cx="6775132" cy="762000"/>
          </a:xfrm>
        </p:spPr>
        <p:txBody>
          <a:bodyPr/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編修</a:t>
            </a:r>
            <a:r>
              <a:rPr lang="zh-HK" altLang="en-US" sz="3600" dirty="0">
                <a:latin typeface="標楷體" pitchFamily="65" charset="-120"/>
                <a:ea typeface="標楷體" pitchFamily="65" charset="-120"/>
              </a:rPr>
              <a:t>「科目」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代碼表</a:t>
            </a:r>
            <a:endParaRPr lang="zh-HK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 bwMode="auto">
          <a:xfrm>
            <a:off x="670148" y="1436293"/>
            <a:ext cx="9019988" cy="4920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n"/>
              <a:defRPr sz="28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Char char="n"/>
              <a:defRPr sz="2400">
                <a:solidFill>
                  <a:srgbClr val="9900CC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rgbClr val="6600CC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>
                <a:solidFill>
                  <a:srgbClr val="333399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457200" lvl="1" indent="0">
              <a:buNone/>
            </a:pPr>
            <a:r>
              <a:rPr lang="en-US" altLang="zh-TW" sz="2000" kern="0" dirty="0"/>
              <a:t>(2)</a:t>
            </a:r>
            <a:r>
              <a:rPr lang="zh-TW" altLang="en-US" sz="2000" kern="0" dirty="0"/>
              <a:t> 返回 代碼管理 </a:t>
            </a:r>
            <a:r>
              <a:rPr lang="en-US" altLang="zh-TW" sz="2000" kern="0" dirty="0"/>
              <a:t>&gt; </a:t>
            </a:r>
            <a:r>
              <a:rPr lang="zh-TW" altLang="en-US" sz="2000" kern="0" dirty="0"/>
              <a:t>編修，檢視新增的代碼</a:t>
            </a:r>
            <a:endParaRPr lang="en-US" altLang="zh-TW" sz="2000" kern="0" dirty="0"/>
          </a:p>
          <a:p>
            <a:pPr marL="457200" lvl="1" indent="0">
              <a:buNone/>
            </a:pPr>
            <a:endParaRPr lang="en-US" altLang="zh-HK" sz="2000" kern="0" dirty="0"/>
          </a:p>
          <a:p>
            <a:pPr marL="457200" lvl="1" indent="0">
              <a:buNone/>
            </a:pPr>
            <a:endParaRPr lang="en-US" altLang="zh-HK" sz="2000" kern="0" dirty="0"/>
          </a:p>
          <a:p>
            <a:pPr marL="457200" lvl="1" indent="0">
              <a:buNone/>
            </a:pPr>
            <a:endParaRPr lang="en-US" altLang="zh-HK" kern="0" dirty="0"/>
          </a:p>
          <a:p>
            <a:endParaRPr lang="zh-HK" altLang="en-US" kern="0" dirty="0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EC01D852-F025-4306-B9C4-52242503AFEB}"/>
              </a:ext>
            </a:extLst>
          </p:cNvPr>
          <p:cNvGrpSpPr/>
          <p:nvPr/>
        </p:nvGrpSpPr>
        <p:grpSpPr>
          <a:xfrm>
            <a:off x="1299656" y="2292730"/>
            <a:ext cx="10287058" cy="2535853"/>
            <a:chOff x="1299656" y="2292730"/>
            <a:chExt cx="10287058" cy="2535853"/>
          </a:xfrm>
        </p:grpSpPr>
        <p:sp>
          <p:nvSpPr>
            <p:cNvPr id="40" name="向下箭號 39"/>
            <p:cNvSpPr/>
            <p:nvPr/>
          </p:nvSpPr>
          <p:spPr bwMode="auto">
            <a:xfrm rot="16200000">
              <a:off x="4215541" y="3605025"/>
              <a:ext cx="380502" cy="291763"/>
            </a:xfrm>
            <a:prstGeom prst="downArrow">
              <a:avLst/>
            </a:prstGeom>
            <a:solidFill>
              <a:srgbClr val="FF0000"/>
            </a:solidFill>
            <a:ln w="25400">
              <a:solidFill>
                <a:srgbClr val="FF0000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</a:pPr>
              <a:endParaRPr lang="zh-HK" altLang="en-US" sz="2000" b="1">
                <a:solidFill>
                  <a:srgbClr val="0000FF"/>
                </a:solidFill>
                <a:latin typeface="Trebuchet MS" pitchFamily="34" charset="0"/>
                <a:ea typeface="新細明體" pitchFamily="18" charset="-120"/>
              </a:endParaRPr>
            </a:p>
          </p:txBody>
        </p:sp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C37210DD-BE21-4D70-B048-40B5982A4C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99656" y="2863377"/>
              <a:ext cx="2686050" cy="169545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BDF3BFD5-3555-466C-8B2D-6243121CAB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825878" y="2292730"/>
              <a:ext cx="6760836" cy="253585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35297762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2246313" y="2860203"/>
            <a:ext cx="7772400" cy="1362075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 algn="ctr">
              <a:buClrTx/>
              <a:buSzTx/>
              <a:buFontTx/>
            </a:pPr>
            <a:r>
              <a:rPr lang="zh-TW" altLang="en-US" sz="5000" kern="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5000" kern="0" dirty="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5000" kern="0" dirty="0">
                <a:latin typeface="標楷體" pitchFamily="65" charset="-120"/>
                <a:ea typeface="標楷體" pitchFamily="65" charset="-120"/>
              </a:rPr>
              <a:t>完 </a:t>
            </a:r>
            <a:r>
              <a:rPr lang="en-US" altLang="zh-TW" sz="5000" kern="0" dirty="0">
                <a:latin typeface="標楷體" pitchFamily="65" charset="-120"/>
                <a:ea typeface="標楷體" pitchFamily="65" charset="-120"/>
              </a:rPr>
              <a:t>-</a:t>
            </a:r>
            <a:endParaRPr lang="zh-TW" altLang="en-GB" sz="5000" kern="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8187892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佈景主題1">
  <a:themeElements>
    <a:clrScheme name="WebSAM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WebSAM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WebSAM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bSAM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bSAM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佈景主題1" id="{62971419-53E8-4396-B714-3F4D5B263971}" vid="{17A53775-49C6-49E5-AF25-48B9D129813E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CFF9752504B84386174481646F5B54" ma:contentTypeVersion="11" ma:contentTypeDescription="Create a new document." ma:contentTypeScope="" ma:versionID="97e1d518c4b2c2d2bac7cf720b57b18a">
  <xsd:schema xmlns:xsd="http://www.w3.org/2001/XMLSchema" xmlns:xs="http://www.w3.org/2001/XMLSchema" xmlns:p="http://schemas.microsoft.com/office/2006/metadata/properties" xmlns:ns2="3d76310b-ceb6-4baf-8212-2fb1443a9293" xmlns:ns3="50deb2b0-382b-46e0-953e-fe373c01e01d" targetNamespace="http://schemas.microsoft.com/office/2006/metadata/properties" ma:root="true" ma:fieldsID="fba0e34cfbeb2e053bf5b036c7e5e041" ns2:_="" ns3:_="">
    <xsd:import namespace="3d76310b-ceb6-4baf-8212-2fb1443a9293"/>
    <xsd:import namespace="50deb2b0-382b-46e0-953e-fe373c01e0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76310b-ceb6-4baf-8212-2fb1443a92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ea62f16-d582-4834-8c6b-45a5dadf61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deb2b0-382b-46e0-953e-fe373c01e01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6672e77-3b84-461e-9b48-8db29cb37439}" ma:internalName="TaxCatchAll" ma:showField="CatchAllData" ma:web="50deb2b0-382b-46e0-953e-fe373c01e0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724560-6108-47B1-90D7-9E08DC6FCE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8F2A87-AB70-497C-A643-091E2E9F2F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76310b-ceb6-4baf-8212-2fb1443a9293"/>
    <ds:schemaRef ds:uri="50deb2b0-382b-46e0-953e-fe373c01e0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48306</TotalTime>
  <Words>105</Words>
  <Application>Microsoft Office PowerPoint</Application>
  <PresentationFormat>寬螢幕</PresentationFormat>
  <Paragraphs>15</Paragraphs>
  <Slides>5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6" baseType="lpstr">
      <vt:lpstr>微軟正黑體</vt:lpstr>
      <vt:lpstr>新細明體</vt:lpstr>
      <vt:lpstr>標楷體</vt:lpstr>
      <vt:lpstr>Arial</vt:lpstr>
      <vt:lpstr>Arial Black</vt:lpstr>
      <vt:lpstr>Calibri</vt:lpstr>
      <vt:lpstr>Cooper Black</vt:lpstr>
      <vt:lpstr>Tahoma</vt:lpstr>
      <vt:lpstr>Trebuchet MS</vt:lpstr>
      <vt:lpstr>Wingdings</vt:lpstr>
      <vt:lpstr>佈景主題1</vt:lpstr>
      <vt:lpstr>代碼管理</vt:lpstr>
      <vt:lpstr>編修教育局/學校代碼表 --「科目」</vt:lpstr>
      <vt:lpstr>編修「科目」代碼表</vt:lpstr>
      <vt:lpstr>編修「科目」代碼表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Ricardo Yu</dc:creator>
  <cp:lastModifiedBy>EDB User</cp:lastModifiedBy>
  <cp:revision>643</cp:revision>
  <cp:lastPrinted>2024-09-05T06:08:10Z</cp:lastPrinted>
  <dcterms:created xsi:type="dcterms:W3CDTF">2018-05-11T03:19:46Z</dcterms:created>
  <dcterms:modified xsi:type="dcterms:W3CDTF">2024-12-06T03:50:19Z</dcterms:modified>
</cp:coreProperties>
</file>