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22" r:id="rId2"/>
    <p:sldMasterId id="2147483835" r:id="rId3"/>
  </p:sldMasterIdLst>
  <p:notesMasterIdLst>
    <p:notesMasterId r:id="rId17"/>
  </p:notesMasterIdLst>
  <p:handoutMasterIdLst>
    <p:handoutMasterId r:id="rId18"/>
  </p:handoutMasterIdLst>
  <p:sldIdLst>
    <p:sldId id="397" r:id="rId4"/>
    <p:sldId id="668" r:id="rId5"/>
    <p:sldId id="680" r:id="rId6"/>
    <p:sldId id="670" r:id="rId7"/>
    <p:sldId id="672" r:id="rId8"/>
    <p:sldId id="673" r:id="rId9"/>
    <p:sldId id="681" r:id="rId10"/>
    <p:sldId id="682" r:id="rId11"/>
    <p:sldId id="683" r:id="rId12"/>
    <p:sldId id="678" r:id="rId13"/>
    <p:sldId id="667" r:id="rId14"/>
    <p:sldId id="646" r:id="rId15"/>
    <p:sldId id="647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I, Lai-ching" initials="TL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9779CD"/>
    <a:srgbClr val="00CCFF"/>
    <a:srgbClr val="FFE181"/>
    <a:srgbClr val="12065A"/>
    <a:srgbClr val="3366FF"/>
    <a:srgbClr val="6666FF"/>
    <a:srgbClr val="996CDA"/>
    <a:srgbClr val="896037"/>
    <a:srgbClr val="F2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8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9603648F-6F38-4889-961E-D3BC9F87BCB2}" type="datetimeFigureOut">
              <a:rPr lang="zh-HK" altLang="en-US" smtClean="0"/>
              <a:pPr/>
              <a:t>11/8/2021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709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709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3A114782-53BD-4233-8F71-100FBD30686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399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FCBD6386-EB8B-4E03-9179-FE8CD1F08C35}" type="datetimeFigureOut">
              <a:rPr lang="zh-HK" altLang="en-US" smtClean="0"/>
              <a:pPr/>
              <a:t>11/8/2021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8ACE70FE-FD4D-40AE-BD5D-3C311FB77C0E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59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37972" indent="-28383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35342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89479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43615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497752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51889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06026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60162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22BEA61-09A9-45C6-A61A-0CB38F9C646B}" type="slidenum">
              <a:rPr lang="en-US" altLang="zh-TW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TW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7364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 sz="20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7" name="Picture 10" descr="WebSAMS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0175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ebSAMSWor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762000"/>
            <a:ext cx="1989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Click to edit Master title style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kumimoji="0" lang="en-US" altLang="zh-TW" sz="1200" kern="1200">
                <a:solidFill>
                  <a:srgbClr val="0070C0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6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3656331-DEAF-40C5-9A8C-98238BC7C1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47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86588" y="254000"/>
            <a:ext cx="201930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90550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86B90E35-EFB4-4C0C-8B09-16DE505D4E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40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807720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28688" y="3852863"/>
            <a:ext cx="80772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9D84EA4-A178-4187-B0B5-AA49D4C9AD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562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 sz="20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7" name="Picture 10" descr="WebSAMS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0175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ebSAMSWor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762000"/>
            <a:ext cx="1989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Click to edit Master title style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kumimoji="0" lang="en-US" altLang="zh-TW" sz="1200" kern="1200">
                <a:solidFill>
                  <a:srgbClr val="0070C0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91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0A8CE0B0-5185-4469-A569-B24D858E4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825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zh-TW"/>
              <a:t>P.</a:t>
            </a:r>
            <a:fld id="{E88023BA-594A-4156-84C2-7ED438309F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473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BC571788-2AB9-4B25-9A21-9453DBD491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5130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C03204B9-0792-4471-A15F-83EAAC67B2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0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7891910-F1F0-4CA5-A7AF-8A93ED0BA6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200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E89E3EA-1772-4FBF-B50F-C33EC49FB6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53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0A8CE0B0-5185-4469-A569-B24D858E4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1992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DEA987D2-002C-41EB-8DEF-1835A21748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6542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0D65E5AC-7D93-4E8F-80DB-054C5F09C3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096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3656331-DEAF-40C5-9A8C-98238BC7C1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2498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86588" y="254000"/>
            <a:ext cx="201930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90550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86B90E35-EFB4-4C0C-8B09-16DE505D4E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913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807720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28688" y="3852863"/>
            <a:ext cx="80772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9D84EA4-A178-4187-B0B5-AA49D4C9AD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1962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 sz="2000" b="1" smtClean="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7" name="Object 1037"/>
          <p:cNvGraphicFramePr>
            <a:graphicFrameLocks noChangeAspect="1"/>
          </p:cNvGraphicFramePr>
          <p:nvPr userDrawn="1"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3200">
                <a:latin typeface="Gungsuh" pitchFamily="18" charset="-127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fld id="{0E5DB4F9-B691-45E8-B74E-D9F229D1A33C}" type="slidenum">
              <a:rPr lang="en-US" altLang="zh-TW">
                <a:solidFill>
                  <a:srgbClr val="1C1C1C"/>
                </a:solidFill>
              </a:rPr>
              <a:pPr/>
              <a:t>‹#›</a:t>
            </a:fld>
            <a:endParaRPr lang="en-US" altLang="zh-TW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02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EE86D45E-DB82-42FC-8AD0-99FF498B85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23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1694B150-65C5-40A6-AC73-F0BC5E6718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9956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BFDA8A06-C000-4E8E-8C3C-617F9764DFB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5800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1FBC8C4B-2242-4797-B75A-364302082D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14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zh-TW"/>
              <a:t>P.</a:t>
            </a:r>
            <a:fld id="{E88023BA-594A-4156-84C2-7ED438309F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356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5C19C099-E04D-476D-ACAF-0E8A340DF6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0195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FE986ABA-A667-4727-9B9C-A12112122F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8118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53407055-6783-484B-ADC9-88338D455C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736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50B782E0-5F9B-402F-B0F8-525DA8F977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164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AA2E4A14-8910-49FF-887A-24A5E8AF34E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2993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A7D991D5-66C8-4A5E-A4E2-DB5214931C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9428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9902857F-3BFC-4F28-B369-0A3448C3AE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093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BC571788-2AB9-4B25-9A21-9453DBD491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45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C03204B9-0792-4471-A15F-83EAAC67B2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010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7891910-F1F0-4CA5-A7AF-8A93ED0BA6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984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E89E3EA-1772-4FBF-B50F-C33EC49FB6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5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DEA987D2-002C-41EB-8DEF-1835A21748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210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0D65E5AC-7D93-4E8F-80DB-054C5F09C3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82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70C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mtClean="0"/>
              <a:t>P. </a:t>
            </a:r>
            <a:fld id="{04356A41-865D-41E7-8E7A-A43152384224}" type="slidenum">
              <a:rPr lang="en-US" altLang="zh-TW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/>
          </a:p>
        </p:txBody>
      </p:sp>
      <p:pic>
        <p:nvPicPr>
          <p:cNvPr id="1033" name="Picture 9" descr="SAMS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1038" name="Picture 14" descr="wo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99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zh-TW" sz="3200" b="1" dirty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70C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mtClean="0"/>
              <a:t>P. </a:t>
            </a:r>
            <a:fld id="{04356A41-865D-41E7-8E7A-A43152384224}" type="slidenum">
              <a:rPr lang="en-US" altLang="zh-TW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/>
          </a:p>
        </p:txBody>
      </p:sp>
      <p:pic>
        <p:nvPicPr>
          <p:cNvPr id="1033" name="Picture 9" descr="SAMS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1038" name="Picture 14" descr="wo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9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zh-TW" sz="3200" b="1" dirty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pic>
        <p:nvPicPr>
          <p:cNvPr id="1032" name="Picture 1033" descr="SAMS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5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6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7" name="Picture 1038" descr="wo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669900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smtClean="0">
                <a:ea typeface="新細明體" panose="02020500000000000000" pitchFamily="18" charset="-120"/>
              </a:rPr>
              <a:t>DQT–STUABS-</a:t>
            </a:r>
            <a:fld id="{773E2420-2892-4A22-8259-A41C2F38D3A8}" type="slidenum">
              <a:rPr lang="en-US" altLang="zh-TW" b="1" smtClean="0"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b="1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9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b="1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200" b="1">
          <a:solidFill>
            <a:srgbClr val="99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1">
          <a:solidFill>
            <a:srgbClr val="66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b="1"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dr.websams.edb.gov.hk/%e6%a8%a1%e7%b5%84%e8%b3%87%e6%96%99/" TargetMode="Externa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/>
          <p:cNvSpPr txBox="1">
            <a:spLocks/>
          </p:cNvSpPr>
          <p:nvPr/>
        </p:nvSpPr>
        <p:spPr bwMode="auto">
          <a:xfrm>
            <a:off x="971550" y="3810000"/>
            <a:ext cx="71056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2400" b="1">
                <a:solidFill>
                  <a:srgbClr val="004A48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9pPr>
          </a:lstStyle>
          <a:p>
            <a:endParaRPr lang="zh-HK" altLang="en-US" sz="35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762000" y="2858814"/>
            <a:ext cx="7399283" cy="190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HK" altLang="zh-TW" sz="4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線上培訓課程系列</a:t>
            </a:r>
            <a:r>
              <a:rPr lang="zh-TW" altLang="zh-TW" sz="4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zh-TW" sz="4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4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選取工具</a:t>
            </a:r>
            <a:endParaRPr lang="zh-HK" altLang="en-US" sz="440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5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sz="3600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4696" name="Picture 8" descr="未定標題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057400"/>
            <a:ext cx="6057900" cy="2009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8" name="Picture 10" descr="未定標題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095625" cy="330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1981200" y="3276600"/>
            <a:ext cx="1295400" cy="762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>
            <a:off x="3276600" y="3733800"/>
            <a:ext cx="2057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5257800" y="6096000"/>
            <a:ext cx="5334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14703" name="Line 15"/>
          <p:cNvSpPr>
            <a:spLocks noChangeShapeType="1"/>
          </p:cNvSpPr>
          <p:nvPr/>
        </p:nvSpPr>
        <p:spPr bwMode="auto">
          <a:xfrm flipH="1" flipV="1">
            <a:off x="4114800" y="6019800"/>
            <a:ext cx="1143000" cy="228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9" y="4442512"/>
            <a:ext cx="3602012" cy="197888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323850" y="5751394"/>
            <a:ext cx="508806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3994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DE3B8F-3EF7-4C5D-86A3-00534BDD0D03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2000" y="1392380"/>
            <a:ext cx="7453312" cy="77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9pPr>
          </a:lstStyle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7"/>
            </a:pPr>
            <a:r>
              <a:rPr lang="zh-TW" altLang="en-US" b="0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在聯遞系統將訊息加密後，便可將資料送往教育局</a:t>
            </a:r>
            <a:endParaRPr lang="en-US" altLang="zh-TW" sz="1000" b="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46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9843-A37F-4DAC-94A6-B8121ACE398D}" type="slidenum">
              <a:rPr lang="en-US" b="1" smtClean="0"/>
              <a:pPr/>
              <a:t>11</a:t>
            </a:fld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1550" y="5029201"/>
            <a:ext cx="7029450" cy="1676399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352800" y="3276600"/>
            <a:ext cx="6450794" cy="202836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057400"/>
            <a:ext cx="91440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參考資料</a:t>
            </a:r>
          </a:p>
        </p:txBody>
      </p:sp>
    </p:spTree>
    <p:extLst>
      <p:ext uri="{BB962C8B-B14F-4D97-AF65-F5344CB8AC3E}">
        <p14:creationId xmlns:p14="http://schemas.microsoft.com/office/powerpoint/2010/main" val="30090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1006" y="392575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8659" y="1314244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頁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資料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5" y="1714354"/>
            <a:ext cx="7947248" cy="497365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4419601" y="5029201"/>
            <a:ext cx="1752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76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7647595" cy="28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模組簡介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543800" cy="4740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從學校網上系統提取資料，透過聯遞系統提交，作調查、統計及分析之用</a:t>
            </a:r>
            <a:r>
              <a:rPr lang="zh-TW" altLang="en-US" sz="2400" b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en-US" altLang="zh-TW" sz="2400" b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zh-TW" altLang="en-US" sz="1000" b="0" dirty="0" smtClean="0"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28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</a:t>
            </a:r>
            <a:r>
              <a:rPr lang="en-US" altLang="zh-TW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SQL</a:t>
            </a: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語句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以特定格式處理資料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提供用戶介面用作輸入額外資料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檢查資料正確性 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預備聯遞系統寄發訊息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以不同檔案格式匯出資料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  <a:defRPr/>
            </a:pPr>
            <a:endParaRPr lang="en-US" altLang="zh-TW" b="1" dirty="0" smtClean="0">
              <a:solidFill>
                <a:srgbClr val="80008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70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A33B7B-01A6-4E1D-9839-FD93152D0BAF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模組簡介</a:t>
            </a:r>
          </a:p>
        </p:txBody>
      </p:sp>
      <p:sp>
        <p:nvSpPr>
          <p:cNvPr id="2970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A33B7B-01A6-4E1D-9839-FD93152D0BAF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27088" y="1600199"/>
            <a:ext cx="7758112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9pPr>
          </a:lstStyle>
          <a:p>
            <a:pPr eaLnBrk="1" hangingPunct="1">
              <a:defRPr/>
            </a:pPr>
            <a:r>
              <a:rPr lang="zh-TW" altLang="en-US" sz="2800" b="0" kern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</a:p>
          <a:p>
            <a:pPr marL="838200" lvl="1" indent="-381000" eaLnBrk="1" hangingPunct="1">
              <a:defRPr/>
            </a:pPr>
            <a:r>
              <a:rPr lang="zh-TW" altLang="en-US" sz="2400" b="0" kern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利用現有系統儲存資料，無須重新輸入</a:t>
            </a:r>
          </a:p>
          <a:p>
            <a:pPr marL="838200" lvl="1" indent="-381000" eaLnBrk="1" hangingPunct="1">
              <a:defRPr/>
            </a:pPr>
            <a:r>
              <a:rPr lang="zh-TW" altLang="en-US" sz="2400" b="0" kern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數據檢查可以找出一般資料錯誤</a:t>
            </a:r>
          </a:p>
          <a:p>
            <a:pPr marL="838200" lvl="1" indent="-381000" eaLnBrk="1" hangingPunct="1">
              <a:defRPr/>
            </a:pPr>
            <a:r>
              <a:rPr lang="zh-TW" altLang="en-US" sz="2400" b="0" kern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可進行無紙調查</a:t>
            </a:r>
          </a:p>
          <a:p>
            <a:pPr marL="838200" lvl="1" indent="-381000" eaLnBrk="1" hangingPunct="1">
              <a:defRPr/>
            </a:pPr>
            <a:r>
              <a:rPr lang="zh-TW" altLang="en-US" sz="2400" b="0" kern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資料可備份供日後使用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zh-TW" altLang="en-US" kern="0" dirty="0" smtClean="0">
              <a:solidFill>
                <a:srgbClr val="80008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19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流程概覽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gray">
          <a:xfrm>
            <a:off x="328613" y="1773238"/>
            <a:ext cx="1219200" cy="46166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38100" cmpd="dbl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gray">
          <a:xfrm>
            <a:off x="5216525" y="1773238"/>
            <a:ext cx="1371600" cy="461665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38100" cmpd="dbl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gray">
          <a:xfrm flipV="1">
            <a:off x="1752600" y="2133600"/>
            <a:ext cx="3200400" cy="0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gray">
          <a:xfrm flipV="1">
            <a:off x="1752600" y="6111875"/>
            <a:ext cx="32004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gray">
          <a:xfrm>
            <a:off x="1658937" y="1267251"/>
            <a:ext cx="3471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透過聯遞系統寄發附有</a:t>
            </a:r>
            <a:r>
              <a:rPr lang="zh-TW" altLang="en-US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選取集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gray">
          <a:xfrm>
            <a:off x="5148263" y="2349500"/>
            <a:ext cx="3657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訊息送到學校並於聯遞系統模組自動解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於資料選取工具模組匯入</a:t>
            </a:r>
            <a:r>
              <a:rPr lang="zh-TW" altLang="en-US" u="sng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</a:t>
            </a:r>
            <a:r>
              <a:rPr lang="zh-TW" altLang="en-US" u="sng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u="sng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內的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語句，如有需要，填寫附加欄位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u="sng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選取集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，預備聯遞系統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gray">
          <a:xfrm>
            <a:off x="1719263" y="5245525"/>
            <a:ext cx="3386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"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將訊息加密，並透過聯遞系統寄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gray">
          <a:xfrm>
            <a:off x="1676400" y="1752600"/>
            <a:ext cx="0" cy="3962400"/>
          </a:xfrm>
          <a:prstGeom prst="line">
            <a:avLst/>
          </a:prstGeom>
          <a:noFill/>
          <a:ln w="38100" cmpd="dbl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gray">
          <a:xfrm>
            <a:off x="5105400" y="1752600"/>
            <a:ext cx="0" cy="3962400"/>
          </a:xfrm>
          <a:prstGeom prst="line">
            <a:avLst/>
          </a:prstGeom>
          <a:noFill/>
          <a:ln w="38100" cmpd="dbl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3F764F-4214-4BF2-9D52-A0289DAE781A}" type="slidenum">
              <a:rPr lang="en-US" altLang="zh-TW" sz="100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zh-TW" sz="10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6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 autoUpdateAnimBg="0"/>
      <p:bldP spid="105484" grpId="0" uiExpand="1" build="p" autoUpdateAnimBg="0"/>
      <p:bldP spid="10548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60" name="Picture 16" descr="未定標題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6000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7" name="Picture 13" descr="未定標題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962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473200"/>
            <a:ext cx="7758112" cy="2184400"/>
          </a:xfrm>
        </p:spPr>
        <p:txBody>
          <a:bodyPr/>
          <a:lstStyle/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zh-TW" altLang="en-US" b="0" dirty="0" smtClean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於聯遞系統接收訊息，此訊息會自動解密</a:t>
            </a:r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gray">
          <a:xfrm>
            <a:off x="1371600" y="6019800"/>
            <a:ext cx="7620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928688" y="4114800"/>
            <a:ext cx="7758112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SzPct val="100000"/>
              <a:buFont typeface="+mj-lt"/>
              <a:buAutoNum type="arabicPeriod" startAt="2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在「資料選取工具」模組匯入選取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762000" y="3276600"/>
            <a:ext cx="6858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6EB1FE-29A2-4594-B81E-205925B8B7CC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 descr="未定標題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248400" cy="150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41438"/>
            <a:ext cx="4176712" cy="4740275"/>
          </a:xfrm>
        </p:spPr>
        <p:txBody>
          <a:bodyPr/>
          <a:lstStyle/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zh-TW" altLang="en-US" b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按入選取集的連結</a:t>
            </a:r>
            <a:endParaRPr lang="en-US" altLang="zh-TW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endParaRPr lang="en-US" alt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endParaRPr lang="en-US" altLang="zh-TW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endParaRPr lang="en-US" alt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endParaRPr lang="en-US" altLang="zh-TW" sz="1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zh-TW" altLang="en-US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逐一</a:t>
            </a:r>
            <a:r>
              <a:rPr lang="zh-TW" altLang="en-US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按入每個工作</a:t>
            </a:r>
            <a:endParaRPr lang="en-US" altLang="zh-TW" b="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endParaRPr lang="zh-TW" altLang="en-US" b="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gray">
          <a:xfrm>
            <a:off x="1828800" y="2438400"/>
            <a:ext cx="1905000" cy="5334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3482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9B4C4E-EA76-4A56-8C18-52BF99252C84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pic>
        <p:nvPicPr>
          <p:cNvPr id="7" name="Picture 10" descr="未定標題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07" y="3718942"/>
            <a:ext cx="6238875" cy="306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gray">
          <a:xfrm>
            <a:off x="1143000" y="5746913"/>
            <a:ext cx="838200" cy="9144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41439"/>
            <a:ext cx="7453312" cy="777590"/>
          </a:xfrm>
        </p:spPr>
        <p:txBody>
          <a:bodyPr/>
          <a:lstStyle/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r>
              <a:rPr lang="zh-TW" altLang="en-US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在每個工作內，執行</a:t>
            </a:r>
            <a:r>
              <a:rPr lang="en-US" altLang="zh-TW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b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語句</a:t>
            </a:r>
            <a:endParaRPr lang="en-US" altLang="zh-TW" b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8200" lvl="1" indent="-381000" eaLnBrk="1" hangingPunct="1"/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輸入參數資料</a:t>
            </a:r>
          </a:p>
          <a:p>
            <a:pPr lvl="1" eaLnBrk="1" hangingPunct="1">
              <a:buClr>
                <a:srgbClr val="002060"/>
              </a:buClr>
              <a:buSzPct val="100000"/>
            </a:pPr>
            <a:endParaRPr lang="en-US" altLang="zh-TW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endParaRPr lang="en-US" alt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endParaRPr lang="en-US" altLang="zh-TW" sz="1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9B4C4E-EA76-4A56-8C18-52BF99252C84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pic>
        <p:nvPicPr>
          <p:cNvPr id="10" name="Picture 13" descr="未定標題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183062"/>
            <a:ext cx="6834637" cy="223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8"/>
          <p:cNvSpPr>
            <a:spLocks noChangeArrowheads="1"/>
          </p:cNvSpPr>
          <p:nvPr/>
        </p:nvSpPr>
        <p:spPr bwMode="gray">
          <a:xfrm>
            <a:off x="1367239" y="6020606"/>
            <a:ext cx="7620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410200" y="5348216"/>
            <a:ext cx="2881762" cy="609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pic>
        <p:nvPicPr>
          <p:cNvPr id="13" name="Picture 16" descr="未定標題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520950"/>
            <a:ext cx="6844163" cy="147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993900" y="3825875"/>
            <a:ext cx="433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kumimoji="0" lang="en-US" altLang="zh-TW" b="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…</a:t>
            </a:r>
          </a:p>
          <a:p>
            <a:pPr algn="ctr" eaLnBrk="1" hangingPunct="1"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681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41439"/>
            <a:ext cx="7453312" cy="777590"/>
          </a:xfrm>
        </p:spPr>
        <p:txBody>
          <a:bodyPr/>
          <a:lstStyle/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r>
              <a:rPr lang="zh-TW" altLang="en-US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在每個工作內，執行</a:t>
            </a:r>
            <a:r>
              <a:rPr lang="en-US" altLang="zh-TW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b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語句</a:t>
            </a:r>
            <a:endParaRPr lang="en-US" altLang="zh-TW" b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8200" lvl="1" indent="-381000" eaLnBrk="1" hangingPunct="1"/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如有需要，輸入附加資料</a:t>
            </a:r>
            <a:endParaRPr lang="en-US" altLang="zh-TW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endParaRPr lang="en-US" alt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endParaRPr lang="en-US" altLang="zh-TW" sz="1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9B4C4E-EA76-4A56-8C18-52BF99252C84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pic>
        <p:nvPicPr>
          <p:cNvPr id="15" name="Picture 9" descr="未定標題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4659384"/>
            <a:ext cx="7853642" cy="9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未定標題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4" y="2430746"/>
            <a:ext cx="7799623" cy="170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748588" y="2847322"/>
            <a:ext cx="749579" cy="225807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50194" y="4058361"/>
            <a:ext cx="433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kumimoji="0" lang="en-US" altLang="zh-TW" b="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…</a:t>
            </a:r>
          </a:p>
          <a:p>
            <a:pPr algn="ctr" eaLnBrk="1" hangingPunct="1"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13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41439"/>
            <a:ext cx="7453312" cy="777590"/>
          </a:xfrm>
        </p:spPr>
        <p:txBody>
          <a:bodyPr/>
          <a:lstStyle/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6"/>
            </a:pPr>
            <a:r>
              <a:rPr lang="zh-TW" altLang="en-US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當所有工作均完成，便可確定選取</a:t>
            </a:r>
            <a:r>
              <a:rPr lang="zh-TW" altLang="en-US" b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</a:t>
            </a:r>
            <a:endParaRPr lang="en-US" alt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6"/>
            </a:pPr>
            <a:endParaRPr lang="en-US" altLang="zh-TW" sz="1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9B4C4E-EA76-4A56-8C18-52BF99252C84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pic>
        <p:nvPicPr>
          <p:cNvPr id="9" name="Picture 7" descr="未定標題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2484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"/>
          <p:cNvSpPr>
            <a:spLocks noChangeArrowheads="1"/>
          </p:cNvSpPr>
          <p:nvPr/>
        </p:nvSpPr>
        <p:spPr bwMode="gray">
          <a:xfrm>
            <a:off x="1371600" y="4876800"/>
            <a:ext cx="6096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257800" y="4038600"/>
            <a:ext cx="1066800" cy="1066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ebSAM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38160">
          <a:noFill/>
          <a:miter lim="800000"/>
          <a:headEnd/>
          <a:tailEnd/>
        </a:ln>
        <a:effectLst/>
        <a:scene3d>
          <a:camera prst="orthographicFront"/>
          <a:lightRig rig="threePt" dir="t"/>
        </a:scene3d>
        <a:sp3d>
          <a:bevelT w="165100" prst="coolSlant"/>
        </a:sp3d>
        <a:extLst/>
      </a:spPr>
      <a:bodyPr lIns="90000" tIns="46800" rIns="90000" bIns="46800" anchor="ctr"/>
      <a:lstStyle>
        <a:defPPr algn="ctr"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3200" dirty="0" smtClean="0">
            <a:solidFill>
              <a:srgbClr val="CC00CC"/>
            </a:solidFill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ebSAM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38160">
          <a:noFill/>
          <a:miter lim="800000"/>
          <a:headEnd/>
          <a:tailEnd/>
        </a:ln>
        <a:effectLst/>
        <a:scene3d>
          <a:camera prst="orthographicFront"/>
          <a:lightRig rig="threePt" dir="t"/>
        </a:scene3d>
        <a:sp3d>
          <a:bevelT w="165100" prst="coolSlant"/>
        </a:sp3d>
        <a:extLst/>
      </a:spPr>
      <a:bodyPr lIns="90000" tIns="46800" rIns="90000" bIns="46800" anchor="ctr"/>
      <a:lstStyle>
        <a:defPPr algn="ctr"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3200" dirty="0" smtClean="0">
            <a:solidFill>
              <a:srgbClr val="CC00CC"/>
            </a:solidFill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1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8308</TotalTime>
  <Words>314</Words>
  <Application>Microsoft Office PowerPoint</Application>
  <PresentationFormat>如螢幕大小 (4:3)</PresentationFormat>
  <Paragraphs>68</Paragraphs>
  <Slides>13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13</vt:i4>
      </vt:variant>
    </vt:vector>
  </HeadingPairs>
  <TitlesOfParts>
    <vt:vector size="28" baseType="lpstr">
      <vt:lpstr>Gungsuh</vt:lpstr>
      <vt:lpstr>微軟正黑體</vt:lpstr>
      <vt:lpstr>新細明體</vt:lpstr>
      <vt:lpstr>標楷體</vt:lpstr>
      <vt:lpstr>Arial</vt:lpstr>
      <vt:lpstr>Calibri</vt:lpstr>
      <vt:lpstr>Monotype Corsiva</vt:lpstr>
      <vt:lpstr>Tahoma</vt:lpstr>
      <vt:lpstr>Times New Roman</vt:lpstr>
      <vt:lpstr>Trebuchet MS</vt:lpstr>
      <vt:lpstr>Wingdings</vt:lpstr>
      <vt:lpstr>Wingdings 2</vt:lpstr>
      <vt:lpstr>1_WebSAMS1</vt:lpstr>
      <vt:lpstr>2_WebSAMS1</vt:lpstr>
      <vt:lpstr>WebSAMS1</vt:lpstr>
      <vt:lpstr>PowerPoint 簡報</vt:lpstr>
      <vt:lpstr>模組簡介</vt:lpstr>
      <vt:lpstr>模組簡介</vt:lpstr>
      <vt:lpstr>流程概覽</vt:lpstr>
      <vt:lpstr>例子示範</vt:lpstr>
      <vt:lpstr>例子示範</vt:lpstr>
      <vt:lpstr>例子示範</vt:lpstr>
      <vt:lpstr>例子示範</vt:lpstr>
      <vt:lpstr>例子示範</vt:lpstr>
      <vt:lpstr>例子示範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steve.lam</dc:creator>
  <cp:lastModifiedBy>YIP, Wing-yan Jasmine</cp:lastModifiedBy>
  <cp:revision>652</cp:revision>
  <cp:lastPrinted>2017-10-04T01:20:30Z</cp:lastPrinted>
  <dcterms:created xsi:type="dcterms:W3CDTF">2017-02-13T09:42:50Z</dcterms:created>
  <dcterms:modified xsi:type="dcterms:W3CDTF">2021-08-11T06:49:39Z</dcterms:modified>
</cp:coreProperties>
</file>