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1737" r:id="rId5"/>
    <p:sldId id="1740" r:id="rId6"/>
    <p:sldId id="1741" r:id="rId7"/>
    <p:sldId id="1742" r:id="rId8"/>
    <p:sldId id="1743" r:id="rId9"/>
    <p:sldId id="1744" r:id="rId10"/>
    <p:sldId id="1745" r:id="rId11"/>
    <p:sldId id="2083" r:id="rId12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1737"/>
            <p14:sldId id="1740"/>
            <p14:sldId id="1741"/>
            <p14:sldId id="1742"/>
            <p14:sldId id="1743"/>
            <p14:sldId id="1744"/>
            <p14:sldId id="1745"/>
            <p14:sldId id="20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CE9"/>
    <a:srgbClr val="E90DCF"/>
    <a:srgbClr val="E4903C"/>
    <a:srgbClr val="DF7F1F"/>
    <a:srgbClr val="9E0000"/>
    <a:srgbClr val="A70994"/>
    <a:srgbClr val="FF00FF"/>
    <a:srgbClr val="F98FEC"/>
    <a:srgbClr val="F75FE5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3895" autoAdjust="0"/>
  </p:normalViewPr>
  <p:slideViewPr>
    <p:cSldViewPr snapToGrid="0">
      <p:cViewPr varScale="1">
        <p:scale>
          <a:sx n="74" d="100"/>
          <a:sy n="74" d="100"/>
        </p:scale>
        <p:origin x="84" y="58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9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AEFF8-C386-4E2F-A82A-ADA00B510D7C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HK" altLang="en-US"/>
        </a:p>
      </dgm:t>
    </dgm:pt>
    <dgm:pt modelId="{4CF90801-05F8-445E-923E-5BAF1D126EB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(</a:t>
          </a:r>
          <a:r>
            <a:rPr lang="zh-TW" altLang="en-US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一</a:t>
          </a:r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設定評核環境</a:t>
          </a:r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?</a:t>
          </a:r>
          <a:endParaRPr lang="zh-HK" altLang="en-US" sz="2000" b="1" dirty="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07EEB-C5D2-4372-AA09-B16AA24A513D}" type="parTrans" cxnId="{FBA33183-861E-4DBB-B89E-A0129BE33E00}">
      <dgm:prSet/>
      <dgm:spPr/>
      <dgm:t>
        <a:bodyPr/>
        <a:lstStyle/>
        <a:p>
          <a:endParaRPr lang="zh-HK" altLang="en-US"/>
        </a:p>
      </dgm:t>
    </dgm:pt>
    <dgm:pt modelId="{DED86F7E-F61C-4D0F-959B-93C4F22CC571}" type="sibTrans" cxnId="{FBA33183-861E-4DBB-B89E-A0129BE33E00}">
      <dgm:prSet/>
      <dgm:spPr/>
      <dgm:t>
        <a:bodyPr/>
        <a:lstStyle/>
        <a:p>
          <a:endParaRPr lang="zh-HK" altLang="en-US"/>
        </a:p>
      </dgm:t>
    </dgm:pt>
    <dgm:pt modelId="{EC493534-1EB1-47F8-A8DE-4B61FA4C7C9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(</a:t>
          </a:r>
          <a:r>
            <a:rPr lang="zh-TW" altLang="en-US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二</a:t>
          </a:r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)</a:t>
          </a:r>
          <a:r>
            <a:rPr lang="zh-TW" altLang="en-US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如何輸入及處理學生成績</a:t>
          </a:r>
          <a:r>
            <a:rPr lang="en-US" altLang="zh-TW" sz="20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?</a:t>
          </a:r>
          <a:endParaRPr lang="zh-HK" altLang="en-US" sz="2000" b="1" dirty="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0EA6ECD-CCD0-4296-B0E5-7749C8CDAD63}" type="parTrans" cxnId="{9DA6C4B5-1422-4CA7-9DCC-ADB51F7DEF43}">
      <dgm:prSet/>
      <dgm:spPr/>
      <dgm:t>
        <a:bodyPr/>
        <a:lstStyle/>
        <a:p>
          <a:endParaRPr lang="zh-HK" altLang="en-US"/>
        </a:p>
      </dgm:t>
    </dgm:pt>
    <dgm:pt modelId="{9AE111FB-67F2-4339-ADF0-A100D9A0CD5C}" type="sibTrans" cxnId="{9DA6C4B5-1422-4CA7-9DCC-ADB51F7DEF43}">
      <dgm:prSet/>
      <dgm:spPr/>
      <dgm:t>
        <a:bodyPr/>
        <a:lstStyle/>
        <a:p>
          <a:endParaRPr lang="zh-HK" altLang="en-US"/>
        </a:p>
      </dgm:t>
    </dgm:pt>
    <dgm:pt modelId="{2961A71A-6521-4874-8D2B-A07D80BB34F0}">
      <dgm:prSet phldrT="[Text]" custT="1"/>
      <dgm:spPr>
        <a:solidFill>
          <a:srgbClr val="FFC000"/>
        </a:solidFill>
      </dgm:spPr>
      <dgm:t>
        <a:bodyPr/>
        <a:lstStyle/>
        <a:p>
          <a:endParaRPr lang="zh-HK" altLang="en-US" sz="2000" dirty="0">
            <a:solidFill>
              <a:schemeClr val="tx1"/>
            </a:solidFill>
            <a:latin typeface="+mn-ea"/>
            <a:ea typeface="+mn-ea"/>
          </a:endParaRPr>
        </a:p>
      </dgm:t>
    </dgm:pt>
    <dgm:pt modelId="{C19214B7-9EE5-40C5-9320-190B18FE2C12}" type="sibTrans" cxnId="{92E6F7FF-E30B-450F-A26D-8D67038F3BC5}">
      <dgm:prSet/>
      <dgm:spPr/>
      <dgm:t>
        <a:bodyPr/>
        <a:lstStyle/>
        <a:p>
          <a:endParaRPr lang="zh-HK" altLang="en-US"/>
        </a:p>
      </dgm:t>
    </dgm:pt>
    <dgm:pt modelId="{24AEB49D-88E8-4DE4-9F91-DD6E8E4B5692}" type="parTrans" cxnId="{92E6F7FF-E30B-450F-A26D-8D67038F3BC5}">
      <dgm:prSet/>
      <dgm:spPr/>
      <dgm:t>
        <a:bodyPr/>
        <a:lstStyle/>
        <a:p>
          <a:endParaRPr lang="zh-HK" altLang="en-US"/>
        </a:p>
      </dgm:t>
    </dgm:pt>
    <dgm:pt modelId="{6244217B-FCFD-4026-A7E4-A9404BDEB707}" type="pres">
      <dgm:prSet presAssocID="{D8FAEFF8-C386-4E2F-A82A-ADA00B510D7C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79C35BF-3615-439C-AFF6-DDB1A1F28A0A}" type="pres">
      <dgm:prSet presAssocID="{4CF90801-05F8-445E-923E-5BAF1D126EBF}" presName="parentText1" presStyleLbl="node1" presStyleIdx="0" presStyleCnt="3" custLinFactY="-1974" custLinFactNeighborX="174" custLinFactNeighborY="-100000">
        <dgm:presLayoutVars>
          <dgm:chMax/>
          <dgm:chPref val="3"/>
          <dgm:bulletEnabled val="1"/>
        </dgm:presLayoutVars>
      </dgm:prSet>
      <dgm:spPr/>
    </dgm:pt>
    <dgm:pt modelId="{3D433F94-B083-4899-93AF-AEC4BA31A67E}" type="pres">
      <dgm:prSet presAssocID="{EC493534-1EB1-47F8-A8DE-4B61FA4C7C9F}" presName="parentText2" presStyleLbl="node1" presStyleIdx="1" presStyleCnt="3" custScaleY="98534" custLinFactNeighborX="-119" custLinFactNeighborY="-84854">
        <dgm:presLayoutVars>
          <dgm:chMax/>
          <dgm:chPref val="3"/>
          <dgm:bulletEnabled val="1"/>
        </dgm:presLayoutVars>
      </dgm:prSet>
      <dgm:spPr/>
    </dgm:pt>
    <dgm:pt modelId="{DA41E1DC-97FC-4F0F-B951-611F0E2F8FD9}" type="pres">
      <dgm:prSet presAssocID="{2961A71A-6521-4874-8D2B-A07D80BB34F0}" presName="parentText3" presStyleLbl="node1" presStyleIdx="2" presStyleCnt="3" custScaleX="118286" custLinFactNeighborX="-6859" custLinFactNeighborY="-72429">
        <dgm:presLayoutVars>
          <dgm:chMax/>
          <dgm:chPref val="3"/>
          <dgm:bulletEnabled val="1"/>
        </dgm:presLayoutVars>
      </dgm:prSet>
      <dgm:spPr/>
    </dgm:pt>
  </dgm:ptLst>
  <dgm:cxnLst>
    <dgm:cxn modelId="{6C027C5C-2443-4B48-A58D-1D402C7EF525}" type="presOf" srcId="{4CF90801-05F8-445E-923E-5BAF1D126EBF}" destId="{279C35BF-3615-439C-AFF6-DDB1A1F28A0A}" srcOrd="0" destOrd="0" presId="urn:microsoft.com/office/officeart/2009/3/layout/IncreasingArrowsProcess"/>
    <dgm:cxn modelId="{FBA33183-861E-4DBB-B89E-A0129BE33E00}" srcId="{D8FAEFF8-C386-4E2F-A82A-ADA00B510D7C}" destId="{4CF90801-05F8-445E-923E-5BAF1D126EBF}" srcOrd="0" destOrd="0" parTransId="{DF407EEB-C5D2-4372-AA09-B16AA24A513D}" sibTransId="{DED86F7E-F61C-4D0F-959B-93C4F22CC571}"/>
    <dgm:cxn modelId="{DC238989-E2E7-4A10-943A-EB3677FE08FC}" type="presOf" srcId="{EC493534-1EB1-47F8-A8DE-4B61FA4C7C9F}" destId="{3D433F94-B083-4899-93AF-AEC4BA31A67E}" srcOrd="0" destOrd="0" presId="urn:microsoft.com/office/officeart/2009/3/layout/IncreasingArrowsProcess"/>
    <dgm:cxn modelId="{9DA6C4B5-1422-4CA7-9DCC-ADB51F7DEF43}" srcId="{D8FAEFF8-C386-4E2F-A82A-ADA00B510D7C}" destId="{EC493534-1EB1-47F8-A8DE-4B61FA4C7C9F}" srcOrd="1" destOrd="0" parTransId="{E0EA6ECD-CCD0-4296-B0E5-7749C8CDAD63}" sibTransId="{9AE111FB-67F2-4339-ADF0-A100D9A0CD5C}"/>
    <dgm:cxn modelId="{5D309EE1-D0AF-48C2-AC39-8F3366365021}" type="presOf" srcId="{D8FAEFF8-C386-4E2F-A82A-ADA00B510D7C}" destId="{6244217B-FCFD-4026-A7E4-A9404BDEB707}" srcOrd="0" destOrd="0" presId="urn:microsoft.com/office/officeart/2009/3/layout/IncreasingArrowsProcess"/>
    <dgm:cxn modelId="{26D477FC-758C-4048-9E22-DAD15BC524D6}" type="presOf" srcId="{2961A71A-6521-4874-8D2B-A07D80BB34F0}" destId="{DA41E1DC-97FC-4F0F-B951-611F0E2F8FD9}" srcOrd="0" destOrd="0" presId="urn:microsoft.com/office/officeart/2009/3/layout/IncreasingArrowsProcess"/>
    <dgm:cxn modelId="{92E6F7FF-E30B-450F-A26D-8D67038F3BC5}" srcId="{D8FAEFF8-C386-4E2F-A82A-ADA00B510D7C}" destId="{2961A71A-6521-4874-8D2B-A07D80BB34F0}" srcOrd="2" destOrd="0" parTransId="{24AEB49D-88E8-4DE4-9F91-DD6E8E4B5692}" sibTransId="{C19214B7-9EE5-40C5-9320-190B18FE2C12}"/>
    <dgm:cxn modelId="{99C5E8AD-A861-4FEC-A279-4FD6F748906B}" type="presParOf" srcId="{6244217B-FCFD-4026-A7E4-A9404BDEB707}" destId="{279C35BF-3615-439C-AFF6-DDB1A1F28A0A}" srcOrd="0" destOrd="0" presId="urn:microsoft.com/office/officeart/2009/3/layout/IncreasingArrowsProcess"/>
    <dgm:cxn modelId="{67F70DFE-FFE4-42BF-A12A-E0ADCAC8C878}" type="presParOf" srcId="{6244217B-FCFD-4026-A7E4-A9404BDEB707}" destId="{3D433F94-B083-4899-93AF-AEC4BA31A67E}" srcOrd="1" destOrd="0" presId="urn:microsoft.com/office/officeart/2009/3/layout/IncreasingArrowsProcess"/>
    <dgm:cxn modelId="{24CE2179-D120-4546-9D5A-BA68464B9D49}" type="presParOf" srcId="{6244217B-FCFD-4026-A7E4-A9404BDEB707}" destId="{DA41E1DC-97FC-4F0F-B951-611F0E2F8FD9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C35BF-3615-439C-AFF6-DDB1A1F28A0A}">
      <dsp:nvSpPr>
        <dsp:cNvPr id="0" name=""/>
        <dsp:cNvSpPr/>
      </dsp:nvSpPr>
      <dsp:spPr>
        <a:xfrm>
          <a:off x="-138930" y="834659"/>
          <a:ext cx="8784976" cy="1279427"/>
        </a:xfrm>
        <a:prstGeom prst="rightArrow">
          <a:avLst>
            <a:gd name="adj1" fmla="val 5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310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(</a:t>
          </a:r>
          <a:r>
            <a:rPr lang="zh-TW" altLang="en-US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一</a:t>
          </a: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設定評核環境</a:t>
          </a: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?</a:t>
          </a:r>
          <a:endParaRPr lang="zh-HK" altLang="en-US" sz="2000" b="1" kern="1200" dirty="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-138930" y="1154516"/>
        <a:ext cx="8465119" cy="639713"/>
      </dsp:txXfrm>
    </dsp:sp>
    <dsp:sp modelId="{3D433F94-B083-4899-93AF-AEC4BA31A67E}">
      <dsp:nvSpPr>
        <dsp:cNvPr id="0" name=""/>
        <dsp:cNvSpPr/>
      </dsp:nvSpPr>
      <dsp:spPr>
        <a:xfrm>
          <a:off x="2544321" y="1489551"/>
          <a:ext cx="6079203" cy="1260671"/>
        </a:xfrm>
        <a:prstGeom prst="rightArrow">
          <a:avLst>
            <a:gd name="adj1" fmla="val 5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310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(</a:t>
          </a:r>
          <a:r>
            <a:rPr lang="zh-TW" altLang="en-US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二</a:t>
          </a: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)</a:t>
          </a:r>
          <a:r>
            <a:rPr lang="zh-TW" altLang="en-US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如何輸入及處理學生成績</a:t>
          </a:r>
          <a:r>
            <a:rPr lang="en-US" altLang="zh-TW" sz="2000" b="1" kern="12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rPr>
            <a:t>?</a:t>
          </a:r>
          <a:endParaRPr lang="zh-HK" altLang="en-US" sz="2000" b="1" kern="1200" dirty="0">
            <a:solidFill>
              <a:schemeClr val="tx1"/>
            </a:solidFill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2544321" y="1804719"/>
        <a:ext cx="5764035" cy="630335"/>
      </dsp:txXfrm>
    </dsp:sp>
    <dsp:sp modelId="{DA41E1DC-97FC-4F0F-B951-611F0E2F8FD9}">
      <dsp:nvSpPr>
        <dsp:cNvPr id="0" name=""/>
        <dsp:cNvSpPr/>
      </dsp:nvSpPr>
      <dsp:spPr>
        <a:xfrm>
          <a:off x="4717512" y="2065617"/>
          <a:ext cx="3990296" cy="1279427"/>
        </a:xfrm>
        <a:prstGeom prst="rightArrow">
          <a:avLst>
            <a:gd name="adj1" fmla="val 5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310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HK" altLang="en-US" sz="2000" kern="1200" dirty="0">
            <a:solidFill>
              <a:schemeClr val="tx1"/>
            </a:solidFill>
            <a:latin typeface="+mn-ea"/>
            <a:ea typeface="+mn-ea"/>
          </a:endParaRPr>
        </a:p>
      </dsp:txBody>
      <dsp:txXfrm>
        <a:off x="4717512" y="2385474"/>
        <a:ext cx="3670439" cy="639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13640-9EE2-4D98-B096-4B3AD8283C59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19513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HK" altLang="en-US">
              <a:latin typeface="Arial" panose="020B0604020202020204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B13640-9EE2-4D98-B096-4B3AD8283C59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2753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690065EC-2AB5-4318-9AAB-4D71484F29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887557D-A41E-42BC-B74B-6FBDFFE44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0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  <p:sldLayoutId id="2147483677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83" y="2438400"/>
            <a:ext cx="7924800" cy="3966121"/>
          </a:xfrm>
        </p:spPr>
        <p:txBody>
          <a:bodyPr/>
          <a:lstStyle/>
          <a:p>
            <a:b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1"/>
                </a:solidFill>
              </a:rPr>
              <a:t>學生成績模組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36642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923" y="1321903"/>
            <a:ext cx="10952920" cy="4591879"/>
          </a:xfrm>
        </p:spPr>
        <p:txBody>
          <a:bodyPr anchor="ctr"/>
          <a:lstStyle/>
          <a:p>
            <a:pPr algn="ctr"/>
            <a:r>
              <a:rPr lang="zh-TW" altLang="en-US" sz="5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模組簡介</a:t>
            </a:r>
            <a:endParaRPr lang="zh-HK" altLang="en-US" sz="5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2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147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1392967"/>
              </p:ext>
            </p:extLst>
          </p:nvPr>
        </p:nvGraphicFramePr>
        <p:xfrm>
          <a:off x="2040680" y="303416"/>
          <a:ext cx="8784976" cy="6411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901526" y="2082527"/>
            <a:ext cx="2592288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學期及考績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科目滿分及比重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班級考績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Tx/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名次編排準則    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Tx/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不排名次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評核組別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代碼表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操行</a:t>
            </a:r>
            <a:r>
              <a:rPr lang="en-US" altLang="zh-TW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/</a:t>
            </a: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其他考績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確定綱要  </a:t>
            </a:r>
            <a:endParaRPr lang="en-US" altLang="zh-TW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TW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現行學期</a:t>
            </a:r>
            <a:endParaRPr lang="en-US" altLang="zh-HK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AutoNum type="alphaUcParenBoth"/>
            </a:pPr>
            <a:r>
              <a:rPr lang="zh-HK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退修</a:t>
            </a:r>
            <a:r>
              <a:rPr lang="en-US" altLang="zh-HK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/</a:t>
            </a:r>
            <a:r>
              <a:rPr lang="zh-HK" altLang="en-US" sz="1600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免修</a:t>
            </a:r>
            <a:endParaRPr lang="en-US" altLang="zh-HK" sz="1600" dirty="0">
              <a:ln>
                <a:solidFill>
                  <a:srgbClr val="00B0F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30084" y="2746785"/>
            <a:ext cx="2340768" cy="1524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(M) </a:t>
            </a:r>
            <a:r>
              <a:rPr lang="zh-TW" altLang="en-US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輸入績分及等級</a:t>
            </a:r>
            <a:endParaRPr lang="en-US" altLang="zh-TW" sz="1600" dirty="0">
              <a:ln>
                <a:solidFill>
                  <a:srgbClr val="92D05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(N) </a:t>
            </a:r>
            <a:r>
              <a:rPr lang="zh-TW" altLang="en-US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輸入</a:t>
            </a:r>
            <a:r>
              <a:rPr lang="zh-HK" altLang="zh-TW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其他</a:t>
            </a:r>
            <a:r>
              <a:rPr lang="zh-TW" altLang="en-US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資料</a:t>
            </a:r>
            <a:endParaRPr lang="en-US" altLang="zh-HK" sz="1600" dirty="0">
              <a:ln>
                <a:solidFill>
                  <a:srgbClr val="92D05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(O) </a:t>
            </a:r>
            <a:r>
              <a:rPr lang="zh-HK" altLang="zh-HK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數據整合</a:t>
            </a:r>
            <a:endParaRPr lang="en-US" altLang="zh-HK" sz="1600" dirty="0">
              <a:ln>
                <a:solidFill>
                  <a:srgbClr val="92D05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(P) </a:t>
            </a:r>
            <a:r>
              <a:rPr lang="zh-TW" altLang="en-US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特殊改動</a:t>
            </a:r>
            <a:r>
              <a:rPr lang="zh-HK" altLang="zh-HK" sz="1600" dirty="0">
                <a:ln>
                  <a:solidFill>
                    <a:srgbClr val="92D05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 </a:t>
            </a:r>
            <a:endParaRPr lang="zh-HK" altLang="en-US" sz="1600" dirty="0">
              <a:ln>
                <a:solidFill>
                  <a:srgbClr val="92D05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269148" y="3301617"/>
            <a:ext cx="29523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(Q) </a:t>
            </a:r>
            <a:r>
              <a:rPr lang="zh-TW" altLang="en-US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查詢</a:t>
            </a:r>
            <a:endParaRPr lang="en-US" altLang="zh-HK" sz="1600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(R) </a:t>
            </a:r>
            <a:r>
              <a:rPr lang="zh-HK" altLang="en-US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成績表</a:t>
            </a:r>
            <a:endParaRPr lang="en-US" altLang="zh-TW" sz="1600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(S) </a:t>
            </a:r>
            <a:r>
              <a:rPr lang="zh-TW" altLang="en-US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成績表重點功能</a:t>
            </a:r>
            <a:endParaRPr lang="en-US" altLang="zh-TW" sz="1600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(T) </a:t>
            </a:r>
            <a:r>
              <a:rPr lang="zh-TW" altLang="en-US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分析報表</a:t>
            </a:r>
            <a:endParaRPr lang="en-US" altLang="zh-TW" sz="1600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(U) </a:t>
            </a:r>
            <a:r>
              <a:rPr lang="zh-TW" altLang="en-US" sz="1600" dirty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hlinkClick r:id="" action="ppaction://noaction"/>
              </a:rPr>
              <a:t>其他功能</a:t>
            </a:r>
            <a:endParaRPr lang="en-US" altLang="zh-HK" sz="1600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F7D5C1A0-D366-42AB-99DB-B795C79A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247" y="271597"/>
            <a:ext cx="71631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9pPr>
          </a:lstStyle>
          <a:p>
            <a:pPr marL="0" lvl="1" eaLnBrk="1" hangingPunct="1">
              <a:buClr>
                <a:srgbClr val="CC0099"/>
              </a:buClr>
              <a:buSzPct val="55000"/>
              <a:tabLst>
                <a:tab pos="8956675" algn="r"/>
              </a:tabLst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學生成績模組大綱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51642" y="475679"/>
            <a:ext cx="1261823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簡介</a:t>
            </a:r>
            <a:endParaRPr lang="zh-HK" altLang="en-US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3</a:t>
            </a:fld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372" y="2810500"/>
            <a:ext cx="3669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如何列印成績表及分析報表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endParaRPr lang="zh-HK" altLang="en-US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31000" y="1858118"/>
            <a:ext cx="7770813" cy="396262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lnSpc>
                <a:spcPct val="150000"/>
              </a:lnSpc>
              <a:buSzPct val="80000"/>
              <a:defRPr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一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設定評核環境：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彈性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地設定學期、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考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績和科目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比重</a:t>
            </a:r>
            <a:r>
              <a:rPr lang="zh-CN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</a:t>
            </a:r>
            <a:endParaRPr lang="en-US" altLang="zh-CN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按各科目要求，設定以分數或等級評核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設定科目備註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績，選擇以等級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文字評核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設定多個等級互換表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建立整體評語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科目評語表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SzPct val="80000"/>
              <a:defRPr/>
            </a:pPr>
            <a:endParaRPr lang="en-US" altLang="zh-TW" sz="2200" dirty="0">
              <a:latin typeface="+mn-ea"/>
              <a:ea typeface="+mn-ea"/>
            </a:endParaRP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F7D5C1A0-D366-42AB-99DB-B795C79A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247" y="271597"/>
            <a:ext cx="71631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9pPr>
          </a:lstStyle>
          <a:p>
            <a:pPr marL="0" lvl="1" eaLnBrk="1" hangingPunct="1">
              <a:buClr>
                <a:srgbClr val="CC0099"/>
              </a:buClr>
              <a:buSzPct val="55000"/>
              <a:tabLst>
                <a:tab pos="8956675" algn="r"/>
              </a:tabLst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功能簡介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51642" y="475679"/>
            <a:ext cx="1261823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簡介</a:t>
            </a:r>
            <a:endParaRPr lang="zh-HK" altLang="en-US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2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4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66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485587" y="1851629"/>
            <a:ext cx="7202488" cy="362406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>
              <a:lnSpc>
                <a:spcPct val="150000"/>
              </a:lnSpc>
              <a:buSzPct val="80000"/>
              <a:defRPr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輸入與整合數據：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編修考績資料，如積分、操行和評語</a:t>
            </a:r>
            <a:endParaRPr lang="zh-CN" altLang="en-US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從</a:t>
            </a:r>
            <a:r>
              <a:rPr lang="zh-TW" altLang="en-US" sz="2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獎懲資料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和</a:t>
            </a:r>
            <a:r>
              <a:rPr lang="zh-TW" altLang="en-US" sz="25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學生出席資料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模組複製數據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減少數據輸入程序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利用數據整合功能，快速準確地計算積分、等級和名次</a:t>
            </a:r>
            <a:endParaRPr lang="en-US" altLang="zh-CN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7D5C1A0-D366-42AB-99DB-B795C79A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247" y="271597"/>
            <a:ext cx="71631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9pPr>
          </a:lstStyle>
          <a:p>
            <a:pPr marL="0" lvl="1" eaLnBrk="1" hangingPunct="1">
              <a:buClr>
                <a:srgbClr val="CC0099"/>
              </a:buClr>
              <a:buSzPct val="55000"/>
              <a:tabLst>
                <a:tab pos="8956675" algn="r"/>
              </a:tabLst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功能簡介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51642" y="475679"/>
            <a:ext cx="1261823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簡介</a:t>
            </a:r>
            <a:endParaRPr lang="zh-HK" altLang="en-US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5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193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96385" y="1849320"/>
            <a:ext cx="7561263" cy="362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eaLnBrk="1" hangingPunct="1">
              <a:lnSpc>
                <a:spcPct val="150000"/>
              </a:lnSpc>
              <a:buSzPct val="80000"/>
              <a:defRPr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檢視學生成績：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457200" indent="-457200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提供多款系統預設成績表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可按需要修改成績表範本</a:t>
            </a:r>
            <a:r>
              <a:rPr lang="zh-CN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可把學生成績資料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匯出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入雲端校管系統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瀏覽學生成績紀錄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系統儲存和庫存整套資料，以便進行歷年分析</a:t>
            </a:r>
            <a:endParaRPr lang="en-US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7D5C1A0-D366-42AB-99DB-B795C79A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247" y="271597"/>
            <a:ext cx="71631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9pPr>
          </a:lstStyle>
          <a:p>
            <a:pPr marL="0" lvl="1" eaLnBrk="1" hangingPunct="1">
              <a:buClr>
                <a:srgbClr val="CC0099"/>
              </a:buClr>
              <a:buSzPct val="55000"/>
              <a:tabLst>
                <a:tab pos="8956675" algn="r"/>
              </a:tabLst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功能簡介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51642" y="475679"/>
            <a:ext cx="1261823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簡介</a:t>
            </a:r>
            <a:endParaRPr lang="zh-HK" altLang="en-US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6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175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715225" y="2333843"/>
            <a:ext cx="6986588" cy="246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eaLnBrk="1" hangingPunct="1">
              <a:lnSpc>
                <a:spcPct val="150000"/>
              </a:lnSpc>
              <a:buSzPct val="80000"/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其他功能：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編修特殊情況，如退修及免修</a:t>
            </a:r>
            <a:endParaRPr lang="zh-CN" altLang="en-US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編修新學年的學生在學資料</a:t>
            </a:r>
            <a:endParaRPr lang="zh-CN" altLang="en-US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265113" indent="-265113">
              <a:lnSpc>
                <a:spcPct val="150000"/>
              </a:lnSpc>
              <a:buSzPct val="80000"/>
              <a:buFont typeface="Arial" pitchFamily="34" charset="0"/>
              <a:buChar char="•"/>
              <a:defRPr/>
            </a:pP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將</a:t>
            </a:r>
            <a:r>
              <a:rPr lang="zh-TW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班號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分配予學生</a:t>
            </a:r>
            <a:endParaRPr lang="zh-CN" altLang="zh-TW" sz="2500" b="1" dirty="0"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7D5C1A0-D366-42AB-99DB-B795C79AE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247" y="271597"/>
            <a:ext cx="716312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defRPr>
            </a:lvl9pPr>
          </a:lstStyle>
          <a:p>
            <a:pPr marL="0" lvl="1" eaLnBrk="1" hangingPunct="1">
              <a:buClr>
                <a:srgbClr val="CC0099"/>
              </a:buClr>
              <a:buSzPct val="55000"/>
              <a:tabLst>
                <a:tab pos="8956675" algn="r"/>
              </a:tabLst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功能簡介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51642" y="475679"/>
            <a:ext cx="1261823" cy="3693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簡介</a:t>
            </a:r>
            <a:endParaRPr lang="zh-HK" altLang="en-US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7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793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0087" y="1069654"/>
            <a:ext cx="10952920" cy="4591879"/>
          </a:xfrm>
        </p:spPr>
        <p:txBody>
          <a:bodyPr anchor="ctr"/>
          <a:lstStyle/>
          <a:p>
            <a:pPr algn="ctr"/>
            <a:r>
              <a:rPr lang="zh-TW" altLang="en-US" sz="5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</a:t>
            </a:r>
            <a:endParaRPr lang="zh-HK" altLang="en-US" sz="5400" b="1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211652EF-6399-4353-97D4-17C00E6EDE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</p:spPr>
        <p:txBody>
          <a:bodyPr/>
          <a:lstStyle/>
          <a:p>
            <a:pPr algn="r"/>
            <a:fld id="{7B3C8E2D-E91C-4BBB-B7BA-C2875630DAEF}" type="slidenum">
              <a:rPr lang="en-US" altLang="zh-HK" smtClean="0">
                <a:solidFill>
                  <a:srgbClr val="2E75B6"/>
                </a:solidFill>
              </a:rPr>
              <a:pPr algn="r"/>
              <a:t>8</a:t>
            </a:fld>
            <a:endParaRPr lang="en-US" dirty="0">
              <a:solidFill>
                <a:srgbClr val="2E75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244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deb2b0-382b-46e0-953e-fe373c01e01d"/>
    <lcf76f155ced4ddcb4097134ff3c332f xmlns="3d76310b-ceb6-4baf-8212-2fb1443a929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3A711D-3B4C-4E17-AFA3-4C650B7CCE0A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50deb2b0-382b-46e0-953e-fe373c01e01d"/>
    <ds:schemaRef ds:uri="http://schemas.microsoft.com/office/2006/documentManagement/types"/>
    <ds:schemaRef ds:uri="3d76310b-ceb6-4baf-8212-2fb1443a9293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66095</TotalTime>
  <Words>326</Words>
  <Application>Microsoft Office PowerPoint</Application>
  <PresentationFormat>寬螢幕</PresentationFormat>
  <Paragraphs>67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Microsoft JhengHei</vt:lpstr>
      <vt:lpstr>Microsoft JhengHei</vt:lpstr>
      <vt:lpstr>新細明體</vt:lpstr>
      <vt:lpstr>Arial</vt:lpstr>
      <vt:lpstr>Calibri</vt:lpstr>
      <vt:lpstr>Cooper Black</vt:lpstr>
      <vt:lpstr>Tahoma</vt:lpstr>
      <vt:lpstr>Times New Roman</vt:lpstr>
      <vt:lpstr>Trebuchet MS</vt:lpstr>
      <vt:lpstr>Wingdings</vt:lpstr>
      <vt:lpstr>佈景主題1</vt:lpstr>
      <vt:lpstr> 學生成績模組    </vt:lpstr>
      <vt:lpstr>模組簡介</vt:lpstr>
      <vt:lpstr>PowerPoint 簡報</vt:lpstr>
      <vt:lpstr>PowerPoint 簡報</vt:lpstr>
      <vt:lpstr>PowerPoint 簡報</vt:lpstr>
      <vt:lpstr>PowerPoint 簡報</vt:lpstr>
      <vt:lpstr>PowerPoint 簡報</vt:lpstr>
      <vt:lpstr>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網上校管系統 系統保安及常規保安措施簡介會</dc:title>
  <dc:creator>Ricardo Yu</dc:creator>
  <cp:lastModifiedBy>SO, Pui-shan Kennis</cp:lastModifiedBy>
  <cp:revision>1262</cp:revision>
  <cp:lastPrinted>2024-09-05T06:08:10Z</cp:lastPrinted>
  <dcterms:created xsi:type="dcterms:W3CDTF">2018-05-11T03:19:46Z</dcterms:created>
  <dcterms:modified xsi:type="dcterms:W3CDTF">2024-11-26T06:09:53Z</dcterms:modified>
</cp:coreProperties>
</file>