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ppt/tags/tag14.xml" ContentType="application/vnd.openxmlformats-officedocument.presentationml.tags+xml"/>
  <Override PartName="/ppt/notesSlides/notesSlide14.xml" ContentType="application/vnd.openxmlformats-officedocument.presentationml.notesSlide+xml"/>
  <Override PartName="/ppt/tags/tag15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2" r:id="rId1"/>
  </p:sldMasterIdLst>
  <p:notesMasterIdLst>
    <p:notesMasterId r:id="rId17"/>
  </p:notesMasterIdLst>
  <p:handoutMasterIdLst>
    <p:handoutMasterId r:id="rId18"/>
  </p:handoutMasterIdLst>
  <p:sldIdLst>
    <p:sldId id="338" r:id="rId2"/>
    <p:sldId id="454" r:id="rId3"/>
    <p:sldId id="470" r:id="rId4"/>
    <p:sldId id="457" r:id="rId5"/>
    <p:sldId id="471" r:id="rId6"/>
    <p:sldId id="478" r:id="rId7"/>
    <p:sldId id="479" r:id="rId8"/>
    <p:sldId id="481" r:id="rId9"/>
    <p:sldId id="495" r:id="rId10"/>
    <p:sldId id="521" r:id="rId11"/>
    <p:sldId id="524" r:id="rId12"/>
    <p:sldId id="534" r:id="rId13"/>
    <p:sldId id="544" r:id="rId14"/>
    <p:sldId id="548" r:id="rId15"/>
    <p:sldId id="549" r:id="rId16"/>
  </p:sldIdLst>
  <p:sldSz cx="12192000" cy="6858000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FF0000"/>
    <a:srgbClr val="3366CC"/>
    <a:srgbClr val="FF33CC"/>
    <a:srgbClr val="99FF33"/>
    <a:srgbClr val="F0EA6A"/>
    <a:srgbClr val="00FF99"/>
    <a:srgbClr val="6666FF"/>
    <a:srgbClr val="333333"/>
    <a:srgbClr val="EE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2361" autoAdjust="0"/>
  </p:normalViewPr>
  <p:slideViewPr>
    <p:cSldViewPr>
      <p:cViewPr varScale="1">
        <p:scale>
          <a:sx n="107" d="100"/>
          <a:sy n="107" d="100"/>
        </p:scale>
        <p:origin x="71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1459" y="-8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99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7" y="0"/>
            <a:ext cx="2946399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29832"/>
            <a:ext cx="2946399" cy="496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7" y="9429832"/>
            <a:ext cx="2946399" cy="496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34058EF3-E475-4E09-949E-4E871EB4AD8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5665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99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7" y="0"/>
            <a:ext cx="2946399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15713"/>
            <a:ext cx="4984749" cy="4466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29832"/>
            <a:ext cx="2946399" cy="496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7" y="9429832"/>
            <a:ext cx="2946399" cy="496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4FD1D885-97E1-43B9-A0B2-75BA6759B95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0569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3200" b="1">
                <a:solidFill>
                  <a:srgbClr val="0000FF"/>
                </a:solidFill>
                <a:latin typeface="Trebuchet MS" pitchFamily="34" charset="0"/>
                <a:ea typeface="新細明體" pitchFamily="18" charset="-120"/>
              </a:defRPr>
            </a:lvl1pPr>
            <a:lvl2pPr marL="742767" indent="-285680" eaLnBrk="0" hangingPunct="0">
              <a:defRPr sz="3200" b="1">
                <a:solidFill>
                  <a:srgbClr val="0000FF"/>
                </a:solidFill>
                <a:latin typeface="Trebuchet MS" pitchFamily="34" charset="0"/>
                <a:ea typeface="新細明體" pitchFamily="18" charset="-120"/>
              </a:defRPr>
            </a:lvl2pPr>
            <a:lvl3pPr marL="1142718" indent="-228543" eaLnBrk="0" hangingPunct="0">
              <a:defRPr sz="3200" b="1">
                <a:solidFill>
                  <a:srgbClr val="0000FF"/>
                </a:solidFill>
                <a:latin typeface="Trebuchet MS" pitchFamily="34" charset="0"/>
                <a:ea typeface="新細明體" pitchFamily="18" charset="-120"/>
              </a:defRPr>
            </a:lvl3pPr>
            <a:lvl4pPr marL="1599805" indent="-228543" eaLnBrk="0" hangingPunct="0">
              <a:defRPr sz="3200" b="1">
                <a:solidFill>
                  <a:srgbClr val="0000FF"/>
                </a:solidFill>
                <a:latin typeface="Trebuchet MS" pitchFamily="34" charset="0"/>
                <a:ea typeface="新細明體" pitchFamily="18" charset="-120"/>
              </a:defRPr>
            </a:lvl4pPr>
            <a:lvl5pPr marL="2056892" indent="-228543" eaLnBrk="0" hangingPunct="0">
              <a:defRPr sz="3200" b="1">
                <a:solidFill>
                  <a:srgbClr val="0000FF"/>
                </a:solidFill>
                <a:latin typeface="Trebuchet MS" pitchFamily="34" charset="0"/>
                <a:ea typeface="新細明體" pitchFamily="18" charset="-120"/>
              </a:defRPr>
            </a:lvl5pPr>
            <a:lvl6pPr marL="2513981" indent="-22854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3200" b="1">
                <a:solidFill>
                  <a:srgbClr val="0000FF"/>
                </a:solidFill>
                <a:latin typeface="Trebuchet MS" pitchFamily="34" charset="0"/>
                <a:ea typeface="新細明體" pitchFamily="18" charset="-120"/>
              </a:defRPr>
            </a:lvl6pPr>
            <a:lvl7pPr marL="2971068" indent="-22854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3200" b="1">
                <a:solidFill>
                  <a:srgbClr val="0000FF"/>
                </a:solidFill>
                <a:latin typeface="Trebuchet MS" pitchFamily="34" charset="0"/>
                <a:ea typeface="新細明體" pitchFamily="18" charset="-120"/>
              </a:defRPr>
            </a:lvl7pPr>
            <a:lvl8pPr marL="3428154" indent="-22854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3200" b="1">
                <a:solidFill>
                  <a:srgbClr val="0000FF"/>
                </a:solidFill>
                <a:latin typeface="Trebuchet MS" pitchFamily="34" charset="0"/>
                <a:ea typeface="新細明體" pitchFamily="18" charset="-120"/>
              </a:defRPr>
            </a:lvl8pPr>
            <a:lvl9pPr marL="3885241" indent="-22854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3200" b="1">
                <a:solidFill>
                  <a:srgbClr val="0000FF"/>
                </a:solidFill>
                <a:latin typeface="Trebuchet MS" pitchFamily="34" charset="0"/>
                <a:ea typeface="新細明體" pitchFamily="18" charset="-120"/>
              </a:defRPr>
            </a:lvl9pPr>
          </a:lstStyle>
          <a:p>
            <a:pPr eaLnBrk="1" hangingPunct="1">
              <a:buClr>
                <a:prstClr val="white"/>
              </a:buClr>
            </a:pPr>
            <a:fld id="{C0347C2A-72EA-46B3-8B4D-A79B5F0CE5E7}" type="slidenum">
              <a:rPr lang="en-US" altLang="zh-TW" sz="1200" b="0">
                <a:solidFill>
                  <a:prstClr val="black"/>
                </a:solidFill>
                <a:latin typeface="Tahoma" pitchFamily="34" charset="0"/>
              </a:rPr>
              <a:pPr eaLnBrk="1" hangingPunct="1">
                <a:buClr>
                  <a:prstClr val="white"/>
                </a:buClr>
              </a:pPr>
              <a:t>1</a:t>
            </a:fld>
            <a:endParaRPr lang="en-US" altLang="zh-TW" sz="1200" b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37054346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D1D885-97E1-43B9-A0B2-75BA6759B955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279293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D1D885-97E1-43B9-A0B2-75BA6759B955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462197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D1D885-97E1-43B9-A0B2-75BA6759B955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774377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D1D885-97E1-43B9-A0B2-75BA6759B955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2116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D1D885-97E1-43B9-A0B2-75BA6759B955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358371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6CEAE-F447-4323-8534-00D3DFDBC216}" type="slidenum">
              <a:rPr lang="en-US" altLang="zh-TW" smtClean="0"/>
              <a:t>15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89745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D1D885-97E1-43B9-A0B2-75BA6759B955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1679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D1D885-97E1-43B9-A0B2-75BA6759B955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59476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D1D885-97E1-43B9-A0B2-75BA6759B955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3255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D1D885-97E1-43B9-A0B2-75BA6759B955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81285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D1D885-97E1-43B9-A0B2-75BA6759B955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3169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D1D885-97E1-43B9-A0B2-75BA6759B955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68581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D1D885-97E1-43B9-A0B2-75BA6759B955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93476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D1D885-97E1-43B9-A0B2-75BA6759B955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07398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>
            <a:extLst>
              <a:ext uri="{FF2B5EF4-FFF2-40B4-BE49-F238E27FC236}">
                <a16:creationId xmlns:a16="http://schemas.microsoft.com/office/drawing/2014/main" id="{635241B9-6404-4628-AE09-839B066B3A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  <a:prstGeom prst="rect">
            <a:avLst/>
          </a:prstGeom>
        </p:spPr>
        <p:txBody>
          <a:bodyPr/>
          <a:lstStyle>
            <a:lvl1pPr algn="r">
              <a:defRPr lang="en-US" altLang="zh-TW" sz="3600" b="1" noProof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lvl="0"/>
            <a:r>
              <a:rPr lang="en-US" altLang="zh-TW" noProof="0"/>
              <a:t>Click to edit Master title style</a:t>
            </a:r>
            <a:endParaRPr lang="en-US" altLang="zh-TW" noProof="0" dirty="0"/>
          </a:p>
        </p:txBody>
      </p:sp>
      <p:sp>
        <p:nvSpPr>
          <p:cNvPr id="13" name="Rectangle 1027">
            <a:extLst>
              <a:ext uri="{FF2B5EF4-FFF2-40B4-BE49-F238E27FC236}">
                <a16:creationId xmlns:a16="http://schemas.microsoft.com/office/drawing/2014/main" id="{5E4EDF56-8EA8-4F51-AA6F-DB1DEFF70B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10005"/>
            <a:ext cx="7924800" cy="9747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7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en-US" altLang="zh-TW" noProof="0"/>
              <a:t>Click to edit Master subtitle style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4FCD2874-BFE6-457A-ACBB-071CAF287E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83" y="17393"/>
            <a:ext cx="2489607" cy="1590730"/>
          </a:xfrm>
          <a:prstGeom prst="rect">
            <a:avLst/>
          </a:prstGeom>
        </p:spPr>
      </p:pic>
      <p:grpSp>
        <p:nvGrpSpPr>
          <p:cNvPr id="11" name="Group 4">
            <a:extLst>
              <a:ext uri="{FF2B5EF4-FFF2-40B4-BE49-F238E27FC236}">
                <a16:creationId xmlns:a16="http://schemas.microsoft.com/office/drawing/2014/main" id="{13E72F35-3812-4F97-BA68-593F2C02403D}"/>
              </a:ext>
            </a:extLst>
          </p:cNvPr>
          <p:cNvGrpSpPr/>
          <p:nvPr/>
        </p:nvGrpSpPr>
        <p:grpSpPr>
          <a:xfrm>
            <a:off x="11351898" y="0"/>
            <a:ext cx="840103" cy="6858000"/>
            <a:chOff x="250409" y="0"/>
            <a:chExt cx="272970" cy="2087880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5219A514-3B88-467B-B1CA-C375CE10AC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0409" y="0"/>
              <a:ext cx="272970" cy="2087880"/>
            </a:xfrm>
            <a:custGeom>
              <a:avLst/>
              <a:gdLst/>
              <a:ahLst/>
              <a:cxnLst/>
              <a:rect l="l" t="t" r="r" b="b"/>
              <a:pathLst>
                <a:path w="523379" h="3479800">
                  <a:moveTo>
                    <a:pt x="0" y="0"/>
                  </a:moveTo>
                  <a:lnTo>
                    <a:pt x="523379" y="0"/>
                  </a:lnTo>
                  <a:lnTo>
                    <a:pt x="523379" y="3479800"/>
                  </a:lnTo>
                  <a:lnTo>
                    <a:pt x="0" y="3479800"/>
                  </a:lnTo>
                  <a:close/>
                </a:path>
              </a:pathLst>
            </a:custGeom>
            <a:solidFill>
              <a:srgbClr val="D7E7F5"/>
            </a:solidFill>
          </p:spPr>
          <p:txBody>
            <a:bodyPr vert="vert270" tIns="10800" bIns="10800"/>
            <a:lstStyle/>
            <a:p>
              <a:r>
                <a:rPr lang="en-US" altLang="zh-TW" sz="3000" dirty="0">
                  <a:solidFill>
                    <a:srgbClr val="EBF0F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zh-TW" altLang="en-US" sz="3000" dirty="0">
                <a:solidFill>
                  <a:srgbClr val="EBF0F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AD288FEC-AA20-43F8-835C-0CEBA2C73EC1}"/>
              </a:ext>
            </a:extLst>
          </p:cNvPr>
          <p:cNvSpPr/>
          <p:nvPr/>
        </p:nvSpPr>
        <p:spPr>
          <a:xfrm>
            <a:off x="333148" y="5648464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kumimoji="1" lang="zh-TW" altLang="en-US" sz="1500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教育局</a:t>
            </a:r>
          </a:p>
          <a:p>
            <a:pPr>
              <a:defRPr/>
            </a:pPr>
            <a:r>
              <a:rPr kumimoji="1" lang="zh-TW" altLang="en-US" sz="1500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系統及資訊管理組</a:t>
            </a:r>
          </a:p>
        </p:txBody>
      </p:sp>
      <p:pic>
        <p:nvPicPr>
          <p:cNvPr id="20" name="圖片 19">
            <a:extLst>
              <a:ext uri="{FF2B5EF4-FFF2-40B4-BE49-F238E27FC236}">
                <a16:creationId xmlns:a16="http://schemas.microsoft.com/office/drawing/2014/main" id="{4539CA01-2C86-42BF-BC79-9C12D166EC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1855" y="3730074"/>
            <a:ext cx="6264000" cy="129717"/>
          </a:xfrm>
          <a:prstGeom prst="rect">
            <a:avLst/>
          </a:prstGeom>
        </p:spPr>
      </p:pic>
      <p:pic>
        <p:nvPicPr>
          <p:cNvPr id="21" name="圖片 20">
            <a:extLst>
              <a:ext uri="{FF2B5EF4-FFF2-40B4-BE49-F238E27FC236}">
                <a16:creationId xmlns:a16="http://schemas.microsoft.com/office/drawing/2014/main" id="{59EC2015-1BCE-4CAC-82A4-E0B3CD2E44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9227" y="3563420"/>
            <a:ext cx="6372000" cy="135604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01AEA9E3-178C-490D-AC73-A7332BBA0AA6}"/>
              </a:ext>
            </a:extLst>
          </p:cNvPr>
          <p:cNvSpPr txBox="1"/>
          <p:nvPr/>
        </p:nvSpPr>
        <p:spPr>
          <a:xfrm rot="16200000">
            <a:off x="10192601" y="4865772"/>
            <a:ext cx="31586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spc="-113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3000" b="1" spc="-113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2666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7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</a:lstStyle>
          <a:p>
            <a:r>
              <a:rPr lang="en-US" altLang="zh-TW"/>
              <a:t>Click to edit Master title style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zh-TW" altLang="en-US" sz="1800" dirty="0">
                <a:solidFill>
                  <a:schemeClr val="folHlink"/>
                </a:solidFill>
                <a:latin typeface="+mn-lt"/>
                <a:ea typeface="+mn-ea"/>
                <a:cs typeface="+mn-cs"/>
              </a:defRPr>
            </a:lvl1pPr>
            <a:lvl2pPr>
              <a:defRPr lang="zh-TW" altLang="en-US" sz="1575" dirty="0">
                <a:solidFill>
                  <a:schemeClr val="folHlink"/>
                </a:solidFill>
                <a:latin typeface="+mn-lt"/>
              </a:defRPr>
            </a:lvl2pPr>
            <a:lvl3pPr>
              <a:defRPr lang="zh-TW" altLang="en-US" sz="1350" dirty="0">
                <a:solidFill>
                  <a:schemeClr val="folHlink"/>
                </a:solidFill>
                <a:latin typeface="+mn-lt"/>
              </a:defRPr>
            </a:lvl3pPr>
            <a:lvl4pPr>
              <a:defRPr lang="zh-TW" altLang="en-US" sz="1275" dirty="0">
                <a:solidFill>
                  <a:schemeClr val="folHlink"/>
                </a:solidFill>
                <a:latin typeface="+mn-lt"/>
              </a:defRPr>
            </a:lvl4pPr>
          </a:lstStyle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HK" altLang="en-US" dirty="0"/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690065EC-2AB5-4318-9AAB-4D71484F29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35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3417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 altLang="zh-TW"/>
              <a:t>Click to edit Master title style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125"/>
            </a:lvl1pPr>
            <a:lvl2pPr marL="257175" indent="0">
              <a:buNone/>
              <a:defRPr sz="1013"/>
            </a:lvl2pPr>
            <a:lvl3pPr marL="514350" indent="0">
              <a:buNone/>
              <a:defRPr sz="900"/>
            </a:lvl3pPr>
            <a:lvl4pPr marL="771525" indent="0">
              <a:buNone/>
              <a:defRPr sz="788"/>
            </a:lvl4pPr>
            <a:lvl5pPr marL="1028700" indent="0">
              <a:buNone/>
              <a:defRPr sz="788"/>
            </a:lvl5pPr>
            <a:lvl6pPr marL="1285875" indent="0">
              <a:buNone/>
              <a:defRPr sz="788"/>
            </a:lvl6pPr>
            <a:lvl7pPr marL="1543050" indent="0">
              <a:buNone/>
              <a:defRPr sz="788"/>
            </a:lvl7pPr>
            <a:lvl8pPr marL="1800225" indent="0">
              <a:buNone/>
              <a:defRPr sz="788"/>
            </a:lvl8pPr>
            <a:lvl9pPr marL="2057400" indent="0">
              <a:buNone/>
              <a:defRPr sz="788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E6B67330-8775-428E-9999-1505B0ACF1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35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38566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7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</a:lstStyle>
          <a:p>
            <a:r>
              <a:rPr lang="en-US" altLang="zh-TW"/>
              <a:t>Click to edit Master title style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4A4002C6-7F14-4731-BC20-7B9B3C8260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35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55233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HK" altLang="en-US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B4C24F66-D125-4F79-A64B-6CCC3D01C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787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</a:lstStyle>
          <a:p>
            <a:r>
              <a:rPr lang="en-US" altLang="zh-TW"/>
              <a:t>Click to edit Master title style</a:t>
            </a:r>
            <a:endParaRPr lang="zh-HK" altLang="en-US" dirty="0"/>
          </a:p>
        </p:txBody>
      </p:sp>
      <p:sp>
        <p:nvSpPr>
          <p:cNvPr id="8" name="Rectangle 1032">
            <a:extLst>
              <a:ext uri="{FF2B5EF4-FFF2-40B4-BE49-F238E27FC236}">
                <a16:creationId xmlns:a16="http://schemas.microsoft.com/office/drawing/2014/main" id="{B1DAEE3E-4B73-415E-814D-0FF70825F4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35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55809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7" y="271659"/>
            <a:ext cx="9550400" cy="762000"/>
          </a:xfrm>
          <a:prstGeom prst="rect">
            <a:avLst/>
          </a:prstGeo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67D7D5DD-2948-40FA-8FBF-3FB22A6578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35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0471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7" y="271659"/>
            <a:ext cx="9550400" cy="762000"/>
          </a:xfrm>
          <a:prstGeom prst="rect">
            <a:avLst/>
          </a:prstGeo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HK" altLang="en-US"/>
          </a:p>
        </p:txBody>
      </p:sp>
      <p:sp>
        <p:nvSpPr>
          <p:cNvPr id="3" name="Rectangle 1032">
            <a:extLst>
              <a:ext uri="{FF2B5EF4-FFF2-40B4-BE49-F238E27FC236}">
                <a16:creationId xmlns:a16="http://schemas.microsoft.com/office/drawing/2014/main" id="{CA6AC465-E014-49CB-8844-29A0F59407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81616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35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3119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2">
            <a:extLst>
              <a:ext uri="{FF2B5EF4-FFF2-40B4-BE49-F238E27FC236}">
                <a16:creationId xmlns:a16="http://schemas.microsoft.com/office/drawing/2014/main" id="{FC03FC6E-3F99-4AA3-80AF-4061C271DF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35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07262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g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>
            <a:extLst>
              <a:ext uri="{FF2B5EF4-FFF2-40B4-BE49-F238E27FC236}">
                <a16:creationId xmlns:a16="http://schemas.microsoft.com/office/drawing/2014/main" id="{C9BB8881-ECBC-4142-9933-CDAB826E4185}"/>
              </a:ext>
            </a:extLst>
          </p:cNvPr>
          <p:cNvSpPr/>
          <p:nvPr/>
        </p:nvSpPr>
        <p:spPr>
          <a:xfrm>
            <a:off x="0" y="6283067"/>
            <a:ext cx="12192000" cy="584776"/>
          </a:xfrm>
          <a:prstGeom prst="rect">
            <a:avLst/>
          </a:prstGeom>
          <a:gradFill>
            <a:gsLst>
              <a:gs pos="18000">
                <a:srgbClr val="F7FAFD"/>
              </a:gs>
              <a:gs pos="58000">
                <a:srgbClr val="B5D2EC"/>
              </a:gs>
              <a:gs pos="81000">
                <a:srgbClr val="B5D2EC"/>
              </a:gs>
              <a:gs pos="100000">
                <a:srgbClr val="CEE1F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F0E82B3-CBDD-4AC0-821B-99CF90E0C81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41" y="48034"/>
            <a:ext cx="1591731" cy="1017034"/>
          </a:xfrm>
          <a:prstGeom prst="rect">
            <a:avLst/>
          </a:prstGeom>
        </p:spPr>
      </p:pic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509713"/>
            <a:ext cx="107696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altLang="zh-TW" sz="2100" b="0" i="0" u="none" strike="noStrike" kern="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Click to edit Master text styles</a:t>
            </a:r>
          </a:p>
          <a:p>
            <a:pPr marL="557213" marR="0" lvl="1" indent="-214313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0" i="0" u="none" strike="noStrike" kern="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rebuchet MS"/>
              </a:rPr>
              <a:t>Second level</a:t>
            </a:r>
          </a:p>
          <a:p>
            <a:pPr marL="857250" marR="0" lvl="2" indent="-171450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tabLst/>
              <a:defRPr/>
            </a:pPr>
            <a:r>
              <a:rPr kumimoji="0" lang="en-US" altLang="zh-TW" sz="1500" b="0" i="0" u="none" strike="noStrike" kern="0" cap="none" spc="0" normalizeH="0" baseline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rebuchet MS"/>
              </a:rPr>
              <a:t>Third level</a:t>
            </a:r>
          </a:p>
          <a:p>
            <a:pPr marL="1200150" marR="0" lvl="3" indent="-171450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135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/>
              </a:rPr>
              <a:t>Fourth level</a:t>
            </a:r>
          </a:p>
        </p:txBody>
      </p:sp>
      <p:sp>
        <p:nvSpPr>
          <p:cNvPr id="15" name="Rectangle 1028">
            <a:extLst>
              <a:ext uri="{FF2B5EF4-FFF2-40B4-BE49-F238E27FC236}">
                <a16:creationId xmlns:a16="http://schemas.microsoft.com/office/drawing/2014/main" id="{AD4C71FC-CCAA-42BB-8D48-DFD3FDF83E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70101" y="263690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6" name="Rectangle 1034">
            <a:extLst>
              <a:ext uri="{FF2B5EF4-FFF2-40B4-BE49-F238E27FC236}">
                <a16:creationId xmlns:a16="http://schemas.microsoft.com/office/drawing/2014/main" id="{11DA46A4-38A6-4E5A-9752-565E045AFC52}"/>
              </a:ext>
            </a:extLst>
          </p:cNvPr>
          <p:cNvSpPr>
            <a:spLocks noChangeArrowheads="1"/>
          </p:cNvSpPr>
          <p:nvPr/>
        </p:nvSpPr>
        <p:spPr bwMode="gray">
          <a:xfrm>
            <a:off x="2051052" y="330205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18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7" name="Rectangle 1035">
            <a:extLst>
              <a:ext uri="{FF2B5EF4-FFF2-40B4-BE49-F238E27FC236}">
                <a16:creationId xmlns:a16="http://schemas.microsoft.com/office/drawing/2014/main" id="{ECF39216-7EA6-4DDD-969A-CA2C48B8803A}"/>
              </a:ext>
            </a:extLst>
          </p:cNvPr>
          <p:cNvSpPr>
            <a:spLocks noChangeArrowheads="1"/>
          </p:cNvSpPr>
          <p:nvPr/>
        </p:nvSpPr>
        <p:spPr bwMode="gray">
          <a:xfrm>
            <a:off x="628654" y="1016000"/>
            <a:ext cx="10968567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18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8" name="Rectangle 1036">
            <a:extLst>
              <a:ext uri="{FF2B5EF4-FFF2-40B4-BE49-F238E27FC236}">
                <a16:creationId xmlns:a16="http://schemas.microsoft.com/office/drawing/2014/main" id="{496A3C86-C137-476B-B3EA-5A54F8D4D6E4}"/>
              </a:ext>
            </a:extLst>
          </p:cNvPr>
          <p:cNvSpPr>
            <a:spLocks noChangeArrowheads="1"/>
          </p:cNvSpPr>
          <p:nvPr/>
        </p:nvSpPr>
        <p:spPr bwMode="gray">
          <a:xfrm>
            <a:off x="4692654" y="1092200"/>
            <a:ext cx="5278967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18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9" name="Rectangle 1037">
            <a:extLst>
              <a:ext uri="{FF2B5EF4-FFF2-40B4-BE49-F238E27FC236}">
                <a16:creationId xmlns:a16="http://schemas.microsoft.com/office/drawing/2014/main" id="{2E234E59-394E-4DFC-8838-16B123A48A3D}"/>
              </a:ext>
            </a:extLst>
          </p:cNvPr>
          <p:cNvSpPr>
            <a:spLocks noChangeArrowheads="1"/>
          </p:cNvSpPr>
          <p:nvPr/>
        </p:nvSpPr>
        <p:spPr bwMode="gray">
          <a:xfrm>
            <a:off x="7429503" y="1187450"/>
            <a:ext cx="3359151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18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AD009F95-6ACD-47DA-B333-DCE5346BC742}"/>
              </a:ext>
            </a:extLst>
          </p:cNvPr>
          <p:cNvSpPr txBox="1"/>
          <p:nvPr/>
        </p:nvSpPr>
        <p:spPr>
          <a:xfrm>
            <a:off x="10790" y="6480355"/>
            <a:ext cx="378180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Systems and </a:t>
            </a:r>
            <a:r>
              <a:rPr lang="en-US" sz="1350" u="none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en-US" sz="135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 Management Section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FAB57F6A-1ACD-4678-872A-38EEF24D92FE}"/>
              </a:ext>
            </a:extLst>
          </p:cNvPr>
          <p:cNvSpPr txBox="1"/>
          <p:nvPr/>
        </p:nvSpPr>
        <p:spPr>
          <a:xfrm>
            <a:off x="8949063" y="6400425"/>
            <a:ext cx="24928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100" b="1" spc="-113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2100" b="1" spc="-113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Rectangle 1032">
            <a:extLst>
              <a:ext uri="{FF2B5EF4-FFF2-40B4-BE49-F238E27FC236}">
                <a16:creationId xmlns:a16="http://schemas.microsoft.com/office/drawing/2014/main" id="{E6A5F99F-9F59-43CB-B56C-561C7B4947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35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00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altLang="zh-TW" sz="1950" b="1" dirty="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pitchFamily="34" charset="0"/>
        </a:defRPr>
      </a:lvl5pPr>
      <a:lvl6pPr marL="257175" algn="l" rtl="0" eaLnBrk="1" fontAlgn="base" hangingPunct="1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pitchFamily="34" charset="0"/>
        </a:defRPr>
      </a:lvl6pPr>
      <a:lvl7pPr marL="514350" algn="l" rtl="0" eaLnBrk="1" fontAlgn="base" hangingPunct="1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pitchFamily="34" charset="0"/>
        </a:defRPr>
      </a:lvl7pPr>
      <a:lvl8pPr marL="771525" algn="l" rtl="0" eaLnBrk="1" fontAlgn="base" hangingPunct="1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pitchFamily="34" charset="0"/>
        </a:defRPr>
      </a:lvl8pPr>
      <a:lvl9pPr marL="1028700" algn="l" rtl="0" eaLnBrk="1" fontAlgn="base" hangingPunct="1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pitchFamily="34" charset="0"/>
        </a:defRPr>
      </a:lvl9pPr>
    </p:titleStyle>
    <p:bodyStyle>
      <a:lvl1pPr marL="257175" marR="0" indent="-257175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CF01"/>
        </a:buClr>
        <a:buSzPct val="60000"/>
        <a:buFont typeface="Wingdings" pitchFamily="2" charset="2"/>
        <a:buChar char="n"/>
        <a:tabLst/>
        <a:defRPr lang="en-US" altLang="zh-TW" sz="2100" dirty="0">
          <a:solidFill>
            <a:srgbClr val="660066"/>
          </a:solidFill>
          <a:latin typeface="+mn-lt"/>
          <a:ea typeface="+mn-ea"/>
          <a:cs typeface="+mn-cs"/>
        </a:defRPr>
      </a:lvl1pPr>
      <a:lvl2pPr marL="557213" marR="0" indent="-214313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itchFamily="2" charset="2"/>
        <a:buChar char="n"/>
        <a:tabLst/>
        <a:defRPr lang="en-US" altLang="zh-TW" sz="1800" dirty="0">
          <a:solidFill>
            <a:srgbClr val="9900CC"/>
          </a:solidFill>
          <a:latin typeface="+mn-lt"/>
          <a:ea typeface="+mn-ea"/>
          <a:cs typeface="+mn-cs"/>
        </a:defRPr>
      </a:lvl2pPr>
      <a:lvl3pPr marL="857250" marR="0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E4A8"/>
        </a:buClr>
        <a:buSzPct val="50000"/>
        <a:buFont typeface="Wingdings" pitchFamily="2" charset="2"/>
        <a:buChar char="n"/>
        <a:tabLst/>
        <a:defRPr lang="en-US" altLang="zh-TW" sz="1500" dirty="0">
          <a:solidFill>
            <a:srgbClr val="6600CC"/>
          </a:solidFill>
          <a:latin typeface="+mn-lt"/>
          <a:ea typeface="+mn-ea"/>
          <a:cs typeface="+mn-cs"/>
        </a:defRPr>
      </a:lvl3pPr>
      <a:lvl4pPr marL="1200150" marR="0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3333CC"/>
        </a:buClr>
        <a:buSzPct val="55000"/>
        <a:buFont typeface="Wingdings" pitchFamily="2" charset="2"/>
        <a:buChar char="n"/>
        <a:tabLst/>
        <a:defRPr lang="en-US" altLang="zh-TW" sz="1350" kern="1200" noProof="0" dirty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1157288" indent="-1285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788">
          <a:solidFill>
            <a:schemeClr val="tx1"/>
          </a:solidFill>
          <a:latin typeface="Tahoma" pitchFamily="34" charset="0"/>
        </a:defRPr>
      </a:lvl5pPr>
      <a:lvl6pPr marL="1414463" indent="-1285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788">
          <a:solidFill>
            <a:schemeClr val="tx1"/>
          </a:solidFill>
          <a:latin typeface="Tahoma" pitchFamily="34" charset="0"/>
        </a:defRPr>
      </a:lvl6pPr>
      <a:lvl7pPr marL="1671638" indent="-1285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788">
          <a:solidFill>
            <a:schemeClr val="tx1"/>
          </a:solidFill>
          <a:latin typeface="Tahoma" pitchFamily="34" charset="0"/>
        </a:defRPr>
      </a:lvl7pPr>
      <a:lvl8pPr marL="1928813" indent="-1285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788">
          <a:solidFill>
            <a:schemeClr val="tx1"/>
          </a:solidFill>
          <a:latin typeface="Tahoma" pitchFamily="34" charset="0"/>
        </a:defRPr>
      </a:lvl8pPr>
      <a:lvl9pPr marL="2185988" indent="-1285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788">
          <a:solidFill>
            <a:schemeClr val="tx1"/>
          </a:solidFill>
          <a:latin typeface="Tahoma" pitchFamily="34" charset="0"/>
        </a:defRPr>
      </a:lvl9pPr>
    </p:bodyStyle>
    <p:otherStyle>
      <a:defPPr>
        <a:defRPr lang="zh-HK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0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1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3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4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5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8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9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 Box 7"/>
          <p:cNvSpPr txBox="1">
            <a:spLocks noChangeArrowheads="1"/>
          </p:cNvSpPr>
          <p:nvPr/>
        </p:nvSpPr>
        <p:spPr bwMode="gray">
          <a:xfrm>
            <a:off x="1487488" y="1602666"/>
            <a:ext cx="914501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zh-TW" altLang="en-US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獎懲資料模組簡介</a:t>
            </a:r>
            <a:endParaRPr lang="en-US" altLang="zh-TW" sz="54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altLang="zh-TW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ANP Module Introduction</a:t>
            </a:r>
            <a:endParaRPr lang="zh-TW" altLang="en-US" sz="54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193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580"/>
    </mc:Choice>
    <mc:Fallback xmlns="">
      <p:transition advTm="5580"/>
    </mc:Fallback>
  </mc:AlternateContent>
  <p:extLst>
    <p:ext uri="{E180D4A7-C9FB-4DFB-919C-405C955672EB}">
      <p14:showEvtLst xmlns:p14="http://schemas.microsoft.com/office/powerpoint/2010/main">
        <p14:playEvt time="1013" objId="2"/>
        <p14:stopEvt time="4408" objId="2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2706BDFF-0858-46A4-8C06-CEC993764EF7}"/>
              </a:ext>
            </a:extLst>
          </p:cNvPr>
          <p:cNvSpPr/>
          <p:nvPr/>
        </p:nvSpPr>
        <p:spPr>
          <a:xfrm>
            <a:off x="4312243" y="1795526"/>
            <a:ext cx="7640036" cy="3231654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整合學生獎懲紀錄，把獎懲數目加起來，並計算經等級轉換和獎懲抵消的總數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合併後的總數可以作嘉許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警告之用，印製報告或成績表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206BCBE5-EDE1-4DBB-B594-EF04E5A76D02}"/>
              </a:ext>
            </a:extLst>
          </p:cNvPr>
          <p:cNvSpPr txBox="1">
            <a:spLocks/>
          </p:cNvSpPr>
          <p:nvPr/>
        </p:nvSpPr>
        <p:spPr>
          <a:xfrm>
            <a:off x="2135560" y="271968"/>
            <a:ext cx="9550400" cy="762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altLang="zh-TW" sz="195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5pPr>
            <a:lvl6pPr marL="257175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6pPr>
            <a:lvl7pPr marL="514350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7pPr>
            <a:lvl8pPr marL="771525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8pPr>
            <a:lvl9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zh-TW" altLang="en-US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獎懲資料 </a:t>
            </a:r>
            <a:r>
              <a:rPr lang="en-US" altLang="zh-TW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zh-TW" altLang="en-US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數據合併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854E9CA-154A-47EA-BF5D-D328C0C8263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778" r="3322" b="2778"/>
          <a:stretch/>
        </p:blipFill>
        <p:spPr>
          <a:xfrm>
            <a:off x="695400" y="1196752"/>
            <a:ext cx="3312368" cy="4896544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EBB72B69-E649-4161-9674-CB5D91D48793}"/>
              </a:ext>
            </a:extLst>
          </p:cNvPr>
          <p:cNvSpPr/>
          <p:nvPr/>
        </p:nvSpPr>
        <p:spPr bwMode="auto">
          <a:xfrm>
            <a:off x="635306" y="2564904"/>
            <a:ext cx="3444470" cy="504056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7058728"/>
      </p:ext>
    </p:extLst>
  </p:cSld>
  <p:clrMapOvr>
    <a:masterClrMapping/>
  </p:clrMapOvr>
  <p:transition advTm="23627"/>
  <p:extLst>
    <p:ext uri="{E180D4A7-C9FB-4DFB-919C-405C955672EB}">
      <p14:showEvtLst xmlns:p14="http://schemas.microsoft.com/office/powerpoint/2010/main">
        <p14:playEvt time="901" objId="2"/>
        <p14:stopEvt time="22077" objId="2"/>
      </p14:showEvtLst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2706BDFF-0858-46A4-8C06-CEC993764EF7}"/>
              </a:ext>
            </a:extLst>
          </p:cNvPr>
          <p:cNvSpPr/>
          <p:nvPr/>
        </p:nvSpPr>
        <p:spPr>
          <a:xfrm>
            <a:off x="3791744" y="2006838"/>
            <a:ext cx="8136904" cy="2862322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根據「設定」和「數據合併」的資料，搜尋需要嘉許或警告的學生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有需要的話，可以列印嘉許信或警告信，</a:t>
            </a:r>
            <a:r>
              <a:rPr lang="zh-TW" altLang="en-US" sz="3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只有警告信可以透過電郵發出</a:t>
            </a:r>
            <a:endParaRPr lang="en-US" altLang="zh-TW" sz="2400" b="1" dirty="0">
              <a:solidFill>
                <a:schemeClr val="accent6">
                  <a:lumMod val="60000"/>
                  <a:lumOff val="4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206BCBE5-EDE1-4DBB-B594-EF04E5A76D02}"/>
              </a:ext>
            </a:extLst>
          </p:cNvPr>
          <p:cNvSpPr txBox="1">
            <a:spLocks/>
          </p:cNvSpPr>
          <p:nvPr/>
        </p:nvSpPr>
        <p:spPr>
          <a:xfrm>
            <a:off x="2135560" y="271968"/>
            <a:ext cx="9550400" cy="762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altLang="zh-TW" sz="195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5pPr>
            <a:lvl6pPr marL="257175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6pPr>
            <a:lvl7pPr marL="514350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7pPr>
            <a:lvl8pPr marL="771525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8pPr>
            <a:lvl9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zh-TW" altLang="en-US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獎懲資料 </a:t>
            </a:r>
            <a:r>
              <a:rPr lang="en-US" altLang="zh-TW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zh-TW" altLang="en-US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嘉許</a:t>
            </a:r>
            <a:r>
              <a:rPr lang="en-US" altLang="zh-TW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zh-TW" altLang="en-US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警告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F49B142-76CB-40E4-BAD7-352AAB2E817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458" b="2307"/>
          <a:stretch/>
        </p:blipFill>
        <p:spPr>
          <a:xfrm>
            <a:off x="263352" y="1124744"/>
            <a:ext cx="3312368" cy="4938440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4AC0E3D5-BA4F-45C6-A92A-6D63724312DC}"/>
              </a:ext>
            </a:extLst>
          </p:cNvPr>
          <p:cNvSpPr/>
          <p:nvPr/>
        </p:nvSpPr>
        <p:spPr bwMode="auto">
          <a:xfrm>
            <a:off x="263352" y="2996952"/>
            <a:ext cx="3288278" cy="504056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7287285"/>
      </p:ext>
    </p:extLst>
  </p:cSld>
  <p:clrMapOvr>
    <a:masterClrMapping/>
  </p:clrMapOvr>
  <p:transition advTm="16424"/>
  <p:extLst>
    <p:ext uri="{E180D4A7-C9FB-4DFB-919C-405C955672EB}">
      <p14:showEvtLst xmlns:p14="http://schemas.microsoft.com/office/powerpoint/2010/main">
        <p14:playEvt time="1092" objId="2"/>
        <p14:stopEvt time="15096" objId="2"/>
      </p14:showEvtLst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2706BDFF-0858-46A4-8C06-CEC993764EF7}"/>
              </a:ext>
            </a:extLst>
          </p:cNvPr>
          <p:cNvSpPr/>
          <p:nvPr/>
        </p:nvSpPr>
        <p:spPr>
          <a:xfrm>
            <a:off x="4151784" y="2241579"/>
            <a:ext cx="7616405" cy="2483565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t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編配學生入留堂班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編修留堂班負責老師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列印留堂班學生名單</a:t>
            </a:r>
            <a:endParaRPr lang="en-US" altLang="zh-TW" sz="2400" b="1" dirty="0">
              <a:solidFill>
                <a:schemeClr val="accent6">
                  <a:lumMod val="60000"/>
                  <a:lumOff val="4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206BCBE5-EDE1-4DBB-B594-EF04E5A76D02}"/>
              </a:ext>
            </a:extLst>
          </p:cNvPr>
          <p:cNvSpPr txBox="1">
            <a:spLocks/>
          </p:cNvSpPr>
          <p:nvPr/>
        </p:nvSpPr>
        <p:spPr>
          <a:xfrm>
            <a:off x="2135560" y="271968"/>
            <a:ext cx="9550400" cy="762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altLang="zh-TW" sz="195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5pPr>
            <a:lvl6pPr marL="257175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6pPr>
            <a:lvl7pPr marL="514350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7pPr>
            <a:lvl8pPr marL="771525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8pPr>
            <a:lvl9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zh-TW" altLang="en-US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獎懲資料 </a:t>
            </a:r>
            <a:r>
              <a:rPr lang="en-US" altLang="zh-TW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zh-TW" altLang="en-US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留堂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7CF1356-E74A-42CE-92CF-2A69C42CA32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626" r="4182" b="2453"/>
          <a:stretch/>
        </p:blipFill>
        <p:spPr>
          <a:xfrm>
            <a:off x="623392" y="1052736"/>
            <a:ext cx="3309333" cy="5186887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BE89CAE4-39BC-47F9-8CED-EC651B49749A}"/>
              </a:ext>
            </a:extLst>
          </p:cNvPr>
          <p:cNvSpPr/>
          <p:nvPr/>
        </p:nvSpPr>
        <p:spPr bwMode="auto">
          <a:xfrm>
            <a:off x="555823" y="3630253"/>
            <a:ext cx="3444470" cy="504056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0054861"/>
      </p:ext>
    </p:extLst>
  </p:cSld>
  <p:clrMapOvr>
    <a:masterClrMapping/>
  </p:clrMapOvr>
  <p:transition advTm="12347"/>
  <p:extLst mod="1">
    <p:ext uri="{E180D4A7-C9FB-4DFB-919C-405C955672EB}">
      <p14:showEvtLst xmlns:p14="http://schemas.microsoft.com/office/powerpoint/2010/main">
        <p14:playEvt time="617" objId="4"/>
        <p14:stopEvt time="11335" objId="4"/>
      </p14:showEvtLst>
    </p:ext>
  </p:extLs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2706BDFF-0858-46A4-8C06-CEC993764EF7}"/>
              </a:ext>
            </a:extLst>
          </p:cNvPr>
          <p:cNvSpPr/>
          <p:nvPr/>
        </p:nvSpPr>
        <p:spPr>
          <a:xfrm>
            <a:off x="4151784" y="2204864"/>
            <a:ext cx="7616405" cy="2483565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t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特為查詢獎懲紀錄而設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版面大致跟「編修」→「依學生」相同，但只供查閱</a:t>
            </a:r>
            <a:endParaRPr lang="en-US" altLang="zh-TW" sz="2400" b="1" dirty="0">
              <a:solidFill>
                <a:schemeClr val="accent6">
                  <a:lumMod val="60000"/>
                  <a:lumOff val="4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206BCBE5-EDE1-4DBB-B594-EF04E5A76D02}"/>
              </a:ext>
            </a:extLst>
          </p:cNvPr>
          <p:cNvSpPr txBox="1">
            <a:spLocks/>
          </p:cNvSpPr>
          <p:nvPr/>
        </p:nvSpPr>
        <p:spPr>
          <a:xfrm>
            <a:off x="2135560" y="271968"/>
            <a:ext cx="9550400" cy="762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altLang="zh-TW" sz="195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5pPr>
            <a:lvl6pPr marL="257175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6pPr>
            <a:lvl7pPr marL="514350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7pPr>
            <a:lvl8pPr marL="771525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8pPr>
            <a:lvl9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zh-TW" altLang="en-US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獎懲資料 </a:t>
            </a:r>
            <a:r>
              <a:rPr lang="en-US" altLang="zh-TW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zh-TW" altLang="en-US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查詢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0B2BCC98-DD1E-43F0-A8DF-1CEDE510F8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019" y="1052736"/>
            <a:ext cx="3353749" cy="5214391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77605563-C1CA-4A78-B882-DBB7C4E14644}"/>
              </a:ext>
            </a:extLst>
          </p:cNvPr>
          <p:cNvSpPr/>
          <p:nvPr/>
        </p:nvSpPr>
        <p:spPr bwMode="auto">
          <a:xfrm>
            <a:off x="598680" y="5229200"/>
            <a:ext cx="3444470" cy="504056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3592737"/>
      </p:ext>
    </p:extLst>
  </p:cSld>
  <p:clrMapOvr>
    <a:masterClrMapping/>
  </p:clrMapOvr>
  <p:transition advTm="11647"/>
  <p:extLst mod="1">
    <p:ext uri="{E180D4A7-C9FB-4DFB-919C-405C955672EB}">
      <p14:showEvtLst xmlns:p14="http://schemas.microsoft.com/office/powerpoint/2010/main">
        <p14:playEvt time="806" objId="2"/>
        <p14:stopEvt time="10334" objId="2"/>
      </p14:showEvtLst>
    </p:ext>
  </p:extLs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2706BDFF-0858-46A4-8C06-CEC993764EF7}"/>
              </a:ext>
            </a:extLst>
          </p:cNvPr>
          <p:cNvSpPr/>
          <p:nvPr/>
        </p:nvSpPr>
        <p:spPr>
          <a:xfrm>
            <a:off x="4223792" y="2031758"/>
            <a:ext cx="7616405" cy="279448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t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列印有關獎懲資料的報告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常用報告：</a:t>
            </a:r>
          </a:p>
          <a:p>
            <a:pPr marL="1485900" lvl="2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學生獎勵報告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依事件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依班別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485900" lvl="2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學生懲罰報告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依事件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依班別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206BCBE5-EDE1-4DBB-B594-EF04E5A76D02}"/>
              </a:ext>
            </a:extLst>
          </p:cNvPr>
          <p:cNvSpPr txBox="1">
            <a:spLocks/>
          </p:cNvSpPr>
          <p:nvPr/>
        </p:nvSpPr>
        <p:spPr>
          <a:xfrm>
            <a:off x="2135560" y="271968"/>
            <a:ext cx="9550400" cy="762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altLang="zh-TW" sz="195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5pPr>
            <a:lvl6pPr marL="257175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6pPr>
            <a:lvl7pPr marL="514350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7pPr>
            <a:lvl8pPr marL="771525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8pPr>
            <a:lvl9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zh-TW" altLang="en-US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獎懲資料 </a:t>
            </a:r>
            <a:r>
              <a:rPr lang="en-US" altLang="zh-TW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zh-TW" altLang="en-US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報告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218ED28F-54B4-4D5F-9AB1-619664F42C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392" y="1045429"/>
            <a:ext cx="3384376" cy="5197024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B7CDF7AA-7037-44A5-B2F0-7B69CAFCC19D}"/>
              </a:ext>
            </a:extLst>
          </p:cNvPr>
          <p:cNvSpPr/>
          <p:nvPr/>
        </p:nvSpPr>
        <p:spPr bwMode="auto">
          <a:xfrm>
            <a:off x="607499" y="5738397"/>
            <a:ext cx="3444470" cy="504056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1045140"/>
      </p:ext>
    </p:extLst>
  </p:cSld>
  <p:clrMapOvr>
    <a:masterClrMapping/>
  </p:clrMapOvr>
  <p:transition advTm="18269"/>
  <p:extLst mod="1">
    <p:ext uri="{E180D4A7-C9FB-4DFB-919C-405C955672EB}">
      <p14:showEvtLst xmlns:p14="http://schemas.microsoft.com/office/powerpoint/2010/main">
        <p14:playEvt time="792" objId="3"/>
        <p14:stopEvt time="17391" objId="3"/>
      </p14:showEvtLst>
    </p:ext>
  </p:extLs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0288E85E-A148-41F3-8597-0B3606E7AE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6427" y="476672"/>
            <a:ext cx="7259145" cy="5733256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1CAB9C11-7296-4B9F-95F5-8CC312169DD0}"/>
              </a:ext>
            </a:extLst>
          </p:cNvPr>
          <p:cNvSpPr/>
          <p:nvPr/>
        </p:nvSpPr>
        <p:spPr bwMode="auto">
          <a:xfrm>
            <a:off x="2711624" y="1124744"/>
            <a:ext cx="6840760" cy="4536504"/>
          </a:xfrm>
          <a:prstGeom prst="rect">
            <a:avLst/>
          </a:prstGeom>
          <a:solidFill>
            <a:schemeClr val="accent4">
              <a:lumMod val="75000"/>
              <a:lumOff val="25000"/>
              <a:alpha val="82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F89F1A8-A06D-42C2-8BE6-F218BC5F937C}"/>
              </a:ext>
            </a:extLst>
          </p:cNvPr>
          <p:cNvSpPr/>
          <p:nvPr/>
        </p:nvSpPr>
        <p:spPr bwMode="auto">
          <a:xfrm>
            <a:off x="2725339" y="5877271"/>
            <a:ext cx="6840760" cy="397047"/>
          </a:xfrm>
          <a:prstGeom prst="rect">
            <a:avLst/>
          </a:prstGeom>
          <a:solidFill>
            <a:schemeClr val="accent4">
              <a:lumMod val="75000"/>
              <a:lumOff val="25000"/>
              <a:alpha val="82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E3E634A-A212-47E0-A1AA-2FFD6DD509CC}"/>
              </a:ext>
            </a:extLst>
          </p:cNvPr>
          <p:cNvSpPr/>
          <p:nvPr/>
        </p:nvSpPr>
        <p:spPr bwMode="auto">
          <a:xfrm>
            <a:off x="5019900" y="5552232"/>
            <a:ext cx="3812404" cy="397048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箭號: 向下 7">
            <a:extLst>
              <a:ext uri="{FF2B5EF4-FFF2-40B4-BE49-F238E27FC236}">
                <a16:creationId xmlns:a16="http://schemas.microsoft.com/office/drawing/2014/main" id="{94EB6882-B719-4816-9E11-B4A011D74627}"/>
              </a:ext>
            </a:extLst>
          </p:cNvPr>
          <p:cNvSpPr/>
          <p:nvPr/>
        </p:nvSpPr>
        <p:spPr bwMode="auto">
          <a:xfrm rot="19971045">
            <a:off x="4515844" y="3490245"/>
            <a:ext cx="1008112" cy="2088232"/>
          </a:xfrm>
          <a:prstGeom prst="downArrow">
            <a:avLst/>
          </a:prstGeom>
          <a:solidFill>
            <a:srgbClr val="0099CC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562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197"/>
    </mc:Choice>
    <mc:Fallback xmlns="">
      <p:transition advTm="20197"/>
    </mc:Fallback>
  </mc:AlternateContent>
  <p:extLst mod="1">
    <p:ext uri="{E180D4A7-C9FB-4DFB-919C-405C955672EB}">
      <p14:showEvtLst xmlns:p14="http://schemas.microsoft.com/office/powerpoint/2010/main">
        <p14:playEvt time="1054" objId="9"/>
        <p14:stopEvt time="17743" objId="9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158B29-15E0-440E-9139-CD1F61F37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「獎懲資料」模組簡介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2652E55E-2147-4E0D-82C1-EA236645AE0A}"/>
              </a:ext>
            </a:extLst>
          </p:cNvPr>
          <p:cNvSpPr/>
          <p:nvPr/>
        </p:nvSpPr>
        <p:spPr>
          <a:xfrm>
            <a:off x="371364" y="1628800"/>
            <a:ext cx="11449272" cy="4433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err="1"/>
              <a:t>學校可</a:t>
            </a:r>
            <a:r>
              <a:rPr lang="zh-TW" altLang="en-US" sz="3200" dirty="0"/>
              <a:t>記</a:t>
            </a:r>
            <a:r>
              <a:rPr lang="en-US" sz="3200" dirty="0" err="1"/>
              <a:t>錄所有學生的獎懲細節</a:t>
            </a:r>
            <a:r>
              <a:rPr lang="en-US" sz="3200" dirty="0"/>
              <a:t>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err="1"/>
              <a:t>功過制度</a:t>
            </a:r>
            <a:r>
              <a:rPr lang="en-US" sz="3200" dirty="0"/>
              <a:t>(Merit/Demerit) / </a:t>
            </a:r>
            <a:r>
              <a:rPr lang="en-US" sz="3200" dirty="0" err="1"/>
              <a:t>操行分制度</a:t>
            </a:r>
            <a:r>
              <a:rPr lang="en-US" sz="3200" dirty="0"/>
              <a:t>(Conduct Mark)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err="1"/>
              <a:t>在指定的時段、學期或學年末進行功過或操行分制度的數據合併，並可以加入成績表內</a:t>
            </a:r>
            <a:endParaRPr lang="en-US" sz="32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err="1"/>
              <a:t>可向學生家長發出嘉許</a:t>
            </a:r>
            <a:r>
              <a:rPr lang="en-US" sz="3200" dirty="0"/>
              <a:t>/</a:t>
            </a:r>
            <a:r>
              <a:rPr lang="en-US" sz="3200" dirty="0" err="1"/>
              <a:t>警告信</a:t>
            </a:r>
            <a:r>
              <a:rPr lang="en-US" sz="3200" dirty="0"/>
              <a:t>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err="1"/>
              <a:t>將學生編配至留堂班</a:t>
            </a:r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2712072"/>
      </p:ext>
    </p:extLst>
  </p:cSld>
  <p:clrMapOvr>
    <a:masterClrMapping/>
  </p:clrMapOvr>
  <p:transition advTm="77513"/>
  <p:extLst mod="1">
    <p:ext uri="{E180D4A7-C9FB-4DFB-919C-405C955672EB}">
      <p14:showEvtLst xmlns:p14="http://schemas.microsoft.com/office/powerpoint/2010/main">
        <p14:playEvt time="924" objId="4"/>
        <p14:stopEvt time="34320" objId="4"/>
        <p14:playEvt time="36060" objId="5"/>
        <p14:stopEvt time="71725" objId="5"/>
        <p14:playEvt time="72727" objId="8"/>
        <p14:stopEvt time="76592" objId="8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: 圓角 5">
            <a:extLst>
              <a:ext uri="{FF2B5EF4-FFF2-40B4-BE49-F238E27FC236}">
                <a16:creationId xmlns:a16="http://schemas.microsoft.com/office/drawing/2014/main" id="{2423FF3F-82AB-4956-A58E-AE351C4E609F}"/>
              </a:ext>
            </a:extLst>
          </p:cNvPr>
          <p:cNvSpPr/>
          <p:nvPr/>
        </p:nvSpPr>
        <p:spPr bwMode="auto">
          <a:xfrm>
            <a:off x="4358807" y="1628800"/>
            <a:ext cx="3474386" cy="851297"/>
          </a:xfrm>
          <a:prstGeom prst="roundRect">
            <a:avLst/>
          </a:prstGeom>
          <a:solidFill>
            <a:srgbClr val="FF0000"/>
          </a:solidFill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預備工作</a:t>
            </a:r>
            <a:endParaRPr lang="en-US" sz="4400" b="1" dirty="0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DB4B980B-F03C-46C1-8A2E-D9320B03B17C}"/>
              </a:ext>
            </a:extLst>
          </p:cNvPr>
          <p:cNvSpPr/>
          <p:nvPr/>
        </p:nvSpPr>
        <p:spPr bwMode="auto">
          <a:xfrm>
            <a:off x="35382" y="3900091"/>
            <a:ext cx="3951812" cy="578882"/>
          </a:xfrm>
          <a:prstGeom prst="roundRect">
            <a:avLst/>
          </a:prstGeom>
          <a:solidFill>
            <a:srgbClr val="FF0000"/>
          </a:solidFill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altLang="zh-TW" sz="2800" b="1" dirty="0"/>
              <a:t>1.</a:t>
            </a:r>
            <a:r>
              <a:rPr lang="zh-TW" altLang="en-US" sz="2800" b="1" dirty="0"/>
              <a:t>編配用戶使用權限</a:t>
            </a:r>
            <a:endParaRPr lang="en-US" sz="2800" b="1" dirty="0"/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D4090747-1CB4-4CE0-92A8-AB92FF3AA4B5}"/>
              </a:ext>
            </a:extLst>
          </p:cNvPr>
          <p:cNvSpPr/>
          <p:nvPr/>
        </p:nvSpPr>
        <p:spPr bwMode="auto">
          <a:xfrm>
            <a:off x="8184701" y="3869374"/>
            <a:ext cx="3960440" cy="1055608"/>
          </a:xfrm>
          <a:prstGeom prst="roundRect">
            <a:avLst/>
          </a:prstGeom>
          <a:solidFill>
            <a:srgbClr val="FF0000"/>
          </a:solidFill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altLang="zh-TW" sz="2800" b="1" dirty="0"/>
              <a:t>3.</a:t>
            </a:r>
            <a:r>
              <a:rPr lang="zh-TW" altLang="en-US" sz="2800" b="1" dirty="0"/>
              <a:t>設定「課外活動」、「學生出席資料」模組</a:t>
            </a:r>
            <a:endParaRPr lang="en-US" sz="2800" b="1" dirty="0"/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235395A0-FB05-416C-B953-D072ED3009A5}"/>
              </a:ext>
            </a:extLst>
          </p:cNvPr>
          <p:cNvSpPr/>
          <p:nvPr/>
        </p:nvSpPr>
        <p:spPr bwMode="auto">
          <a:xfrm>
            <a:off x="4105727" y="3900091"/>
            <a:ext cx="3960440" cy="578882"/>
          </a:xfrm>
          <a:prstGeom prst="roundRect">
            <a:avLst/>
          </a:prstGeom>
          <a:solidFill>
            <a:srgbClr val="FF0000"/>
          </a:solidFill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altLang="zh-TW" sz="2800" b="1" dirty="0"/>
              <a:t>2.</a:t>
            </a:r>
            <a:r>
              <a:rPr lang="zh-TW" altLang="en-US" sz="2800" b="1" dirty="0"/>
              <a:t>編修有關代碼</a:t>
            </a:r>
            <a:endParaRPr lang="en-US" sz="2800" b="1" dirty="0"/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72FC15CC-470C-4E8C-A2A1-44BD6BCF4B99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 bwMode="auto">
          <a:xfrm flipH="1">
            <a:off x="2011288" y="2480097"/>
            <a:ext cx="4084712" cy="141999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1DDED5F9-3DDB-43D4-81CD-51BB4751F17B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 bwMode="auto">
          <a:xfrm flipH="1">
            <a:off x="6085947" y="2480097"/>
            <a:ext cx="10053" cy="141999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206281BF-00EC-4C64-90C5-E196E9E1607B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 bwMode="auto">
          <a:xfrm>
            <a:off x="6096000" y="2480097"/>
            <a:ext cx="4068921" cy="138927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標題 1">
            <a:extLst>
              <a:ext uri="{FF2B5EF4-FFF2-40B4-BE49-F238E27FC236}">
                <a16:creationId xmlns:a16="http://schemas.microsoft.com/office/drawing/2014/main" id="{5D3927D8-418B-41E0-B8DD-556EF46B8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787" y="271659"/>
            <a:ext cx="9550400" cy="762000"/>
          </a:xfrm>
        </p:spPr>
        <p:txBody>
          <a:bodyPr/>
          <a:lstStyle/>
          <a:p>
            <a:r>
              <a:rPr lang="zh-TW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應用「獎懲資料」需先完成以下設定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2416220"/>
      </p:ext>
    </p:extLst>
  </p:cSld>
  <p:clrMapOvr>
    <a:masterClrMapping/>
  </p:clrMapOvr>
  <p:transition advTm="15377"/>
  <p:extLst mod="1">
    <p:ext uri="{E180D4A7-C9FB-4DFB-919C-405C955672EB}">
      <p14:showEvtLst xmlns:p14="http://schemas.microsoft.com/office/powerpoint/2010/main">
        <p14:playEvt time="1396" objId="2"/>
        <p14:stopEvt time="11607" objId="2"/>
      </p14:showEvt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158B29-15E0-440E-9139-CD1F61F37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預備工作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21C7DF8D-1BED-4277-BAE1-8445AA253198}"/>
              </a:ext>
            </a:extLst>
          </p:cNvPr>
          <p:cNvSpPr/>
          <p:nvPr/>
        </p:nvSpPr>
        <p:spPr>
          <a:xfrm>
            <a:off x="3492599" y="1573556"/>
            <a:ext cx="5206801" cy="769441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4400" b="1" dirty="0" err="1">
                <a:solidFill>
                  <a:schemeClr val="lt1"/>
                </a:solidFill>
              </a:rPr>
              <a:t>編配用戶</a:t>
            </a:r>
            <a:r>
              <a:rPr lang="zh-TW" altLang="en-US" sz="4400" b="1" dirty="0">
                <a:solidFill>
                  <a:schemeClr val="lt1"/>
                </a:solidFill>
              </a:rPr>
              <a:t>使用權限</a:t>
            </a:r>
            <a:endParaRPr lang="en-US" sz="4400" b="1" dirty="0">
              <a:solidFill>
                <a:schemeClr val="lt1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5FC3762-C17C-4F0D-8704-CAE007BC71A7}"/>
              </a:ext>
            </a:extLst>
          </p:cNvPr>
          <p:cNvSpPr/>
          <p:nvPr/>
        </p:nvSpPr>
        <p:spPr>
          <a:xfrm>
            <a:off x="1175538" y="2996952"/>
            <a:ext cx="9840924" cy="1200329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3600" b="1" dirty="0"/>
              <a:t>「</a:t>
            </a:r>
            <a:r>
              <a:rPr lang="en-US" sz="3600" b="1" dirty="0" err="1"/>
              <a:t>系統保安</a:t>
            </a:r>
            <a:r>
              <a:rPr lang="en-US" sz="3600" b="1" dirty="0"/>
              <a:t>」→「</a:t>
            </a:r>
            <a:r>
              <a:rPr lang="en-US" sz="3600" b="1" dirty="0" err="1"/>
              <a:t>存取控制</a:t>
            </a:r>
            <a:r>
              <a:rPr lang="en-US" sz="3600" b="1" dirty="0"/>
              <a:t>」→「</a:t>
            </a:r>
            <a:r>
              <a:rPr lang="en-US" sz="3600" b="1" dirty="0" err="1"/>
              <a:t>用戶</a:t>
            </a:r>
            <a:r>
              <a:rPr lang="en-US" sz="3600" b="1" dirty="0"/>
              <a:t>」</a:t>
            </a:r>
          </a:p>
          <a:p>
            <a:pPr algn="ctr"/>
            <a:r>
              <a:rPr lang="en-US" sz="3600" b="1" dirty="0"/>
              <a:t>Security &gt; Access Control &gt; User Account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8737697"/>
      </p:ext>
    </p:extLst>
  </p:cSld>
  <p:clrMapOvr>
    <a:masterClrMapping/>
  </p:clrMapOvr>
  <p:transition advTm="11076"/>
  <p:extLst>
    <p:ext uri="{E180D4A7-C9FB-4DFB-919C-405C955672EB}">
      <p14:showEvtLst xmlns:p14="http://schemas.microsoft.com/office/powerpoint/2010/main">
        <p14:playEvt time="1101" objId="5"/>
        <p14:stopEvt time="8700" objId="5"/>
      </p14:showEvt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158B29-15E0-440E-9139-CD1F61F37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預備工作 </a:t>
            </a:r>
            <a:r>
              <a:rPr lang="en-US" altLang="zh-TW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zh-TW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編修有關代碼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5FC3762-C17C-4F0D-8704-CAE007BC71A7}"/>
              </a:ext>
            </a:extLst>
          </p:cNvPr>
          <p:cNvSpPr/>
          <p:nvPr/>
        </p:nvSpPr>
        <p:spPr>
          <a:xfrm>
            <a:off x="1657310" y="1700808"/>
            <a:ext cx="8880648" cy="1200329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zh-TW" altLang="en-US" sz="3600" b="1" dirty="0"/>
              <a:t>「代碼管理」→「編修」</a:t>
            </a:r>
            <a:endParaRPr lang="en-US" sz="3600" b="1" dirty="0"/>
          </a:p>
          <a:p>
            <a:pPr algn="ctr"/>
            <a:r>
              <a:rPr lang="en-US" sz="3600" b="1" dirty="0"/>
              <a:t>Code Management &gt; Maintenance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A4711D8-46AA-4738-B659-52912859001A}"/>
              </a:ext>
            </a:extLst>
          </p:cNvPr>
          <p:cNvSpPr/>
          <p:nvPr/>
        </p:nvSpPr>
        <p:spPr>
          <a:xfrm>
            <a:off x="1655676" y="3280916"/>
            <a:ext cx="8880648" cy="2308324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zh-TW" altLang="en-US" sz="2400" b="1" dirty="0"/>
              <a:t>修訂以下五個代碼表：</a:t>
            </a:r>
          </a:p>
          <a:p>
            <a:pPr algn="ctr"/>
            <a:r>
              <a:rPr lang="zh-TW" altLang="en-US" sz="2400" b="1" dirty="0"/>
              <a:t>獎勵事項 </a:t>
            </a:r>
            <a:r>
              <a:rPr lang="en-US" altLang="zh-TW" sz="2400" b="1" dirty="0"/>
              <a:t>(Award Event)</a:t>
            </a:r>
          </a:p>
          <a:p>
            <a:pPr algn="ctr"/>
            <a:r>
              <a:rPr lang="zh-TW" altLang="en-US" sz="2400" b="1" dirty="0"/>
              <a:t>懲罰事項 </a:t>
            </a:r>
            <a:r>
              <a:rPr lang="en-US" altLang="zh-TW" sz="2400" b="1" dirty="0"/>
              <a:t>(Punishment Event)</a:t>
            </a:r>
          </a:p>
          <a:p>
            <a:pPr algn="ctr"/>
            <a:r>
              <a:rPr lang="zh-TW" altLang="en-US" sz="2400" b="1" dirty="0"/>
              <a:t>懲罰跟進 </a:t>
            </a:r>
            <a:r>
              <a:rPr lang="en-US" altLang="zh-TW" sz="2400" b="1" dirty="0"/>
              <a:t>(Punishment Action)</a:t>
            </a:r>
          </a:p>
          <a:p>
            <a:pPr algn="ctr"/>
            <a:r>
              <a:rPr lang="zh-TW" altLang="en-US" sz="2400" b="1" dirty="0"/>
              <a:t>獎勵出處 </a:t>
            </a:r>
            <a:r>
              <a:rPr lang="en-US" altLang="zh-TW" sz="2400" b="1" dirty="0"/>
              <a:t>(Award Source)</a:t>
            </a:r>
          </a:p>
          <a:p>
            <a:pPr algn="ctr"/>
            <a:r>
              <a:rPr lang="zh-TW" altLang="en-US" sz="2400" b="1" dirty="0"/>
              <a:t>獎勵類別 </a:t>
            </a:r>
            <a:r>
              <a:rPr lang="en-US" altLang="zh-TW" sz="2400" b="1" dirty="0"/>
              <a:t>(Award Category)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7767714"/>
      </p:ext>
    </p:extLst>
  </p:cSld>
  <p:clrMapOvr>
    <a:masterClrMapping/>
  </p:clrMapOvr>
  <p:transition advTm="16384"/>
  <p:extLst>
    <p:ext uri="{E180D4A7-C9FB-4DFB-919C-405C955672EB}">
      <p14:showEvtLst xmlns:p14="http://schemas.microsoft.com/office/powerpoint/2010/main">
        <p14:playEvt time="1486" objId="3"/>
        <p14:stopEvt time="13945" objId="3"/>
      </p14:showEvt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158B29-15E0-440E-9139-CD1F61F37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786" y="188640"/>
            <a:ext cx="9855861" cy="762000"/>
          </a:xfrm>
        </p:spPr>
        <p:txBody>
          <a:bodyPr/>
          <a:lstStyle/>
          <a:p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預備工作 </a:t>
            </a: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設定「課外活動」「學生出席資料」模組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5FC3762-C17C-4F0D-8704-CAE007BC71A7}"/>
              </a:ext>
            </a:extLst>
          </p:cNvPr>
          <p:cNvSpPr/>
          <p:nvPr/>
        </p:nvSpPr>
        <p:spPr>
          <a:xfrm>
            <a:off x="1657310" y="2337847"/>
            <a:ext cx="8880648" cy="646331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zh-TW" altLang="en-US" sz="3600" b="1" dirty="0"/>
              <a:t>設定「課外活動」、「學生出席資料」模組</a:t>
            </a:r>
            <a:endParaRPr lang="en-US" sz="3600" b="1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A4711D8-46AA-4738-B659-52912859001A}"/>
              </a:ext>
            </a:extLst>
          </p:cNvPr>
          <p:cNvSpPr/>
          <p:nvPr/>
        </p:nvSpPr>
        <p:spPr>
          <a:xfrm>
            <a:off x="1655676" y="3909721"/>
            <a:ext cx="8880648" cy="1754326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r>
              <a:rPr lang="zh-TW" altLang="en-US" sz="3600" b="1" dirty="0"/>
              <a:t>如果要獎勵部份參加活動的學生，以及懲罰部份缺席、遲到的學生，應該先輸入學生的活動及出席紀錄。</a:t>
            </a:r>
            <a:endParaRPr lang="en-US" altLang="zh-TW" sz="36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9310978"/>
      </p:ext>
    </p:extLst>
  </p:cSld>
  <p:clrMapOvr>
    <a:masterClrMapping/>
  </p:clrMapOvr>
  <p:transition advTm="14143"/>
  <p:extLst>
    <p:ext uri="{E180D4A7-C9FB-4DFB-919C-405C955672EB}">
      <p14:showEvtLst xmlns:p14="http://schemas.microsoft.com/office/powerpoint/2010/main">
        <p14:playEvt time="2085" objId="3"/>
        <p14:stopEvt time="12371" objId="3"/>
      </p14:showEvt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3D073C97-342D-490B-9D6E-5B43FE4AB5DF}"/>
              </a:ext>
            </a:extLst>
          </p:cNvPr>
          <p:cNvSpPr/>
          <p:nvPr/>
        </p:nvSpPr>
        <p:spPr bwMode="auto">
          <a:xfrm>
            <a:off x="1883532" y="1700808"/>
            <a:ext cx="8424936" cy="345638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7200" b="1" dirty="0" err="1">
                <a:solidFill>
                  <a:srgbClr val="F0EA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開始使用</a:t>
            </a:r>
            <a:endParaRPr lang="en-US" sz="7200" b="1" dirty="0">
              <a:solidFill>
                <a:srgbClr val="F0EA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7200" b="1" dirty="0">
                <a:solidFill>
                  <a:srgbClr val="F0EA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</a:t>
            </a:r>
            <a:r>
              <a:rPr lang="en-US" sz="7200" b="1" dirty="0" err="1">
                <a:solidFill>
                  <a:srgbClr val="F0EA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獎懲資料」模組</a:t>
            </a:r>
            <a:endParaRPr lang="en-US" sz="7200" b="1" dirty="0">
              <a:solidFill>
                <a:srgbClr val="F0EA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9465375"/>
      </p:ext>
    </p:extLst>
  </p:cSld>
  <p:clrMapOvr>
    <a:masterClrMapping/>
  </p:clrMapOvr>
  <p:transition advTm="7776"/>
  <p:extLst>
    <p:ext uri="{E180D4A7-C9FB-4DFB-919C-405C955672EB}">
      <p14:showEvtLst xmlns:p14="http://schemas.microsoft.com/office/powerpoint/2010/main">
        <p14:playEvt time="1212" objId="2"/>
        <p14:stopEvt time="6729" objId="2"/>
      </p14:showEvt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D2843461-B52C-4F7A-B2CC-32A4305A253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702" r="1637" b="1351"/>
          <a:stretch/>
        </p:blipFill>
        <p:spPr>
          <a:xfrm>
            <a:off x="623393" y="1196752"/>
            <a:ext cx="3456384" cy="5112568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2706BDFF-0858-46A4-8C06-CEC993764EF7}"/>
              </a:ext>
            </a:extLst>
          </p:cNvPr>
          <p:cNvSpPr/>
          <p:nvPr/>
        </p:nvSpPr>
        <p:spPr>
          <a:xfrm>
            <a:off x="4432628" y="1782396"/>
            <a:ext cx="7128792" cy="3293209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設定使用功過制度 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 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操行分制度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設定獎勵事項、「課外活動」職位的預設獎勵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設定懲罰事項、「學生出席資料」的預設懲罰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206BCBE5-EDE1-4DBB-B594-EF04E5A76D02}"/>
              </a:ext>
            </a:extLst>
          </p:cNvPr>
          <p:cNvSpPr txBox="1">
            <a:spLocks/>
          </p:cNvSpPr>
          <p:nvPr/>
        </p:nvSpPr>
        <p:spPr>
          <a:xfrm>
            <a:off x="2135560" y="271968"/>
            <a:ext cx="9550400" cy="762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altLang="zh-TW" sz="195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5pPr>
            <a:lvl6pPr marL="257175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6pPr>
            <a:lvl7pPr marL="514350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7pPr>
            <a:lvl8pPr marL="771525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8pPr>
            <a:lvl9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zh-TW" altLang="en-US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獎懲資料 </a:t>
            </a:r>
            <a:r>
              <a:rPr lang="en-US" altLang="zh-TW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zh-TW" altLang="en-US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設定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B6A0CEF1-FBF6-4A88-A849-17E2B09144A5}"/>
              </a:ext>
            </a:extLst>
          </p:cNvPr>
          <p:cNvSpPr/>
          <p:nvPr/>
        </p:nvSpPr>
        <p:spPr bwMode="auto">
          <a:xfrm>
            <a:off x="615271" y="1556792"/>
            <a:ext cx="3444470" cy="504056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05987586"/>
      </p:ext>
    </p:extLst>
  </p:cSld>
  <p:clrMapOvr>
    <a:masterClrMapping/>
  </p:clrMapOvr>
  <p:transition advTm="18943"/>
  <p:extLst>
    <p:ext uri="{E180D4A7-C9FB-4DFB-919C-405C955672EB}">
      <p14:showEvtLst xmlns:p14="http://schemas.microsoft.com/office/powerpoint/2010/main">
        <p14:playEvt time="1001" objId="2"/>
        <p14:stopEvt time="17438" objId="2"/>
      </p14:showEvt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2706BDFF-0858-46A4-8C06-CEC993764EF7}"/>
              </a:ext>
            </a:extLst>
          </p:cNvPr>
          <p:cNvSpPr/>
          <p:nvPr/>
        </p:nvSpPr>
        <p:spPr>
          <a:xfrm>
            <a:off x="4312243" y="2318746"/>
            <a:ext cx="7640036" cy="2185214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加入學生獎勵或懲罰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以「課外活動」名單加入獎勵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以「學生出席資料」紀錄加入懲罰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206BCBE5-EDE1-4DBB-B594-EF04E5A76D02}"/>
              </a:ext>
            </a:extLst>
          </p:cNvPr>
          <p:cNvSpPr txBox="1">
            <a:spLocks/>
          </p:cNvSpPr>
          <p:nvPr/>
        </p:nvSpPr>
        <p:spPr>
          <a:xfrm>
            <a:off x="2135560" y="271968"/>
            <a:ext cx="9550400" cy="762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altLang="zh-TW" sz="195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5pPr>
            <a:lvl6pPr marL="257175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6pPr>
            <a:lvl7pPr marL="514350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7pPr>
            <a:lvl8pPr marL="771525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8pPr>
            <a:lvl9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zh-TW" altLang="en-US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獎懲資料 </a:t>
            </a:r>
            <a:r>
              <a:rPr lang="en-US" altLang="zh-TW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zh-TW" altLang="en-US" sz="4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編修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4DE59F63-E04C-46F6-94F8-B10A2DD9661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78" r="1936" b="878"/>
          <a:stretch/>
        </p:blipFill>
        <p:spPr>
          <a:xfrm>
            <a:off x="630580" y="1124744"/>
            <a:ext cx="3429161" cy="5112568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03F40721-BF6D-4660-828A-C0E0DB184012}"/>
              </a:ext>
            </a:extLst>
          </p:cNvPr>
          <p:cNvSpPr/>
          <p:nvPr/>
        </p:nvSpPr>
        <p:spPr bwMode="auto">
          <a:xfrm>
            <a:off x="615271" y="2066718"/>
            <a:ext cx="3444470" cy="504056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8921265"/>
      </p:ext>
    </p:extLst>
  </p:cSld>
  <p:clrMapOvr>
    <a:masterClrMapping/>
  </p:clrMapOvr>
  <p:transition advTm="10255"/>
  <p:extLst>
    <p:ext uri="{E180D4A7-C9FB-4DFB-919C-405C955672EB}">
      <p14:showEvtLst xmlns:p14="http://schemas.microsoft.com/office/powerpoint/2010/main">
        <p14:playEvt time="1212" objId="3"/>
        <p14:stopEvt time="7696" objId="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5.1|36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heme/theme1.xml><?xml version="1.0" encoding="utf-8"?>
<a:theme xmlns:a="http://schemas.openxmlformats.org/drawingml/2006/main" name="Theme1">
  <a:themeElements>
    <a:clrScheme name="WebSAM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WebSAM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WebSAM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4ADF2535-E948-4289-8EC7-3F1256F3202F}" vid="{E80E9D01-ED4C-4BF8-AC05-19AE9976C22C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21816</TotalTime>
  <Words>460</Words>
  <Application>Microsoft Office PowerPoint</Application>
  <PresentationFormat>寬螢幕</PresentationFormat>
  <Paragraphs>78</Paragraphs>
  <Slides>15</Slides>
  <Notes>15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4" baseType="lpstr">
      <vt:lpstr>微軟正黑體</vt:lpstr>
      <vt:lpstr>新細明體</vt:lpstr>
      <vt:lpstr>Arial</vt:lpstr>
      <vt:lpstr>Cooper Black</vt:lpstr>
      <vt:lpstr>Tahoma</vt:lpstr>
      <vt:lpstr>Times New Roman</vt:lpstr>
      <vt:lpstr>Trebuchet MS</vt:lpstr>
      <vt:lpstr>Wingdings</vt:lpstr>
      <vt:lpstr>Theme1</vt:lpstr>
      <vt:lpstr>PowerPoint 簡報</vt:lpstr>
      <vt:lpstr>「獎懲資料」模組簡介</vt:lpstr>
      <vt:lpstr>應用「獎懲資料」需先完成以下設定</vt:lpstr>
      <vt:lpstr>預備工作</vt:lpstr>
      <vt:lpstr>預備工作 - 編修有關代碼</vt:lpstr>
      <vt:lpstr>預備工作 - 設定「課外活動」「學生出席資料」模組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David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BRIAN HL CHOW</dc:creator>
  <cp:lastModifiedBy>edbuser</cp:lastModifiedBy>
  <cp:revision>1186</cp:revision>
  <cp:lastPrinted>2021-09-09T06:46:57Z</cp:lastPrinted>
  <dcterms:created xsi:type="dcterms:W3CDTF">2002-11-12T03:02:44Z</dcterms:created>
  <dcterms:modified xsi:type="dcterms:W3CDTF">2025-03-10T09:12:41Z</dcterms:modified>
</cp:coreProperties>
</file>