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8"/>
  </p:notesMasterIdLst>
  <p:handoutMasterIdLst>
    <p:handoutMasterId r:id="rId29"/>
  </p:handoutMasterIdLst>
  <p:sldIdLst>
    <p:sldId id="268" r:id="rId2"/>
    <p:sldId id="354" r:id="rId3"/>
    <p:sldId id="342" r:id="rId4"/>
    <p:sldId id="311" r:id="rId5"/>
    <p:sldId id="312" r:id="rId6"/>
    <p:sldId id="313" r:id="rId7"/>
    <p:sldId id="314" r:id="rId8"/>
    <p:sldId id="315" r:id="rId9"/>
    <p:sldId id="352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53" r:id="rId22"/>
    <p:sldId id="351" r:id="rId23"/>
    <p:sldId id="345" r:id="rId24"/>
    <p:sldId id="355" r:id="rId25"/>
    <p:sldId id="356" r:id="rId26"/>
    <p:sldId id="310" r:id="rId27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99FF"/>
    <a:srgbClr val="FFFFCC"/>
    <a:srgbClr val="0000FF"/>
    <a:srgbClr val="00CCFF"/>
    <a:srgbClr val="CCFFFF"/>
    <a:srgbClr val="EEFFFF"/>
    <a:srgbClr val="E6E6E6"/>
    <a:srgbClr val="4472C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>
        <p:scale>
          <a:sx n="120" d="100"/>
          <a:sy n="120" d="100"/>
        </p:scale>
        <p:origin x="43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0AAA4B6-7E76-4CBE-87FE-A5CB532EFE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B5A8B16-087D-48B8-91C9-2988B2212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266F2-431E-47FD-9DD1-33E4B5AA15C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F9F7B92-0D03-4DF0-A42D-766A0FEFC5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9878AB7-EB84-4404-A46F-2CA7F17A9E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43B2-48BF-49EA-8AAB-BDC3ECE1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70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743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743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6EC2298-0CE0-4739-A71D-1198F074974F}" type="datetimeFigureOut">
              <a:rPr lang="zh-HK" altLang="en-US" smtClean="0"/>
              <a:t>31/12/2024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6978"/>
            <a:ext cx="5438140" cy="3908435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9202"/>
            <a:ext cx="2945659" cy="49743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9202"/>
            <a:ext cx="2945659" cy="497436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604DD5D7-F4A8-4477-8323-A6B4B267205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9394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70281E71-6059-44D4-89F0-6E63AD4252B5}" type="slidenum">
              <a:rPr lang="en-US" altLang="zh-TW"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eaLnBrk="1" hangingPunct="1"/>
              <a:t>1</a:t>
            </a:fld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5940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18916-89E3-4E60-9512-7252A171E813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3096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D18916-89E3-4E60-9512-7252A171E813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4800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36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3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7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2" y="17393"/>
            <a:ext cx="2489607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7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3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3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15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15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600" y="4865771"/>
            <a:ext cx="3158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b="1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3000" b="1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23784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18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1575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35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275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411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360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30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524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49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7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123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447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1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857250" marR="0" lvl="2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15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200150" marR="0" lvl="3" indent="-17145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35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2" y="330203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3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2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2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6" y="6480355"/>
            <a:ext cx="37818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35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35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2" y="6400425"/>
            <a:ext cx="24928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b="1" spc="-1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100" b="1" spc="-11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35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2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195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itchFamily="34" charset="0"/>
        </a:defRPr>
      </a:lvl9pPr>
    </p:titleStyle>
    <p:bodyStyle>
      <a:lvl1pPr marL="257175" marR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100" dirty="0">
          <a:solidFill>
            <a:srgbClr val="660066"/>
          </a:solidFill>
          <a:latin typeface="+mn-lt"/>
          <a:ea typeface="+mn-ea"/>
          <a:cs typeface="+mn-cs"/>
        </a:defRPr>
      </a:lvl1pPr>
      <a:lvl2pPr marL="557213" marR="0" indent="-214313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1800" dirty="0">
          <a:solidFill>
            <a:srgbClr val="9900CC"/>
          </a:solidFill>
          <a:latin typeface="+mn-lt"/>
          <a:ea typeface="+mn-ea"/>
          <a:cs typeface="+mn-cs"/>
        </a:defRPr>
      </a:lvl2pPr>
      <a:lvl3pPr marL="857250" marR="0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1500" dirty="0">
          <a:solidFill>
            <a:srgbClr val="6600CC"/>
          </a:solidFill>
          <a:latin typeface="+mn-lt"/>
          <a:ea typeface="+mn-ea"/>
          <a:cs typeface="+mn-cs"/>
        </a:defRPr>
      </a:lvl3pPr>
      <a:lvl4pPr marL="1200150" marR="0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35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788">
          <a:solidFill>
            <a:schemeClr val="tx1"/>
          </a:solidFill>
          <a:latin typeface="Tahoma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788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567608" y="2286000"/>
            <a:ext cx="7416824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dirty="0">
                <a:solidFill>
                  <a:srgbClr val="0070C0"/>
                </a:solidFill>
                <a:effectLst/>
                <a:cs typeface="+mn-cs"/>
              </a:rPr>
              <a:t>學校如何使用結構化查詢語言</a:t>
            </a:r>
            <a:r>
              <a:rPr lang="en-US" altLang="zh-TW" dirty="0">
                <a:solidFill>
                  <a:srgbClr val="0070C0"/>
                </a:solidFill>
                <a:effectLst/>
                <a:cs typeface="+mn-cs"/>
              </a:rPr>
              <a:t>(SQL)</a:t>
            </a:r>
            <a:br>
              <a:rPr lang="en-US" altLang="zh-TW" dirty="0">
                <a:solidFill>
                  <a:srgbClr val="0070C0"/>
                </a:solidFill>
                <a:effectLst/>
                <a:cs typeface="+mn-cs"/>
              </a:rPr>
            </a:br>
            <a:r>
              <a:rPr lang="zh-TW" altLang="en-US" dirty="0">
                <a:solidFill>
                  <a:srgbClr val="0070C0"/>
                </a:solidFill>
                <a:effectLst/>
                <a:cs typeface="+mn-cs"/>
              </a:rPr>
              <a:t>於雲端校管系統提取所需資料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gray">
          <a:xfrm>
            <a:off x="7968209" y="5373216"/>
            <a:ext cx="20313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教育局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系統及資訊管理組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2024</a:t>
            </a:r>
            <a:r>
              <a:rPr kumimoji="1" lang="zh-TW" altLang="en-GB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kumimoji="1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12</a:t>
            </a:r>
            <a:r>
              <a:rPr kumimoji="1" lang="zh-TW" altLang="en-GB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endParaRPr kumimoji="1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27F95-C5AC-4EE7-97B0-F599D5BEB699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編修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4"/>
            <a:ext cx="8064500" cy="47529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8200" lvl="1" indent="-381000"/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資料選取的組合</a:t>
            </a:r>
          </a:p>
          <a:p>
            <a:pPr marL="838200" lvl="1" indent="-381000"/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2759978"/>
            <a:ext cx="7659438" cy="271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10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0816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340769"/>
            <a:ext cx="8064500" cy="4752975"/>
          </a:xfrm>
        </p:spPr>
        <p:txBody>
          <a:bodyPr/>
          <a:lstStyle/>
          <a:p>
            <a:pPr marL="457200" indent="-4572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內置資料選取</a:t>
            </a:r>
            <a:r>
              <a:rPr lang="en-US" altLang="zh-TW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257" y="1778466"/>
            <a:ext cx="6367244" cy="44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90888" y="25400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編修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11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19121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1463280"/>
            <a:ext cx="8091336" cy="3662393"/>
          </a:xfrm>
          <a:prstGeom prst="rect">
            <a:avLst/>
          </a:prstGeom>
        </p:spPr>
      </p:pic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執行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4"/>
            <a:ext cx="8064500" cy="4752975"/>
          </a:xfrm>
        </p:spPr>
        <p:txBody>
          <a:bodyPr/>
          <a:lstStyle/>
          <a:p>
            <a:pPr marL="457200" indent="-4572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輸入參數</a:t>
            </a:r>
          </a:p>
          <a:p>
            <a:pPr marL="457200" indent="-4572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輸出格式</a:t>
            </a:r>
          </a:p>
          <a:p>
            <a:pPr marL="838200" lvl="1" indent="-381000"/>
            <a:r>
              <a:rPr lang="en-US" altLang="zh-TW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</a:p>
          <a:p>
            <a:pPr marL="838200" lvl="1" indent="-381000"/>
            <a:r>
              <a:rPr lang="en-US" altLang="zh-TW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TXT</a:t>
            </a:r>
          </a:p>
          <a:p>
            <a:pPr marL="838200" lvl="1" indent="-381000"/>
            <a:r>
              <a:rPr lang="en-US" altLang="zh-TW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</a:p>
          <a:p>
            <a:pPr marL="838200" lvl="1" indent="-381000"/>
            <a:r>
              <a:rPr lang="en-US" altLang="zh-TW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RTF</a:t>
            </a:r>
          </a:p>
          <a:p>
            <a:pPr marL="838200" lvl="1" indent="-381000"/>
            <a:r>
              <a:rPr lang="en-US" altLang="zh-TW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CSV</a:t>
            </a: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gray">
          <a:xfrm>
            <a:off x="9219501" y="3860801"/>
            <a:ext cx="1820411" cy="342083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dirty="0">
              <a:solidFill>
                <a:schemeClr val="fol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gray">
          <a:xfrm>
            <a:off x="5709452" y="4396741"/>
            <a:ext cx="4407671" cy="410151"/>
          </a:xfrm>
          <a:prstGeom prst="rect">
            <a:avLst/>
          </a:prstGeom>
          <a:noFill/>
          <a:ln w="38100" algn="ctr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dirty="0">
              <a:solidFill>
                <a:schemeClr val="fol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12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3994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ldLvl="2" autoUpdateAnimBg="0"/>
      <p:bldP spid="1310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保安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4191000"/>
            <a:ext cx="8064500" cy="2046288"/>
          </a:xfrm>
        </p:spPr>
        <p:txBody>
          <a:bodyPr/>
          <a:lstStyle/>
          <a:p>
            <a:pPr marL="838200" lvl="1" indent="-381000"/>
            <a:r>
              <a:rPr lang="zh-TW" altLang="en-US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分享給屬</a:t>
            </a:r>
            <a:r>
              <a:rPr lang="en-US" altLang="zh-TW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DM_ADMIN</a:t>
            </a:r>
            <a:r>
              <a:rPr lang="zh-TW" altLang="en-US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用戶組的用戶： </a:t>
            </a:r>
            <a:r>
              <a:rPr lang="en-US" altLang="zh-TW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(C,E,V)</a:t>
            </a:r>
            <a:br>
              <a:rPr lang="en-US" altLang="zh-TW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增加「複製」</a:t>
            </a:r>
            <a:r>
              <a:rPr lang="en-US" altLang="zh-TW" b="1" dirty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(C)</a:t>
            </a: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及「執行」</a:t>
            </a:r>
            <a:r>
              <a:rPr lang="en-US" altLang="zh-TW" b="1" dirty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(E)</a:t>
            </a: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權限。</a:t>
            </a:r>
          </a:p>
          <a:p>
            <a:pPr marL="838200" lvl="1" indent="-381000"/>
            <a:r>
              <a:rPr lang="zh-TW" altLang="en-US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分享給屬</a:t>
            </a:r>
            <a:r>
              <a:rPr lang="en-US" altLang="zh-TW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DM_USER</a:t>
            </a:r>
            <a:r>
              <a:rPr lang="zh-TW" altLang="en-US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用戶組的用戶： </a:t>
            </a:r>
            <a:r>
              <a:rPr lang="en-US" altLang="zh-TW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(E,V)</a:t>
            </a:r>
            <a:br>
              <a:rPr lang="en-US" altLang="zh-TW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增加「執行」</a:t>
            </a:r>
            <a:r>
              <a:rPr lang="en-US" altLang="zh-TW" b="1" dirty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(E)</a:t>
            </a: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權限。</a:t>
            </a:r>
          </a:p>
          <a:p>
            <a:pPr marL="838200" lvl="1" indent="-381000"/>
            <a:r>
              <a:rPr lang="zh-TW" altLang="en-US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「瀏覽」</a:t>
            </a:r>
            <a:r>
              <a:rPr lang="en-US" altLang="zh-TW" b="1" dirty="0">
                <a:solidFill>
                  <a:schemeClr val="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(V)</a:t>
            </a:r>
            <a:r>
              <a:rPr lang="zh-TW" altLang="en-US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權限人人皆有。</a:t>
            </a: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1" y="1792288"/>
            <a:ext cx="5563305" cy="239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2209800" y="1371600"/>
            <a:ext cx="27495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TW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資料選取分享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13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14141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ldLvl="2" autoUpdateAnimBg="0"/>
      <p:bldP spid="16691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4"/>
            <a:ext cx="8064500" cy="4752975"/>
          </a:xfrm>
        </p:spPr>
        <p:txBody>
          <a:bodyPr/>
          <a:lstStyle/>
          <a:p>
            <a:pPr marL="457200" indent="-4572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只有資料選取的擁有者才可刪除相關資料選取。</a:t>
            </a:r>
          </a:p>
          <a:p>
            <a:pPr marL="457200" indent="-4572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可限制個別用戶使用某些資料表格。</a:t>
            </a:r>
            <a:endParaRPr lang="zh-TW" altLang="en-US" b="1" dirty="0">
              <a:solidFill>
                <a:srgbClr val="80008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7991" y="2264362"/>
            <a:ext cx="5819775" cy="168068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90888" y="25400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保安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14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06" y="3573017"/>
            <a:ext cx="4739519" cy="290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833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713" y="260350"/>
            <a:ext cx="7380287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匯出</a:t>
            </a:r>
            <a:r>
              <a:rPr lang="en-US" altLang="zh-TW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匯入</a:t>
            </a:r>
            <a:r>
              <a:rPr lang="en-US" altLang="zh-TW" sz="3800" dirty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SQL</a:t>
            </a:r>
            <a:endParaRPr lang="zh-TW" altLang="en-US" sz="3800" dirty="0">
              <a:solidFill>
                <a:schemeClr val="folHlink"/>
              </a:solidFill>
              <a:effectLst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4"/>
            <a:ext cx="8064500" cy="4752975"/>
          </a:xfrm>
        </p:spPr>
        <p:txBody>
          <a:bodyPr/>
          <a:lstStyle/>
          <a:p>
            <a:pPr marL="457200" indent="-457200"/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</a:p>
          <a:p>
            <a:pPr marL="838200" lvl="1" indent="-381000"/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可將資料選取</a:t>
            </a:r>
            <a:r>
              <a:rPr lang="en-US" altLang="zh-TW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工作匯出成獨立檔案</a:t>
            </a:r>
          </a:p>
          <a:p>
            <a:pPr marL="838200" lvl="1" indent="-381000"/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匯出的檔案是以</a:t>
            </a:r>
            <a:r>
              <a:rPr lang="en-US" altLang="zh-TW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XML</a:t>
            </a:r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格式儲存</a:t>
            </a:r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2257" y="2474752"/>
            <a:ext cx="7204555" cy="37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15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085985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4"/>
            <a:ext cx="8064500" cy="4752975"/>
          </a:xfrm>
        </p:spPr>
        <p:txBody>
          <a:bodyPr/>
          <a:lstStyle/>
          <a:p>
            <a:pPr marL="457200" indent="-4572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</a:p>
          <a:p>
            <a:pPr marL="838200" lvl="1" indent="-3810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可將外來的資料選取</a:t>
            </a:r>
            <a:r>
              <a:rPr lang="en-US" altLang="zh-TW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工作匯入至系統</a:t>
            </a: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50866" y="2152652"/>
            <a:ext cx="4117262" cy="4084637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713" y="260350"/>
            <a:ext cx="7380287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匯出</a:t>
            </a:r>
            <a:r>
              <a:rPr lang="en-US" altLang="zh-TW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匯入</a:t>
            </a:r>
            <a:r>
              <a:rPr lang="en-US" altLang="zh-TW" sz="3800" dirty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SQL</a:t>
            </a:r>
            <a:endParaRPr lang="zh-TW" altLang="en-US" sz="3800" dirty="0">
              <a:solidFill>
                <a:schemeClr val="folHlink"/>
              </a:solidFill>
              <a:effectLst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16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673258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報告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484314"/>
            <a:ext cx="8064500" cy="4752975"/>
          </a:xfrm>
        </p:spPr>
        <p:txBody>
          <a:bodyPr/>
          <a:lstStyle/>
          <a:p>
            <a:pPr marL="457200" indent="-4572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</a:p>
          <a:p>
            <a:pPr marL="838200" lvl="1" indent="-381000"/>
            <a:r>
              <a:rPr lang="zh-TW" altLang="en-US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提供所有模組的資料表格及欄位的詳細資料，以助用戶製作資料選取</a:t>
            </a:r>
            <a:r>
              <a:rPr lang="en-US" altLang="zh-TW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(SQL)</a:t>
            </a:r>
            <a:r>
              <a:rPr lang="zh-TW" altLang="en-US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838200" lvl="1" indent="-381000"/>
            <a:r>
              <a:rPr lang="zh-TW" altLang="en-US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種類</a:t>
            </a:r>
          </a:p>
          <a:p>
            <a:pPr marL="1257300" lvl="2" indent="-342900"/>
            <a:r>
              <a:rPr lang="zh-TW" altLang="en-US" sz="2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實體關係圖</a:t>
            </a:r>
          </a:p>
          <a:p>
            <a:pPr marL="1257300" lvl="2" indent="-342900"/>
            <a:r>
              <a:rPr lang="zh-TW" altLang="en-US" sz="2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資料表格結構</a:t>
            </a:r>
          </a:p>
          <a:p>
            <a:pPr marL="1257300" lvl="2" indent="-342900"/>
            <a:r>
              <a:rPr lang="zh-TW" altLang="en-US" sz="2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資料手冊</a:t>
            </a:r>
          </a:p>
          <a:p>
            <a:pPr marL="1257300" lvl="2" indent="-342900"/>
            <a:r>
              <a:rPr lang="zh-TW" altLang="en-US" sz="2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資料選取目錄</a:t>
            </a:r>
            <a:endParaRPr lang="zh-TW" altLang="en-US" b="1" dirty="0">
              <a:solidFill>
                <a:srgbClr val="80008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51" y="3976383"/>
            <a:ext cx="5686425" cy="219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17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85080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報告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4"/>
            <a:ext cx="8064500" cy="4752975"/>
          </a:xfrm>
        </p:spPr>
        <p:txBody>
          <a:bodyPr/>
          <a:lstStyle/>
          <a:p>
            <a:pPr marL="457200" indent="-4572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─ </a:t>
            </a: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實體關係圖</a:t>
            </a:r>
          </a:p>
          <a:p>
            <a:pPr marL="838200" lvl="1" indent="-381000"/>
            <a:r>
              <a:rPr lang="zh-TW" altLang="en-US" b="1" dirty="0">
                <a:solidFill>
                  <a:srgbClr val="80008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例子：課外活動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18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89" y="1370861"/>
            <a:ext cx="643435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855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報告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4"/>
            <a:ext cx="8064500" cy="4752975"/>
          </a:xfrm>
        </p:spPr>
        <p:txBody>
          <a:bodyPr/>
          <a:lstStyle/>
          <a:p>
            <a:pPr marL="457200" indent="-4572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─ </a:t>
            </a: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資料表格結構 </a:t>
            </a:r>
            <a:r>
              <a:rPr lang="en-US" altLang="zh-TW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資料手冊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19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36" y="2027608"/>
            <a:ext cx="5886450" cy="225609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61" y="1276344"/>
            <a:ext cx="3243478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157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19536" y="1473201"/>
            <a:ext cx="8686552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學校可抽取系統數據使用 </a:t>
            </a:r>
            <a:b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學生校內成績，學生個人資料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...)</a:t>
            </a:r>
            <a:b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透過資料管理模組及使用</a:t>
            </a:r>
            <a:r>
              <a:rPr lang="en-US" altLang="zh-TW" sz="3600" b="1" dirty="0">
                <a:solidFill>
                  <a:srgbClr val="0070C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SQL</a:t>
            </a:r>
            <a:b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>
                <a:solidFill>
                  <a:srgbClr val="0070C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透過</a:t>
            </a:r>
            <a:r>
              <a:rPr lang="en-US" altLang="zh-TW" sz="3600" b="1" dirty="0" err="1">
                <a:solidFill>
                  <a:srgbClr val="0070C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CloudSAMS</a:t>
            </a:r>
            <a:r>
              <a:rPr lang="zh-TW" altLang="en-US" sz="3600" b="1" dirty="0">
                <a:solidFill>
                  <a:srgbClr val="0070C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匯出資料</a:t>
            </a:r>
            <a:endParaRPr lang="zh-HK" altLang="en-US" sz="3600" b="1" dirty="0">
              <a:solidFill>
                <a:srgbClr val="0070C0"/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3443288" y="290736"/>
            <a:ext cx="4236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  <a:buFontTx/>
              <a:buNone/>
            </a:pPr>
            <a:r>
              <a:rPr lang="zh-TW" altLang="en-US" sz="3800" kern="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目的</a:t>
            </a:r>
            <a:endParaRPr lang="zh-HK" altLang="en-US" sz="3800" kern="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724898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報告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484314"/>
            <a:ext cx="8064500" cy="4752975"/>
          </a:xfrm>
        </p:spPr>
        <p:txBody>
          <a:bodyPr/>
          <a:lstStyle/>
          <a:p>
            <a:pPr marL="457200" indent="-457200"/>
            <a:r>
              <a:rPr lang="zh-TW" altLang="en-US" b="1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報告 ─ </a:t>
            </a:r>
            <a:r>
              <a:rPr lang="zh-TW" altLang="en-US" b="1" dirty="0">
                <a:solidFill>
                  <a:srgbClr val="008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資料選取目錄</a:t>
            </a:r>
            <a:endParaRPr lang="zh-TW" altLang="en-US" b="1" dirty="0">
              <a:solidFill>
                <a:srgbClr val="80008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8382" y="1891379"/>
            <a:ext cx="5772150" cy="210657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20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63" y="4299133"/>
            <a:ext cx="7297506" cy="17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551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bldLvl="2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8952" y="2226518"/>
            <a:ext cx="7232701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gray">
          <a:xfrm>
            <a:off x="1515978" y="1746514"/>
            <a:ext cx="9152023" cy="369332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rgbClr val="6699FF"/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50000"/>
              </a:spcBef>
              <a:buNone/>
              <a:defRPr/>
            </a:pPr>
            <a:endParaRPr lang="en-US" altLang="zh-TW" sz="18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15280" y="1288165"/>
            <a:ext cx="9100049" cy="91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zh-TW" altLang="en-US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雲端校管系統資料庫 </a:t>
            </a:r>
          </a:p>
          <a:p>
            <a:pPr marL="0" indent="0" eaLnBrk="1" hangingPunct="1">
              <a:buNone/>
            </a:pPr>
            <a:r>
              <a:rPr lang="en-US" altLang="zh-TW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https://cdrcloudsams.edb.gov.hk/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其他資源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橢圓 7"/>
          <p:cNvSpPr/>
          <p:nvPr/>
        </p:nvSpPr>
        <p:spPr bwMode="auto">
          <a:xfrm>
            <a:off x="2510347" y="5905850"/>
            <a:ext cx="2858607" cy="69150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</a:pP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21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834307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07019" y="2852936"/>
            <a:ext cx="821807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zh-TW" altLang="en-US" sz="3200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雲端校管系統資料庫 </a:t>
            </a:r>
          </a:p>
          <a:p>
            <a:pPr marL="0" indent="0" eaLnBrk="1" hangingPunct="1">
              <a:buNone/>
            </a:pPr>
            <a:r>
              <a:rPr lang="en-US" altLang="zh-TW" sz="3200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https://cdrcloudsams.edb.gov.hk/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其他資源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22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7102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gray">
          <a:xfrm>
            <a:off x="1515978" y="1746514"/>
            <a:ext cx="9152023" cy="369332"/>
          </a:xfrm>
          <a:prstGeom prst="rect">
            <a:avLst/>
          </a:prstGeom>
          <a:solidFill>
            <a:srgbClr val="FFFF00"/>
          </a:solidFill>
          <a:ln w="38100" algn="ctr">
            <a:noFill/>
            <a:miter lim="800000"/>
            <a:headEnd/>
            <a:tailEnd/>
          </a:ln>
          <a:effectLst>
            <a:outerShdw dist="35921" dir="2700000" algn="ctr" rotWithShape="0">
              <a:srgbClr val="6699FF"/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folHlink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50000"/>
              </a:spcBef>
              <a:buNone/>
              <a:defRPr/>
            </a:pPr>
            <a:endParaRPr lang="en-US" altLang="zh-TW" sz="18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15280" y="1288165"/>
            <a:ext cx="9100049" cy="91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zh-TW" altLang="en-US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雲端校管系統資料庫 </a:t>
            </a:r>
          </a:p>
          <a:p>
            <a:pPr marL="0" indent="0" eaLnBrk="1" hangingPunct="1">
              <a:buNone/>
            </a:pPr>
            <a:r>
              <a:rPr lang="en-US" altLang="zh-TW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https://cdrcloudsams.edb.gov.hk/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763" y="2348880"/>
            <a:ext cx="689804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橢圓 9"/>
          <p:cNvSpPr/>
          <p:nvPr/>
        </p:nvSpPr>
        <p:spPr bwMode="auto">
          <a:xfrm>
            <a:off x="2495054" y="5257173"/>
            <a:ext cx="1728192" cy="8332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</a:pP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359150" y="26035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其他資源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36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23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654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US" altLang="zh-TW" sz="3800" dirty="0" err="1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CloudSAMS</a:t>
            </a:r>
            <a:r>
              <a:rPr lang="zh-TW" altLang="en-US" sz="3800" dirty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匯出資料</a:t>
            </a:r>
            <a:endParaRPr lang="zh-HK" altLang="en-US" sz="3800" dirty="0">
              <a:solidFill>
                <a:schemeClr val="folHlink"/>
              </a:solidFill>
              <a:effectLst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52688" y="1268761"/>
            <a:ext cx="7758112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>
                <a:ea typeface="微軟正黑體" panose="020B0604030504040204" pitchFamily="34" charset="-120"/>
                <a:cs typeface="Arial" panose="020B0604020202020204" pitchFamily="34" charset="0"/>
              </a:rPr>
              <a:t>例子</a:t>
            </a:r>
            <a:r>
              <a:rPr lang="en-US" altLang="zh-TW" sz="3200" b="1" dirty="0"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3200" b="1" dirty="0">
                <a:ea typeface="微軟正黑體" panose="020B0604030504040204" pitchFamily="34" charset="-120"/>
                <a:cs typeface="Arial" panose="020B0604020202020204" pitchFamily="34" charset="0"/>
              </a:rPr>
              <a:t>匯出</a:t>
            </a:r>
            <a:r>
              <a:rPr lang="zh-TW" altLang="en-US" sz="32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學生校內成績資料</a:t>
            </a:r>
            <a:endParaRPr lang="en-US" altLang="zh-TW" sz="32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HK" altLang="en-US" sz="3200" b="1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117" y="1890003"/>
            <a:ext cx="6667942" cy="469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橢圓 7"/>
          <p:cNvSpPr/>
          <p:nvPr/>
        </p:nvSpPr>
        <p:spPr bwMode="auto">
          <a:xfrm>
            <a:off x="3724712" y="2332139"/>
            <a:ext cx="746620" cy="34394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</a:pP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24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51114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en-US" altLang="zh-TW" sz="3800" dirty="0" err="1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CloudSAMS</a:t>
            </a:r>
            <a:r>
              <a:rPr lang="zh-TW" altLang="en-US" sz="3800" dirty="0">
                <a:solidFill>
                  <a:schemeClr val="folHlink"/>
                </a:solidFill>
                <a:effectLst/>
                <a:ea typeface="微軟正黑體" panose="020B0604030504040204" pitchFamily="34" charset="-120"/>
                <a:cs typeface="Arial" panose="020B0604020202020204" pitchFamily="34" charset="0"/>
              </a:rPr>
              <a:t>匯出資料</a:t>
            </a:r>
            <a:endParaRPr lang="zh-HK" altLang="en-US" sz="3800" dirty="0">
              <a:solidFill>
                <a:schemeClr val="folHlink"/>
              </a:solidFill>
              <a:effectLst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52688" y="1268761"/>
            <a:ext cx="7758112" cy="460851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>
                <a:ea typeface="微軟正黑體" panose="020B0604030504040204" pitchFamily="34" charset="-120"/>
                <a:cs typeface="Arial" panose="020B0604020202020204" pitchFamily="34" charset="0"/>
              </a:rPr>
              <a:t>例子</a:t>
            </a:r>
            <a:r>
              <a:rPr lang="en-US" altLang="zh-TW" sz="3200" b="1" dirty="0"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3200" b="1" dirty="0">
                <a:ea typeface="微軟正黑體" panose="020B0604030504040204" pitchFamily="34" charset="-120"/>
                <a:cs typeface="Arial" panose="020B0604020202020204" pitchFamily="34" charset="0"/>
              </a:rPr>
              <a:t>匯出</a:t>
            </a:r>
            <a:r>
              <a:rPr lang="zh-TW" altLang="en-US" sz="32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學生個人資料</a:t>
            </a:r>
            <a:endParaRPr lang="en-US" altLang="zh-TW" sz="32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HK" altLang="en-US" sz="3200" b="1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475" y="2003828"/>
            <a:ext cx="5891477" cy="419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 bwMode="auto">
          <a:xfrm>
            <a:off x="4328719" y="3786943"/>
            <a:ext cx="486562" cy="30688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</a:pP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25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73427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3503712" y="2412504"/>
            <a:ext cx="4896544" cy="180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6000" kern="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Thank You</a:t>
            </a:r>
            <a:br>
              <a:rPr lang="en-US" altLang="zh-TW" sz="6000" kern="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6000" kern="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多謝各位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26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01389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大綱</a:t>
            </a:r>
            <a:endParaRPr lang="zh-HK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941" y="1397745"/>
            <a:ext cx="80645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簡介</a:t>
            </a:r>
            <a:endParaRPr lang="en-US" altLang="zh-TW" sz="2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功能概覽</a:t>
            </a:r>
            <a:endParaRPr lang="en-US" altLang="zh-TW" sz="2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用戶組別</a:t>
            </a:r>
            <a:endParaRPr lang="en-US" altLang="zh-TW" sz="2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編修</a:t>
            </a:r>
            <a:endParaRPr lang="en-US" altLang="zh-TW" sz="2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執行</a:t>
            </a:r>
            <a:endParaRPr lang="en-US" altLang="zh-TW" sz="2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保安</a:t>
            </a:r>
            <a:endParaRPr lang="en-US" altLang="zh-TW" sz="2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匯出</a:t>
            </a:r>
            <a:r>
              <a:rPr lang="en-US" altLang="zh-TW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endParaRPr lang="en-US" altLang="zh-TW" sz="2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報告</a:t>
            </a:r>
            <a:endParaRPr lang="en-US" altLang="zh-TW" sz="2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其他資源</a:t>
            </a:r>
            <a:r>
              <a:rPr lang="en-US" altLang="zh-TW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eaLnBrk="1" hangingPunct="1"/>
            <a:r>
              <a:rPr lang="zh-TW" altLang="en-US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資料管理模組 ─ 例子</a:t>
            </a:r>
            <a:r>
              <a:rPr lang="en-US" altLang="zh-TW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r>
              <a:rPr lang="en-US" altLang="zh-TW" sz="2800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kern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3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925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簡介</a:t>
            </a:r>
            <a:endParaRPr lang="zh-HK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35188" y="1484314"/>
            <a:ext cx="8064500" cy="410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/>
            <a:r>
              <a:rPr lang="zh-TW" altLang="en-US" sz="3200" b="1" kern="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為了維持資料的完整性，一般用戶不能直接存取資料庫</a:t>
            </a:r>
          </a:p>
          <a:p>
            <a:pPr marL="457200" indent="-457200" eaLnBrk="1" hangingPunct="1"/>
            <a:r>
              <a:rPr lang="zh-TW" altLang="en-US" sz="3200" b="1" kern="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用戶可透過此模組從資料庫提取資料</a:t>
            </a:r>
          </a:p>
          <a:p>
            <a:pPr marL="457200" indent="-457200" eaLnBrk="1" hangingPunct="1"/>
            <a:r>
              <a:rPr lang="zh-TW" altLang="en-US" sz="3200" b="1" kern="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配合不同需要，可選擇以不同格式輸出</a:t>
            </a:r>
          </a:p>
          <a:p>
            <a:pPr marL="457200" indent="-457200" eaLnBrk="1" hangingPunct="1"/>
            <a:r>
              <a:rPr lang="zh-TW" altLang="en-US" sz="3200" b="1" kern="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可選擇不同層次的保安設定</a:t>
            </a:r>
          </a:p>
          <a:p>
            <a:pPr marL="457200" indent="-457200" eaLnBrk="1" hangingPunct="1"/>
            <a:r>
              <a:rPr lang="zh-TW" altLang="en-US" sz="3200" b="1" kern="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提供匯出</a:t>
            </a:r>
            <a:r>
              <a:rPr lang="en-US" altLang="zh-TW" sz="3200" b="1" kern="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kern="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匯入功能，方便分享、交流</a:t>
            </a:r>
          </a:p>
          <a:p>
            <a:pPr marL="457200" indent="-457200" eaLnBrk="1" hangingPunct="1"/>
            <a:r>
              <a:rPr lang="zh-TW" altLang="en-US" sz="3200" b="1" kern="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提供齊全的資料庫結構資料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4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3188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gray">
          <a:xfrm>
            <a:off x="4482796" y="1743374"/>
            <a:ext cx="6185204" cy="473975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編修</a:t>
            </a: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執行</a:t>
            </a: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：資料選取編修</a:t>
            </a:r>
            <a:endParaRPr lang="en-US" altLang="zh-TW" sz="26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     	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工作編修</a:t>
            </a:r>
            <a:endParaRPr lang="en-US" altLang="zh-TW" sz="26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	    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資料選取執行</a:t>
            </a:r>
            <a:endParaRPr lang="en-US" altLang="zh-TW" sz="26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保安</a:t>
            </a: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：資料選取分享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	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資料表格存取控制</a:t>
            </a:r>
            <a:endParaRPr lang="en-US" altLang="zh-TW" sz="26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匯出</a:t>
            </a: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匯入</a:t>
            </a: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：資料選取</a:t>
            </a: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工作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     </a:t>
            </a: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時間表資料提取</a:t>
            </a:r>
            <a:endParaRPr lang="en-US" altLang="zh-TW" sz="26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zh-TW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		</a:t>
            </a:r>
            <a:r>
              <a:rPr lang="zh-TW" altLang="en-US" sz="2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學生選科程式資料提取</a:t>
            </a:r>
            <a:endParaRPr lang="en-US" altLang="zh-TW" sz="26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功能概覽</a:t>
            </a:r>
            <a:endParaRPr lang="zh-HK" altLang="en-US" sz="380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209" y="1760151"/>
            <a:ext cx="2659134" cy="411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5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522200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用戶組別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16845" y="1406336"/>
            <a:ext cx="3873500" cy="454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/>
            <a:r>
              <a:rPr lang="zh-TW" altLang="en-US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屬於</a:t>
            </a:r>
            <a:r>
              <a:rPr lang="en-US" altLang="zh-TW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DM_ADMIN</a:t>
            </a:r>
            <a:r>
              <a:rPr lang="zh-TW" altLang="en-US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用戶組的</a:t>
            </a:r>
            <a:br>
              <a:rPr lang="zh-TW" altLang="en-US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</a:t>
            </a:r>
            <a:r>
              <a:rPr lang="zh-TW" altLang="en-US" b="1" u="sng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預設可編修及執行</a:t>
            </a:r>
            <a:br>
              <a:rPr lang="zh-TW" altLang="en-US" b="1" u="sng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u="sng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自己製作</a:t>
            </a:r>
            <a:r>
              <a:rPr lang="zh-TW" altLang="en-US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的資料選取。</a:t>
            </a:r>
          </a:p>
          <a:p>
            <a:pPr marL="457200" indent="-457200" eaLnBrk="1" hangingPunct="1"/>
            <a:endParaRPr lang="en-US" altLang="zh-TW" b="1" kern="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en-US" altLang="zh-TW" b="1" kern="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DM_ADMIN</a:t>
            </a:r>
            <a:r>
              <a:rPr lang="zh-TW" altLang="en-US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有權使用模組內大部份功能</a:t>
            </a:r>
            <a:endParaRPr lang="en-US" altLang="zh-TW" b="1" kern="0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endParaRPr lang="en-US" altLang="zh-TW" b="1" kern="0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/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屬於</a:t>
            </a:r>
            <a:r>
              <a:rPr lang="en-US" altLang="zh-TW" b="1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DM_USER</a:t>
            </a:r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</a:t>
            </a:r>
            <a:b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的用戶預設只可瀏覽及執行資料選取。經選取後，仍可編修及執行自己製作的資料選取。</a:t>
            </a:r>
          </a:p>
          <a:p>
            <a:pPr marL="457200" indent="-457200" eaLnBrk="1" hangingPunct="1"/>
            <a:endParaRPr lang="zh-TW" altLang="en-US" b="1" kern="0" dirty="0">
              <a:solidFill>
                <a:srgbClr val="3333CC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2789" y="4583404"/>
            <a:ext cx="4650531" cy="1804276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0345" y="1635854"/>
            <a:ext cx="4752975" cy="271803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6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861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47850" y="1484314"/>
            <a:ext cx="7488510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屬於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SCHOOL_HEAD</a:t>
            </a:r>
            <a:r>
              <a:rPr lang="en-US" altLang="zh-TW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/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SYSTEM_ADMIN</a:t>
            </a: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用戶組</a:t>
            </a:r>
            <a:b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的用戶預設可使用資料管理模組內所有功能。</a:t>
            </a:r>
            <a:endParaRPr lang="zh-TW" altLang="en-US" sz="20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7014" y="2265029"/>
            <a:ext cx="7162800" cy="390088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90888" y="254000"/>
            <a:ext cx="7162800" cy="762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用戶組別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7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04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550" y="1383507"/>
            <a:ext cx="5397811" cy="106521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83" y="3059573"/>
            <a:ext cx="4486726" cy="2879833"/>
          </a:xfrm>
          <a:prstGeom prst="rect">
            <a:avLst/>
          </a:prstGeom>
        </p:spPr>
      </p:pic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編修</a:t>
            </a: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2240338" y="1459164"/>
            <a:ext cx="2271487" cy="6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zh-TW" altLang="en-US" sz="3000" b="1" kern="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</a:t>
            </a:r>
            <a:endParaRPr lang="en-US" altLang="zh-TW" sz="3000" b="1" kern="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Box 1045"/>
          <p:cNvSpPr txBox="1">
            <a:spLocks noChangeArrowheads="1"/>
          </p:cNvSpPr>
          <p:nvPr/>
        </p:nvSpPr>
        <p:spPr bwMode="gray">
          <a:xfrm>
            <a:off x="2572252" y="2636912"/>
            <a:ext cx="1723549" cy="400110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 kern="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自編資料選取</a:t>
            </a:r>
            <a:endParaRPr lang="zh-TW" altLang="en-US" sz="2000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 Box 1045"/>
          <p:cNvSpPr txBox="1">
            <a:spLocks noChangeArrowheads="1"/>
          </p:cNvSpPr>
          <p:nvPr/>
        </p:nvSpPr>
        <p:spPr bwMode="gray">
          <a:xfrm>
            <a:off x="7055459" y="2708920"/>
            <a:ext cx="2517774" cy="369332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eaLnBrk="1" hangingPunct="1">
              <a:spcBef>
                <a:spcPct val="0"/>
              </a:spcBef>
              <a:buClrTx/>
              <a:buSzTx/>
              <a:buFontTx/>
              <a:buNone/>
              <a:defRPr b="1" kern="0">
                <a:solidFill>
                  <a:srgbClr val="3333CC"/>
                </a:solidFill>
                <a:effectLst/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/>
            <a:lvl3pPr marL="1143000" indent="-228600" eaLnBrk="0" hangingPunct="0">
              <a:buClr>
                <a:schemeClr val="accent1"/>
              </a:buClr>
              <a:buSzPct val="50000"/>
              <a:defRPr>
                <a:solidFill>
                  <a:srgbClr val="6600CC"/>
                </a:solidFill>
              </a:defRPr>
            </a:lvl3pPr>
            <a:lvl4pPr marL="1600200" indent="-228600" eaLnBrk="0" hangingPunct="0">
              <a:buClr>
                <a:schemeClr val="folHlink"/>
              </a:buClr>
              <a:defRPr sz="1600">
                <a:solidFill>
                  <a:srgbClr val="333399"/>
                </a:solidFill>
              </a:defRPr>
            </a:lvl4pPr>
            <a:lvl5pPr marL="2057400" indent="-228600" eaLnBrk="0" hangingPunct="0">
              <a:buClr>
                <a:schemeClr val="accent1"/>
              </a:buClr>
              <a:buSzPct val="50000"/>
              <a:defRPr sz="1400">
                <a:solidFill>
                  <a:schemeClr val="tx1"/>
                </a:solidFill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</a:defRPr>
            </a:lvl9pPr>
          </a:lstStyle>
          <a:p>
            <a:pPr marL="457200" lvl="1" indent="0"/>
            <a:r>
              <a:rPr lang="zh-TW" altLang="en-US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資料選取精靈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8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71" y="3059573"/>
            <a:ext cx="4035070" cy="3325113"/>
          </a:xfrm>
          <a:prstGeom prst="rect">
            <a:avLst/>
          </a:prstGeom>
        </p:spPr>
      </p:pic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C405339-08C6-48A6-96A2-7E7DAB7A7781}"/>
              </a:ext>
            </a:extLst>
          </p:cNvPr>
          <p:cNvCxnSpPr>
            <a:cxnSpLocks/>
          </p:cNvCxnSpPr>
          <p:nvPr/>
        </p:nvCxnSpPr>
        <p:spPr bwMode="auto">
          <a:xfrm flipH="1">
            <a:off x="3993161" y="1837189"/>
            <a:ext cx="1157679" cy="79972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5A3900F-38B5-401B-AB05-4A8BCDC9DEF7}"/>
              </a:ext>
            </a:extLst>
          </p:cNvPr>
          <p:cNvCxnSpPr/>
          <p:nvPr/>
        </p:nvCxnSpPr>
        <p:spPr bwMode="auto">
          <a:xfrm>
            <a:off x="6400800" y="1837189"/>
            <a:ext cx="1417739" cy="9311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18276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r>
              <a:rPr lang="zh-TW" altLang="en-US" sz="3800" dirty="0">
                <a:solidFill>
                  <a:schemeClr val="folHlink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資料管理模組 ─ 編修</a:t>
            </a:r>
          </a:p>
        </p:txBody>
      </p:sp>
      <p:sp>
        <p:nvSpPr>
          <p:cNvPr id="8" name="Rectangle 1027"/>
          <p:cNvSpPr txBox="1">
            <a:spLocks noChangeArrowheads="1"/>
          </p:cNvSpPr>
          <p:nvPr/>
        </p:nvSpPr>
        <p:spPr bwMode="auto">
          <a:xfrm>
            <a:off x="2240337" y="1459164"/>
            <a:ext cx="2837866" cy="6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00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160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zh-TW" altLang="en-US" sz="3200" b="1" kern="0" dirty="0">
                <a:solidFill>
                  <a:srgbClr val="3333CC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自編資料選取</a:t>
            </a:r>
            <a:endParaRPr lang="en-US" altLang="zh-TW" sz="3000" b="1" kern="0" dirty="0">
              <a:solidFill>
                <a:schemeClr val="folHlink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CA7236-5062-4D1E-B9CD-F5372C213BC2}" type="slidenum">
              <a:rPr lang="en-US" altLang="zh-TW" smtClean="0">
                <a:ea typeface="微軟正黑體" panose="020B0604030504040204" pitchFamily="34" charset="-120"/>
              </a:rPr>
              <a:pPr>
                <a:defRPr/>
              </a:pPr>
              <a:t>9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58" y="1988840"/>
            <a:ext cx="8364745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70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2" autoUpdateAnimBg="0"/>
    </p:bldLst>
  </p:timing>
</p:sld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18888</TotalTime>
  <Words>749</Words>
  <Application>Microsoft Office PowerPoint</Application>
  <PresentationFormat>寬螢幕</PresentationFormat>
  <Paragraphs>134</Paragraphs>
  <Slides>26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微軟正黑體</vt:lpstr>
      <vt:lpstr>新細明體</vt:lpstr>
      <vt:lpstr>Arial</vt:lpstr>
      <vt:lpstr>Calibri</vt:lpstr>
      <vt:lpstr>Cooper Black</vt:lpstr>
      <vt:lpstr>Tahoma</vt:lpstr>
      <vt:lpstr>Trebuchet MS</vt:lpstr>
      <vt:lpstr>Wingdings</vt:lpstr>
      <vt:lpstr>佈景主題1</vt:lpstr>
      <vt:lpstr>學校如何使用結構化查詢語言(SQL) 於雲端校管系統提取所需資料</vt:lpstr>
      <vt:lpstr>PowerPoint 簡報</vt:lpstr>
      <vt:lpstr>資料管理模組 ─ 大綱</vt:lpstr>
      <vt:lpstr>資料管理模組 ─ 簡介</vt:lpstr>
      <vt:lpstr>資料管理模組 ─ 功能概覽</vt:lpstr>
      <vt:lpstr>資料管理模組 ─ 用戶組別</vt:lpstr>
      <vt:lpstr>資料管理模組 ─ 用戶組別</vt:lpstr>
      <vt:lpstr>資料管理模組 ─ 編修</vt:lpstr>
      <vt:lpstr>資料管理模組 ─ 編修</vt:lpstr>
      <vt:lpstr>資料管理模組 ─ 編修</vt:lpstr>
      <vt:lpstr>資料管理模組 ─ 編修</vt:lpstr>
      <vt:lpstr>資料管理模組 ─ 執行</vt:lpstr>
      <vt:lpstr>資料管理模組 ─ 保安</vt:lpstr>
      <vt:lpstr>資料管理模組 ─ 保安</vt:lpstr>
      <vt:lpstr>資料管理模組 ─ 匯出/匯入SQL</vt:lpstr>
      <vt:lpstr>資料管理模組 ─ 匯出/匯入SQL</vt:lpstr>
      <vt:lpstr>資料管理模組 ─ 報告</vt:lpstr>
      <vt:lpstr>資料管理模組 ─ 報告</vt:lpstr>
      <vt:lpstr>資料管理模組 ─ 報告</vt:lpstr>
      <vt:lpstr>資料管理模組 ─ 報告</vt:lpstr>
      <vt:lpstr>資料管理模組 ─ 其他資源(重點)</vt:lpstr>
      <vt:lpstr>資料管理模組 ─ 其他資源(重點)</vt:lpstr>
      <vt:lpstr>資料管理模組 ─ 其他資源(重點)</vt:lpstr>
      <vt:lpstr>CloudSAMS匯出資料</vt:lpstr>
      <vt:lpstr>CloudSAMS匯出資料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C.Y. Ng</dc:creator>
  <cp:lastModifiedBy>CHAN, Kat-keung Jack</cp:lastModifiedBy>
  <cp:revision>574</cp:revision>
  <cp:lastPrinted>2024-11-01T03:45:03Z</cp:lastPrinted>
  <dcterms:created xsi:type="dcterms:W3CDTF">2019-04-17T01:24:12Z</dcterms:created>
  <dcterms:modified xsi:type="dcterms:W3CDTF">2025-01-02T07:47:16Z</dcterms:modified>
</cp:coreProperties>
</file>