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712" r:id="rId2"/>
  </p:sldMasterIdLst>
  <p:notesMasterIdLst>
    <p:notesMasterId r:id="rId149"/>
  </p:notesMasterIdLst>
  <p:handoutMasterIdLst>
    <p:handoutMasterId r:id="rId150"/>
  </p:handoutMasterIdLst>
  <p:sldIdLst>
    <p:sldId id="810" r:id="rId3"/>
    <p:sldId id="338" r:id="rId4"/>
    <p:sldId id="791" r:id="rId5"/>
    <p:sldId id="792" r:id="rId6"/>
    <p:sldId id="793" r:id="rId7"/>
    <p:sldId id="821" r:id="rId8"/>
    <p:sldId id="862" r:id="rId9"/>
    <p:sldId id="863" r:id="rId10"/>
    <p:sldId id="478" r:id="rId11"/>
    <p:sldId id="355" r:id="rId12"/>
    <p:sldId id="370" r:id="rId13"/>
    <p:sldId id="371" r:id="rId14"/>
    <p:sldId id="797" r:id="rId15"/>
    <p:sldId id="767" r:id="rId16"/>
    <p:sldId id="798" r:id="rId17"/>
    <p:sldId id="376" r:id="rId18"/>
    <p:sldId id="860" r:id="rId19"/>
    <p:sldId id="864" r:id="rId20"/>
    <p:sldId id="888" r:id="rId21"/>
    <p:sldId id="799" r:id="rId22"/>
    <p:sldId id="822" r:id="rId23"/>
    <p:sldId id="823" r:id="rId24"/>
    <p:sldId id="824" r:id="rId25"/>
    <p:sldId id="382" r:id="rId26"/>
    <p:sldId id="383" r:id="rId27"/>
    <p:sldId id="889" r:id="rId28"/>
    <p:sldId id="386" r:id="rId29"/>
    <p:sldId id="890" r:id="rId30"/>
    <p:sldId id="891" r:id="rId31"/>
    <p:sldId id="892" r:id="rId32"/>
    <p:sldId id="768" r:id="rId33"/>
    <p:sldId id="867" r:id="rId34"/>
    <p:sldId id="391" r:id="rId35"/>
    <p:sldId id="802" r:id="rId36"/>
    <p:sldId id="393" r:id="rId37"/>
    <p:sldId id="803" r:id="rId38"/>
    <p:sldId id="396" r:id="rId39"/>
    <p:sldId id="397" r:id="rId40"/>
    <p:sldId id="777" r:id="rId41"/>
    <p:sldId id="813" r:id="rId42"/>
    <p:sldId id="814" r:id="rId43"/>
    <p:sldId id="815" r:id="rId44"/>
    <p:sldId id="780" r:id="rId45"/>
    <p:sldId id="809" r:id="rId46"/>
    <p:sldId id="861" r:id="rId47"/>
    <p:sldId id="887" r:id="rId48"/>
    <p:sldId id="410" r:id="rId49"/>
    <p:sldId id="412" r:id="rId50"/>
    <p:sldId id="413" r:id="rId51"/>
    <p:sldId id="409" r:id="rId52"/>
    <p:sldId id="416" r:id="rId53"/>
    <p:sldId id="417" r:id="rId54"/>
    <p:sldId id="418" r:id="rId55"/>
    <p:sldId id="876" r:id="rId56"/>
    <p:sldId id="884" r:id="rId57"/>
    <p:sldId id="422" r:id="rId58"/>
    <p:sldId id="816" r:id="rId59"/>
    <p:sldId id="804" r:id="rId60"/>
    <p:sldId id="817" r:id="rId61"/>
    <p:sldId id="427" r:id="rId62"/>
    <p:sldId id="769" r:id="rId63"/>
    <p:sldId id="781" r:id="rId64"/>
    <p:sldId id="504" r:id="rId65"/>
    <p:sldId id="505" r:id="rId66"/>
    <p:sldId id="507" r:id="rId67"/>
    <p:sldId id="754" r:id="rId68"/>
    <p:sldId id="655" r:id="rId69"/>
    <p:sldId id="656" r:id="rId70"/>
    <p:sldId id="818" r:id="rId71"/>
    <p:sldId id="782" r:id="rId72"/>
    <p:sldId id="783" r:id="rId73"/>
    <p:sldId id="825" r:id="rId74"/>
    <p:sldId id="770" r:id="rId75"/>
    <p:sldId id="785" r:id="rId76"/>
    <p:sldId id="434" r:id="rId77"/>
    <p:sldId id="435" r:id="rId78"/>
    <p:sldId id="771" r:id="rId79"/>
    <p:sldId id="437" r:id="rId80"/>
    <p:sldId id="438" r:id="rId81"/>
    <p:sldId id="439" r:id="rId82"/>
    <p:sldId id="441" r:id="rId83"/>
    <p:sldId id="829" r:id="rId84"/>
    <p:sldId id="830" r:id="rId85"/>
    <p:sldId id="442" r:id="rId86"/>
    <p:sldId id="718" r:id="rId87"/>
    <p:sldId id="444" r:id="rId88"/>
    <p:sldId id="772" r:id="rId89"/>
    <p:sldId id="446" r:id="rId90"/>
    <p:sldId id="720" r:id="rId91"/>
    <p:sldId id="449" r:id="rId92"/>
    <p:sldId id="885" r:id="rId93"/>
    <p:sldId id="886" r:id="rId94"/>
    <p:sldId id="679" r:id="rId95"/>
    <p:sldId id="721" r:id="rId96"/>
    <p:sldId id="826" r:id="rId97"/>
    <p:sldId id="687" r:id="rId98"/>
    <p:sldId id="453" r:id="rId99"/>
    <p:sldId id="684" r:id="rId100"/>
    <p:sldId id="773" r:id="rId101"/>
    <p:sldId id="508" r:id="rId102"/>
    <p:sldId id="509" r:id="rId103"/>
    <p:sldId id="510" r:id="rId104"/>
    <p:sldId id="512" r:id="rId105"/>
    <p:sldId id="515" r:id="rId106"/>
    <p:sldId id="519" r:id="rId107"/>
    <p:sldId id="520" r:id="rId108"/>
    <p:sldId id="521" r:id="rId109"/>
    <p:sldId id="526" r:id="rId110"/>
    <p:sldId id="530" r:id="rId111"/>
    <p:sldId id="531" r:id="rId112"/>
    <p:sldId id="533" r:id="rId113"/>
    <p:sldId id="534" r:id="rId114"/>
    <p:sldId id="535" r:id="rId115"/>
    <p:sldId id="728" r:id="rId116"/>
    <p:sldId id="541" r:id="rId117"/>
    <p:sldId id="543" r:id="rId118"/>
    <p:sldId id="544" r:id="rId119"/>
    <p:sldId id="731" r:id="rId120"/>
    <p:sldId id="776" r:id="rId121"/>
    <p:sldId id="875" r:id="rId122"/>
    <p:sldId id="805" r:id="rId123"/>
    <p:sldId id="663" r:id="rId124"/>
    <p:sldId id="664" r:id="rId125"/>
    <p:sldId id="665" r:id="rId126"/>
    <p:sldId id="614" r:id="rId127"/>
    <p:sldId id="689" r:id="rId128"/>
    <p:sldId id="733" r:id="rId129"/>
    <p:sldId id="734" r:id="rId130"/>
    <p:sldId id="616" r:id="rId131"/>
    <p:sldId id="735" r:id="rId132"/>
    <p:sldId id="774" r:id="rId133"/>
    <p:sldId id="600" r:id="rId134"/>
    <p:sldId id="857" r:id="rId135"/>
    <p:sldId id="865" r:id="rId136"/>
    <p:sldId id="872" r:id="rId137"/>
    <p:sldId id="877" r:id="rId138"/>
    <p:sldId id="878" r:id="rId139"/>
    <p:sldId id="879" r:id="rId140"/>
    <p:sldId id="880" r:id="rId141"/>
    <p:sldId id="881" r:id="rId142"/>
    <p:sldId id="882" r:id="rId143"/>
    <p:sldId id="883" r:id="rId144"/>
    <p:sldId id="840" r:id="rId145"/>
    <p:sldId id="841" r:id="rId146"/>
    <p:sldId id="842" r:id="rId147"/>
    <p:sldId id="808" r:id="rId148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FFFF"/>
    <a:srgbClr val="080808"/>
    <a:srgbClr val="0000FF"/>
    <a:srgbClr val="FF0066"/>
    <a:srgbClr val="6600FF"/>
    <a:srgbClr val="000066"/>
    <a:srgbClr val="D60093"/>
    <a:srgbClr val="660066"/>
    <a:srgbClr val="C7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1" autoAdjust="0"/>
    <p:restoredTop sz="96391" autoAdjust="0"/>
  </p:normalViewPr>
  <p:slideViewPr>
    <p:cSldViewPr>
      <p:cViewPr varScale="1">
        <p:scale>
          <a:sx n="71" d="100"/>
          <a:sy n="71" d="100"/>
        </p:scale>
        <p:origin x="72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886"/>
    </p:cViewPr>
  </p:sorterViewPr>
  <p:notesViewPr>
    <p:cSldViewPr>
      <p:cViewPr varScale="1">
        <p:scale>
          <a:sx n="133" d="100"/>
          <a:sy n="133" d="100"/>
        </p:scale>
        <p:origin x="2280" y="20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7" y="1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553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7" y="6458553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C27EDE24-72DC-483C-A656-358EEB6964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42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1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08" y="3229277"/>
            <a:ext cx="7279225" cy="30586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553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6458553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FD53E528-BFED-4A2A-9810-4B528DD0B8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4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5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257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468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30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717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06763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489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85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&amp; As</a:t>
            </a:r>
            <a:r>
              <a:rPr lang="en-US" altLang="zh-TW" sz="12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12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學生離校</a:t>
            </a: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CN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學生入學</a:t>
            </a: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  <a:r>
              <a:rPr lang="zh-CN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學生資料更改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endParaRPr lang="en-US" altLang="zh-TW" sz="1200" b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80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6256" indent="-286038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8946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9164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69381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29599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89816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50034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910251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B600AEC6-E6E3-4810-93C2-1A141673B734}" type="slidenum">
              <a:rPr lang="en-US" altLang="zh-TW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pPr/>
              <a:t>63</a:t>
            </a:fld>
            <a:endParaRPr lang="en-US" altLang="zh-TW" sz="1200" b="0">
              <a:solidFill>
                <a:schemeClr val="tx1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625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93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022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32370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GES WS4.0 prototype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142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412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109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020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8182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315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876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032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911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7941" y="648458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260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447" y="6409794"/>
            <a:ext cx="523295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041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380312" cy="762000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0372" y="6273800"/>
            <a:ext cx="896888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238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7941" y="648458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598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447" y="6409794"/>
            <a:ext cx="523295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144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380312" cy="762000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0372" y="6273800"/>
            <a:ext cx="896888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434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7E7FD"/>
          </a:solidFill>
          <a:ln>
            <a:noFill/>
          </a:ln>
          <a:extLst/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828478" y="152400"/>
            <a:ext cx="716312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73200"/>
            <a:ext cx="7315200" cy="4608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E7FD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gray">
          <a:xfrm>
            <a:off x="1676399" y="260648"/>
            <a:ext cx="45719" cy="8283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gray">
          <a:xfrm>
            <a:off x="304800" y="870247"/>
            <a:ext cx="8226425" cy="317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gray">
          <a:xfrm>
            <a:off x="2590800" y="946447"/>
            <a:ext cx="47244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 flipV="1">
            <a:off x="3352800" y="1022647"/>
            <a:ext cx="34290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Object 103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26502542"/>
              </p:ext>
            </p:extLst>
          </p:nvPr>
        </p:nvGraphicFramePr>
        <p:xfrm>
          <a:off x="8090355" y="193516"/>
          <a:ext cx="1007604" cy="534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" r:id="rId6" imgW="2333333" imgH="1238423" progId="">
                  <p:embed/>
                </p:oleObj>
              </mc:Choice>
              <mc:Fallback>
                <p:oleObj r:id="rId6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090355" y="193516"/>
                        <a:ext cx="1007604" cy="534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16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7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rgbClr val="66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anose="05000000000000000000" pitchFamily="2" charset="2"/>
        <a:buChar char="n"/>
        <a:defRPr sz="2000">
          <a:solidFill>
            <a:srgbClr val="99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rgbClr val="66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7E7FD"/>
          </a:solidFill>
          <a:ln>
            <a:noFill/>
          </a:ln>
          <a:extLst/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828478" y="152400"/>
            <a:ext cx="716312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73200"/>
            <a:ext cx="7315200" cy="4608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E7FD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gray">
          <a:xfrm>
            <a:off x="1676399" y="260648"/>
            <a:ext cx="45719" cy="8283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gray">
          <a:xfrm>
            <a:off x="304800" y="870247"/>
            <a:ext cx="8226425" cy="317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gray">
          <a:xfrm>
            <a:off x="2590800" y="946447"/>
            <a:ext cx="47244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 flipV="1">
            <a:off x="3352800" y="1022647"/>
            <a:ext cx="34290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Object 1037"/>
          <p:cNvGraphicFramePr>
            <a:graphicFrameLocks noChangeAspect="1"/>
          </p:cNvGraphicFramePr>
          <p:nvPr userDrawn="1">
            <p:extLst/>
          </p:nvPr>
        </p:nvGraphicFramePr>
        <p:xfrm>
          <a:off x="8090355" y="193516"/>
          <a:ext cx="1007604" cy="534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3" r:id="rId6" imgW="2333333" imgH="1238423" progId="">
                  <p:embed/>
                </p:oleObj>
              </mc:Choice>
              <mc:Fallback>
                <p:oleObj r:id="rId6" imgW="2333333" imgH="1238423" progId="">
                  <p:embed/>
                  <p:pic>
                    <p:nvPicPr>
                      <p:cNvPr id="14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090355" y="193516"/>
                        <a:ext cx="1007604" cy="534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3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7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rgbClr val="66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anose="05000000000000000000" pitchFamily="2" charset="2"/>
        <a:buChar char="n"/>
        <a:defRPr sz="2000">
          <a:solidFill>
            <a:srgbClr val="99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rgbClr val="66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hyperlink" Target="https://cdr.websams.edb.gov.hk/" TargetMode="Externa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81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8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0" y="620688"/>
            <a:ext cx="9094466" cy="45725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rgbClr val="000066"/>
                </a:solidFill>
              </a:rPr>
              <a:t>「網上校管系統」</a:t>
            </a:r>
            <a:r>
              <a:rPr lang="en-US" altLang="zh-TW" sz="4800" kern="0" dirty="0">
                <a:solidFill>
                  <a:srgbClr val="000066"/>
                </a:solidFill>
              </a:rPr>
              <a:t/>
            </a:r>
            <a:br>
              <a:rPr lang="en-US" altLang="zh-TW" sz="4800" kern="0" dirty="0">
                <a:solidFill>
                  <a:srgbClr val="000066"/>
                </a:solidFill>
              </a:rPr>
            </a:br>
            <a:r>
              <a:rPr lang="zh-TW" altLang="en-US" sz="4800" kern="0" dirty="0">
                <a:solidFill>
                  <a:srgbClr val="000066"/>
                </a:solidFill>
              </a:rPr>
              <a:t>系統概覽及工作流程簡介</a:t>
            </a:r>
            <a:r>
              <a:rPr lang="zh-TW" altLang="en-US" sz="4800" kern="0" dirty="0" smtClean="0">
                <a:solidFill>
                  <a:srgbClr val="000066"/>
                </a:solidFill>
              </a:rPr>
              <a:t>會</a:t>
            </a:r>
            <a:endParaRPr lang="en-US" altLang="zh-TW" sz="4800" kern="0" dirty="0" smtClean="0">
              <a:solidFill>
                <a:srgbClr val="000066"/>
              </a:solidFill>
            </a:endParaRPr>
          </a:p>
          <a:p>
            <a:pPr algn="ctr">
              <a:lnSpc>
                <a:spcPct val="200000"/>
              </a:lnSpc>
              <a:tabLst>
                <a:tab pos="4216400" algn="l"/>
              </a:tabLst>
              <a:defRPr/>
            </a:pPr>
            <a:r>
              <a:rPr lang="zh-TW" altLang="en-US" sz="4000" kern="0" dirty="0" smtClean="0">
                <a:solidFill>
                  <a:srgbClr val="000066"/>
                </a:solidFill>
              </a:rPr>
              <a:t>（小學適用）</a:t>
            </a:r>
            <a:endParaRPr lang="en-US" altLang="zh-TW" sz="2800" kern="0" dirty="0">
              <a:solidFill>
                <a:srgbClr val="000066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6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8" r:id="rId4" imgW="2333333" imgH="1238423" progId="">
                  <p:embed/>
                </p:oleObj>
              </mc:Choice>
              <mc:Fallback>
                <p:oleObj r:id="rId4" imgW="2333333" imgH="1238423" progId="">
                  <p:embed/>
                  <p:pic>
                    <p:nvPicPr>
                      <p:cNvPr id="6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47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zh-TW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534" y="1988840"/>
            <a:ext cx="9144000" cy="17281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buClr>
                <a:schemeClr val="accent5">
                  <a:lumMod val="10000"/>
                </a:schemeClr>
              </a:buClr>
              <a:defRPr/>
            </a:pPr>
            <a:r>
              <a:rPr lang="en-US" altLang="zh-CN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CN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</a:t>
            </a:r>
            <a:r>
              <a:rPr lang="zh-TW" altLang="en-US" sz="4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r>
              <a:rPr lang="zh-TW" altLang="en-US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的工作及流程</a:t>
            </a:r>
            <a:endParaRPr lang="zh-TW" altLang="en-US" sz="4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461500" y="2022476"/>
            <a:ext cx="7992244" cy="35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加入新學生資料</a:t>
            </a: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學生資料預設值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，以便輸入學生資料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新生要先註冊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，才可輸入詳細資料</a:t>
            </a: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教育局分派的新生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匯入資料檔案後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進行註冊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舊生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個人資料頁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100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461500" y="1233029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604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837400" y="1821042"/>
            <a:ext cx="7479016" cy="45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產生每班學生班號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15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自動產生學生班號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endParaRPr lang="en-US" altLang="zh-TW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設定學生修讀科目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為個別學生選定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選修科目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科目組別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跨班別科目 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endParaRPr lang="en-US" altLang="zh-TW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編修每班座位表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已設定座位表的班別，可在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依班點名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GB" altLang="zh-H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101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802624" y="1113156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017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467544" y="1785155"/>
            <a:ext cx="8615998" cy="47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實際在學人數點算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(Student Headcount)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(Enrolment Survey)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3075" lvl="1" indent="-457200" defTabSz="1260475" eaLnBrk="1" hangingPunct="1">
              <a:spcBef>
                <a:spcPts val="300"/>
              </a:spcBef>
              <a:spcAft>
                <a:spcPts val="0"/>
              </a:spcAft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實際在學人數點算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9638" lvl="1" indent="-457200" defTabSz="1260475" eaLnBrk="1" hangingPunct="1">
              <a:spcBef>
                <a:spcPts val="150"/>
              </a:spcBef>
              <a:spcAft>
                <a:spcPts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須於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當天中午前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傳送至教育局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0" defTabSz="1260475" eaLnBrk="1" hangingPunct="1">
              <a:spcBef>
                <a:spcPts val="150"/>
              </a:spcBef>
              <a:spcAft>
                <a:spcPts val="0"/>
              </a:spcAft>
              <a:buClrTx/>
              <a:buSzPct val="55000"/>
              <a:buNone/>
              <a:defRPr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3075" lvl="1" indent="-457200" defTabSz="1260475" eaLnBrk="1" hangingPunct="1">
              <a:spcBef>
                <a:spcPts val="300"/>
              </a:spcBef>
              <a:spcAft>
                <a:spcPts val="0"/>
              </a:spcAft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9638" lvl="1" indent="-457200" defTabSz="715963" eaLnBrk="1" hangingPunct="1">
              <a:spcBef>
                <a:spcPts val="150"/>
              </a:spcBef>
              <a:spcAft>
                <a:spcPts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只限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9638" lvl="1" indent="-457200" defTabSz="715963" eaLnBrk="1" hangingPunct="1">
              <a:spcBef>
                <a:spcPts val="150"/>
              </a:spcBef>
              <a:spcAft>
                <a:spcPts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調查後方可預備現學年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102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431707" y="1077269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6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899592" y="1724540"/>
            <a:ext cx="7848872" cy="166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9858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更新學生資料及呈報表格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A/ B/ C/ D/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九月傳送收生實況調查後，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學生資料如有改動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，須向教育局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呈報表格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103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899592" y="1016654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619672" y="3552418"/>
            <a:ext cx="5785215" cy="2857376"/>
            <a:chOff x="1843100" y="3593986"/>
            <a:chExt cx="5785215" cy="2857376"/>
          </a:xfrm>
        </p:grpSpPr>
        <p:pic>
          <p:nvPicPr>
            <p:cNvPr id="1945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100" y="3593986"/>
              <a:ext cx="5785215" cy="2857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 bwMode="auto">
            <a:xfrm>
              <a:off x="4463988" y="4107832"/>
              <a:ext cx="72008" cy="120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463988" y="4365104"/>
              <a:ext cx="108012" cy="64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41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683567" y="1628800"/>
            <a:ext cx="7920880" cy="47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設定下學年所有學生的在學狀況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所有學生的在學狀況須設定為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留級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學生資料模組：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逐一處理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在學資料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成績模組：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一次過處理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多班學生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若學生的在學狀況為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，須向教育局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呈報表格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104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673019" y="1098804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80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491880" y="0"/>
            <a:ext cx="56521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endParaRPr lang="zh-TW" altLang="en-US" sz="3600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751785" y="1988840"/>
            <a:ext cx="8007424" cy="416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早退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原因代碼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有所改動，可在相關代碼表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已使用的代碼會影響已有出席紀錄的內容，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不應隨意更改代碼</a:t>
            </a:r>
          </a:p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過渡到新學年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將現學年的網上校管系統過渡到新學年，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否則不能在新學年點名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06850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105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785969" y="1269155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99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716196" y="1959619"/>
            <a:ext cx="7920038" cy="26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設定座位表的班別，編訂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每班座位表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，便可使用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依班點名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GB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出席紀錄參數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特別出席日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106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06850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723229" y="1134209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240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647581" y="1797921"/>
            <a:ext cx="8820150" cy="403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9858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CC0099"/>
              </a:buClr>
              <a:buSzPct val="55000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更新學生的出席紀錄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輸入學生的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早退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懷疑退學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提取學生缺席資料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按級別進行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缺席紀錄數據合併</a:t>
            </a:r>
          </a:p>
          <a:p>
            <a:pPr marL="992187" lvl="1" indent="-457200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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數據合併時段可以是現學年任何一個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時段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2187" lvl="1" indent="-457200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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 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 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其他考績 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缺席紀錄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107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06850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出席資料</a:t>
            </a:r>
          </a:p>
        </p:txBody>
      </p:sp>
      <p:sp>
        <p:nvSpPr>
          <p:cNvPr id="3" name="矩形 2"/>
          <p:cNvSpPr/>
          <p:nvPr/>
        </p:nvSpPr>
        <p:spPr>
          <a:xfrm>
            <a:off x="647718" y="10900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4969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662100" y="1921482"/>
            <a:ext cx="7632700" cy="17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設定新學年的代碼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ct val="30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設定代碼：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獎勵事項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懲罰事項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懲罰跟進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獎勵類別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獎勵出處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108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662100" y="1206821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9179" y="3568824"/>
            <a:ext cx="8226915" cy="32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設定獎懲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資料</a:t>
            </a: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模組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獎懲級別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獎懲級別規則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抵銷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規則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預設值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獎勵懲罰的評分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補充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出處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等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依學生出席編修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，須設定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搜尋時段及準則</a:t>
            </a:r>
          </a:p>
        </p:txBody>
      </p:sp>
    </p:spTree>
    <p:extLst>
      <p:ext uri="{BB962C8B-B14F-4D97-AF65-F5344CB8AC3E}">
        <p14:creationId xmlns:p14="http://schemas.microsoft.com/office/powerpoint/2010/main" val="348999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539552" y="1811655"/>
            <a:ext cx="8496944" cy="43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更新學生的獎懲紀錄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整批處理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給予獎勵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課外活動負責教師可因應學生的職位，建立獎勵紀錄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依學生出席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給予懲罰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搜尋因遲到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缺席而應受懲罰的學生，並建立懲罰紀錄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109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1110913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137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11</a:t>
            </a:fld>
            <a:endParaRPr lang="en-US" altLang="zh-TW" sz="12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0" y="2708921"/>
            <a:ext cx="91440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altLang="zh-TW" sz="48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48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224644"/>
            <a:ext cx="363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99"/>
              </a:buClr>
              <a:buSzPct val="55000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支援模組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763688" y="1700808"/>
            <a:ext cx="4212468" cy="42844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lvl="1" indent="-536575">
              <a:spcBef>
                <a:spcPts val="500"/>
              </a:spcBef>
              <a:buSzPct val="55000"/>
              <a:tabLst>
                <a:tab pos="8956675" algn="r"/>
              </a:tabLst>
              <a:defRPr/>
            </a:pPr>
            <a:r>
              <a:rPr lang="zh-TW" altLang="en-GB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endParaRPr lang="zh-TW" altLang="en-US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GB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endParaRPr lang="zh-TW" altLang="en-US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1" indent="-536575">
              <a:spcBef>
                <a:spcPts val="500"/>
              </a:spcBef>
              <a:buSzPct val="55000"/>
              <a:tabLst>
                <a:tab pos="8956675" algn="r"/>
              </a:tabLst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</a:t>
            </a: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報告管理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endParaRPr lang="en-US" altLang="zh-TW" sz="4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TW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6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251520" y="1606617"/>
            <a:ext cx="8784976" cy="21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設定個別</a:t>
            </a: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的獎懲列印次序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如有需要，可為個別學生設定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成績表列印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次序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有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列印次序的獎懲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會先行列出，其次是沒有列印次序的獎懲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110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84" y="3356992"/>
            <a:ext cx="4235326" cy="3382967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228948" y="914259"/>
            <a:ext cx="178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8100392" y="4489225"/>
            <a:ext cx="576064" cy="2031228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286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641771" y="1745755"/>
            <a:ext cx="7452827" cy="50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 anchor="ctr"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獎勵和懲罰兩大類 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成績表列印次序</a:t>
            </a:r>
            <a:endParaRPr kumimoji="1"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獎懲日期 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獎懲事項的代碼 </a:t>
            </a:r>
            <a:endParaRPr kumimoji="1"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由於排序時空白比所有數字優先，因此沒有代碼的獎懲，包括以文字、課外活動及出席資料輸入等事項會較優先</a:t>
            </a:r>
            <a:endParaRPr kumimoji="1"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</a:t>
            </a: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紀錄</a:t>
            </a:r>
            <a:r>
              <a:rPr kumimoji="1"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的編號</a:t>
            </a:r>
            <a:r>
              <a:rPr kumimoji="1"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kumimoji="1"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沒有代碼</a:t>
            </a:r>
            <a:r>
              <a:rPr kumimoji="1"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kumimoji="1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kumimoji="1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endParaRPr kumimoji="1" lang="en-US" altLang="zh-TW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6805" name="Line 6"/>
          <p:cNvSpPr>
            <a:spLocks noChangeShapeType="1"/>
          </p:cNvSpPr>
          <p:nvPr/>
        </p:nvSpPr>
        <p:spPr bwMode="auto">
          <a:xfrm>
            <a:off x="8316415" y="1916832"/>
            <a:ext cx="36003" cy="4492962"/>
          </a:xfrm>
          <a:prstGeom prst="line">
            <a:avLst/>
          </a:prstGeom>
          <a:noFill/>
          <a:ln w="2540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467544" y="940395"/>
            <a:ext cx="5292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成績表內獎懲資料列印次序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111</a:t>
            </a:fld>
            <a:endParaRPr lang="en-US" altLang="zh-TW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</p:spTree>
    <p:extLst>
      <p:ext uri="{BB962C8B-B14F-4D97-AF65-F5344CB8AC3E}">
        <p14:creationId xmlns:p14="http://schemas.microsoft.com/office/powerpoint/2010/main" val="15783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11560" y="1789561"/>
            <a:ext cx="8424936" cy="39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358775" indent="-3587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8969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7675" indent="-447675" eaLnBrk="1" hangingPunct="1">
              <a:spcBef>
                <a:spcPts val="8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在成績表列出詳細獎懲資料</a:t>
            </a:r>
          </a:p>
          <a:p>
            <a:pPr marL="0" indent="0" eaLnBrk="1" hangingPunct="1">
              <a:spcBef>
                <a:spcPts val="8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全部紀錄</a:t>
            </a: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</a:p>
          <a:p>
            <a:pPr marL="812800" indent="-457200" defTabSz="893763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複製獎勵/懲罰詳細紀錄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其他成績表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lvl="1" indent="-457200" defTabSz="893763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列印前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選取依原因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由獎懲資料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112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1421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38769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467544" y="1712650"/>
            <a:ext cx="8424936" cy="45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358775" indent="-3587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8969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7675" indent="-447675"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在成績表列出詳細獎懲資料</a:t>
            </a:r>
          </a:p>
          <a:p>
            <a:pPr marL="539750" indent="-539750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的特定時段紀錄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例如下學期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進行數據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其他考績：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複製合併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：產生時選取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複製獎勵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懲罰詳細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成績表：列印前選取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依原因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由學生成績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113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100476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21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114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32" y="1124744"/>
            <a:ext cx="4265271" cy="5563092"/>
          </a:xfrm>
          <a:prstGeom prst="rect">
            <a:avLst/>
          </a:prstGeom>
        </p:spPr>
      </p:pic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505054" y="2213732"/>
            <a:ext cx="8353425" cy="2824163"/>
            <a:chOff x="249" y="1253"/>
            <a:chExt cx="5262" cy="1779"/>
          </a:xfrm>
        </p:grpSpPr>
        <p:pic>
          <p:nvPicPr>
            <p:cNvPr id="21" name="Picture 8" descr="Screenshot - 26_09_2008 , 10_08_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262" cy="17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722" y="1477"/>
              <a:ext cx="771" cy="272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513" y="1480"/>
              <a:ext cx="952" cy="272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9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467545" y="1628800"/>
            <a:ext cx="8136902" cy="249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設定新學年的代碼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課外活動職位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課外活動表現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及處理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證書文憑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合辦機構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1680" y="74712"/>
            <a:ext cx="7450866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115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467544" y="1013792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pic>
        <p:nvPicPr>
          <p:cNvPr id="11" name="Picture 4" descr="Screenshot - 24_09_2008 , 16_46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19" y="3714957"/>
            <a:ext cx="4956768" cy="2923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64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827584" y="1484784"/>
            <a:ext cx="7632700" cy="34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活動時段的數目、開始／完結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為活動設定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合辦機構、預設其他學習經歷種類、獎項／證書文憑／成就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116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</p:spTree>
    <p:extLst>
      <p:ext uri="{BB962C8B-B14F-4D97-AF65-F5344CB8AC3E}">
        <p14:creationId xmlns:p14="http://schemas.microsoft.com/office/powerpoint/2010/main" val="413586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848764" y="1832630"/>
            <a:ext cx="7971707" cy="281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學生課外活動紀錄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編修活動項目內的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學生的活動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高中生獎勵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編修負責組別的學生紀錄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117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827336" y="1124744"/>
            <a:ext cx="187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38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091497"/>
            <a:ext cx="570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課外活動參數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可設定不同學年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5040052" y="3573016"/>
            <a:ext cx="396044" cy="1800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200850" y="3886405"/>
            <a:ext cx="396044" cy="1800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7" y="1690793"/>
            <a:ext cx="4703817" cy="26454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118</a:t>
            </a:fld>
            <a:endParaRPr lang="en-US" altLang="zh-TW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1119" t="-163" r="1599" b="2225"/>
          <a:stretch/>
        </p:blipFill>
        <p:spPr>
          <a:xfrm>
            <a:off x="4294094" y="2615034"/>
            <a:ext cx="4572000" cy="402336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434343" y="3886405"/>
            <a:ext cx="743143" cy="188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6434343" y="5121772"/>
            <a:ext cx="783072" cy="21602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876295" y="1939093"/>
            <a:ext cx="1031409" cy="26577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718" y="4948731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專責教職員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協助教職員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可編修組別資料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11" y="2615034"/>
            <a:ext cx="348301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074"/>
          <p:cNvSpPr>
            <a:spLocks noGrp="1" noChangeArrowheads="1"/>
          </p:cNvSpPr>
          <p:nvPr>
            <p:ph type="title"/>
          </p:nvPr>
        </p:nvSpPr>
        <p:spPr>
          <a:xfrm>
            <a:off x="1727684" y="122925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tabLst>
                <a:tab pos="8956675" algn="r"/>
              </a:tabLst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活動資料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239000" y="6157844"/>
            <a:ext cx="1905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2F92F-29C3-4515-ABAB-654215B02911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1700808"/>
            <a:ext cx="8352928" cy="31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成績表顯示活動紀錄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要在成績表顯示已輸入的活動，</a:t>
            </a:r>
            <a:r>
              <a:rPr lang="zh-TW" alt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成績表可讀取示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課外活動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時段</a:t>
            </a:r>
            <a:endParaRPr lang="en-US" altLang="zh-CN" sz="3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74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12</a:t>
            </a:fld>
            <a:endParaRPr lang="en-US" altLang="zh-TW" sz="1200" dirty="0"/>
          </a:p>
        </p:txBody>
      </p:sp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1691680" y="95188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6752" y="1634040"/>
            <a:ext cx="7596846" cy="38629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設定系統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使用者戶口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用戶組別</a:t>
            </a:r>
            <a:endParaRPr lang="zh-TW" altLang="en-US" sz="3200" baseline="30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設定系統使用者在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資訊科技教育網絡、互聯網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使用權限及功能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校管系統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檢視用戶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登入系統的紀錄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841" y="261602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7766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971600" y="1628800"/>
            <a:ext cx="216024" cy="10801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087724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087724" y="29969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087724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455876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455876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455876" y="303295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824028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824028" y="29969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824028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192180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192180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192180" y="29969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2240124" y="26452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240124" y="31493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240124" y="28973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608276" y="26452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608276" y="28973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608276" y="318535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608276" y="4077072"/>
            <a:ext cx="216024" cy="996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120</a:t>
            </a:fld>
            <a:endParaRPr lang="en-US" altLang="zh-TW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5" y="1110632"/>
            <a:ext cx="7258050" cy="2362200"/>
          </a:xfrm>
          <a:prstGeom prst="rect">
            <a:avLst/>
          </a:prstGeom>
        </p:spPr>
      </p:pic>
      <p:sp>
        <p:nvSpPr>
          <p:cNvPr id="31" name="Rectangle 7"/>
          <p:cNvSpPr/>
          <p:nvPr/>
        </p:nvSpPr>
        <p:spPr bwMode="auto">
          <a:xfrm>
            <a:off x="6989229" y="1500034"/>
            <a:ext cx="464096" cy="184592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59134"/>
            <a:ext cx="7314132" cy="29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749759" y="1857359"/>
            <a:ext cx="7884827" cy="45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設定科目及考績資料 </a:t>
            </a:r>
            <a:endParaRPr lang="zh-TW" altLang="en-US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代碼管理模組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校本科目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科目分卷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indent="0" eaLnBrk="1" hangingPunct="1">
              <a:spcBef>
                <a:spcPts val="0"/>
              </a:spcBef>
              <a:buClr>
                <a:srgbClr val="D60093"/>
              </a:buClr>
              <a:buSzPct val="55000"/>
              <a:buNone/>
            </a:pPr>
            <a:endParaRPr lang="zh-TW" altLang="en-US" sz="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設定科目為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選修科目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科目組別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跨班別科目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每級學期及考績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次數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121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749387" y="943415"/>
            <a:ext cx="820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62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745888" y="1795627"/>
            <a:ext cx="7884827" cy="15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成績模組</a:t>
            </a: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學期比重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科目比重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科目滿分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分數等級轉換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等資料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122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745888" y="1052469"/>
            <a:ext cx="820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44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827584" y="1794157"/>
            <a:ext cx="7848600" cy="447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1084263" indent="-45720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每次考試例行工作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學生退修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考績缺席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積分、評語輸入後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進行數據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的數據合併結果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如需要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考績紀錄有誤，可使用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特殊改動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123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793542" y="1117508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777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19325" y="1725043"/>
            <a:ext cx="8173155" cy="44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最後一次考試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學校管理模組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策劃新學年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開始下一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學年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如下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學年班別結構有所更改，須修訂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班別資料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57200" lvl="1" indent="-457200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學生成績模組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升級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設定學生本學年的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升留級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狀況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依名次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功能，必須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整合年終成績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124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719325" y="1017157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74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125</a:t>
            </a:fld>
            <a:endParaRPr lang="en-US" altLang="zh-TW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691680" y="86827"/>
            <a:ext cx="3672408" cy="762000"/>
          </a:xfrm>
        </p:spPr>
        <p:txBody>
          <a:bodyPr/>
          <a:lstStyle/>
          <a:p>
            <a:r>
              <a:rPr lang="zh-TW" altLang="en-US" sz="4000" kern="1200" dirty="0">
                <a:solidFill>
                  <a:srgbClr val="FF0000"/>
                </a:solidFill>
              </a:rPr>
              <a:t>其他</a:t>
            </a:r>
            <a:r>
              <a:rPr lang="zh-TW" altLang="en-US" sz="4000" kern="1200" dirty="0" smtClean="0">
                <a:solidFill>
                  <a:srgbClr val="FF0000"/>
                </a:solidFill>
              </a:rPr>
              <a:t>模組</a:t>
            </a:r>
            <a:endParaRPr lang="zh-TW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39552" y="1556792"/>
            <a:ext cx="82809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</a:t>
            </a:r>
            <a:r>
              <a:rPr lang="zh-TW" altLang="en-GB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配 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GB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配 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考評局程序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CC0099"/>
              </a:buClr>
              <a:buSzPct val="55000"/>
            </a:pPr>
            <a:endParaRPr lang="zh-TW" altLang="en-US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CC0099"/>
              </a:buClr>
              <a:buSzPct val="55000"/>
            </a:pPr>
            <a:endParaRPr lang="zh-TW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49628" y="138277"/>
            <a:ext cx="4090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學位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分配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923728" y="1628800"/>
            <a:ext cx="2067313" cy="4538662"/>
            <a:chOff x="1476003" y="1483767"/>
            <a:chExt cx="2067313" cy="4538662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學生資料、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所讀科目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1600" dirty="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9DF1-517D-4B96-8670-EC5C94DEFCA8}" type="slidenum">
              <a:rPr lang="en-US" altLang="zh-TW" smtClean="0"/>
              <a:pPr>
                <a:defRPr/>
              </a:pPr>
              <a:t>126</a:t>
            </a:fld>
            <a:endParaRPr lang="en-US" altLang="zh-TW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563888" y="1628800"/>
            <a:ext cx="4752528" cy="4608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</a:t>
            </a:r>
            <a:r>
              <a:rPr lang="zh-TW" altLang="en-GB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 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</a:t>
            </a:r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GB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 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中一派位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zh-TW" alt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28661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03277" y="1696484"/>
            <a:ext cx="8302250" cy="48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六月：策劃新學年設定新學年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及預備下學年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各班級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小一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學位分配模組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六月：匯入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統一分配學額結果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數據檔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學位分配模組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檢視學生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派位資料及取錄狀況</a:t>
            </a: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註冊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便捷註冊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127</a:t>
            </a:fld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555088" y="988598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學年末、開學前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3" name="Rectangle 24"/>
          <p:cNvSpPr txBox="1">
            <a:spLocks noChangeArrowheads="1"/>
          </p:cNvSpPr>
          <p:nvPr/>
        </p:nvSpPr>
        <p:spPr bwMode="auto">
          <a:xfrm>
            <a:off x="1702973" y="116632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學位分</a:t>
            </a:r>
            <a:r>
              <a:rPr lang="zh-TW" altLang="en-GB" dirty="0"/>
              <a:t>配 </a:t>
            </a:r>
            <a:r>
              <a:rPr lang="en-US" altLang="zh-TW" dirty="0"/>
              <a:t>- 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小</a:t>
            </a:r>
            <a:r>
              <a:rPr lang="zh-TW" altLang="en-US" dirty="0"/>
              <a:t>一派位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9465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39551" y="1713831"/>
            <a:ext cx="8064896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1084263" indent="-45720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呈報小五、小六成績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考績綱要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、輸入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呈分科目積分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及進行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數據整合</a:t>
            </a: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defTabSz="893763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成績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小五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下學期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、小六上學期及下學期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(P5/2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P6/1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P6/2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128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179512" y="1005945"/>
            <a:ext cx="3977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學年中、學年末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Rectangle 24"/>
          <p:cNvSpPr txBox="1">
            <a:spLocks noChangeArrowheads="1"/>
          </p:cNvSpPr>
          <p:nvPr/>
        </p:nvSpPr>
        <p:spPr bwMode="auto">
          <a:xfrm>
            <a:off x="1691680" y="137409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學位分</a:t>
            </a:r>
            <a:r>
              <a:rPr lang="zh-TW" altLang="en-GB" dirty="0"/>
              <a:t>配 </a:t>
            </a:r>
            <a:r>
              <a:rPr lang="en-US" altLang="zh-TW" dirty="0"/>
              <a:t>- </a:t>
            </a:r>
            <a:r>
              <a:rPr lang="zh-TW" altLang="en-US" dirty="0"/>
              <a:t>中一派</a:t>
            </a:r>
            <a:r>
              <a:rPr lang="zh-TW" altLang="en-US" dirty="0" smtClean="0"/>
              <a:t>位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845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8813"/>
            <a:ext cx="5112568" cy="26234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77" y="1128972"/>
            <a:ext cx="4176464" cy="1930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36296" y="6284168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129</a:t>
            </a:fld>
            <a:endParaRPr lang="en-US" altLang="zh-TW" dirty="0"/>
          </a:p>
        </p:txBody>
      </p:sp>
      <p:sp>
        <p:nvSpPr>
          <p:cNvPr id="7" name="Rectangle 24"/>
          <p:cNvSpPr txBox="1">
            <a:spLocks noChangeArrowheads="1"/>
          </p:cNvSpPr>
          <p:nvPr/>
        </p:nvSpPr>
        <p:spPr bwMode="auto">
          <a:xfrm>
            <a:off x="1691680" y="137409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學位分</a:t>
            </a:r>
            <a:r>
              <a:rPr lang="zh-TW" altLang="en-GB" dirty="0"/>
              <a:t>配 </a:t>
            </a:r>
            <a:r>
              <a:rPr lang="en-US" altLang="zh-TW" dirty="0"/>
              <a:t>- </a:t>
            </a:r>
            <a:r>
              <a:rPr lang="zh-TW" altLang="en-US" dirty="0"/>
              <a:t>中一派</a:t>
            </a:r>
            <a:r>
              <a:rPr lang="zh-TW" altLang="en-US" dirty="0" smtClean="0"/>
              <a:t>位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7110" y="1334529"/>
            <a:ext cx="3126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r>
              <a:rPr lang="zh-TW" altLang="en-US" sz="32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小五及小六</a:t>
            </a:r>
            <a:endParaRPr lang="en-US" altLang="zh-TW" sz="3200" kern="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ts val="0"/>
              </a:spcBef>
              <a:buClr>
                <a:srgbClr val="CC0099"/>
              </a:buClr>
              <a:buSzPct val="55000"/>
            </a:pPr>
            <a:r>
              <a:rPr lang="zh-TW" altLang="en-US" sz="32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學生校內成績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-149658" y="3099172"/>
            <a:ext cx="4444471" cy="6469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參照</a:t>
            </a:r>
            <a:r>
              <a:rPr lang="zh-TW" altLang="en-US" sz="32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校內成績評估指南</a:t>
            </a: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設定須呈分的科目比重</a:t>
            </a:r>
            <a:endParaRPr lang="zh-HK" altLang="en-US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59632" y="5234873"/>
            <a:ext cx="3778450" cy="1321430"/>
            <a:chOff x="2771327" y="4629150"/>
            <a:chExt cx="6083474" cy="187325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71327" y="4629150"/>
              <a:ext cx="863600" cy="1855787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8207101" y="4629150"/>
              <a:ext cx="647700" cy="1873250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HK" altLang="en-US" sz="4000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3963" y="3167156"/>
            <a:ext cx="4815778" cy="1843314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5287925" y="5108710"/>
            <a:ext cx="357955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模擬中一派位</a:t>
            </a:r>
            <a:endParaRPr lang="en-US" altLang="zh-TW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校內排名表 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48042" y="3288638"/>
            <a:ext cx="404278" cy="978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84168" y="4408493"/>
            <a:ext cx="177588" cy="6019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3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33782" y="1675361"/>
            <a:ext cx="8402599" cy="5085184"/>
            <a:chOff x="426413" y="971498"/>
            <a:chExt cx="8546615" cy="5394822"/>
          </a:xfrm>
        </p:grpSpPr>
        <p:pic>
          <p:nvPicPr>
            <p:cNvPr id="3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13" y="971498"/>
              <a:ext cx="2386013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Screenshot - 25_09_2008 , 9_45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077" y="971498"/>
              <a:ext cx="5399087" cy="25447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Screenshot - 25_09_2008 , 9_45_3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59"/>
            <a:stretch/>
          </p:blipFill>
          <p:spPr bwMode="auto">
            <a:xfrm>
              <a:off x="991239" y="3636439"/>
              <a:ext cx="4752975" cy="237006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3" b="1797"/>
            <a:stretch>
              <a:fillRect/>
            </a:stretch>
          </p:blipFill>
          <p:spPr bwMode="auto">
            <a:xfrm>
              <a:off x="3645378" y="2815083"/>
              <a:ext cx="5327650" cy="35512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775144" y="1556792"/>
              <a:ext cx="1439863" cy="360363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616850" y="3504396"/>
            <a:ext cx="1944216" cy="584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存取權限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3857" y="1112473"/>
            <a:ext cx="1830673" cy="58468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用戶組別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30334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13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64563" y="1988840"/>
            <a:ext cx="8190237" cy="39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00" tIns="50050" rIns="100100" bIns="50050"/>
          <a:lstStyle>
            <a:lvl1pPr marL="490538" indent="-490538" defTabSz="1001713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defTabSz="100171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defTabSz="100171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可從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抽取分數至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，向教育局呈交相關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分配模組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有不同的報告作參考之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分數核對</a:t>
            </a:r>
            <a:r>
              <a:rPr lang="zh-TW" altLang="en-US" sz="3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以學校通訊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模組接收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重新遞交評核分數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，須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先取得學位分配組同意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，再聯絡網上校管系統學校聯絡主任解鎖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130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664564" y="1212293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學年中、學年末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Rectangle 24"/>
          <p:cNvSpPr txBox="1">
            <a:spLocks noChangeArrowheads="1"/>
          </p:cNvSpPr>
          <p:nvPr/>
        </p:nvSpPr>
        <p:spPr bwMode="auto">
          <a:xfrm>
            <a:off x="1691680" y="137409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學位分</a:t>
            </a:r>
            <a:r>
              <a:rPr lang="zh-TW" altLang="en-GB" dirty="0"/>
              <a:t>配 </a:t>
            </a:r>
            <a:r>
              <a:rPr lang="en-US" altLang="zh-TW" dirty="0"/>
              <a:t>- </a:t>
            </a:r>
            <a:r>
              <a:rPr lang="zh-TW" altLang="en-US" dirty="0"/>
              <a:t>中一派</a:t>
            </a:r>
            <a:r>
              <a:rPr lang="zh-TW" altLang="en-US" dirty="0" smtClean="0"/>
              <a:t>位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37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131</a:t>
            </a:fld>
            <a:endParaRPr lang="en-US" altLang="zh-TW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None/>
            </a:pPr>
            <a:r>
              <a:rPr lang="zh-TW" altLang="zh-T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</a:t>
            </a:r>
            <a:r>
              <a:rPr lang="zh-TW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8680" y="296652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14" name="矩形 12"/>
          <p:cNvSpPr/>
          <p:nvPr/>
        </p:nvSpPr>
        <p:spPr>
          <a:xfrm>
            <a:off x="3148861" y="1515055"/>
            <a:ext cx="4879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小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三、小六</a:t>
            </a:r>
            <a:r>
              <a:rPr lang="zh-TW" altLang="en-US" sz="3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學生資料並提交到香港考評局</a:t>
            </a:r>
            <a:endParaRPr lang="en-US" altLang="zh-TW" sz="32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產生報告功能：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查閱已確定的全港性系統評估學生資料</a:t>
            </a:r>
          </a:p>
        </p:txBody>
      </p:sp>
      <p:grpSp>
        <p:nvGrpSpPr>
          <p:cNvPr id="15" name="Group 7"/>
          <p:cNvGrpSpPr/>
          <p:nvPr/>
        </p:nvGrpSpPr>
        <p:grpSpPr>
          <a:xfrm>
            <a:off x="1403648" y="1412776"/>
            <a:ext cx="2140016" cy="4520708"/>
            <a:chOff x="539552" y="1399981"/>
            <a:chExt cx="2140016" cy="4520708"/>
          </a:xfrm>
        </p:grpSpPr>
        <p:grpSp>
          <p:nvGrpSpPr>
            <p:cNvPr id="16" name="群組 15"/>
            <p:cNvGrpSpPr/>
            <p:nvPr/>
          </p:nvGrpSpPr>
          <p:grpSpPr>
            <a:xfrm>
              <a:off x="539552" y="3685489"/>
              <a:ext cx="2140016" cy="2235200"/>
              <a:chOff x="1476003" y="3787229"/>
              <a:chExt cx="2140016" cy="2235200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1476003" y="3787229"/>
                <a:ext cx="1079500" cy="1081088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sz="20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sz="20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2536519" y="517708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CN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考生資料</a:t>
                </a:r>
                <a:endPara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539552" y="1399981"/>
              <a:ext cx="1079500" cy="2212483"/>
              <a:chOff x="539552" y="1399981"/>
              <a:chExt cx="1079500" cy="2212483"/>
            </a:xfrm>
          </p:grpSpPr>
          <p:sp>
            <p:nvSpPr>
              <p:cNvPr id="18" name="Oval 3"/>
              <p:cNvSpPr>
                <a:spLocks noChangeArrowheads="1"/>
              </p:cNvSpPr>
              <p:nvPr/>
            </p:nvSpPr>
            <p:spPr bwMode="auto">
              <a:xfrm>
                <a:off x="539552" y="1399981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/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539552" y="253137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/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CN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endParaRPr lang="zh-TW" altLang="en-US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068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167844" y="0"/>
            <a:ext cx="597615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endParaRPr lang="zh-TW" altLang="en-US" sz="3600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71600" y="2204864"/>
            <a:ext cx="7488832" cy="31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匯入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考評局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參數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檔案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編修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小三、小六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資料，向考評局基本能力評估系統提交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zh-TW" altLang="en-US" sz="3200" dirty="0">
              <a:solidFill>
                <a:srgbClr val="9900CC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None/>
            </a:pPr>
            <a:r>
              <a:rPr lang="zh-TW" altLang="zh-T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</a:t>
            </a:r>
            <a:r>
              <a:rPr lang="zh-TW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132</a:t>
            </a:fld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>
            <a:off x="268680" y="296652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12" name="矩形 11"/>
          <p:cNvSpPr/>
          <p:nvPr/>
        </p:nvSpPr>
        <p:spPr>
          <a:xfrm>
            <a:off x="883566" y="1422175"/>
            <a:ext cx="1980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0241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133</a:t>
            </a:fld>
            <a:endParaRPr lang="en-US" altLang="zh-TW" dirty="0"/>
          </a:p>
        </p:txBody>
      </p:sp>
      <p:sp>
        <p:nvSpPr>
          <p:cNvPr id="4" name="Rectangle 22"/>
          <p:cNvSpPr txBox="1">
            <a:spLocks noChangeArrowheads="1"/>
          </p:cNvSpPr>
          <p:nvPr/>
        </p:nvSpPr>
        <p:spPr bwMode="auto">
          <a:xfrm>
            <a:off x="1547664" y="3068960"/>
            <a:ext cx="633670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網上校管系統未來發展動向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4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134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10173" y="1553509"/>
            <a:ext cx="8006244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至今</a:t>
            </a:r>
            <a:r>
              <a:rPr lang="zh-HK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學校的網上校管系統伺服器已遷移至雲端平台，並在中央託管的模式下運作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月安排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376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所學校遷移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雲端服務整合平台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2024 - 2025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，會將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參與雲端服務計劃的「網上校管系統」，遷移至雲端服務整合平台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endParaRPr lang="en-US" altLang="zh-TW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67351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雲端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服務</a:t>
            </a:r>
            <a:endParaRPr lang="en-US" altLang="zh-TW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9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135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10172" y="1553509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endParaRPr lang="en-US" altLang="zh-TW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6735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雲端服務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求助台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en-US" altLang="zh-TW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37745" y="3083407"/>
            <a:ext cx="8256100" cy="486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2" algn="just"/>
            <a:endParaRPr lang="en-US" altLang="zh-TW" sz="1800" b="0" kern="0" dirty="0" smtClean="0"/>
          </a:p>
          <a:p>
            <a:pPr lvl="1" algn="just"/>
            <a:endParaRPr lang="en-US" altLang="zh-TW" b="0" kern="0" dirty="0" smtClean="0"/>
          </a:p>
          <a:p>
            <a:pPr lvl="1"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zh-TW" sz="500" b="0" kern="0" dirty="0" smtClean="0"/>
          </a:p>
          <a:p>
            <a:pPr algn="just"/>
            <a:endParaRPr lang="zh-TW" altLang="en-US" b="0" kern="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endParaRPr lang="zh-TW" altLang="en-US" b="0" kern="0" dirty="0" smtClean="0"/>
          </a:p>
          <a:p>
            <a:pPr algn="just"/>
            <a:endParaRPr lang="en-US" altLang="zh-TW" b="0" kern="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62572" y="1705909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因承辦商不同，分別有兩個雲端服務求助台。</a:t>
            </a:r>
          </a:p>
          <a:p>
            <a:pPr marL="457200" marR="0" lvl="2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5000"/>
              <a:buNone/>
              <a:tabLst/>
              <a:defRPr/>
            </a:pP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9" y="2533561"/>
            <a:ext cx="8151058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136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23529" y="1456139"/>
            <a:ext cx="6264695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用戶介面現正進行全面優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化，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 indent="0" eaLnBrk="1" hangingPunct="1">
              <a:spcBef>
                <a:spcPts val="500"/>
              </a:spcBef>
              <a:buSzPct val="55000"/>
              <a:buNone/>
              <a:defRPr/>
            </a:pP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預計於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2024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年下半年推出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 indent="0" eaLnBrk="1" hangingPunct="1">
              <a:spcBef>
                <a:spcPts val="500"/>
              </a:spcBef>
              <a:buSzPct val="55000"/>
              <a:buNone/>
              <a:defRPr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59123"/>
            <a:ext cx="5795178" cy="38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137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響應式網頁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桌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3648" y="1988840"/>
            <a:ext cx="6408712" cy="4678248"/>
            <a:chOff x="1287518" y="1159775"/>
            <a:chExt cx="7592455" cy="5326320"/>
          </a:xfrm>
        </p:grpSpPr>
        <p:sp>
          <p:nvSpPr>
            <p:cNvPr id="7" name="Google Shape;782;p46"/>
            <p:cNvSpPr/>
            <p:nvPr/>
          </p:nvSpPr>
          <p:spPr>
            <a:xfrm>
              <a:off x="3230537" y="5347643"/>
              <a:ext cx="3706417" cy="1138452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E6EEE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" name="Google Shape;783;p46"/>
            <p:cNvSpPr/>
            <p:nvPr/>
          </p:nvSpPr>
          <p:spPr>
            <a:xfrm>
              <a:off x="1287518" y="1159775"/>
              <a:ext cx="7592455" cy="4027749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E6EEE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"/>
            <a:stretch/>
          </p:blipFill>
          <p:spPr>
            <a:xfrm>
              <a:off x="1548811" y="1268760"/>
              <a:ext cx="7199653" cy="378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138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響應式網頁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–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平板電腦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7551" y="2003276"/>
            <a:ext cx="6500833" cy="4406518"/>
            <a:chOff x="1708774" y="1298546"/>
            <a:chExt cx="7220913" cy="46351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661C59-CF1D-4663-A23F-F014320C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480" y="1341438"/>
              <a:ext cx="5944322" cy="4471664"/>
            </a:xfrm>
            <a:prstGeom prst="rect">
              <a:avLst/>
            </a:prstGeom>
          </p:spPr>
        </p:pic>
        <p:grpSp>
          <p:nvGrpSpPr>
            <p:cNvPr id="15" name="Google Shape;303;p31"/>
            <p:cNvGrpSpPr/>
            <p:nvPr/>
          </p:nvGrpSpPr>
          <p:grpSpPr>
            <a:xfrm rot="5400000">
              <a:off x="3001672" y="5648"/>
              <a:ext cx="4635118" cy="7220913"/>
              <a:chOff x="2112475" y="238125"/>
              <a:chExt cx="3395050" cy="5238750"/>
            </a:xfrm>
          </p:grpSpPr>
          <p:sp>
            <p:nvSpPr>
              <p:cNvPr id="16" name="Google Shape;304;p31"/>
              <p:cNvSpPr/>
              <p:nvPr/>
            </p:nvSpPr>
            <p:spPr>
              <a:xfrm>
                <a:off x="2112475" y="238125"/>
                <a:ext cx="33950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35802" h="209550" extrusionOk="0">
                    <a:moveTo>
                      <a:pt x="132205" y="18886"/>
                    </a:moveTo>
                    <a:lnTo>
                      <a:pt x="132205" y="190364"/>
                    </a:lnTo>
                    <a:lnTo>
                      <a:pt x="3597" y="190364"/>
                    </a:lnTo>
                    <a:lnTo>
                      <a:pt x="3597" y="18886"/>
                    </a:lnTo>
                    <a:close/>
                    <a:moveTo>
                      <a:pt x="8019" y="0"/>
                    </a:moveTo>
                    <a:lnTo>
                      <a:pt x="7270" y="75"/>
                    </a:lnTo>
                    <a:lnTo>
                      <a:pt x="6445" y="150"/>
                    </a:lnTo>
                    <a:lnTo>
                      <a:pt x="5696" y="375"/>
                    </a:lnTo>
                    <a:lnTo>
                      <a:pt x="4946" y="600"/>
                    </a:lnTo>
                    <a:lnTo>
                      <a:pt x="4197" y="974"/>
                    </a:lnTo>
                    <a:lnTo>
                      <a:pt x="3522" y="1349"/>
                    </a:lnTo>
                    <a:lnTo>
                      <a:pt x="2923" y="1874"/>
                    </a:lnTo>
                    <a:lnTo>
                      <a:pt x="2323" y="2323"/>
                    </a:lnTo>
                    <a:lnTo>
                      <a:pt x="1874" y="2923"/>
                    </a:lnTo>
                    <a:lnTo>
                      <a:pt x="1349" y="3522"/>
                    </a:lnTo>
                    <a:lnTo>
                      <a:pt x="974" y="4197"/>
                    </a:lnTo>
                    <a:lnTo>
                      <a:pt x="600" y="4946"/>
                    </a:lnTo>
                    <a:lnTo>
                      <a:pt x="375" y="5696"/>
                    </a:lnTo>
                    <a:lnTo>
                      <a:pt x="150" y="6445"/>
                    </a:lnTo>
                    <a:lnTo>
                      <a:pt x="75" y="7270"/>
                    </a:lnTo>
                    <a:lnTo>
                      <a:pt x="0" y="8019"/>
                    </a:lnTo>
                    <a:lnTo>
                      <a:pt x="0" y="201531"/>
                    </a:lnTo>
                    <a:lnTo>
                      <a:pt x="75" y="202280"/>
                    </a:lnTo>
                    <a:lnTo>
                      <a:pt x="150" y="203105"/>
                    </a:lnTo>
                    <a:lnTo>
                      <a:pt x="375" y="203854"/>
                    </a:lnTo>
                    <a:lnTo>
                      <a:pt x="600" y="204604"/>
                    </a:lnTo>
                    <a:lnTo>
                      <a:pt x="974" y="205353"/>
                    </a:lnTo>
                    <a:lnTo>
                      <a:pt x="1349" y="206028"/>
                    </a:lnTo>
                    <a:lnTo>
                      <a:pt x="1874" y="206627"/>
                    </a:lnTo>
                    <a:lnTo>
                      <a:pt x="2323" y="207227"/>
                    </a:lnTo>
                    <a:lnTo>
                      <a:pt x="2923" y="207676"/>
                    </a:lnTo>
                    <a:lnTo>
                      <a:pt x="3522" y="208201"/>
                    </a:lnTo>
                    <a:lnTo>
                      <a:pt x="4197" y="208576"/>
                    </a:lnTo>
                    <a:lnTo>
                      <a:pt x="4946" y="208950"/>
                    </a:lnTo>
                    <a:lnTo>
                      <a:pt x="5696" y="209175"/>
                    </a:lnTo>
                    <a:lnTo>
                      <a:pt x="6445" y="209400"/>
                    </a:lnTo>
                    <a:lnTo>
                      <a:pt x="7270" y="209475"/>
                    </a:lnTo>
                    <a:lnTo>
                      <a:pt x="8019" y="209550"/>
                    </a:lnTo>
                    <a:lnTo>
                      <a:pt x="127783" y="209550"/>
                    </a:lnTo>
                    <a:lnTo>
                      <a:pt x="128532" y="209475"/>
                    </a:lnTo>
                    <a:lnTo>
                      <a:pt x="129357" y="209400"/>
                    </a:lnTo>
                    <a:lnTo>
                      <a:pt x="130106" y="209175"/>
                    </a:lnTo>
                    <a:lnTo>
                      <a:pt x="130856" y="208950"/>
                    </a:lnTo>
                    <a:lnTo>
                      <a:pt x="131605" y="208576"/>
                    </a:lnTo>
                    <a:lnTo>
                      <a:pt x="132280" y="208201"/>
                    </a:lnTo>
                    <a:lnTo>
                      <a:pt x="132879" y="207676"/>
                    </a:lnTo>
                    <a:lnTo>
                      <a:pt x="133479" y="207227"/>
                    </a:lnTo>
                    <a:lnTo>
                      <a:pt x="133928" y="206627"/>
                    </a:lnTo>
                    <a:lnTo>
                      <a:pt x="134453" y="206028"/>
                    </a:lnTo>
                    <a:lnTo>
                      <a:pt x="134828" y="205353"/>
                    </a:lnTo>
                    <a:lnTo>
                      <a:pt x="135202" y="204604"/>
                    </a:lnTo>
                    <a:lnTo>
                      <a:pt x="135427" y="203854"/>
                    </a:lnTo>
                    <a:lnTo>
                      <a:pt x="135652" y="203105"/>
                    </a:lnTo>
                    <a:lnTo>
                      <a:pt x="135727" y="202280"/>
                    </a:lnTo>
                    <a:lnTo>
                      <a:pt x="135802" y="201531"/>
                    </a:lnTo>
                    <a:lnTo>
                      <a:pt x="135802" y="8019"/>
                    </a:lnTo>
                    <a:lnTo>
                      <a:pt x="135727" y="7270"/>
                    </a:lnTo>
                    <a:lnTo>
                      <a:pt x="135652" y="6445"/>
                    </a:lnTo>
                    <a:lnTo>
                      <a:pt x="135427" y="5696"/>
                    </a:lnTo>
                    <a:lnTo>
                      <a:pt x="135202" y="4946"/>
                    </a:lnTo>
                    <a:lnTo>
                      <a:pt x="134828" y="4197"/>
                    </a:lnTo>
                    <a:lnTo>
                      <a:pt x="134453" y="3522"/>
                    </a:lnTo>
                    <a:lnTo>
                      <a:pt x="133928" y="2923"/>
                    </a:lnTo>
                    <a:lnTo>
                      <a:pt x="133479" y="2323"/>
                    </a:lnTo>
                    <a:lnTo>
                      <a:pt x="132879" y="1874"/>
                    </a:lnTo>
                    <a:lnTo>
                      <a:pt x="132280" y="1349"/>
                    </a:lnTo>
                    <a:lnTo>
                      <a:pt x="131605" y="974"/>
                    </a:lnTo>
                    <a:lnTo>
                      <a:pt x="130856" y="600"/>
                    </a:lnTo>
                    <a:lnTo>
                      <a:pt x="130106" y="375"/>
                    </a:lnTo>
                    <a:lnTo>
                      <a:pt x="129357" y="150"/>
                    </a:lnTo>
                    <a:lnTo>
                      <a:pt x="128532" y="75"/>
                    </a:lnTo>
                    <a:lnTo>
                      <a:pt x="127783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7" name="Google Shape;305;p31"/>
              <p:cNvSpPr/>
              <p:nvPr/>
            </p:nvSpPr>
            <p:spPr>
              <a:xfrm>
                <a:off x="3671350" y="5147100"/>
                <a:ext cx="279175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7196" extrusionOk="0">
                    <a:moveTo>
                      <a:pt x="3597" y="0"/>
                    </a:moveTo>
                    <a:lnTo>
                      <a:pt x="2848" y="75"/>
                    </a:lnTo>
                    <a:lnTo>
                      <a:pt x="2173" y="300"/>
                    </a:lnTo>
                    <a:lnTo>
                      <a:pt x="1574" y="600"/>
                    </a:lnTo>
                    <a:lnTo>
                      <a:pt x="1049" y="1050"/>
                    </a:lnTo>
                    <a:lnTo>
                      <a:pt x="600" y="1574"/>
                    </a:lnTo>
                    <a:lnTo>
                      <a:pt x="300" y="2174"/>
                    </a:lnTo>
                    <a:lnTo>
                      <a:pt x="75" y="2848"/>
                    </a:lnTo>
                    <a:lnTo>
                      <a:pt x="0" y="3598"/>
                    </a:lnTo>
                    <a:lnTo>
                      <a:pt x="75" y="4347"/>
                    </a:lnTo>
                    <a:lnTo>
                      <a:pt x="300" y="5022"/>
                    </a:lnTo>
                    <a:lnTo>
                      <a:pt x="600" y="5621"/>
                    </a:lnTo>
                    <a:lnTo>
                      <a:pt x="1049" y="6146"/>
                    </a:lnTo>
                    <a:lnTo>
                      <a:pt x="1574" y="6596"/>
                    </a:lnTo>
                    <a:lnTo>
                      <a:pt x="2173" y="6896"/>
                    </a:lnTo>
                    <a:lnTo>
                      <a:pt x="2848" y="7120"/>
                    </a:lnTo>
                    <a:lnTo>
                      <a:pt x="3597" y="7195"/>
                    </a:lnTo>
                    <a:lnTo>
                      <a:pt x="7644" y="7195"/>
                    </a:lnTo>
                    <a:lnTo>
                      <a:pt x="8319" y="7120"/>
                    </a:lnTo>
                    <a:lnTo>
                      <a:pt x="8994" y="6896"/>
                    </a:lnTo>
                    <a:lnTo>
                      <a:pt x="9593" y="6596"/>
                    </a:lnTo>
                    <a:lnTo>
                      <a:pt x="10118" y="6146"/>
                    </a:lnTo>
                    <a:lnTo>
                      <a:pt x="10567" y="5621"/>
                    </a:lnTo>
                    <a:lnTo>
                      <a:pt x="10867" y="5022"/>
                    </a:lnTo>
                    <a:lnTo>
                      <a:pt x="11092" y="4347"/>
                    </a:lnTo>
                    <a:lnTo>
                      <a:pt x="11167" y="3598"/>
                    </a:lnTo>
                    <a:lnTo>
                      <a:pt x="11092" y="2848"/>
                    </a:lnTo>
                    <a:lnTo>
                      <a:pt x="10867" y="2174"/>
                    </a:lnTo>
                    <a:lnTo>
                      <a:pt x="10567" y="1574"/>
                    </a:lnTo>
                    <a:lnTo>
                      <a:pt x="10118" y="1050"/>
                    </a:lnTo>
                    <a:lnTo>
                      <a:pt x="9593" y="600"/>
                    </a:lnTo>
                    <a:lnTo>
                      <a:pt x="8994" y="300"/>
                    </a:lnTo>
                    <a:lnTo>
                      <a:pt x="8319" y="75"/>
                    </a:lnTo>
                    <a:lnTo>
                      <a:pt x="76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" name="Google Shape;306;p31"/>
              <p:cNvSpPr/>
              <p:nvPr/>
            </p:nvSpPr>
            <p:spPr>
              <a:xfrm>
                <a:off x="3650725" y="446100"/>
                <a:ext cx="543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2174" extrusionOk="0">
                    <a:moveTo>
                      <a:pt x="1125" y="0"/>
                    </a:moveTo>
                    <a:lnTo>
                      <a:pt x="825" y="75"/>
                    </a:lnTo>
                    <a:lnTo>
                      <a:pt x="675" y="75"/>
                    </a:lnTo>
                    <a:lnTo>
                      <a:pt x="450" y="225"/>
                    </a:lnTo>
                    <a:lnTo>
                      <a:pt x="300" y="300"/>
                    </a:lnTo>
                    <a:lnTo>
                      <a:pt x="225" y="525"/>
                    </a:lnTo>
                    <a:lnTo>
                      <a:pt x="76" y="675"/>
                    </a:lnTo>
                    <a:lnTo>
                      <a:pt x="1" y="824"/>
                    </a:lnTo>
                    <a:lnTo>
                      <a:pt x="1" y="1124"/>
                    </a:lnTo>
                    <a:lnTo>
                      <a:pt x="1" y="1349"/>
                    </a:lnTo>
                    <a:lnTo>
                      <a:pt x="76" y="1499"/>
                    </a:lnTo>
                    <a:lnTo>
                      <a:pt x="225" y="1649"/>
                    </a:lnTo>
                    <a:lnTo>
                      <a:pt x="300" y="1874"/>
                    </a:lnTo>
                    <a:lnTo>
                      <a:pt x="450" y="2024"/>
                    </a:lnTo>
                    <a:lnTo>
                      <a:pt x="675" y="2099"/>
                    </a:lnTo>
                    <a:lnTo>
                      <a:pt x="825" y="2173"/>
                    </a:lnTo>
                    <a:lnTo>
                      <a:pt x="1275" y="2173"/>
                    </a:lnTo>
                    <a:lnTo>
                      <a:pt x="1500" y="2099"/>
                    </a:lnTo>
                    <a:lnTo>
                      <a:pt x="1649" y="2024"/>
                    </a:lnTo>
                    <a:lnTo>
                      <a:pt x="1799" y="1874"/>
                    </a:lnTo>
                    <a:lnTo>
                      <a:pt x="1949" y="1649"/>
                    </a:lnTo>
                    <a:lnTo>
                      <a:pt x="2099" y="1499"/>
                    </a:lnTo>
                    <a:lnTo>
                      <a:pt x="2099" y="1349"/>
                    </a:lnTo>
                    <a:lnTo>
                      <a:pt x="2174" y="1124"/>
                    </a:lnTo>
                    <a:lnTo>
                      <a:pt x="2099" y="824"/>
                    </a:lnTo>
                    <a:lnTo>
                      <a:pt x="2099" y="675"/>
                    </a:lnTo>
                    <a:lnTo>
                      <a:pt x="1949" y="525"/>
                    </a:lnTo>
                    <a:lnTo>
                      <a:pt x="1799" y="300"/>
                    </a:lnTo>
                    <a:lnTo>
                      <a:pt x="1649" y="225"/>
                    </a:lnTo>
                    <a:lnTo>
                      <a:pt x="1500" y="75"/>
                    </a:lnTo>
                    <a:lnTo>
                      <a:pt x="1275" y="75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" name="Google Shape;307;p31"/>
              <p:cNvSpPr/>
              <p:nvPr/>
            </p:nvSpPr>
            <p:spPr>
              <a:xfrm>
                <a:off x="3761275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4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0" y="1200"/>
                    </a:lnTo>
                    <a:lnTo>
                      <a:pt x="75" y="1575"/>
                    </a:lnTo>
                    <a:lnTo>
                      <a:pt x="0" y="2024"/>
                    </a:lnTo>
                    <a:lnTo>
                      <a:pt x="75" y="2399"/>
                    </a:lnTo>
                    <a:lnTo>
                      <a:pt x="150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4" y="3973"/>
                    </a:lnTo>
                    <a:lnTo>
                      <a:pt x="2399" y="3973"/>
                    </a:lnTo>
                    <a:lnTo>
                      <a:pt x="2773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3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91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139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優化用戶介面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校曆表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04864"/>
            <a:ext cx="5076564" cy="36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14</a:t>
            </a:fld>
            <a:endParaRPr lang="en-US" altLang="zh-TW" sz="1200" dirty="0"/>
          </a:p>
        </p:txBody>
      </p:sp>
      <p:sp>
        <p:nvSpPr>
          <p:cNvPr id="6" name="矩形 5"/>
          <p:cNvSpPr/>
          <p:nvPr/>
        </p:nvSpPr>
        <p:spPr>
          <a:xfrm>
            <a:off x="1691680" y="186126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1100429"/>
            <a:ext cx="7848872" cy="20882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6088" lvl="1" indent="-446088" eaLnBrk="1" hangingPunct="1"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各模組有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專屬用戶組別，</a:t>
            </a:r>
            <a:r>
              <a:rPr lang="en-US" altLang="zh-TW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SYSTEM_ADMIN 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擁有多數模組的權限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惟</a:t>
            </a:r>
            <a:r>
              <a:rPr lang="zh-TW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學生資助處、教職員資料、財務管理及策劃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三個模組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必須獲授專屬用戶組別權限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才能操作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302978" y="3142151"/>
            <a:ext cx="6296570" cy="3265873"/>
            <a:chOff x="1259632" y="3140968"/>
            <a:chExt cx="6296570" cy="326587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32" y="4774512"/>
              <a:ext cx="6296570" cy="1632329"/>
            </a:xfrm>
            <a:prstGeom prst="rect">
              <a:avLst/>
            </a:prstGeom>
            <a:ln w="63500">
              <a:solidFill>
                <a:srgbClr val="FF0066"/>
              </a:solidFill>
            </a:ln>
          </p:spPr>
        </p:pic>
        <p:grpSp>
          <p:nvGrpSpPr>
            <p:cNvPr id="12" name="群組 11"/>
            <p:cNvGrpSpPr/>
            <p:nvPr/>
          </p:nvGrpSpPr>
          <p:grpSpPr>
            <a:xfrm>
              <a:off x="1259632" y="3140968"/>
              <a:ext cx="6296570" cy="1524632"/>
              <a:chOff x="1259632" y="3140968"/>
              <a:chExt cx="6296570" cy="1524632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32" y="3876922"/>
                <a:ext cx="6296570" cy="788678"/>
              </a:xfrm>
              <a:prstGeom prst="rect">
                <a:avLst/>
              </a:prstGeom>
              <a:ln w="63500">
                <a:solidFill>
                  <a:srgbClr val="6600FF"/>
                </a:solidFill>
              </a:ln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9632" y="3498221"/>
                <a:ext cx="6296570" cy="271112"/>
              </a:xfrm>
              <a:prstGeom prst="rect">
                <a:avLst/>
              </a:prstGeom>
              <a:ln w="63500">
                <a:solidFill>
                  <a:srgbClr val="FF9900"/>
                </a:solidFill>
              </a:ln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9632" y="3140968"/>
                <a:ext cx="6296570" cy="251319"/>
              </a:xfrm>
              <a:prstGeom prst="rect">
                <a:avLst/>
              </a:prstGeom>
              <a:ln w="63500">
                <a:solidFill>
                  <a:srgbClr val="FF3399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308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140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優化用戶介面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座位表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拖放功能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37995"/>
            <a:ext cx="6264696" cy="3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141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數據表格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搜尋、排序及篩選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3608" y="1988839"/>
            <a:ext cx="7200800" cy="4176465"/>
            <a:chOff x="0" y="1382363"/>
            <a:chExt cx="9144000" cy="4829577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2363"/>
              <a:ext cx="9144000" cy="48295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577340" y="2857500"/>
              <a:ext cx="1470660" cy="336804"/>
            </a:xfrm>
            <a:prstGeom prst="rect">
              <a:avLst/>
            </a:prstGeom>
            <a:noFill/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326636" y="3348990"/>
              <a:ext cx="4171188" cy="359664"/>
            </a:xfrm>
            <a:prstGeom prst="rect">
              <a:avLst/>
            </a:prstGeom>
            <a:noFill/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59814" y="2170175"/>
              <a:ext cx="1488186" cy="350679"/>
            </a:xfrm>
            <a:prstGeom prst="rect">
              <a:avLst/>
            </a:prstGeom>
            <a:noFill/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39395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儀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板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(Dashboard)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系統用戶介面優化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0" t="4476"/>
          <a:stretch/>
        </p:blipFill>
        <p:spPr>
          <a:xfrm>
            <a:off x="1259632" y="1916832"/>
            <a:ext cx="6270861" cy="465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5703" y="4242301"/>
            <a:ext cx="158057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Attendance summary</a:t>
            </a:r>
            <a:endParaRPr lang="zh-TW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657323"/>
            <a:ext cx="13875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Timetable</a:t>
            </a:r>
            <a:endParaRPr lang="zh-TW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9916" y="1916832"/>
            <a:ext cx="13875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Calendar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245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275582" cy="46085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684" y="149982"/>
            <a:ext cx="6358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網上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校管系統求助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台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30334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143</a:t>
            </a:fld>
            <a:endParaRPr lang="en-US" altLang="zh-TW" dirty="0"/>
          </a:p>
        </p:txBody>
      </p:sp>
      <p:sp>
        <p:nvSpPr>
          <p:cNvPr id="6" name="矩形圖說文字 5"/>
          <p:cNvSpPr/>
          <p:nvPr/>
        </p:nvSpPr>
        <p:spPr bwMode="auto">
          <a:xfrm>
            <a:off x="4067944" y="1268760"/>
            <a:ext cx="3888432" cy="2088232"/>
          </a:xfrm>
          <a:prstGeom prst="wedgeRectCallout">
            <a:avLst>
              <a:gd name="adj1" fmla="val 7657"/>
              <a:gd name="adj2" fmla="val 87554"/>
            </a:avLst>
          </a:prstGeom>
          <a:solidFill>
            <a:srgbClr val="FFD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電話：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2166 1150 </a:t>
            </a:r>
            <a:r>
              <a:rPr lang="en-US" altLang="zh-TW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</a:t>
            </a:r>
            <a:r>
              <a:rPr lang="zh-TW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傳真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5801 1284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電郵：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websams_support@ges.com.hk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16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辦公時間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星期一至五上午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8:30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至下午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5:30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星期六 上午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8:30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至下午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1:00</a:t>
            </a:r>
            <a:endParaRPr lang="zh-HK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80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144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1727684" y="149982"/>
            <a:ext cx="673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模組操作示範短片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3528" y="1196752"/>
            <a:ext cx="8640960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285750" lvl="1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百條模組操作示範短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片已上載至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網上校管系統資料庫</a:t>
            </a: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(CDR)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短片節錄自線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上培訓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 </a:t>
            </a: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模組名稱</a:t>
            </a: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] &gt; 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模組短片</a:t>
            </a:r>
            <a:endParaRPr lang="en-US" altLang="zh-TW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 indent="0" eaLnBrk="1" hangingPunct="1">
              <a:spcBef>
                <a:spcPts val="500"/>
              </a:spcBef>
              <a:buSzPct val="55000"/>
              <a:buNone/>
              <a:defRPr/>
            </a:pPr>
            <a:endParaRPr lang="en-US" altLang="zh-TW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899592" y="3140968"/>
          <a:ext cx="7848872" cy="33843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5296">
                  <a:extLst>
                    <a:ext uri="{9D8B030D-6E8A-4147-A177-3AD203B41FA5}">
                      <a16:colId xmlns:a16="http://schemas.microsoft.com/office/drawing/2014/main" val="2232397332"/>
                    </a:ext>
                  </a:extLst>
                </a:gridCol>
                <a:gridCol w="4933576">
                  <a:extLst>
                    <a:ext uri="{9D8B030D-6E8A-4147-A177-3AD203B41FA5}">
                      <a16:colId xmlns:a16="http://schemas.microsoft.com/office/drawing/2014/main" val="4281433073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系統保安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聯遞系統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學校管理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學生資料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學生出席資料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代碼管理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學校活動管理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Pct val="5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課外活動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獎懲資料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教職員資料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教職員調配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</a:t>
                      </a: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 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lvl="1" indent="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(</a:t>
                      </a: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報告範本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Crystal Reports</a:t>
                      </a: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編修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獨立版時間表編排工具 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(STT)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83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321"/>
            <a:ext cx="4705350" cy="35052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145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1727684" y="149982"/>
            <a:ext cx="6735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模組操作示範短片 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– 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例子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5" y="3338894"/>
            <a:ext cx="5237979" cy="327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419580"/>
            <a:ext cx="4553394" cy="170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 bwMode="auto">
          <a:xfrm>
            <a:off x="178791" y="885895"/>
            <a:ext cx="504056" cy="504056"/>
          </a:xfrm>
          <a:prstGeom prst="rect">
            <a:avLst/>
          </a:prstGeom>
          <a:solidFill>
            <a:srgbClr val="0000FF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  <a:endParaRPr kumimoji="0" lang="zh-HK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642530" y="1755038"/>
            <a:ext cx="504056" cy="504056"/>
          </a:xfrm>
          <a:prstGeom prst="rect">
            <a:avLst/>
          </a:prstGeom>
          <a:solidFill>
            <a:srgbClr val="0000FF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2</a:t>
            </a:r>
            <a:endParaRPr kumimoji="0" lang="zh-HK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02189" y="4632535"/>
            <a:ext cx="504056" cy="504056"/>
          </a:xfrm>
          <a:prstGeom prst="rect">
            <a:avLst/>
          </a:prstGeom>
          <a:solidFill>
            <a:srgbClr val="0000FF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3</a:t>
            </a:r>
            <a:endParaRPr kumimoji="0" lang="zh-HK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146</a:t>
            </a:fld>
            <a:endParaRPr lang="en-US" altLang="zh-TW" dirty="0"/>
          </a:p>
        </p:txBody>
      </p:sp>
      <p:sp>
        <p:nvSpPr>
          <p:cNvPr id="3" name="Rectangle 2"/>
          <p:cNvSpPr/>
          <p:nvPr/>
        </p:nvSpPr>
        <p:spPr>
          <a:xfrm>
            <a:off x="3872128" y="3075057"/>
            <a:ext cx="177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CN" altLang="en-US" sz="48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zh-TW" altLang="en-US" sz="48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GB" sz="4800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2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15</a:t>
            </a:fld>
            <a:endParaRPr lang="en-US" altLang="zh-TW" sz="1200" dirty="0"/>
          </a:p>
        </p:txBody>
      </p:sp>
      <p:pic>
        <p:nvPicPr>
          <p:cNvPr id="4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052638"/>
            <a:ext cx="23860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1015" y="1198404"/>
            <a:ext cx="1884198" cy="58468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特別組別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93376" y="1417169"/>
            <a:ext cx="2787322" cy="237187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17983" tIns="45674" rIns="17983" bIns="45674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學生資料模組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91490" y="1929722"/>
            <a:ext cx="2305050" cy="400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用戶組別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791490" y="2884178"/>
            <a:ext cx="2305050" cy="76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學生資料整理組</a:t>
            </a:r>
          </a:p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相關選項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651385" y="2300896"/>
            <a:ext cx="447316" cy="5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895350" y="3025775"/>
            <a:ext cx="1439863" cy="360363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417169"/>
            <a:ext cx="3418784" cy="19972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95350" y="2665413"/>
            <a:ext cx="1439863" cy="360362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1848819" y="160885"/>
            <a:ext cx="275918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75656" y="3953000"/>
            <a:ext cx="2511381" cy="2484276"/>
          </a:xfrm>
          <a:prstGeom prst="rect">
            <a:avLst/>
          </a:prstGeom>
          <a:solidFill>
            <a:srgbClr val="00FFFF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17983" tIns="45674" rIns="17983" bIns="45674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lang="en-US" altLang="zh-TW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48819" y="4686235"/>
            <a:ext cx="1765053" cy="400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用戶組別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48819" y="5553889"/>
            <a:ext cx="1765053" cy="707793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積分輸入組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相關選項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497039" y="5098083"/>
            <a:ext cx="468612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pic>
        <p:nvPicPr>
          <p:cNvPr id="20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12" y="3985029"/>
            <a:ext cx="4749672" cy="21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9" y="2278063"/>
            <a:ext cx="23860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9919" y="1203441"/>
            <a:ext cx="2645932" cy="58468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位置存取控制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99950" y="3720128"/>
            <a:ext cx="4824536" cy="224313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91349" tIns="45674" rIns="91349" bIns="45674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ITED </a:t>
            </a:r>
            <a:r>
              <a: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工作站、互聯網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00858" y="4227903"/>
            <a:ext cx="1716126" cy="461572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defPPr>
              <a:defRPr lang="zh-TW"/>
            </a:defPPr>
            <a:lvl1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 sz="2400" b="0">
                <a:solidFill>
                  <a:srgbClr val="9900CC"/>
                </a:solidFill>
                <a:latin typeface="Tahom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dirty="0"/>
              <a:t>用戶組別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59772" y="4458689"/>
            <a:ext cx="1408221" cy="830904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b="0" dirty="0">
                <a:solidFill>
                  <a:srgbClr val="9900CC"/>
                </a:solidFill>
                <a:ea typeface="微軟正黑體" panose="020B0604030504040204" pitchFamily="34" charset="-120"/>
              </a:rPr>
              <a:t>位置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b="0" dirty="0">
                <a:solidFill>
                  <a:srgbClr val="9900CC"/>
                </a:solidFill>
                <a:ea typeface="微軟正黑體" panose="020B0604030504040204" pitchFamily="34" charset="-120"/>
              </a:rPr>
              <a:t>存取控制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12218" y="4623475"/>
            <a:ext cx="324719" cy="4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32994" y="3898900"/>
            <a:ext cx="1439863" cy="360363"/>
          </a:xfrm>
          <a:prstGeom prst="rect">
            <a:avLst/>
          </a:prstGeom>
          <a:noFill/>
          <a:ln w="349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221312" y="1370013"/>
            <a:ext cx="3168352" cy="2058987"/>
            <a:chOff x="4221312" y="1077916"/>
            <a:chExt cx="3168352" cy="205898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21312" y="1077916"/>
              <a:ext cx="3168352" cy="20589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91349" tIns="45674" rIns="91349" bIns="45674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en-US" altLang="zh-TW" sz="2000" dirty="0">
                  <a:solidFill>
                    <a:schemeClr val="folHlin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WebSAMS </a:t>
              </a:r>
              <a:r>
                <a:rPr lang="zh-TW" altLang="en-US" sz="2000" dirty="0">
                  <a:solidFill>
                    <a:schemeClr val="folHlin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工作站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27538" y="1557338"/>
              <a:ext cx="2755900" cy="4615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91349" tIns="45674" rIns="91349" bIns="45674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US" b="0" dirty="0">
                  <a:solidFill>
                    <a:srgbClr val="9900CC"/>
                  </a:solidFill>
                  <a:ea typeface="微軟正黑體" panose="020B0604030504040204" pitchFamily="34" charset="-120"/>
                </a:rPr>
                <a:t>用戶組別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548931" y="2026381"/>
              <a:ext cx="436154" cy="46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9" tIns="45674" rIns="91349" bIns="45674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en-US" altLang="zh-TW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+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427538" y="2495424"/>
              <a:ext cx="2755900" cy="4615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91349" tIns="45674" rIns="91349" bIns="45674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US" b="0" dirty="0">
                  <a:solidFill>
                    <a:srgbClr val="9900CC"/>
                  </a:solidFill>
                  <a:ea typeface="微軟正黑體" panose="020B0604030504040204" pitchFamily="34" charset="-120"/>
                </a:rPr>
                <a:t>特殊組別</a:t>
              </a:r>
            </a:p>
          </p:txBody>
        </p:sp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258452" y="4691606"/>
            <a:ext cx="355589" cy="4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600858" y="5210923"/>
            <a:ext cx="1716126" cy="461572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特殊組別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32994" y="2890838"/>
            <a:ext cx="1439863" cy="360362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732994" y="3251200"/>
            <a:ext cx="1439863" cy="360363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0" name="Rectangle 14"/>
          <p:cNvSpPr txBox="1">
            <a:spLocks noChangeArrowheads="1"/>
          </p:cNvSpPr>
          <p:nvPr/>
        </p:nvSpPr>
        <p:spPr bwMode="auto">
          <a:xfrm>
            <a:off x="1763688" y="104649"/>
            <a:ext cx="56517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383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(SEC)</a:t>
            </a:r>
          </a:p>
        </p:txBody>
      </p:sp>
      <p:sp>
        <p:nvSpPr>
          <p:cNvPr id="13" name="矩形 12"/>
          <p:cNvSpPr/>
          <p:nvPr/>
        </p:nvSpPr>
        <p:spPr>
          <a:xfrm>
            <a:off x="734122" y="1852873"/>
            <a:ext cx="7654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新增功能，用戶可於「雲端服務管理」延遲版本升級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 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4346"/>
          <a:stretch/>
        </p:blipFill>
        <p:spPr>
          <a:xfrm>
            <a:off x="2123728" y="2908639"/>
            <a:ext cx="4699951" cy="34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r>
              <a:rPr kumimoji="0" lang="zh-HK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新增功能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系統保安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(SEC)</a:t>
            </a:r>
          </a:p>
        </p:txBody>
      </p:sp>
      <p:sp>
        <p:nvSpPr>
          <p:cNvPr id="13" name="矩形 12"/>
          <p:cNvSpPr/>
          <p:nvPr/>
        </p:nvSpPr>
        <p:spPr>
          <a:xfrm>
            <a:off x="734122" y="1852873"/>
            <a:ext cx="7654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新增功能，用戶可於「雲端服務管理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」下載即時資料庫備份 </a:t>
            </a:r>
            <a:r>
              <a:rPr lang="en-US" altLang="zh-TW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 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 </a:t>
            </a:r>
            <a:r>
              <a:rPr lang="en-US" altLang="zh-TW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 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30091"/>
            <a:ext cx="4489171" cy="37941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5868144" y="3428999"/>
            <a:ext cx="648072" cy="1440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kumimoji="1" lang="en-US" sz="2400" smtClean="0">
              <a:solidFill>
                <a:srgbClr val="3333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r>
              <a:rPr kumimoji="0" lang="zh-HK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新增功能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系統保安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(SEC)</a:t>
            </a:r>
          </a:p>
        </p:txBody>
      </p:sp>
      <p:sp>
        <p:nvSpPr>
          <p:cNvPr id="13" name="矩形 12"/>
          <p:cNvSpPr/>
          <p:nvPr/>
        </p:nvSpPr>
        <p:spPr>
          <a:xfrm>
            <a:off x="179512" y="162880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新增功能，用戶可於「雲端服務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管理</a:t>
            </a:r>
            <a:r>
              <a:rPr kumimoji="0" lang="zh-TW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」自行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重設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genuser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、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stfuser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和 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fmpuser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數據庫帳戶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2023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年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6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月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02039"/>
            <a:ext cx="3960440" cy="40883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699792" y="2799516"/>
            <a:ext cx="2232248" cy="3414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699792" y="3501008"/>
            <a:ext cx="2232248" cy="3232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699792" y="4221088"/>
            <a:ext cx="2232248" cy="3232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24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zh-TW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0" y="2708920"/>
            <a:ext cx="9144000" cy="9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buClr>
                <a:schemeClr val="accent5">
                  <a:lumMod val="10000"/>
                </a:schemeClr>
              </a:buClr>
              <a:defRPr/>
            </a:pPr>
            <a:r>
              <a:rPr lang="en-US" altLang="zh-CN" sz="5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5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CN" sz="5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sz="5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</a:t>
            </a:r>
            <a:r>
              <a:rPr lang="zh-TW" altLang="en-US" sz="5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概覽</a:t>
            </a:r>
            <a:endParaRPr lang="en-US" altLang="zh-TW" sz="5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6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2"/>
          <p:cNvSpPr>
            <a:spLocks noGrp="1" noChangeArrowheads="1"/>
          </p:cNvSpPr>
          <p:nvPr>
            <p:ph type="title"/>
          </p:nvPr>
        </p:nvSpPr>
        <p:spPr>
          <a:xfrm>
            <a:off x="1763688" y="122925"/>
            <a:ext cx="3312368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聯遞系統</a:t>
            </a:r>
            <a:endParaRPr lang="en-GB" altLang="zh-TW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285841" y="314153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09913" y="1196752"/>
            <a:ext cx="8259734" cy="1427950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網上校管</a:t>
            </a: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相關政府部門</a:t>
            </a:r>
            <a:r>
              <a:rPr lang="en-US" altLang="zh-TW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學生資助辦事處、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提供互換資料的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電子渠道</a:t>
            </a:r>
            <a:r>
              <a:rPr lang="zh-TW" alt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8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724" y="2708920"/>
            <a:ext cx="8316923" cy="36815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zh-TW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教育局不同組別</a:t>
            </a:r>
            <a:endParaRPr lang="en-US" altLang="zh-TW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學生資料及在學記錄、學位分配、各項調查</a:t>
            </a:r>
            <a:r>
              <a:rPr lang="en-US" altLang="zh-TW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收生實況調查、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實際在學人數點算、科目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資料調查等</a:t>
            </a:r>
            <a:r>
              <a:rPr lang="en-US" altLang="zh-TW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indent="0">
              <a:spcBef>
                <a:spcPts val="1000"/>
              </a:spcBef>
              <a:buClrTx/>
              <a:buSzPct val="55000"/>
              <a:buFont typeface="Wingdings" panose="05000000000000000000" pitchFamily="2" charset="2"/>
              <a:buNone/>
            </a:pPr>
            <a:r>
              <a:rPr lang="zh-TW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</a:t>
            </a:r>
            <a:endParaRPr lang="en-US" altLang="zh-TW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ct val="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學生資助及津貼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ClrTx/>
              <a:buSzPct val="55000"/>
              <a:buFont typeface="Wingdings" panose="05000000000000000000" pitchFamily="2" charset="2"/>
              <a:buNone/>
            </a:pPr>
            <a:r>
              <a:rPr lang="zh-HK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</a:t>
            </a:r>
            <a:endParaRPr lang="en-US" altLang="zh-HK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ts val="100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6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2"/>
          <p:cNvSpPr>
            <a:spLocks noGrp="1" noChangeArrowheads="1"/>
          </p:cNvSpPr>
          <p:nvPr>
            <p:ph type="title"/>
          </p:nvPr>
        </p:nvSpPr>
        <p:spPr>
          <a:xfrm>
            <a:off x="1763688" y="122925"/>
            <a:ext cx="3312368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聯遞系統</a:t>
            </a:r>
            <a:endParaRPr lang="en-GB" altLang="zh-TW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9703" name="Rectangle 20"/>
          <p:cNvSpPr>
            <a:spLocks noChangeArrowheads="1"/>
          </p:cNvSpPr>
          <p:nvPr/>
        </p:nvSpPr>
        <p:spPr bwMode="auto">
          <a:xfrm>
            <a:off x="251520" y="1124744"/>
            <a:ext cx="8670599" cy="231558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GB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處理訊息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*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傳送系統版本以測試聯遞系統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(CDS)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正常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傳送系統版本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(WebSAMS build version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en-US" altLang="zh-TW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*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請留意一些不需要匯出</a:t>
            </a:r>
            <a:r>
              <a:rPr lang="en-US" altLang="zh-TW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/ 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匯入網上校管系統的訊息會由</a:t>
            </a:r>
            <a:r>
              <a:rPr lang="en-US" altLang="zh-TW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'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學校通訊模組</a:t>
            </a:r>
            <a:r>
              <a:rPr lang="en-US" altLang="zh-TW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'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收發</a:t>
            </a:r>
            <a:endParaRPr lang="en-US" altLang="zh-TW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7255411" cy="2127283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28" name="矩形 27"/>
          <p:cNvSpPr/>
          <p:nvPr/>
        </p:nvSpPr>
        <p:spPr bwMode="auto">
          <a:xfrm>
            <a:off x="708922" y="5763602"/>
            <a:ext cx="536044" cy="29298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8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47884" y="1995904"/>
            <a:ext cx="3697552" cy="424847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890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解密訊息須輸入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  </a:t>
            </a:r>
            <a:endParaRPr lang="en-US" altLang="zh-TW" sz="2800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lvl="1" indent="-363538" eaLnBrk="1" hangingPunct="1">
              <a:spcBef>
                <a:spcPts val="500"/>
              </a:spcBef>
              <a:buSzPct val="55000"/>
            </a:pPr>
            <a:endParaRPr lang="zh-TW" altLang="en-US" sz="3200" b="1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4596" y="1995904"/>
            <a:ext cx="3684412" cy="4248472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加密訊息須輸入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</a:t>
            </a:r>
            <a:endParaRPr lang="en-US" altLang="zh-TW" sz="2800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endParaRPr lang="zh-TW" altLang="en-US" sz="2800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5" y="2963890"/>
            <a:ext cx="3591388" cy="320141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3288" y="1247451"/>
            <a:ext cx="8653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3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發訊息時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3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解密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訊息時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zh-TW" altLang="en-US" sz="36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680" y="198372"/>
            <a:ext cx="54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endParaRPr lang="zh-TW" alt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52" y="2963890"/>
            <a:ext cx="3512375" cy="3129406"/>
          </a:xfrm>
          <a:prstGeom prst="rect">
            <a:avLst/>
          </a:prstGeom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475656" y="3933056"/>
            <a:ext cx="1584176" cy="25251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580112" y="3909933"/>
            <a:ext cx="1944216" cy="383164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0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32340" y="6273316"/>
            <a:ext cx="151166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287524" y="1178494"/>
            <a:ext cx="6444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即時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稍後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</a:t>
            </a: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學校密碼匙須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最少每年修改一次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更改後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一個工作天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才生效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1" name="矩形 10"/>
          <p:cNvSpPr/>
          <p:nvPr/>
        </p:nvSpPr>
        <p:spPr>
          <a:xfrm>
            <a:off x="1691680" y="198372"/>
            <a:ext cx="54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endParaRPr lang="zh-TW" alt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6" name="Picture 336" descr="C:\Documents and Settings\localuser\My Documents\My Pictures\in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41" y="1272293"/>
            <a:ext cx="3848533" cy="18083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4897549" y="1844824"/>
            <a:ext cx="970595" cy="36004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40152" y="1854501"/>
            <a:ext cx="1235743" cy="35036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11080"/>
            <a:ext cx="8064896" cy="2452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355976" y="5085184"/>
            <a:ext cx="2304256" cy="360363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21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8879" y="1720659"/>
            <a:ext cx="8308662" cy="5264485"/>
          </a:xfrm>
        </p:spPr>
        <p:txBody>
          <a:bodyPr/>
          <a:lstStyle/>
          <a:p>
            <a:pPr marL="815975" lvl="1" indent="-457200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模組的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資料互換功能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預備外發的資料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815975" lvl="1" indent="-457200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8775" lvl="1" indent="0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815975" lvl="1" indent="-457200" eaLnBrk="1" hangingPunct="1">
              <a:spcBef>
                <a:spcPts val="10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GB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寄發訊息，遞交資料至教育局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相關機構，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例如各類學生資料表格、中一派位小五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小六成績評核積分、各項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調查等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5975" lvl="1" indent="-457200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寄發訊息時須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加密訊息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0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1735947" y="19584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r>
              <a:rPr lang="zh-TW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訊息處理</a:t>
            </a:r>
          </a:p>
        </p:txBody>
      </p:sp>
      <p:sp>
        <p:nvSpPr>
          <p:cNvPr id="9" name="矩形 8"/>
          <p:cNvSpPr/>
          <p:nvPr/>
        </p:nvSpPr>
        <p:spPr>
          <a:xfrm>
            <a:off x="539552" y="107432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寄發訊息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48" y="2236170"/>
            <a:ext cx="4061778" cy="16968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347864" y="2492896"/>
            <a:ext cx="1872208" cy="260714"/>
          </a:xfrm>
          <a:prstGeom prst="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3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6024" y="1556792"/>
            <a:ext cx="4945393" cy="2768144"/>
          </a:xfrm>
        </p:spPr>
        <p:txBody>
          <a:bodyPr/>
          <a:lstStyle/>
          <a:p>
            <a:pPr marL="358775" lvl="1" indent="-358775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GB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接收由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相關政府部門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機構發出的訊息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8775" lvl="1" indent="-358775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如有需要，輸入學校密碼匙解密訊息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endParaRPr lang="en-US" altLang="zh-TW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680" y="198372"/>
            <a:ext cx="54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訊息處理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256704" y="1004925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接收訊息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251" y="4126136"/>
            <a:ext cx="8424936" cy="2376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8775" lvl="1" indent="-358775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模組</a:t>
            </a:r>
            <a:r>
              <a:rPr lang="en-US" altLang="zh-TW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2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資料互換功能</a:t>
            </a:r>
            <a:r>
              <a:rPr lang="en-US" altLang="zh-TW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，處理已接收的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訊息，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en-US" altLang="zh-TW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下載資料</a:t>
            </a:r>
            <a:r>
              <a:rPr lang="en-US" altLang="zh-TW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en-US" altLang="zh-TW" sz="32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ts val="500"/>
              </a:spcBef>
              <a:buClr>
                <a:srgbClr val="CC3399"/>
              </a:buClr>
              <a:buSzPct val="100000"/>
              <a:buFont typeface="微軟正黑體" panose="020B0604030504040204" pitchFamily="34" charset="-120"/>
              <a:buChar char="★"/>
            </a:pP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匯入新資料檔失敗</a:t>
            </a:r>
            <a:r>
              <a:rPr lang="en-US" altLang="zh-TW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如小一派位</a:t>
            </a:r>
            <a:r>
              <a:rPr lang="en-US" altLang="zh-TW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匯入前</a:t>
            </a:r>
            <a:r>
              <a:rPr lang="zh-TW" altLang="en-US" sz="3200" u="sng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必須先行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庫存</a:t>
            </a:r>
            <a:r>
              <a:rPr lang="en-US" altLang="zh-TW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刪除以往學年</a:t>
            </a:r>
            <a:r>
              <a:rPr lang="zh-TW" altLang="en-US" sz="3200" u="sng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名稱相同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的資料檔訊息</a:t>
            </a:r>
            <a:endParaRPr lang="en-US" altLang="zh-TW" sz="3200" kern="0" dirty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134554" y="1228014"/>
            <a:ext cx="3833536" cy="2680361"/>
            <a:chOff x="5134554" y="1228014"/>
            <a:chExt cx="3833536" cy="2680361"/>
          </a:xfrm>
        </p:grpSpPr>
        <p:grpSp>
          <p:nvGrpSpPr>
            <p:cNvPr id="4" name="群組 3"/>
            <p:cNvGrpSpPr/>
            <p:nvPr/>
          </p:nvGrpSpPr>
          <p:grpSpPr>
            <a:xfrm>
              <a:off x="5134554" y="1228014"/>
              <a:ext cx="3833536" cy="2680361"/>
              <a:chOff x="4644006" y="1053285"/>
              <a:chExt cx="3653511" cy="2759344"/>
            </a:xfrm>
          </p:grpSpPr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644006" y="1053285"/>
                <a:ext cx="3653511" cy="275934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  <a:effectLst/>
              <a:extLst/>
            </p:spPr>
            <p:txBody>
              <a:bodyPr vert="horz" wrap="square" lIns="91349" tIns="45674" rIns="91349" bIns="45674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spcBef>
                    <a:spcPts val="500"/>
                  </a:spcBef>
                  <a:buClrTx/>
                  <a:buSzPct val="55000"/>
                  <a:buNone/>
                </a:pPr>
                <a:r>
                  <a:rPr lang="zh-TW" altLang="en-US" sz="2400" b="0" kern="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各模組</a:t>
                </a:r>
                <a:r>
                  <a:rPr lang="zh-TW" altLang="en-US" sz="2400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資料互換</a:t>
                </a:r>
                <a:r>
                  <a:rPr lang="zh-TW" altLang="en-US" sz="2400" b="0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功能</a:t>
                </a:r>
                <a:endParaRPr lang="en-US" altLang="zh-TW" sz="2400" b="0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58775" lvl="1" indent="-358775" eaLnBrk="1" hangingPunct="1">
                  <a:spcBef>
                    <a:spcPts val="500"/>
                  </a:spcBef>
                  <a:buClr>
                    <a:srgbClr val="CC3399"/>
                  </a:buClr>
                  <a:buSzPct val="55000"/>
                </a:pPr>
                <a:r>
                  <a:rPr lang="zh-TW" altLang="en-US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處理已接收的訊息資料</a:t>
                </a:r>
                <a:endParaRPr lang="en-US" altLang="zh-TW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7125" y="1988840"/>
                <a:ext cx="3467271" cy="166684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" name="矩形 6"/>
              <p:cNvSpPr/>
              <p:nvPr/>
            </p:nvSpPr>
            <p:spPr bwMode="auto">
              <a:xfrm>
                <a:off x="4737125" y="2996952"/>
                <a:ext cx="966815" cy="288032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7414270" y="3208463"/>
              <a:ext cx="144277" cy="94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5"/>
          <a:stretch/>
        </p:blipFill>
        <p:spPr>
          <a:xfrm>
            <a:off x="272275" y="1052736"/>
            <a:ext cx="8679826" cy="29523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7684" y="152400"/>
            <a:ext cx="7263915" cy="762000"/>
          </a:xfrm>
        </p:spPr>
        <p:txBody>
          <a:bodyPr/>
          <a:lstStyle/>
          <a:p>
            <a:r>
              <a:rPr lang="zh-TW" alt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訊息處理</a:t>
            </a:r>
            <a:endParaRPr lang="en-US" altLang="zh-TW" sz="4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7380312" y="1191215"/>
            <a:ext cx="1611287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訊息類別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981" y="4308241"/>
            <a:ext cx="8306415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部分訊息匯入後，在指定時間啟用</a:t>
            </a:r>
            <a:r>
              <a:rPr lang="en-US" altLang="zh-TW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ts val="500"/>
              </a:spcBef>
              <a:buClr>
                <a:srgbClr val="CC33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實際在學人數點算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指定日期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指定時期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68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1040846" y="1160807"/>
            <a:ext cx="6558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Wingdings" panose="05000000000000000000" pitchFamily="2" charset="2"/>
              </a:rPr>
              <a:t>檢視訊息狀況，</a:t>
            </a: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確保</a:t>
            </a: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</a:t>
            </a: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成功</a:t>
            </a:r>
            <a:endParaRPr lang="en-US" altLang="zh-TW" sz="36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40" name="Text Box 308"/>
          <p:cNvSpPr txBox="1">
            <a:spLocks noChangeArrowheads="1"/>
          </p:cNvSpPr>
          <p:nvPr/>
        </p:nvSpPr>
        <p:spPr bwMode="auto">
          <a:xfrm>
            <a:off x="1331052" y="2256382"/>
            <a:ext cx="810039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marL="84138"/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可輸出             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處理中  </a:t>
            </a: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已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             已接收</a:t>
            </a:r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84138"/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一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般</a:t>
            </a: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已匯入</a:t>
            </a:r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已加密            已解密</a:t>
            </a:r>
            <a:r>
              <a:rPr lang="en-US" altLang="zh-TW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已匯入         </a:t>
            </a:r>
            <a:r>
              <a:rPr lang="zh-CN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 </a:t>
            </a:r>
            <a:r>
              <a:rPr lang="en-US" altLang="zh-CN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CN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模組匯入</a:t>
            </a:r>
            <a:endParaRPr lang="en-US" altLang="zh-CN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訊息處理</a:t>
            </a:r>
            <a:endParaRPr lang="en-US" altLang="zh-TW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68680" y="1916832"/>
            <a:ext cx="6775134" cy="2974606"/>
            <a:chOff x="251520" y="1844824"/>
            <a:chExt cx="6775134" cy="2974606"/>
          </a:xfrm>
        </p:grpSpPr>
        <p:sp>
          <p:nvSpPr>
            <p:cNvPr id="13" name="AutoShape 306"/>
            <p:cNvSpPr>
              <a:spLocks noChangeArrowheads="1"/>
            </p:cNvSpPr>
            <p:nvPr/>
          </p:nvSpPr>
          <p:spPr bwMode="auto">
            <a:xfrm>
              <a:off x="2683954" y="2232474"/>
              <a:ext cx="623444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AutoShape 306"/>
            <p:cNvSpPr>
              <a:spLocks noChangeArrowheads="1"/>
            </p:cNvSpPr>
            <p:nvPr/>
          </p:nvSpPr>
          <p:spPr bwMode="auto">
            <a:xfrm>
              <a:off x="2691615" y="4427319"/>
              <a:ext cx="623444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AutoShape 306"/>
            <p:cNvSpPr>
              <a:spLocks noChangeArrowheads="1"/>
            </p:cNvSpPr>
            <p:nvPr/>
          </p:nvSpPr>
          <p:spPr bwMode="auto">
            <a:xfrm>
              <a:off x="2722589" y="3338370"/>
              <a:ext cx="623444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58399" y="2938715"/>
              <a:ext cx="1074554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無須解密</a:t>
              </a:r>
              <a:endParaRPr 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0003" y="3938336"/>
              <a:ext cx="671346" cy="33855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解密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AutoShape 306"/>
            <p:cNvSpPr>
              <a:spLocks noChangeArrowheads="1"/>
            </p:cNvSpPr>
            <p:nvPr/>
          </p:nvSpPr>
          <p:spPr bwMode="auto">
            <a:xfrm>
              <a:off x="5364088" y="4378406"/>
              <a:ext cx="590199" cy="373026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AutoShape 306"/>
            <p:cNvSpPr>
              <a:spLocks noChangeArrowheads="1"/>
            </p:cNvSpPr>
            <p:nvPr/>
          </p:nvSpPr>
          <p:spPr bwMode="auto">
            <a:xfrm>
              <a:off x="4493298" y="2209538"/>
              <a:ext cx="612982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Text Box 304"/>
            <p:cNvSpPr txBox="1">
              <a:spLocks noChangeArrowheads="1"/>
            </p:cNvSpPr>
            <p:nvPr/>
          </p:nvSpPr>
          <p:spPr bwMode="auto">
            <a:xfrm>
              <a:off x="259536" y="2234902"/>
              <a:ext cx="1150347" cy="385009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</a:ln>
            <a:effectLst/>
          </p:spPr>
          <p:txBody>
            <a:bodyPr wrap="none" lIns="102852" tIns="53483" rIns="102852" bIns="53483" anchor="ctr">
              <a:spAutoFit/>
            </a:bodyPr>
            <a:lstStyle>
              <a:lvl1pPr defTabSz="1044575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22288" indent="-327025" defTabSz="1044575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044575" indent="-261938" defTabSz="1044575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566863" indent="-261938" defTabSz="1044575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90738" indent="-260350" defTabSz="1044575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479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0051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623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9195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寄發訊息</a:t>
              </a:r>
            </a:p>
          </p:txBody>
        </p:sp>
        <p:sp>
          <p:nvSpPr>
            <p:cNvPr id="15" name="Text Box 304"/>
            <p:cNvSpPr txBox="1">
              <a:spLocks noChangeArrowheads="1"/>
            </p:cNvSpPr>
            <p:nvPr/>
          </p:nvSpPr>
          <p:spPr bwMode="auto">
            <a:xfrm>
              <a:off x="251520" y="3277269"/>
              <a:ext cx="1150347" cy="38500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</a:ln>
            <a:effectLst/>
          </p:spPr>
          <p:txBody>
            <a:bodyPr wrap="none" lIns="102852" tIns="53483" rIns="102852" bIns="53483" anchor="ctr">
              <a:spAutoFit/>
            </a:bodyPr>
            <a:lstStyle>
              <a:defPPr>
                <a:defRPr lang="zh-TW"/>
              </a:defPPr>
              <a:lvl1pPr defTabSz="1044575" eaLnBrk="1" hangingPunct="1">
                <a:spcBef>
                  <a:spcPct val="50000"/>
                </a:spcBef>
                <a:buFontTx/>
                <a:buNone/>
                <a:defRPr kumimoji="0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anose="02020500000000000000" pitchFamily="18" charset="-120"/>
                </a:defRPr>
              </a:lvl1pPr>
              <a:lvl2pPr marL="522288" indent="-327025" defTabSz="1044575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ea typeface="新細明體" panose="02020500000000000000" pitchFamily="18" charset="-120"/>
                </a:defRPr>
              </a:lvl2pPr>
              <a:lvl3pPr marL="1044575" indent="-261938" defTabSz="1044575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ea typeface="新細明體" panose="02020500000000000000" pitchFamily="18" charset="-120"/>
                </a:defRPr>
              </a:lvl3pPr>
              <a:lvl4pPr marL="1566863" indent="-261938" defTabSz="1044575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4pPr>
              <a:lvl5pPr marL="2090738" indent="-260350" defTabSz="1044575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5pPr>
              <a:lvl6pPr marL="25479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6pPr>
              <a:lvl7pPr marL="30051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7pPr>
              <a:lvl8pPr marL="34623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8pPr>
              <a:lvl9pPr marL="39195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dirty="0"/>
                <a:t>接收訊息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1346" y="1844824"/>
              <a:ext cx="671346" cy="33855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加密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utoShape 306"/>
            <p:cNvSpPr>
              <a:spLocks noChangeArrowheads="1"/>
            </p:cNvSpPr>
            <p:nvPr/>
          </p:nvSpPr>
          <p:spPr bwMode="auto">
            <a:xfrm>
              <a:off x="6198561" y="2243189"/>
              <a:ext cx="828093" cy="373026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2" name="Picture 14"/>
          <p:cNvPicPr/>
          <p:nvPr/>
        </p:nvPicPr>
        <p:blipFill rotWithShape="1">
          <a:blip r:embed="rId2"/>
          <a:srcRect l="11528" t="1" r="69893" b="50548"/>
          <a:stretch/>
        </p:blipFill>
        <p:spPr>
          <a:xfrm>
            <a:off x="4164593" y="5201570"/>
            <a:ext cx="2543822" cy="8582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23" name="Oval 6"/>
          <p:cNvSpPr/>
          <p:nvPr/>
        </p:nvSpPr>
        <p:spPr bwMode="auto">
          <a:xfrm>
            <a:off x="4860032" y="5272684"/>
            <a:ext cx="1111415" cy="668842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7774" y="5356751"/>
            <a:ext cx="282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首頁圖標提示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116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160807"/>
            <a:ext cx="7779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如訊息不需要匯入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匯出網上校管系統作資料互換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 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會經學校通訊模組收發</a:t>
            </a:r>
            <a:endParaRPr lang="en-US" altLang="zh-TW" sz="36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學校通訊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(SMM)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61136"/>
            <a:ext cx="8834511" cy="2660488"/>
          </a:xfrm>
          <a:prstGeom prst="rect">
            <a:avLst/>
          </a:prstGeom>
        </p:spPr>
      </p:pic>
      <p:sp>
        <p:nvSpPr>
          <p:cNvPr id="24" name="標題 1"/>
          <p:cNvSpPr txBox="1">
            <a:spLocks/>
          </p:cNvSpPr>
          <p:nvPr/>
        </p:nvSpPr>
        <p:spPr bwMode="auto">
          <a:xfrm>
            <a:off x="5385688" y="3143438"/>
            <a:ext cx="3289441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經統一登入系統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(CLO)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28705" y="2394822"/>
            <a:ext cx="643069" cy="6430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" name="矩形 7"/>
          <p:cNvSpPr/>
          <p:nvPr/>
        </p:nvSpPr>
        <p:spPr>
          <a:xfrm>
            <a:off x="353106" y="5077031"/>
            <a:ext cx="8306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仍然需要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於網上校管系統作資料</a:t>
            </a:r>
            <a:r>
              <a:rPr lang="zh-TW" altLang="en-US" sz="3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互換的例子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學生資料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(STU), 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學校管理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(SCH), 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學資處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(SFO), 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教職員調配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(STD)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69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160807"/>
            <a:ext cx="777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接收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訊息</a:t>
            </a: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學校通訊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(SMM)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8" y="1792290"/>
            <a:ext cx="9020512" cy="3885524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2123728" y="4941168"/>
            <a:ext cx="2232248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可下載附件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09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3</a:t>
            </a:fld>
            <a:endParaRPr lang="en-US" altLang="zh-TW" sz="1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123571"/>
            <a:ext cx="7163121" cy="762000"/>
          </a:xfrm>
        </p:spPr>
        <p:txBody>
          <a:bodyPr/>
          <a:lstStyle/>
          <a:p>
            <a:r>
              <a:rPr lang="zh-TW" altLang="en-US" sz="4000" dirty="0">
                <a:solidFill>
                  <a:srgbClr val="FF0000"/>
                </a:solidFill>
              </a:rPr>
              <a:t>登入系統</a:t>
            </a:r>
            <a:endParaRPr lang="zh-HK" alt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573"/>
          <a:stretch/>
        </p:blipFill>
        <p:spPr>
          <a:xfrm>
            <a:off x="805260" y="925735"/>
            <a:ext cx="7056784" cy="2503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 bwMode="auto">
          <a:xfrm>
            <a:off x="4499992" y="1225151"/>
            <a:ext cx="2420342" cy="83569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87824" y="1225151"/>
            <a:ext cx="95410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987824" y="2132856"/>
            <a:ext cx="95410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805260" y="2564904"/>
            <a:ext cx="2038548" cy="559536"/>
          </a:xfrm>
          <a:prstGeom prst="ellipse">
            <a:avLst/>
          </a:prstGeom>
          <a:noFill/>
          <a:ln w="635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2987824" y="2564904"/>
            <a:ext cx="3932510" cy="7077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marL="342900" indent="-342900"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經統一登入系統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(CLO)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校長或學校行政主戶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00" y="3617609"/>
            <a:ext cx="5256584" cy="3112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3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160807"/>
            <a:ext cx="777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寄發訊息</a:t>
            </a: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學校通訊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(SMM)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86122"/>
            <a:ext cx="8875335" cy="456397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2253692" y="4869160"/>
            <a:ext cx="2232248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可上載附件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5076056" y="2103074"/>
            <a:ext cx="2376264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可新增或回覆訊息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30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31</a:t>
            </a:fld>
            <a:endParaRPr lang="en-US" altLang="zh-TW" sz="1200" dirty="0"/>
          </a:p>
        </p:txBody>
      </p:sp>
      <p:sp>
        <p:nvSpPr>
          <p:cNvPr id="8" name="矩形 7"/>
          <p:cNvSpPr/>
          <p:nvPr/>
        </p:nvSpPr>
        <p:spPr>
          <a:xfrm>
            <a:off x="1691680" y="14998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eaLnBrk="1" hangingPunct="1">
              <a:buClr>
                <a:srgbClr val="CC0099"/>
              </a:buClr>
              <a:buSzPct val="55000"/>
              <a:tabLst>
                <a:tab pos="8956675" algn="r"/>
              </a:tabLst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資料管理</a:t>
            </a:r>
          </a:p>
        </p:txBody>
      </p:sp>
      <p:sp>
        <p:nvSpPr>
          <p:cNvPr id="9" name="矩形 8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07504" y="1050278"/>
            <a:ext cx="9020238" cy="558811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資料選取精靈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自編資料選取</a:t>
            </a:r>
            <a:r>
              <a:rPr lang="zh-HK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SQL(</a:t>
            </a:r>
            <a:r>
              <a:rPr lang="zh-HK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城</a:t>
            </a:r>
            <a:r>
              <a:rPr lang="en-US" altLang="zh-TW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WebSAMS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討論區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，提取系統資料庫的資料，以便在其他電腦程式使用</a:t>
            </a: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可選擇輸出不同格式</a:t>
            </a:r>
            <a:r>
              <a:rPr lang="en-US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(HTML, TEXT, EXCEL, CSV, WORD)</a:t>
            </a:r>
            <a:endParaRPr lang="zh-TW" alt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</a:t>
            </a:r>
            <a:r>
              <a:rPr lang="en-US" altLang="zh-TW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教職員管理用戶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才可抽取</a:t>
            </a:r>
            <a:r>
              <a:rPr lang="zh-TW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</a:t>
            </a: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</a:t>
            </a:r>
            <a:r>
              <a:rPr lang="en-US" altLang="zh-TW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en-US" altLang="zh-TW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FMP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相關用戶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才可抽取</a:t>
            </a:r>
            <a:r>
              <a:rPr lang="zh-TW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財務管理及策劃資料</a:t>
            </a:r>
            <a:endParaRPr lang="en-US" altLang="zh-TW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buSzPct val="55000"/>
              <a:buNone/>
              <a:defRPr/>
            </a:pPr>
            <a:endParaRPr lang="zh-TW" altLang="en-US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SzPct val="55000"/>
              <a:defRPr/>
            </a:pPr>
            <a:endParaRPr lang="zh-HK" alt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8" descr="Screenshot - 24_09_2008 , 10_28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1"/>
            <a:ext cx="3960441" cy="19430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691680" y="149982"/>
            <a:ext cx="243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報告管理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467543" y="1124744"/>
            <a:ext cx="8280921" cy="24605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管理系統的報告範本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系統提供或用戶編製的報告範本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58775" lvl="1" indent="-358775" eaLnBrk="1" hangingPunct="1">
              <a:spcBef>
                <a:spcPts val="0"/>
              </a:spcBef>
              <a:buSzPct val="55000"/>
              <a:defRPr/>
            </a:pPr>
            <a:endParaRPr lang="zh-HK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1" eaLnBrk="1" hangingPunct="1">
              <a:spcBef>
                <a:spcPts val="0"/>
              </a:spcBef>
              <a:buSzPct val="55000"/>
              <a:defRPr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  <p:pic>
        <p:nvPicPr>
          <p:cNvPr id="10" name="Picture 4" descr="Screenshot - 24_09_2008 , 11_06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68" y="2092096"/>
            <a:ext cx="4138480" cy="271735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67543" y="2132856"/>
            <a:ext cx="3854409" cy="38164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下載範本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/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上載已修改的範本</a:t>
            </a:r>
          </a:p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報告範本的延伸名稱為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.</a:t>
            </a:r>
            <a:r>
              <a:rPr lang="en-US" altLang="zh-TW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rpt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，須使用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Crystal Reports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開啟及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修改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HK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樣本</a:t>
            </a:r>
            <a:r>
              <a:rPr lang="zh-HK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報告格式為 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.pdf, .doc, .rtf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和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.</a:t>
            </a:r>
            <a:r>
              <a:rPr lang="en-US" altLang="zh-TW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xls</a:t>
            </a:r>
            <a:endParaRPr lang="zh-TW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58775" lvl="1" indent="-358775" eaLnBrk="1" hangingPunct="1">
              <a:spcBef>
                <a:spcPts val="0"/>
              </a:spcBef>
              <a:buSzPct val="55000"/>
              <a:defRPr/>
            </a:pPr>
            <a:endParaRPr lang="zh-HK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1" eaLnBrk="1" hangingPunct="1">
              <a:spcBef>
                <a:spcPts val="0"/>
              </a:spcBef>
              <a:buSzPct val="55000"/>
              <a:defRPr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4126020" y="5141571"/>
            <a:ext cx="4536504" cy="93610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lvl="1" eaLnBrk="1" hangingPunct="1">
              <a:spcBef>
                <a:spcPts val="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報告範本和樣本報告不能超過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10MB</a:t>
            </a:r>
          </a:p>
        </p:txBody>
      </p:sp>
    </p:spTree>
    <p:extLst>
      <p:ext uri="{BB962C8B-B14F-4D97-AF65-F5344CB8AC3E}">
        <p14:creationId xmlns:p14="http://schemas.microsoft.com/office/powerpoint/2010/main" val="17863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33</a:t>
            </a:fld>
            <a:endParaRPr lang="en-US" altLang="zh-TW" sz="12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763688" y="1700808"/>
            <a:ext cx="4212468" cy="42844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endParaRPr lang="en-US" altLang="zh-TW" sz="4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TW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80" y="224644"/>
            <a:ext cx="363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99"/>
              </a:buClr>
              <a:buSzPct val="55000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核心模組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7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22"/>
          <p:cNvSpPr>
            <a:spLocks noGrp="1" noChangeArrowheads="1"/>
          </p:cNvSpPr>
          <p:nvPr>
            <p:ph type="title"/>
          </p:nvPr>
        </p:nvSpPr>
        <p:spPr>
          <a:xfrm>
            <a:off x="1679410" y="176430"/>
            <a:ext cx="3139566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代碼管理</a:t>
            </a:r>
            <a:endParaRPr lang="zh-TW" altLang="en-GB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1109195" y="1628800"/>
            <a:ext cx="7452828" cy="4645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為系統作基礎設定</a:t>
            </a:r>
            <a:endParaRPr lang="en-US" altLang="zh-TW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教育局的年度更新</a:t>
            </a:r>
            <a:r>
              <a:rPr lang="zh-CN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表及課程發展處發出的更新</a:t>
            </a:r>
            <a:r>
              <a:rPr lang="zh-TW" altLang="zh-TW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en-US" altLang="zh-TW" sz="36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更新代碼</a:t>
            </a:r>
            <a:endParaRPr lang="en-US" altLang="zh-TW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按需要</a:t>
            </a: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en-US" altLang="zh-TW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增加校本代碼</a:t>
            </a:r>
            <a:endParaRPr lang="en-US" altLang="zh-TW" sz="36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更改代碼啟動狀態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 A 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 )</a:t>
            </a:r>
            <a:b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endParaRPr lang="zh-TW" altLang="en-US" sz="24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285841" y="314153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43B87486-1C74-5646-833A-8F5C536ECBEF}"/>
              </a:ext>
            </a:extLst>
          </p:cNvPr>
          <p:cNvSpPr/>
          <p:nvPr/>
        </p:nvSpPr>
        <p:spPr bwMode="auto">
          <a:xfrm>
            <a:off x="5364088" y="5373216"/>
            <a:ext cx="792088" cy="432048"/>
          </a:xfrm>
          <a:prstGeom prst="upArrowCallou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rPr>
              <a:t>Active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10E6E5AA-DFEA-864B-9138-F5043013123C}"/>
              </a:ext>
            </a:extLst>
          </p:cNvPr>
          <p:cNvSpPr/>
          <p:nvPr/>
        </p:nvSpPr>
        <p:spPr bwMode="auto">
          <a:xfrm>
            <a:off x="6372200" y="5373216"/>
            <a:ext cx="792088" cy="432048"/>
          </a:xfrm>
          <a:prstGeom prst="upArrowCallou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lang="en-US" sz="1600" dirty="0"/>
              <a:t>Ina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rPr>
              <a:t>ctive</a:t>
            </a:r>
          </a:p>
        </p:txBody>
      </p:sp>
    </p:spTree>
    <p:extLst>
      <p:ext uri="{BB962C8B-B14F-4D97-AF65-F5344CB8AC3E}">
        <p14:creationId xmlns:p14="http://schemas.microsoft.com/office/powerpoint/2010/main" val="6257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143508" y="1125755"/>
            <a:ext cx="8208912" cy="1900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defRPr/>
            </a:pP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三大類別：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教育局、學校、教育局</a:t>
            </a:r>
            <a:r>
              <a:rPr lang="en-US" altLang="zh-TW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學校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795463" indent="-1795463"/>
            <a:r>
              <a:rPr lang="zh-CN" altLang="en-US" sz="2800" dirty="0"/>
              <a:t>十</a:t>
            </a:r>
            <a:r>
              <a:rPr lang="zh-TW" altLang="en-US" sz="2800" dirty="0"/>
              <a:t>個</a:t>
            </a:r>
            <a:r>
              <a:rPr lang="zh-TW" altLang="en-US" sz="2800" kern="0" dirty="0"/>
              <a:t>範疇：</a:t>
            </a:r>
            <a:r>
              <a:rPr lang="zh-TW" altLang="zh-TW" sz="2800" kern="0" dirty="0">
                <a:solidFill>
                  <a:schemeClr val="tx1"/>
                </a:solidFill>
              </a:rPr>
              <a:t>學校管理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學生資料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學生出席資料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endParaRPr lang="en-US" altLang="zh-TW" sz="2800" kern="0" dirty="0">
              <a:solidFill>
                <a:schemeClr val="tx1"/>
              </a:solidFill>
            </a:endParaRPr>
          </a:p>
          <a:p>
            <a:pPr marL="1795463"/>
            <a:r>
              <a:rPr lang="zh-TW" altLang="zh-TW" sz="2800" kern="0" dirty="0">
                <a:solidFill>
                  <a:schemeClr val="tx1"/>
                </a:solidFill>
              </a:rPr>
              <a:t>課外活動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CN" altLang="en-US" sz="2800" kern="0" dirty="0">
                <a:solidFill>
                  <a:schemeClr val="tx1"/>
                </a:solidFill>
              </a:rPr>
              <a:t>學校活動管理、</a:t>
            </a:r>
            <a:r>
              <a:rPr lang="zh-TW" altLang="zh-TW" sz="2800" kern="0" dirty="0">
                <a:solidFill>
                  <a:schemeClr val="tx1"/>
                </a:solidFill>
              </a:rPr>
              <a:t>獎懲資料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特殊教育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教職員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CN" altLang="en-US" sz="2800" kern="0" dirty="0">
                <a:solidFill>
                  <a:schemeClr val="tx1"/>
                </a:solidFill>
              </a:rPr>
              <a:t>人才資料庫、</a:t>
            </a:r>
            <a:r>
              <a:rPr lang="zh-TW" altLang="zh-TW" sz="2800" kern="0" dirty="0">
                <a:solidFill>
                  <a:schemeClr val="tx1"/>
                </a:solidFill>
              </a:rPr>
              <a:t>一般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  <p:grpSp>
        <p:nvGrpSpPr>
          <p:cNvPr id="7" name="群組 6"/>
          <p:cNvGrpSpPr/>
          <p:nvPr/>
        </p:nvGrpSpPr>
        <p:grpSpPr>
          <a:xfrm>
            <a:off x="143508" y="3069852"/>
            <a:ext cx="5004048" cy="3046992"/>
            <a:chOff x="791580" y="2531880"/>
            <a:chExt cx="6213616" cy="4029574"/>
          </a:xfrm>
        </p:grpSpPr>
        <p:pic>
          <p:nvPicPr>
            <p:cNvPr id="38915" name="Picture 6" descr="Screenshot - 23_09_2008 , 14_54_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80" y="2531880"/>
              <a:ext cx="6213616" cy="402957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 bwMode="auto">
            <a:xfrm>
              <a:off x="5292080" y="3140968"/>
              <a:ext cx="1584176" cy="33774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TW" altLang="en-US" sz="40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827584" y="3140968"/>
              <a:ext cx="1584176" cy="33774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TW" altLang="en-US" sz="40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1727684" y="172870"/>
            <a:ext cx="313956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代碼管理</a:t>
            </a:r>
            <a:endParaRPr lang="zh-TW" altLang="en-GB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400092" y="3069852"/>
            <a:ext cx="3384376" cy="3014454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4500" lvl="1" indent="-444500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為確保系統數據完整性，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不應更改內容</a:t>
            </a:r>
            <a:endParaRPr lang="en-US" altLang="zh-TW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教育局會按需要設定個別代碼為過期</a:t>
            </a:r>
          </a:p>
          <a:p>
            <a:pPr marL="196850" lvl="1" eaLnBrk="1" hangingPunct="1">
              <a:spcBef>
                <a:spcPts val="500"/>
              </a:spcBef>
              <a:buSzPct val="55000"/>
              <a:defRPr/>
            </a:pPr>
            <a:endParaRPr kumimoji="1"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11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2D-E91C-4BBB-B7BA-C2875630DAEF}" type="slidenum">
              <a:rPr lang="zh-HK" altLang="en-US" smtClean="0"/>
              <a:pPr/>
              <a:t>36</a:t>
            </a:fld>
            <a:endParaRPr lang="zh-HK" altLang="en-US"/>
          </a:p>
        </p:txBody>
      </p:sp>
      <p:sp>
        <p:nvSpPr>
          <p:cNvPr id="15" name="Rectangle 22"/>
          <p:cNvSpPr txBox="1">
            <a:spLocks noChangeArrowheads="1"/>
          </p:cNvSpPr>
          <p:nvPr/>
        </p:nvSpPr>
        <p:spPr bwMode="auto">
          <a:xfrm>
            <a:off x="1727684" y="172870"/>
            <a:ext cx="313956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代碼管理</a:t>
            </a:r>
            <a:endParaRPr lang="zh-TW" altLang="en-GB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548" y="11823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zh-CN" altLang="en-US" sz="36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36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CN" altLang="en-US" sz="36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endParaRPr lang="en-US" sz="36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851920" y="1067928"/>
            <a:ext cx="5040559" cy="3760586"/>
            <a:chOff x="3851920" y="1067928"/>
            <a:chExt cx="5040559" cy="3760586"/>
          </a:xfrm>
        </p:grpSpPr>
        <p:grpSp>
          <p:nvGrpSpPr>
            <p:cNvPr id="13" name="群組 12"/>
            <p:cNvGrpSpPr/>
            <p:nvPr/>
          </p:nvGrpSpPr>
          <p:grpSpPr>
            <a:xfrm>
              <a:off x="3851920" y="1067928"/>
              <a:ext cx="5040559" cy="3760586"/>
              <a:chOff x="758814" y="1760839"/>
              <a:chExt cx="7341145" cy="5690483"/>
            </a:xfrm>
          </p:grpSpPr>
          <p:pic>
            <p:nvPicPr>
              <p:cNvPr id="17" name="Picture 6" descr="Screenshot - 23_09_2008 , 15_14_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14" y="1760839"/>
                <a:ext cx="7341145" cy="56904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矩形 17"/>
              <p:cNvSpPr/>
              <p:nvPr/>
            </p:nvSpPr>
            <p:spPr bwMode="auto">
              <a:xfrm>
                <a:off x="7075016" y="2831326"/>
                <a:ext cx="860425" cy="4043155"/>
              </a:xfrm>
              <a:prstGeom prst="rect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5944116" y="1067928"/>
              <a:ext cx="396044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FF0000"/>
                  </a:solidFill>
                </a:rPr>
                <a:t>1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727684" y="1959064"/>
            <a:ext cx="5364596" cy="3342144"/>
            <a:chOff x="1367644" y="2092324"/>
            <a:chExt cx="4860540" cy="3002508"/>
          </a:xfr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群組 1"/>
            <p:cNvGrpSpPr/>
            <p:nvPr/>
          </p:nvGrpSpPr>
          <p:grpSpPr>
            <a:xfrm>
              <a:off x="1367644" y="2092324"/>
              <a:ext cx="4860540" cy="3002508"/>
              <a:chOff x="863588" y="1124743"/>
              <a:chExt cx="7953672" cy="363788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588" y="1124743"/>
                <a:ext cx="7953672" cy="363788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7856414" y="1412776"/>
                <a:ext cx="820045" cy="3349854"/>
              </a:xfrm>
              <a:prstGeom prst="rect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2930912" y="2431282"/>
              <a:ext cx="396044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FF0000"/>
                  </a:solidFill>
                </a:rPr>
                <a:t>2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2951" y="3076126"/>
            <a:ext cx="4492769" cy="3504775"/>
            <a:chOff x="-1672125" y="1841190"/>
            <a:chExt cx="4492769" cy="3504775"/>
          </a:xfrm>
        </p:grpSpPr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72125" y="1841190"/>
              <a:ext cx="4492769" cy="350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 18"/>
            <p:cNvSpPr/>
            <p:nvPr/>
          </p:nvSpPr>
          <p:spPr bwMode="auto">
            <a:xfrm>
              <a:off x="149860" y="4964467"/>
              <a:ext cx="1217784" cy="285712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en-US" sz="40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784625" y="5338442"/>
            <a:ext cx="3994893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2800" u="sng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不能刪除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已有代碼</a:t>
            </a:r>
            <a:endParaRPr lang="en-US" altLang="zh-TW" sz="2800" kern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ts val="5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只可</a:t>
            </a:r>
            <a:r>
              <a:rPr lang="zh-TW" altLang="en-US" sz="2800" u="sng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代碼啟動</a:t>
            </a:r>
            <a:r>
              <a:rPr lang="zh-TW" altLang="en-US" sz="2800" u="sng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en-US" altLang="zh-TW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(A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I)</a:t>
            </a:r>
            <a:endParaRPr lang="zh-TW" altLang="en-US" sz="2800" kern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6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10716"/>
            <a:ext cx="3850692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教職員資料</a:t>
            </a:r>
          </a:p>
        </p:txBody>
      </p: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269226" y="1039133"/>
            <a:ext cx="8532948" cy="511256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個人資料、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受聘資料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、職務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聘任期設定會影響新增教職員帳戶的設立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電子化服務 </a:t>
            </a:r>
            <a:r>
              <a:rPr lang="en-US" altLang="zh-TW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(e-Services)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往聘任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受聘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職務、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訓練及資訊科技訓練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C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即將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轉任其他學校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現時聘任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提取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教學節數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電子化服務 </a:t>
            </a:r>
            <a:r>
              <a:rPr lang="en-US" altLang="zh-TW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(e-Services)</a:t>
            </a: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1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pic>
        <p:nvPicPr>
          <p:cNvPr id="8" name="Picture 4" descr="Screenshot - 26_09_2008 , 11_33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7" y="4365104"/>
            <a:ext cx="4669543" cy="23264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631" y="3931349"/>
            <a:ext cx="5006986" cy="288226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 bwMode="auto">
          <a:xfrm>
            <a:off x="268680" y="6489340"/>
            <a:ext cx="486896" cy="20217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138783" y="6055515"/>
            <a:ext cx="486896" cy="20217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309320"/>
            <a:ext cx="1544452" cy="421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1187624" y="2407360"/>
            <a:ext cx="6696744" cy="4117984"/>
            <a:chOff x="251520" y="893415"/>
            <a:chExt cx="8496300" cy="4695825"/>
          </a:xfrm>
        </p:grpSpPr>
        <p:pic>
          <p:nvPicPr>
            <p:cNvPr id="5" name="Picture 7" descr="Screenshot - 24_09_2008 , 9_30_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93415"/>
              <a:ext cx="8496300" cy="4695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95288" y="2428828"/>
              <a:ext cx="3816350" cy="360363"/>
            </a:xfrm>
            <a:prstGeom prst="rect">
              <a:avLst/>
            </a:prstGeom>
            <a:noFill/>
            <a:ln w="635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95288" y="4508153"/>
              <a:ext cx="4392612" cy="1081087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23528" y="119551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校長及最多三組教職員管理用戶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有權開啟模組及修訂資料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10716"/>
            <a:ext cx="3850692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教職員資料</a:t>
            </a:r>
          </a:p>
        </p:txBody>
      </p:sp>
    </p:spTree>
    <p:extLst>
      <p:ext uri="{BB962C8B-B14F-4D97-AF65-F5344CB8AC3E}">
        <p14:creationId xmlns:p14="http://schemas.microsoft.com/office/powerpoint/2010/main" val="30610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39"/>
          <p:cNvSpPr>
            <a:spLocks noGrp="1" noChangeArrowheads="1"/>
          </p:cNvSpPr>
          <p:nvPr>
            <p:ph type="title"/>
          </p:nvPr>
        </p:nvSpPr>
        <p:spPr>
          <a:xfrm>
            <a:off x="1763687" y="122925"/>
            <a:ext cx="3096344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</a:p>
        </p:txBody>
      </p:sp>
      <p:sp>
        <p:nvSpPr>
          <p:cNvPr id="13315" name="Rectangle 1037"/>
          <p:cNvSpPr>
            <a:spLocks noChangeArrowheads="1"/>
          </p:cNvSpPr>
          <p:nvPr/>
        </p:nvSpPr>
        <p:spPr bwMode="auto">
          <a:xfrm>
            <a:off x="290384" y="1389348"/>
            <a:ext cx="7488832" cy="51130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學校資料</a:t>
            </a: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39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378225" y="980728"/>
            <a:ext cx="3458231" cy="46558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例如：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設施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校管會成員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編制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班級結構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班主任、任教老師等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學期考績數目、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學校活動、假期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科目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班本科目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跨班別科目、科目組別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4" y="1959149"/>
            <a:ext cx="5086741" cy="355808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28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236296" y="6329124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4</a:t>
            </a:fld>
            <a:endParaRPr lang="en-US" altLang="zh-TW" sz="1200" dirty="0"/>
          </a:p>
        </p:txBody>
      </p:sp>
      <p:sp>
        <p:nvSpPr>
          <p:cNvPr id="4" name="矩形 3"/>
          <p:cNvSpPr/>
          <p:nvPr/>
        </p:nvSpPr>
        <p:spPr>
          <a:xfrm>
            <a:off x="552242" y="1837632"/>
            <a:ext cx="78361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HK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簡單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endParaRPr lang="en-US" altLang="zh-HK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系統設定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啟動容許從 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統一登入系統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  <a:p>
            <a:pPr marL="514350" indent="-514350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HK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HK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統一登入系統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更新 </a:t>
            </a:r>
            <a:r>
              <a:rPr lang="en-US" altLang="zh-TW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WebSAMS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網址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為學校人員顯示 </a:t>
            </a:r>
            <a:r>
              <a:rPr lang="en-US" altLang="zh-TW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WebSAMS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連結</a:t>
            </a:r>
            <a:endParaRPr lang="zh-TW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統一登入系統 </a:t>
            </a:r>
            <a:r>
              <a:rPr lang="zh-TW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登記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WebSAMS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帳戶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不包括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sysadmin)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52242" y="1069533"/>
            <a:ext cx="8208912" cy="584683"/>
          </a:xfrm>
          <a:prstGeom prst="rect">
            <a:avLst/>
          </a:prstGeom>
          <a:noFill/>
          <a:ln w="25400">
            <a:noFill/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Aft>
                <a:spcPts val="0"/>
              </a:spcAft>
              <a:tabLst>
                <a:tab pos="457200" algn="l"/>
              </a:tabLst>
            </a:pP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統一登入系統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(CLO)</a:t>
            </a: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進入</a:t>
            </a:r>
            <a:r>
              <a:rPr lang="en-US" altLang="zh-TW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WebSAMS</a:t>
            </a:r>
            <a:endParaRPr lang="zh-HK" altLang="en-US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691680" y="123571"/>
            <a:ext cx="716312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r>
              <a:rPr lang="zh-TW" altLang="en-US" sz="4000" dirty="0">
                <a:solidFill>
                  <a:srgbClr val="FF0000"/>
                </a:solidFill>
              </a:rPr>
              <a:t>登入系統</a:t>
            </a:r>
            <a:endParaRPr lang="zh-HK" altLang="en-US" sz="4000" kern="0" dirty="0"/>
          </a:p>
        </p:txBody>
      </p:sp>
      <p:grpSp>
        <p:nvGrpSpPr>
          <p:cNvPr id="6" name="群組 5"/>
          <p:cNvGrpSpPr/>
          <p:nvPr/>
        </p:nvGrpSpPr>
        <p:grpSpPr>
          <a:xfrm>
            <a:off x="3923928" y="5330126"/>
            <a:ext cx="4837226" cy="1444738"/>
            <a:chOff x="3599892" y="4403871"/>
            <a:chExt cx="5004556" cy="1901826"/>
          </a:xfrm>
        </p:grpSpPr>
        <p:pic>
          <p:nvPicPr>
            <p:cNvPr id="9" name="圖片 8"/>
            <p:cNvPicPr/>
            <p:nvPr/>
          </p:nvPicPr>
          <p:blipFill rotWithShape="1">
            <a:blip r:embed="rId3"/>
            <a:srcRect l="562" t="8005" r="1923" b="37543"/>
            <a:stretch/>
          </p:blipFill>
          <p:spPr bwMode="auto">
            <a:xfrm>
              <a:off x="3599892" y="4403871"/>
              <a:ext cx="5004556" cy="1901826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102170" y="5644973"/>
              <a:ext cx="2458367" cy="556581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3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691680" y="130166"/>
            <a:ext cx="2258370" cy="762000"/>
          </a:xfrm>
          <a:noFill/>
          <a:ln>
            <a:noFill/>
          </a:ln>
          <a:effectLst/>
        </p:spPr>
        <p:txBody>
          <a:bodyPr lIns="91349" tIns="45674" rIns="91349" bIns="45674" anchor="b"/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1560" y="1106578"/>
            <a:ext cx="6192688" cy="58468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eaLnBrk="1" hangingPunct="1">
              <a:spcAft>
                <a:spcPts val="0"/>
              </a:spcAft>
              <a:tabLst>
                <a:tab pos="457200" algn="l"/>
              </a:tabLst>
              <a:defRPr sz="2800" b="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整批修改</a:t>
            </a:r>
            <a:r>
              <a:rPr lang="zh-TW" altLang="en-US" sz="3200" b="1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班主任及</a:t>
            </a:r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班本科目</a:t>
            </a:r>
            <a:r>
              <a:rPr lang="zh-TW" altLang="en-US" sz="3200" b="1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sz="32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40</a:t>
            </a:fld>
            <a:endParaRPr lang="en-US" altLang="zh-TW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5654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691680" y="130166"/>
            <a:ext cx="2258370" cy="762000"/>
          </a:xfrm>
          <a:noFill/>
          <a:ln>
            <a:noFill/>
          </a:ln>
          <a:effectLst/>
        </p:spPr>
        <p:txBody>
          <a:bodyPr lIns="91349" tIns="45674" rIns="91349" bIns="45674" anchor="b"/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3528" y="1099027"/>
            <a:ext cx="5400600" cy="58468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eaLnBrk="1" hangingPunct="1">
              <a:spcAft>
                <a:spcPts val="0"/>
              </a:spcAft>
              <a:tabLst>
                <a:tab pos="457200" algn="l"/>
              </a:tabLst>
              <a:defRPr sz="2800" b="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匯出校曆資料為 </a:t>
            </a:r>
            <a:r>
              <a:rPr lang="en-US" altLang="zh-TW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ICS </a:t>
            </a:r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41</a:t>
            </a:fld>
            <a:endParaRPr lang="en-US" altLang="zh-TW" dirty="0"/>
          </a:p>
        </p:txBody>
      </p:sp>
      <p:sp>
        <p:nvSpPr>
          <p:cNvPr id="7" name="向右箭號 6"/>
          <p:cNvSpPr/>
          <p:nvPr/>
        </p:nvSpPr>
        <p:spPr bwMode="auto">
          <a:xfrm rot="10800000">
            <a:off x="6348534" y="4778770"/>
            <a:ext cx="1209441" cy="727491"/>
          </a:xfrm>
          <a:prstGeom prst="rightArrow">
            <a:avLst/>
          </a:prstGeom>
          <a:noFill/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 rot="10800000">
            <a:off x="6343470" y="3160696"/>
            <a:ext cx="1209441" cy="727491"/>
          </a:xfrm>
          <a:prstGeom prst="rightArrow">
            <a:avLst/>
          </a:prstGeom>
          <a:noFill/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527" y="3389954"/>
            <a:ext cx="521138" cy="2689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47" y="5017672"/>
            <a:ext cx="535043" cy="2496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625" y="6132795"/>
            <a:ext cx="780790" cy="282007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 bwMode="auto">
          <a:xfrm rot="10800000">
            <a:off x="6390107" y="5910053"/>
            <a:ext cx="1209441" cy="727491"/>
          </a:xfrm>
          <a:prstGeom prst="rightArrow">
            <a:avLst/>
          </a:prstGeom>
          <a:noFill/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697917"/>
            <a:ext cx="4973668" cy="48994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1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42</a:t>
            </a:fld>
            <a:endParaRPr lang="en-US" altLang="zh-TW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380312" cy="762000"/>
          </a:xfrm>
        </p:spPr>
        <p:txBody>
          <a:bodyPr/>
          <a:lstStyle/>
          <a:p>
            <a:r>
              <a:rPr lang="zh-TW" altLang="en-US" sz="4000" dirty="0">
                <a:solidFill>
                  <a:srgbClr val="002060"/>
                </a:solidFill>
              </a:rPr>
              <a:t>學校管理</a:t>
            </a:r>
            <a:endParaRPr lang="zh-HK" altLang="en-US" sz="4000" dirty="0"/>
          </a:p>
        </p:txBody>
      </p:sp>
      <p:sp>
        <p:nvSpPr>
          <p:cNvPr id="10" name="矩形 9"/>
          <p:cNvSpPr/>
          <p:nvPr/>
        </p:nvSpPr>
        <p:spPr>
          <a:xfrm>
            <a:off x="539552" y="1147933"/>
            <a:ext cx="8712968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編修校曆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輸入學年的假期及事項資料，即可</a:t>
            </a:r>
            <a:r>
              <a:rPr lang="zh-TW" altLang="zh-H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自動計算</a:t>
            </a:r>
            <a:r>
              <a:rPr lang="zh-TW" altLang="zh-HK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總授課日數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，並檢查學校的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上學及假期日數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是否符合教育局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上課及假期日數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的要求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可製作不同文書軟件格式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Word, Excel)</a:t>
            </a:r>
            <a:endParaRPr lang="zh-TW" altLang="en-U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89" y="3046916"/>
            <a:ext cx="5685681" cy="2963070"/>
          </a:xfrm>
          <a:prstGeom prst="rect">
            <a:avLst/>
          </a:prstGeom>
        </p:spPr>
      </p:pic>
      <p:sp>
        <p:nvSpPr>
          <p:cNvPr id="18" name="爆炸 1 17"/>
          <p:cNvSpPr/>
          <p:nvPr/>
        </p:nvSpPr>
        <p:spPr>
          <a:xfrm>
            <a:off x="5865379" y="3121889"/>
            <a:ext cx="3240360" cy="2674767"/>
          </a:xfrm>
          <a:prstGeom prst="irregularSeal1">
            <a:avLst/>
          </a:prstGeom>
          <a:solidFill>
            <a:srgbClr val="FEC6CF"/>
          </a:solidFill>
          <a:ln w="28575">
            <a:solidFill>
              <a:srgbClr val="AB499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自動計算       上課日</a:t>
            </a:r>
            <a:endParaRPr kumimoji="0" lang="en-US" altLang="zh-HK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39"/>
          <p:cNvSpPr>
            <a:spLocks noGrp="1" noChangeArrowheads="1"/>
          </p:cNvSpPr>
          <p:nvPr>
            <p:ph type="title"/>
          </p:nvPr>
        </p:nvSpPr>
        <p:spPr>
          <a:xfrm>
            <a:off x="1763687" y="122925"/>
            <a:ext cx="3096344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</a:p>
        </p:txBody>
      </p:sp>
      <p:sp>
        <p:nvSpPr>
          <p:cNvPr id="13315" name="Rectangle 1037"/>
          <p:cNvSpPr>
            <a:spLocks noChangeArrowheads="1"/>
          </p:cNvSpPr>
          <p:nvPr/>
        </p:nvSpPr>
        <p:spPr bwMode="auto">
          <a:xfrm>
            <a:off x="755576" y="1484784"/>
            <a:ext cx="7560841" cy="396044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複製功能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班本</a:t>
            </a:r>
            <a:r>
              <a:rPr lang="zh-TW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科目、跨班別科目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省減資料輸入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確定學校資料後才能處理成績數據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 學期資料、班別基本資料、班本科目、跨班別科目及科目組別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不能再作任何修改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如需更正學校資料，必須重設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zh-TW" sz="3200" dirty="0"/>
              <a:t> </a:t>
            </a: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11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7"/>
          <p:cNvSpPr>
            <a:spLocks noChangeArrowheads="1"/>
          </p:cNvSpPr>
          <p:nvPr/>
        </p:nvSpPr>
        <p:spPr bwMode="auto">
          <a:xfrm>
            <a:off x="719572" y="1052736"/>
            <a:ext cx="8064896" cy="52205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策劃新學年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更新下學年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的各類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確定學校資料和學生考績綱要</a:t>
            </a: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複製資料到新學年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包括各模組的設定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開始新學年後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，可處理學生在新學年的升留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過渡至新學年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策劃中的新學年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過渡至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現學年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所有學生在下學年的在學記錄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妥善處理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過渡後才可點名</a:t>
            </a:r>
            <a:endParaRPr lang="en-US" altLang="zh-TW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zh-TW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35552" y="6273316"/>
            <a:ext cx="150844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44</a:t>
            </a:fld>
            <a:endParaRPr lang="en-US" altLang="zh-TW" dirty="0"/>
          </a:p>
        </p:txBody>
      </p:sp>
      <p:sp>
        <p:nvSpPr>
          <p:cNvPr id="4" name="Rectangle 1039"/>
          <p:cNvSpPr txBox="1">
            <a:spLocks noChangeArrowheads="1"/>
          </p:cNvSpPr>
          <p:nvPr/>
        </p:nvSpPr>
        <p:spPr>
          <a:xfrm>
            <a:off x="1694751" y="161887"/>
            <a:ext cx="716312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r>
              <a:rPr lang="zh-TW" altLang="en-US" dirty="0"/>
              <a:t>學校管理 </a:t>
            </a:r>
            <a:r>
              <a:rPr lang="en-US" altLang="zh-TW" dirty="0"/>
              <a:t>&gt;</a:t>
            </a:r>
            <a:r>
              <a:rPr lang="zh-TW" altLang="en-US" dirty="0"/>
              <a:t>策劃新學年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04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52636"/>
            <a:ext cx="324036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359532" y="1124744"/>
            <a:ext cx="8000487" cy="506794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</a:t>
            </a:r>
            <a:r>
              <a:rPr lang="en-US" altLang="zh-TW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包括監護人資料</a:t>
            </a:r>
            <a:r>
              <a:rPr lang="en-US" altLang="zh-TW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45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0321"/>
            <a:ext cx="6505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52636"/>
            <a:ext cx="324036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551561" y="1055209"/>
            <a:ext cx="8000487" cy="5735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在學紀錄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46</a:t>
            </a:fld>
            <a:endParaRPr lang="en-US" altLang="zh-TW" dirty="0"/>
          </a:p>
        </p:txBody>
      </p:sp>
      <p:grpSp>
        <p:nvGrpSpPr>
          <p:cNvPr id="17" name="群組 16"/>
          <p:cNvGrpSpPr/>
          <p:nvPr/>
        </p:nvGrpSpPr>
        <p:grpSpPr>
          <a:xfrm>
            <a:off x="179512" y="1686331"/>
            <a:ext cx="8605908" cy="4367844"/>
            <a:chOff x="202664" y="1725452"/>
            <a:chExt cx="8605908" cy="4367844"/>
          </a:xfrm>
        </p:grpSpPr>
        <p:grpSp>
          <p:nvGrpSpPr>
            <p:cNvPr id="6" name="Group 5"/>
            <p:cNvGrpSpPr/>
            <p:nvPr/>
          </p:nvGrpSpPr>
          <p:grpSpPr>
            <a:xfrm>
              <a:off x="202664" y="1725452"/>
              <a:ext cx="8605908" cy="3097569"/>
              <a:chOff x="202664" y="1725452"/>
              <a:chExt cx="8605908" cy="3097569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202664" y="1725452"/>
                <a:ext cx="8605908" cy="2592288"/>
                <a:chOff x="130103" y="2088537"/>
                <a:chExt cx="9107337" cy="2741199"/>
              </a:xfrm>
              <a:solidFill>
                <a:schemeClr val="accent1"/>
              </a:solidFill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130103" y="2088537"/>
                  <a:ext cx="9107337" cy="2741199"/>
                  <a:chOff x="165766" y="1175575"/>
                  <a:chExt cx="7886700" cy="2286000"/>
                </a:xfrm>
                <a:grpFill/>
              </p:grpSpPr>
              <p:pic>
                <p:nvPicPr>
                  <p:cNvPr id="11" name="圖片 1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65766" y="1175575"/>
                    <a:ext cx="7886700" cy="2286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</p:pic>
              <p:sp>
                <p:nvSpPr>
                  <p:cNvPr id="12" name="圓角矩形 11"/>
                  <p:cNvSpPr/>
                  <p:nvPr/>
                </p:nvSpPr>
                <p:spPr bwMode="auto">
                  <a:xfrm>
                    <a:off x="2896379" y="1441495"/>
                    <a:ext cx="717105" cy="270227"/>
                  </a:xfrm>
                  <a:prstGeom prst="roundRect">
                    <a:avLst/>
                  </a:prstGeom>
                  <a:noFill/>
                  <a:ln w="635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CC0099"/>
                      </a:buClr>
                      <a:buSzPct val="55000"/>
                      <a:buFont typeface="Wingdings" pitchFamily="2" charset="2"/>
                      <a:buNone/>
                      <a:tabLst/>
                    </a:pPr>
                    <a:endParaRPr kumimoji="0" lang="en-GB" sz="4000" b="1" i="0" u="none" strike="noStrike" cap="none" normalizeH="0" baseline="0">
                      <a:ln>
                        <a:noFill/>
                      </a:ln>
                      <a:solidFill>
                        <a:schemeClr val="folHlink"/>
                      </a:solidFill>
                      <a:effectLst/>
                      <a:latin typeface="Times New Roman" pitchFamily="18" charset="0"/>
                      <a:ea typeface="標楷體" pitchFamily="65" charset="-120"/>
                    </a:endParaRPr>
                  </a:p>
                </p:txBody>
              </p:sp>
            </p:grpSp>
            <p:sp>
              <p:nvSpPr>
                <p:cNvPr id="10" name="圓角矩形 9"/>
                <p:cNvSpPr/>
                <p:nvPr/>
              </p:nvSpPr>
              <p:spPr bwMode="auto">
                <a:xfrm>
                  <a:off x="8309686" y="4019464"/>
                  <a:ext cx="721681" cy="390516"/>
                </a:xfrm>
                <a:prstGeom prst="roundRect">
                  <a:avLst/>
                </a:prstGeom>
                <a:noFill/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99"/>
                    </a:buClr>
                    <a:buSzPct val="55000"/>
                    <a:buFont typeface="Wingdings" pitchFamily="2" charset="2"/>
                    <a:buNone/>
                    <a:tabLst/>
                  </a:pPr>
                  <a:endParaRPr kumimoji="0" lang="en-GB" sz="4000" b="1" i="0" u="none" strike="noStrike" cap="none" normalizeH="0" baseline="0">
                    <a:ln>
                      <a:noFill/>
                    </a:ln>
                    <a:solidFill>
                      <a:schemeClr val="folHlink"/>
                    </a:solidFill>
                    <a:effectLst/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sp>
            <p:nvSpPr>
              <p:cNvPr id="2" name="橢圓 1"/>
              <p:cNvSpPr/>
              <p:nvPr/>
            </p:nvSpPr>
            <p:spPr bwMode="auto">
              <a:xfrm>
                <a:off x="3599892" y="3252794"/>
                <a:ext cx="1080120" cy="663291"/>
              </a:xfrm>
              <a:prstGeom prst="ellipse">
                <a:avLst/>
              </a:prstGeom>
              <a:noFill/>
              <a:ln w="63500" cap="flat" cmpd="sng" algn="ctr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" name="向下箭號 4"/>
              <p:cNvSpPr/>
              <p:nvPr/>
            </p:nvSpPr>
            <p:spPr bwMode="auto">
              <a:xfrm>
                <a:off x="3964788" y="3916085"/>
                <a:ext cx="490726" cy="906936"/>
              </a:xfrm>
              <a:prstGeom prst="downArrow">
                <a:avLst/>
              </a:prstGeom>
              <a:solidFill>
                <a:srgbClr val="D60093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 bwMode="auto">
            <a:xfrm>
              <a:off x="2411760" y="2636912"/>
              <a:ext cx="72008" cy="108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635896" y="2634984"/>
              <a:ext cx="144016" cy="65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3405164" y="3645024"/>
              <a:ext cx="158724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6300192" y="5877272"/>
              <a:ext cx="144016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15" y="4783900"/>
            <a:ext cx="7225178" cy="1945526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1259632" y="5729175"/>
            <a:ext cx="1308996" cy="650000"/>
            <a:chOff x="1259632" y="5729175"/>
            <a:chExt cx="1308996" cy="650000"/>
          </a:xfrm>
        </p:grpSpPr>
        <p:sp>
          <p:nvSpPr>
            <p:cNvPr id="22" name="矩形 21"/>
            <p:cNvSpPr/>
            <p:nvPr/>
          </p:nvSpPr>
          <p:spPr bwMode="auto">
            <a:xfrm>
              <a:off x="2424612" y="5729175"/>
              <a:ext cx="144016" cy="65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1259632" y="5729175"/>
              <a:ext cx="185373" cy="65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8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1763688" y="152636"/>
            <a:ext cx="32403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kern="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13396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542925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如有更新，須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向教育局呈報學生資料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143445" y="1870318"/>
            <a:ext cx="7136755" cy="4279020"/>
            <a:chOff x="1143445" y="1870318"/>
            <a:chExt cx="7136755" cy="4279020"/>
          </a:xfrm>
        </p:grpSpPr>
        <p:grpSp>
          <p:nvGrpSpPr>
            <p:cNvPr id="4" name="Group 3"/>
            <p:cNvGrpSpPr/>
            <p:nvPr/>
          </p:nvGrpSpPr>
          <p:grpSpPr>
            <a:xfrm>
              <a:off x="1143445" y="1870318"/>
              <a:ext cx="7136755" cy="4279020"/>
              <a:chOff x="1143445" y="1870318"/>
              <a:chExt cx="7136755" cy="4279020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1143445" y="1870318"/>
                <a:ext cx="7136755" cy="4279020"/>
                <a:chOff x="1699666" y="3092975"/>
                <a:chExt cx="6048672" cy="3537179"/>
              </a:xfrm>
            </p:grpSpPr>
            <p:pic>
              <p:nvPicPr>
                <p:cNvPr id="8" name="圖片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99666" y="3092975"/>
                  <a:ext cx="6048672" cy="3537179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9" name="矩形 1"/>
                <p:cNvSpPr>
                  <a:spLocks noChangeArrowheads="1"/>
                </p:cNvSpPr>
                <p:nvPr/>
              </p:nvSpPr>
              <p:spPr bwMode="auto">
                <a:xfrm>
                  <a:off x="3287801" y="4489310"/>
                  <a:ext cx="2592388" cy="1873250"/>
                </a:xfrm>
                <a:prstGeom prst="rect">
                  <a:avLst/>
                </a:prstGeom>
                <a:noFill/>
                <a:ln w="63500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7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400">
                      <a:solidFill>
                        <a:srgbClr val="660066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rgbClr val="99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rgbClr val="66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1600">
                      <a:solidFill>
                        <a:srgbClr val="333399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None/>
                  </a:pPr>
                  <a:endParaRPr lang="zh-HK" altLang="en-US" sz="4000" dirty="0">
                    <a:solidFill>
                      <a:schemeClr val="folHlink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" name="矩形 4"/>
              <p:cNvSpPr/>
              <p:nvPr/>
            </p:nvSpPr>
            <p:spPr bwMode="auto">
              <a:xfrm>
                <a:off x="4222593" y="3581224"/>
                <a:ext cx="648072" cy="323577"/>
              </a:xfrm>
              <a:prstGeom prst="rect">
                <a:avLst/>
              </a:prstGeom>
              <a:noFill/>
              <a:ln w="63500" cap="flat" cmpd="sng" algn="ctr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HK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4355976" y="2603820"/>
              <a:ext cx="144016" cy="10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372601" y="2996952"/>
              <a:ext cx="127391" cy="97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3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48</a:t>
            </a:fld>
            <a:endParaRPr lang="en-US" altLang="zh-TW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3568" y="1124744"/>
            <a:ext cx="7992888" cy="41702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學生離校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endParaRPr lang="zh-TW" alt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As -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en-US" altLang="zh-TW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en-US" altLang="zh-TW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4" indent="-457200" eaLnBrk="1" hangingPunct="1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舊生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在收生實況調查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(Enrolment Survey)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前退學</a:t>
            </a: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endParaRPr lang="en-US" altLang="zh-TW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&amp; As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新學生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endParaRPr lang="en-US" altLang="zh-TW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4" indent="-457200" eaLnBrk="1" hangingPunct="1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收生實況調查前退學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63688" y="152636"/>
            <a:ext cx="32403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kern="0">
                <a:solidFill>
                  <a:srgbClr val="002060"/>
                </a:solidFill>
              </a:rPr>
              <a:t>學生資料</a:t>
            </a:r>
            <a:endParaRPr lang="zh-TW" altLang="en-US" sz="4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49</a:t>
            </a:fld>
            <a:endParaRPr lang="en-US" altLang="zh-TW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8064896" cy="46011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已有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學生編號入學學生 </a:t>
            </a:r>
          </a:p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未有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學生編號入學學生 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eaLnBrk="1" hangingPunct="1">
              <a:spcBef>
                <a:spcPts val="80"/>
              </a:spcBef>
              <a:buClr>
                <a:srgbClr val="CC0099"/>
              </a:buClr>
              <a:buSzPct val="100000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/ C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不應刪除學生資料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  -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學校自行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更改學生資料</a:t>
            </a:r>
          </a:p>
          <a:p>
            <a:pPr marL="1698625" indent="-1698625"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-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小六學生香港身份證號碼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Ds 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 marL="0" lvl="4" indent="4763" eaLnBrk="1" hangingPunct="1">
              <a:spcBef>
                <a:spcPts val="80"/>
              </a:spcBef>
              <a:buClr>
                <a:srgbClr val="CC0099"/>
              </a:buClr>
              <a:buSzPct val="100000"/>
              <a:defRPr/>
            </a:pP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因應教育局發出的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差異學生資料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補充學生資料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63688" y="152636"/>
            <a:ext cx="32403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kern="0">
                <a:solidFill>
                  <a:srgbClr val="002060"/>
                </a:solidFill>
              </a:rPr>
              <a:t>學生資料</a:t>
            </a:r>
            <a:endParaRPr lang="zh-TW" altLang="en-US" sz="4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98005" y="1765100"/>
            <a:ext cx="5976664" cy="4207829"/>
            <a:chOff x="98005" y="1765100"/>
            <a:chExt cx="5976664" cy="420782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5" y="1765100"/>
              <a:ext cx="5976664" cy="420782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3259609"/>
              <a:ext cx="4621804" cy="1977307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 bwMode="auto">
          <a:xfrm>
            <a:off x="1187624" y="5301207"/>
            <a:ext cx="4680520" cy="360040"/>
          </a:xfrm>
          <a:prstGeom prst="rect">
            <a:avLst/>
          </a:prstGeom>
          <a:solidFill>
            <a:srgbClr val="EE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2F92F-29C3-4515-ABAB-654215B02911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691681" y="101739"/>
            <a:ext cx="6192687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首頁 </a:t>
            </a:r>
            <a:r>
              <a:rPr kumimoji="0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快速存取</a:t>
            </a:r>
            <a:endParaRPr kumimoji="0" lang="zh-HK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0" y="1098067"/>
            <a:ext cx="9144000" cy="584683"/>
          </a:xfrm>
          <a:prstGeom prst="rect">
            <a:avLst/>
          </a:prstGeom>
          <a:noFill/>
          <a:ln w="25400">
            <a:noFill/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</a:t>
            </a:r>
            <a:r>
              <a:rPr kumimoji="0" lang="zh-HK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設定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個人快速存取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模組偏好</a:t>
            </a:r>
            <a:endParaRPr kumimoji="0" lang="zh-HK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2599" y="1765100"/>
            <a:ext cx="8794398" cy="4508701"/>
            <a:chOff x="82599" y="1765100"/>
            <a:chExt cx="8794398" cy="4508701"/>
          </a:xfrm>
        </p:grpSpPr>
        <p:pic>
          <p:nvPicPr>
            <p:cNvPr id="8" name="圖片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782" y="4149081"/>
              <a:ext cx="7751215" cy="212472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 bwMode="auto">
            <a:xfrm>
              <a:off x="1115616" y="1765100"/>
              <a:ext cx="3096344" cy="1087836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tabLst/>
                <a:defRPr/>
              </a:pPr>
              <a:endParaRPr kumimoji="0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82599" y="5754028"/>
              <a:ext cx="672977" cy="204453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tabLst/>
                <a:defRPr/>
              </a:pPr>
              <a:endParaRPr kumimoji="0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" name="橢圓 1"/>
            <p:cNvSpPr/>
            <p:nvPr/>
          </p:nvSpPr>
          <p:spPr bwMode="auto">
            <a:xfrm>
              <a:off x="1547664" y="4066730"/>
              <a:ext cx="1080120" cy="298374"/>
            </a:xfrm>
            <a:prstGeom prst="ellipse">
              <a:avLst/>
            </a:prstGeom>
            <a:noFill/>
            <a:ln w="63500" cap="flat" cmpd="sng" algn="ctr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  <a:defRPr/>
              </a:pPr>
              <a:endParaRPr kumimoji="0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4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52636"/>
            <a:ext cx="324036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470984" y="1520788"/>
            <a:ext cx="8531225" cy="2988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記錄為新生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舊生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3150" lvl="3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個別註冊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整批註冊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上載註冊檔案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座位表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3150" lvl="3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整批上載學生相片，以便編修座位表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學生科目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班本必修科目除外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96850" lvl="1" indent="-19685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239000" y="6165304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50</a:t>
            </a:fld>
            <a:endParaRPr lang="en-US" altLang="zh-TW" dirty="0"/>
          </a:p>
        </p:txBody>
      </p:sp>
      <p:sp>
        <p:nvSpPr>
          <p:cNvPr id="2" name="AutoShape 2" descr="clipart student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clipart student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clipart student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8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51</a:t>
            </a:fld>
            <a:endParaRPr lang="en-US" altLang="zh-TW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92336" y="1313243"/>
            <a:ext cx="3526118" cy="2603302"/>
          </a:xfrm>
          <a:prstGeom prst="rect">
            <a:avLst/>
          </a:prstGeom>
          <a:solidFill>
            <a:srgbClr val="CCFF99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與學校資料相關</a:t>
            </a:r>
            <a:endParaRPr lang="en-US" altLang="zh-TW" sz="3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US" sz="32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</a:t>
            </a:r>
            <a:r>
              <a:rPr lang="zh-TW" altLang="en-US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US" sz="32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endParaRPr lang="en-US" altLang="zh-TW" sz="32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CN" altLang="en-US" sz="32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CN" altLang="en-US" sz="32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管理及策劃</a:t>
            </a:r>
            <a:endParaRPr lang="en-US" altLang="zh-TW" sz="32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3705754" y="1296063"/>
            <a:ext cx="5328593" cy="5240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與學生資料相關</a:t>
            </a:r>
            <a:endParaRPr lang="en-US" altLang="zh-TW" sz="3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GB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GB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zh-TW" altLang="en-GB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GB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GB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endParaRPr lang="en-US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GB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endParaRPr lang="en-US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GB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</a:t>
            </a:r>
            <a:endParaRPr lang="en-US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US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人才資料庫</a:t>
            </a:r>
            <a:endParaRPr lang="en-US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zh-HK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HK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資助</a:t>
            </a:r>
            <a:r>
              <a:rPr lang="zh-TW" altLang="zh-HK" sz="3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endParaRPr lang="en-US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US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</a:t>
            </a:r>
            <a:r>
              <a:rPr lang="en-US" altLang="zh-TW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小一、中一</a:t>
            </a:r>
            <a:r>
              <a:rPr lang="en-US" altLang="zh-TW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US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考評局程序 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</a:t>
            </a:r>
            <a:r>
              <a:rPr lang="zh-TW" altLang="zh-TW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en-US" altLang="zh-TW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小三、小六</a:t>
            </a:r>
            <a:r>
              <a:rPr lang="en-US" altLang="zh-TW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3688" y="16488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rgbClr val="CC0099"/>
              </a:buClr>
              <a:buSzPct val="55000"/>
              <a:buNone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主要應用模組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177363" y="3853044"/>
            <a:ext cx="3528391" cy="13592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教職員資料相關</a:t>
            </a:r>
            <a:endParaRPr lang="en-US" altLang="zh-TW" sz="3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55000"/>
            </a:pPr>
            <a:r>
              <a:rPr lang="zh-TW" altLang="en-GB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36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71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52</a:t>
            </a:fld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536575" indent="-536575"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TW" altLang="en-US" sz="4000" kern="1200" dirty="0">
                <a:solidFill>
                  <a:srgbClr val="FF0000"/>
                </a:solidFill>
              </a:rPr>
              <a:t>與學校資料相關</a:t>
            </a:r>
            <a:r>
              <a:rPr lang="zh-TW" altLang="en-US" sz="4000" dirty="0">
                <a:solidFill>
                  <a:srgbClr val="FF0000"/>
                </a:solidFill>
              </a:rPr>
              <a:t>應用</a:t>
            </a:r>
            <a:r>
              <a:rPr lang="zh-TW" altLang="en-US" sz="4000" kern="1200" dirty="0">
                <a:solidFill>
                  <a:srgbClr val="FF0000"/>
                </a:solidFill>
              </a:rPr>
              <a:t>模組</a:t>
            </a:r>
            <a:endParaRPr lang="en-US" altLang="zh-TW" sz="4000" kern="1200" dirty="0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63688" y="1700808"/>
            <a:ext cx="5220580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CN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54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90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53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710148" y="1027640"/>
            <a:ext cx="611032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學校活動基本資料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活動名稱、地點、日期時段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參與者名單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四類學校活動資料：學校活動、課外活動、活動項目、留堂班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763687" y="162913"/>
            <a:ext cx="374403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4000" kern="1200">
                <a:solidFill>
                  <a:srgbClr val="002060"/>
                </a:solidFill>
              </a:rPr>
              <a:t>學校活動管理</a:t>
            </a:r>
            <a:endParaRPr lang="zh-TW" altLang="en-US" sz="4000" kern="1200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323528" y="1520788"/>
            <a:ext cx="2071765" cy="4538662"/>
            <a:chOff x="319076" y="1520788"/>
            <a:chExt cx="2071765" cy="4538662"/>
          </a:xfrm>
        </p:grpSpPr>
        <p:grpSp>
          <p:nvGrpSpPr>
            <p:cNvPr id="20" name="群組 19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學校設施 </a:t>
                </a: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活動類別</a:t>
                </a:r>
              </a:p>
            </p:txBody>
          </p:sp>
        </p:grpSp>
        <p:sp>
          <p:nvSpPr>
            <p:cNvPr id="21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教職員資料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54" y="3305325"/>
            <a:ext cx="5562078" cy="338368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 bwMode="auto">
          <a:xfrm>
            <a:off x="4139952" y="4978362"/>
            <a:ext cx="504056" cy="175263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7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72258"/>
            <a:ext cx="7466629" cy="336265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30074" y="6193243"/>
            <a:ext cx="896888" cy="457200"/>
          </a:xfrm>
        </p:spPr>
        <p:txBody>
          <a:bodyPr/>
          <a:lstStyle/>
          <a:p>
            <a:pPr algn="r"/>
            <a:fld id="{7B3C8E2D-E91C-4BBB-B7BA-C2875630DAEF}" type="slidenum">
              <a:rPr lang="zh-HK" altLang="en-US" smtClean="0"/>
              <a:pPr algn="r"/>
              <a:t>54</a:t>
            </a:fld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27684" y="22464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學校活動管理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91392" y="844583"/>
            <a:ext cx="8172908" cy="1267077"/>
          </a:xfrm>
        </p:spPr>
        <p:txBody>
          <a:bodyPr/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確定活動資料後，系統會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檢查時間</a:t>
            </a:r>
            <a:r>
              <a:rPr lang="en-US" altLang="zh-TW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地點</a:t>
            </a:r>
            <a:r>
              <a:rPr lang="en-US" altLang="zh-TW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</a:t>
            </a:r>
            <a:r>
              <a:rPr lang="en-US" altLang="zh-TW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教師的衝突情況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66393"/>
            <a:ext cx="6800850" cy="11906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53587"/>
            <a:ext cx="6670757" cy="24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147892" y="638473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55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340981" y="119675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記錄參與活動學生的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出席狀況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680" y="19506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</a:t>
            </a:r>
          </a:p>
        </p:txBody>
      </p:sp>
      <p:sp>
        <p:nvSpPr>
          <p:cNvPr id="6" name="矩形 5"/>
          <p:cNvSpPr/>
          <p:nvPr/>
        </p:nvSpPr>
        <p:spPr>
          <a:xfrm>
            <a:off x="323528" y="3609390"/>
            <a:ext cx="30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製作學校活動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通知書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、班級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參與記錄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22" y="3524698"/>
            <a:ext cx="4477110" cy="31616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95" y="1100149"/>
            <a:ext cx="4494163" cy="24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56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412776"/>
            <a:ext cx="7452828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學校活動管理員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網上校管系統管理員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能編修所有學校活動資料</a:t>
            </a:r>
            <a:endParaRPr lang="en-US" altLang="zh-C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ts val="500"/>
              </a:spcBef>
              <a:buClr>
                <a:srgbClr val="CC0099"/>
              </a:buClr>
              <a:buSzPct val="55000"/>
            </a:pPr>
            <a:endParaRPr lang="en-US" altLang="zh-CN" sz="1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學校活動用戶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只能編修作為建立者或專責教職員所負責的學校活動資料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22464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</a:t>
            </a:r>
          </a:p>
        </p:txBody>
      </p:sp>
    </p:spTree>
    <p:extLst>
      <p:ext uri="{BB962C8B-B14F-4D97-AF65-F5344CB8AC3E}">
        <p14:creationId xmlns:p14="http://schemas.microsoft.com/office/powerpoint/2010/main" val="36177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1763688" y="82550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002060"/>
                </a:solidFill>
              </a:rPr>
              <a:t>時間表編排</a:t>
            </a:r>
            <a:endParaRPr lang="en-US" altLang="zh-TW" sz="4000" kern="0" dirty="0">
              <a:solidFill>
                <a:srgbClr val="00206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827678" y="1100643"/>
            <a:ext cx="6316185" cy="54488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ts val="0"/>
              </a:spcBef>
              <a:buSzPct val="55000"/>
              <a:buNone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編製時間表方法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indent="-452438" eaLnBrk="1" hangingPunct="1">
              <a:spcBef>
                <a:spcPts val="300"/>
              </a:spcBef>
              <a:buClr>
                <a:srgbClr val="CC0099"/>
              </a:buClr>
              <a:buSzPct val="55000"/>
              <a:defRPr/>
            </a:pPr>
            <a:r>
              <a:rPr lang="zh-TW" altLang="zh-TW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r>
              <a:rPr lang="zh-TW" altLang="zh-TW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版時間表編排</a:t>
            </a:r>
            <a:r>
              <a:rPr lang="zh-TW" altLang="zh-TW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en-US" altLang="zh-TW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(STT)</a:t>
            </a:r>
            <a:endParaRPr lang="en-US" altLang="zh-TW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300"/>
              </a:spcBef>
              <a:buSzPct val="55000"/>
              <a:buNone/>
              <a:defRPr/>
            </a:pPr>
            <a:endParaRPr lang="en-US" altLang="zh-TW" sz="280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0"/>
              </a:spcBef>
              <a:buSzPct val="55000"/>
              <a:buNone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收集其他模組或外來數據檔的數據</a:t>
            </a: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編修基本時間表結構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編修及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核對已設定數據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產生時間表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提供時間表報告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300"/>
              </a:spcBef>
              <a:buClr>
                <a:srgbClr val="CC0099"/>
              </a:buClr>
              <a:buSzPct val="55000"/>
              <a:buNone/>
              <a:defRPr/>
            </a:pPr>
            <a:endParaRPr lang="en-US" altLang="zh-TW" sz="2800" b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57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23528" y="1520788"/>
            <a:ext cx="2071765" cy="3385344"/>
            <a:chOff x="319076" y="1520788"/>
            <a:chExt cx="2071765" cy="3385344"/>
          </a:xfrm>
        </p:grpSpPr>
        <p:grpSp>
          <p:nvGrpSpPr>
            <p:cNvPr id="9" name="群組 8"/>
            <p:cNvGrpSpPr/>
            <p:nvPr/>
          </p:nvGrpSpPr>
          <p:grpSpPr>
            <a:xfrm>
              <a:off x="323528" y="1520788"/>
              <a:ext cx="2067313" cy="2233612"/>
              <a:chOff x="1476003" y="1483767"/>
              <a:chExt cx="2067313" cy="2233612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校曆、學校</a:t>
                </a:r>
                <a:b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及班別</a:t>
                </a: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各項代碼</a:t>
                </a:r>
              </a:p>
            </p:txBody>
          </p:sp>
        </p:grpSp>
        <p:sp>
          <p:nvSpPr>
            <p:cNvPr id="10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有教學職務</a:t>
              </a:r>
              <a:b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之教員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</a:p>
          </p:txBody>
        </p:sp>
      </p:grp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323528" y="4995527"/>
            <a:ext cx="1079500" cy="1081087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1349" tIns="45674" rIns="91349" bIns="45674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GB" sz="200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26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980728"/>
            <a:ext cx="9020238" cy="667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STT 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操作更為靈活及更具彈性</a:t>
            </a:r>
            <a:endParaRPr lang="en-US" altLang="zh-TW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在個人電腦操作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容許教師同時編修多個時間表製成集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允許在編製中途新增教師、房間、班別和科目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允許容後選擇課堂的教師或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房間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STT 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工作流程更為有效</a:t>
            </a:r>
            <a:endParaRPr lang="en-US" altLang="zh-TW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整批修改學校資料和課堂設定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同步更新多個時間表視窗，並使用拖放功能，快速進行互動調校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提供更廣泛的課堂自動編製方法</a:t>
            </a: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報告以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格式輸出，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並新增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Mail-Merge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，可編製多款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zh-HK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endParaRPr lang="zh-TW" alt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9628" y="138277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endParaRPr lang="en-US" altLang="zh-TW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27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093075"/>
            <a:ext cx="8403468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財政預算、收支紀錄、財務報告編製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等事宜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可因應需要選用下列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模組組件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預算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編製及審核財政預算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簿記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日常收支帳、財務報表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職員成本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薪酬及公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強積金供款、僱主報稅表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固定資產登記冊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銷售及存貨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HK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每日收費記錄冊</a:t>
            </a:r>
            <a:endParaRPr lang="en-US" altLang="zh-HK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非經常津貼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27684" y="21140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CN" alt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</a:t>
            </a:r>
            <a:endParaRPr lang="en-US" altLang="zh-TW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55532" y="6273316"/>
            <a:ext cx="16884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41125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114985"/>
            <a:ext cx="7380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8956675" algn="r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網上校管系統日常工作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88616-EF39-42F0-A612-432FF095B03B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2372" y="139514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傳送系統版本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以測試聯遞系統運作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是否正常</a:t>
            </a:r>
            <a:endParaRPr kumimoji="0" lang="zh-TW" altLang="zh-TW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6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7" y="2636912"/>
            <a:ext cx="8243271" cy="2529186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17" name="矩形 13"/>
          <p:cNvSpPr/>
          <p:nvPr/>
        </p:nvSpPr>
        <p:spPr bwMode="auto">
          <a:xfrm>
            <a:off x="512373" y="4771444"/>
            <a:ext cx="603244" cy="31374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05370"/>
              </p:ext>
            </p:extLst>
          </p:nvPr>
        </p:nvGraphicFramePr>
        <p:xfrm>
          <a:off x="107504" y="1076768"/>
          <a:ext cx="8928992" cy="520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組件</a:t>
                      </a:r>
                      <a:endParaRPr lang="en-US" altLang="zh-TW" sz="2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日常工作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34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編製及審核財政預算</a:t>
                      </a:r>
                      <a:endParaRPr lang="en-US" altLang="zh-TW" sz="2800" b="1" kern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913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簿記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記錄日常收支</a:t>
                      </a:r>
                      <a:r>
                        <a:rPr lang="zh-TW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</a:t>
                      </a:r>
                      <a:endParaRPr lang="en-US" altLang="zh-TW" sz="2800" b="1" kern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列印</a:t>
                      </a: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財務報表</a:t>
                      </a:r>
                      <a:endParaRPr lang="en-US" altLang="zh-TW" sz="2800" b="1" kern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043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職員成本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記錄職員</a:t>
                      </a:r>
                      <a:r>
                        <a:rPr lang="zh-TW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薪酬</a:t>
                      </a: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公積金</a:t>
                      </a:r>
                      <a:r>
                        <a:rPr lang="en-US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強積金</a:t>
                      </a: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供</a:t>
                      </a:r>
                      <a:r>
                        <a:rPr lang="zh-HK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款</a:t>
                      </a:r>
                      <a:endParaRPr lang="en-US" altLang="zh-HK" sz="2800" b="1" kern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HK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</a:t>
                      </a: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製僱主報稅表</a:t>
                      </a:r>
                      <a:endParaRPr lang="en-US" altLang="zh-HK" sz="2800" b="1" kern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固定資產登記冊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457200" indent="-457200">
                        <a:spcBef>
                          <a:spcPts val="800"/>
                        </a:spcBef>
                        <a:buClr>
                          <a:srgbClr val="D6009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記錄相關的財務資料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銷售及存貨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每日收費記錄冊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非經常津貼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60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1727684" y="21140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CN" alt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</a:t>
            </a:r>
            <a:endParaRPr lang="en-US" altLang="zh-TW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3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61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7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8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auto">
          <a:xfrm>
            <a:off x="-7347" y="1772816"/>
            <a:ext cx="9094466" cy="20882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TW" altLang="en-US" sz="4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學校資料</a:t>
            </a: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相關</a:t>
            </a:r>
            <a:r>
              <a:rPr lang="zh-HK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工作流程</a:t>
            </a:r>
            <a:endParaRPr lang="zh-TW" altLang="en-US" sz="48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3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780708" y="35361"/>
            <a:ext cx="7325835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HK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HK" altLang="en-US" sz="40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79595" y="1424421"/>
            <a:ext cx="8326542" cy="422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lnSpc>
                <a:spcPts val="3000"/>
              </a:lnSpc>
              <a:spcBef>
                <a:spcPct val="40000"/>
              </a:spcBef>
              <a:buClr>
                <a:srgbClr val="FF0066"/>
              </a:buClr>
              <a:buNone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 </a:t>
            </a:r>
            <a:r>
              <a:rPr lang="en-US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/ 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None/>
            </a:pPr>
            <a:endParaRPr lang="en-US" altLang="zh-TW" sz="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None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新學年的學校資料</a:t>
            </a: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更新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學校的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基本資料及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設施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校曆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班級架構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及</a:t>
            </a:r>
            <a:r>
              <a:rPr lang="zh-TW" alt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科目組別／跨班別</a:t>
            </a:r>
            <a:r>
              <a:rPr lang="zh-TW" alt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科目</a:t>
            </a:r>
            <a:endParaRPr lang="en-GB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輸入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，包括班主任、各科節數及任教老師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等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確定新學年學校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62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</p:spTree>
    <p:extLst>
      <p:ext uri="{BB962C8B-B14F-4D97-AF65-F5344CB8AC3E}">
        <p14:creationId xmlns:p14="http://schemas.microsoft.com/office/powerpoint/2010/main" val="74604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30156" y="1268760"/>
            <a:ext cx="8135938" cy="35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 </a:t>
            </a:r>
            <a:r>
              <a:rPr lang="en-US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/ 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endParaRPr lang="zh-TW" altLang="en-US" sz="10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過渡到新學年</a:t>
            </a: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將現學年的 </a:t>
            </a:r>
            <a:r>
              <a:rPr lang="en-US" altLang="zh-TW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WebSAMS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過渡到新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過渡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程序完成後，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不能返回舊學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年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除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外，所有模組使用新學年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記錄新學年的學生出席資料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48884" y="15557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/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HK" altLang="en-US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0702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826939" y="1836327"/>
            <a:ext cx="7632849" cy="403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spcBef>
                <a:spcPct val="40000"/>
              </a:spcBef>
              <a:buClr>
                <a:srgbClr val="FF0066"/>
              </a:buClr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班別及科目資料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調查</a:t>
            </a:r>
            <a:endParaRPr lang="zh-TW" altLang="en-US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九月中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班別及每班開辦科目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至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教育局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教育局定義的科目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自行設定的科目須與教育局定義的科目作科目配對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每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班男女學生人數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以收生實況調查當日學生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在學現況為準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及科目資料調查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可傳送多於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一次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0"/>
            <a:ext cx="842297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/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HK" altLang="en-US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64</a:t>
            </a:fld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826939" y="112474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開學初、學年中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044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23528" y="980728"/>
            <a:ext cx="8640960" cy="49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endParaRPr lang="en-US" altLang="zh-TW" sz="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策劃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新學年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在系統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加入新的學年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，並將本學年相關模組的設定複製到新學年</a:t>
            </a: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設定新學年的班級架構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設定後才可處理學生本學年的升級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留級</a:t>
            </a: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預備時間表相關工作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如使用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WebSAMS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編排時間表，應先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處理下學年的學校資料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校舍、科目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、校曆等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63688" y="0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endParaRPr lang="zh-HK" altLang="en-US" sz="40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9463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3568" y="1268760"/>
            <a:ext cx="8064896" cy="51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1076325" indent="-44926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chemeClr val="tx1"/>
              </a:buClr>
              <a:buNone/>
              <a:defRPr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末</a:t>
            </a:r>
            <a:endParaRPr lang="en-US" altLang="zh-TW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None/>
              <a:defRPr/>
            </a:pPr>
            <a:endParaRPr lang="en-US" altLang="zh-TW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None/>
              <a:defRPr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預備工作</a:t>
            </a:r>
          </a:p>
          <a:p>
            <a:pPr marL="457200" lvl="1" indent="-457200" eaLnBrk="1" hangingPunct="1">
              <a:spcBef>
                <a:spcPts val="50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更新下學年教職員資料，可使用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虛置教職員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暫代未聘任的教師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教職員資料模組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57200" lvl="1" indent="-457200" eaLnBrk="1" hangingPunct="1">
              <a:spcBef>
                <a:spcPts val="50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策劃新學年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開始下一學年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892175" lvl="2" indent="-352425" eaLnBrk="1" hangingPunct="1">
              <a:spcBef>
                <a:spcPts val="500"/>
              </a:spcBef>
              <a:buClr>
                <a:srgbClr val="D60093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更新下學年班別結構及校舍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設施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892175" lvl="2" indent="-352425" eaLnBrk="1" hangingPunct="1">
              <a:spcBef>
                <a:spcPts val="500"/>
              </a:spcBef>
              <a:buClr>
                <a:srgbClr val="D60093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下學年科目資料及教擔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學校管理模組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801654" y="-2738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4194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3568" y="1556792"/>
            <a:ext cx="8064896" cy="250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1076325" indent="-44926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150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版時間表編排工具</a:t>
            </a:r>
            <a:r>
              <a:rPr lang="en-US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(STT)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r>
              <a:rPr lang="en-US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en-US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匯出科目、教職員、房間及班別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等資料作出修改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628650">
              <a:spcBef>
                <a:spcPts val="1500"/>
              </a:spcBef>
              <a:buClr>
                <a:schemeClr val="tx1"/>
              </a:buClr>
              <a:buNone/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註：若在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STT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新增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修改科目、教職員、房間及班別的代碼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名稱，須在網上校管系統作出相對應的更新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4692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50943" y="1765358"/>
            <a:ext cx="7809490" cy="48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編製時間表後</a:t>
            </a:r>
          </a:p>
          <a:p>
            <a:pPr marL="528638" lvl="1" indent="-457200" eaLnBrk="1" hangingPunct="1">
              <a:spcBef>
                <a:spcPts val="8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把已完成的時間表設定為終結，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可顯示各班時間表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班別資料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班別時間表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28638" lvl="1" indent="-457200" eaLnBrk="1" hangingPunct="1">
              <a:spcBef>
                <a:spcPts val="8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已選擇為終結的時間表，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可供編修代課資料用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教職員調配模組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8638" lvl="1" indent="-457200" eaLnBrk="1" hangingPunct="1">
              <a:spcBef>
                <a:spcPts val="8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可顯示教師時間表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職務概況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時間表課擔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eaLnBrk="1" hangingPunct="1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4462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68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650943" y="975263"/>
            <a:ext cx="182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439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69</a:t>
            </a:fld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536575" indent="-536575"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TW" altLang="en-US" sz="4000" dirty="0">
                <a:solidFill>
                  <a:srgbClr val="FF0000"/>
                </a:solidFill>
              </a:rPr>
              <a:t>與教職員資料相關應用</a:t>
            </a:r>
            <a:r>
              <a:rPr lang="zh-TW" altLang="en-US" sz="4000" kern="1200" dirty="0">
                <a:solidFill>
                  <a:srgbClr val="FF0000"/>
                </a:solidFill>
              </a:rPr>
              <a:t>模組</a:t>
            </a:r>
            <a:endParaRPr lang="en-US" altLang="zh-TW" sz="4000" kern="1200" dirty="0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63688" y="1700808"/>
            <a:ext cx="5220580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54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40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1520" y="1205943"/>
            <a:ext cx="10801200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55000"/>
              <a:buNone/>
              <a:defRPr/>
            </a:pPr>
            <a:r>
              <a:rPr lang="zh-TW" altLang="en-US" sz="32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學校因應</a:t>
            </a: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校情需要自行進行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資料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備份</a:t>
            </a:r>
            <a:endParaRPr lang="zh-TW" altLang="en-US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46400" marR="0" lvl="1" indent="-490538" algn="l" defTabSz="100171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系統管理員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須確保每次備份工作成功</a:t>
            </a: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endParaRPr kumimoji="0" lang="zh-TW" alt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47430" y="127521"/>
            <a:ext cx="7380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8956675" algn="r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網上校管系統日常工作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88616-EF39-42F0-A612-432FF095B03B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6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705612" y="200834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教職員調配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94620" y="1268760"/>
            <a:ext cx="2071765" cy="3385344"/>
            <a:chOff x="319076" y="1520788"/>
            <a:chExt cx="2071765" cy="3385344"/>
          </a:xfrm>
        </p:grpSpPr>
        <p:grpSp>
          <p:nvGrpSpPr>
            <p:cNvPr id="6" name="群組 5"/>
            <p:cNvGrpSpPr/>
            <p:nvPr/>
          </p:nvGrpSpPr>
          <p:grpSpPr>
            <a:xfrm>
              <a:off x="323528" y="1520788"/>
              <a:ext cx="2067313" cy="2233612"/>
              <a:chOff x="1476003" y="1483767"/>
              <a:chExt cx="2067313" cy="2233612"/>
            </a:xfrm>
          </p:grpSpPr>
          <p:sp>
            <p:nvSpPr>
              <p:cNvPr id="9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校曆、學校</a:t>
                </a:r>
                <a:b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及班別資料</a:t>
                </a:r>
              </a:p>
            </p:txBody>
          </p:sp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各項代碼</a:t>
                </a:r>
              </a:p>
            </p:txBody>
          </p:sp>
        </p:grpSp>
        <p:sp>
          <p:nvSpPr>
            <p:cNvPr id="7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教職員資料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624773" y="1200614"/>
            <a:ext cx="5194195" cy="6412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52438" lvl="1" indent="-45243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編修教職員的缺席和假期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包括病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假及放假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562169" y="4636857"/>
            <a:ext cx="3314120" cy="6168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52438" lvl="1" indent="-45243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師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代課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58226"/>
            <a:ext cx="4687128" cy="19384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02" y="4426433"/>
            <a:ext cx="3451402" cy="22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4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306755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</a:rPr>
              <a:t>教職員調配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71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425526" y="1051906"/>
            <a:ext cx="7174022" cy="117570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預備工作</a:t>
            </a:r>
            <a:endParaRPr lang="en-US" altLang="zh-TW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儲存於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016" y="2196383"/>
            <a:ext cx="7186383" cy="3158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25526" y="5373216"/>
            <a:ext cx="7174022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擬定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編排代課準則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及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相關安排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44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4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306755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</a:rPr>
              <a:t>教職員調配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606355" y="1046958"/>
            <a:ext cx="2927340" cy="5378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ts val="300"/>
              </a:spcBef>
              <a:buClr>
                <a:srgbClr val="CC0099"/>
              </a:buClr>
              <a:buSzPct val="55000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查詢病假結餘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72</a:t>
            </a:fld>
            <a:endParaRPr lang="en-US" altLang="zh-TW" dirty="0"/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640792"/>
            <a:ext cx="5788867" cy="1982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06355" y="3822221"/>
            <a:ext cx="3610701" cy="5378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ts val="300"/>
              </a:spcBef>
              <a:buClr>
                <a:srgbClr val="CC0099"/>
              </a:buClr>
              <a:buSzPct val="55000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查詢代課結餘累進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75" y="4385160"/>
            <a:ext cx="6276924" cy="191377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9771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73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1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7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 bwMode="auto">
          <a:xfrm>
            <a:off x="-7347" y="1772816"/>
            <a:ext cx="9094466" cy="20882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TW" altLang="en-US" sz="4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</a:t>
            </a: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相關</a:t>
            </a:r>
            <a:r>
              <a:rPr lang="zh-HK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工作流程</a:t>
            </a:r>
            <a:endParaRPr lang="zh-TW" altLang="en-US" sz="48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8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74</a:t>
            </a:fld>
            <a:endParaRPr lang="en-US" altLang="zh-TW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04607"/>
              </p:ext>
            </p:extLst>
          </p:nvPr>
        </p:nvGraphicFramePr>
        <p:xfrm>
          <a:off x="985837" y="1363020"/>
          <a:ext cx="7186600" cy="15841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86600">
                  <a:extLst>
                    <a:ext uri="{9D8B030D-6E8A-4147-A177-3AD203B41FA5}">
                      <a16:colId xmlns:a16="http://schemas.microsoft.com/office/drawing/2014/main" val="2103457960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3600" b="1" u="none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日常工作</a:t>
                      </a:r>
                      <a:endParaRPr lang="en-US" altLang="zh-TW" sz="3600" b="1" u="none" kern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編修教職員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zh-TW" altLang="en-US" sz="3200" b="1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缺席和假期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紀錄</a:t>
                      </a:r>
                      <a:endParaRPr lang="en-US" altLang="zh-TW" sz="3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安排</a:t>
                      </a:r>
                      <a:r>
                        <a:rPr lang="zh-TW" altLang="zh-TW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代課</a:t>
                      </a:r>
                      <a:endParaRPr lang="en-US" altLang="zh-CN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4862746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691680" y="164346"/>
            <a:ext cx="3370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教職員調配</a:t>
            </a:r>
          </a:p>
        </p:txBody>
      </p:sp>
      <p:sp>
        <p:nvSpPr>
          <p:cNvPr id="7" name="矩形 6"/>
          <p:cNvSpPr/>
          <p:nvPr/>
        </p:nvSpPr>
        <p:spPr>
          <a:xfrm>
            <a:off x="970001" y="3278681"/>
            <a:ext cx="186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39152"/>
              </p:ext>
            </p:extLst>
          </p:nvPr>
        </p:nvGraphicFramePr>
        <p:xfrm>
          <a:off x="1017296" y="3925012"/>
          <a:ext cx="7186600" cy="12407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86600">
                  <a:extLst>
                    <a:ext uri="{9D8B030D-6E8A-4147-A177-3AD203B41FA5}">
                      <a16:colId xmlns:a16="http://schemas.microsoft.com/office/drawing/2014/main" val="2103457960"/>
                    </a:ext>
                  </a:extLst>
                </a:gridCol>
              </a:tblGrid>
              <a:tr h="124073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計算教職員</a:t>
                      </a:r>
                      <a:r>
                        <a:rPr lang="zh-TW" altLang="en-US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上學年病假</a:t>
                      </a:r>
                      <a:r>
                        <a:rPr lang="zh-TW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結餘</a:t>
                      </a:r>
                      <a:endParaRPr lang="en-US" altLang="zh-TW" sz="3200" b="1" kern="1200" dirty="0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CN" altLang="en-US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匯入</a:t>
                      </a:r>
                      <a:r>
                        <a:rPr lang="zh-TW" altLang="zh-TW" sz="32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時間表編排模組</a:t>
                      </a:r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的教師上課資料</a:t>
                      </a:r>
                      <a:endParaRPr lang="en-US" altLang="zh-CN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486274607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16477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455532" y="6309320"/>
            <a:ext cx="16884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75</a:t>
            </a:fld>
            <a:endParaRPr lang="en-US" altLang="zh-TW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763688" y="240347"/>
            <a:ext cx="7380312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536575" indent="-536575"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TW" altLang="en-US" sz="4000" kern="1200" dirty="0">
                <a:solidFill>
                  <a:srgbClr val="FF0000"/>
                </a:solidFill>
              </a:rPr>
              <a:t>與學生資料</a:t>
            </a:r>
            <a:r>
              <a:rPr lang="zh-TW" altLang="en-US" sz="4000" dirty="0">
                <a:solidFill>
                  <a:srgbClr val="FF0000"/>
                </a:solidFill>
              </a:rPr>
              <a:t>相關應用模組</a:t>
            </a:r>
            <a:endParaRPr lang="en-US" altLang="zh-TW" sz="4000" kern="1200" dirty="0">
              <a:solidFill>
                <a:srgbClr val="FF0000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1619672" y="1484784"/>
            <a:ext cx="6300700" cy="43564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GB" sz="32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GB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人才資料庫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zh-HK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在職</a:t>
            </a:r>
            <a:r>
              <a:rPr lang="zh-TW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家庭及學生資助事務處</a:t>
            </a:r>
            <a:r>
              <a:rPr lang="en-US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</a:t>
            </a:r>
            <a:r>
              <a:rPr lang="en-US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0070C0"/>
              </a:buClr>
              <a:buSzPct val="100000"/>
            </a:pPr>
            <a:endParaRPr lang="en-US" altLang="zh-TW" sz="36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8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71556" y="6273316"/>
            <a:ext cx="147244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76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846122" y="1503856"/>
            <a:ext cx="5902342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缺席資料</a:t>
            </a: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除使用桌面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支援使用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流動裝置</a:t>
            </a:r>
            <a:endParaRPr lang="en-US" altLang="zh-CN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各種編修方法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 </a:t>
            </a:r>
            <a:r>
              <a:rPr lang="en-US" altLang="zh-TW" sz="3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Chrome, 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Safari </a:t>
            </a:r>
            <a:r>
              <a:rPr lang="zh-TW" altLang="en-US" sz="3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3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可上傳檔案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整批匯入出席資料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80" y="164830"/>
            <a:ext cx="3370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學生出席資料</a:t>
            </a:r>
            <a:endParaRPr lang="en-GB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60470" y="1206992"/>
            <a:ext cx="2067313" cy="4538662"/>
            <a:chOff x="1476003" y="1483767"/>
            <a:chExt cx="2067313" cy="4538662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座位表、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校曆、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</a:t>
              </a:r>
              <a:r>
                <a:rPr lang="zh-TW" altLang="en-US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160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缺席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、遲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早退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1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FF14AA-18E3-4BEF-96D5-37D2A27E5032}" type="slidenum">
              <a:rPr lang="en-US" altLang="zh-TW" sz="100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77</a:t>
            </a:fld>
            <a:endParaRPr lang="en-US" altLang="zh-TW" dirty="0"/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539552" y="1124744"/>
            <a:ext cx="8352928" cy="594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eaLnBrk="1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預備工作</a:t>
            </a:r>
            <a:endParaRPr lang="en-US" altLang="zh-TW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學校管理模組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：設定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校曆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班別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資料</a:t>
            </a:r>
            <a:endParaRPr lang="zh-HK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學生資料模組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：設定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班別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班號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座位表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代碼管理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模組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：設定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缺課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遲到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早退的</a:t>
            </a:r>
            <a:r>
              <a:rPr lang="en-US" altLang="zh-CN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			 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原因代碼</a:t>
            </a:r>
            <a:endParaRPr lang="zh-TW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學生出席資料模組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979488" lvl="1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設定</a:t>
            </a:r>
            <a:r>
              <a:rPr lang="zh-TW" altLang="en-US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出席紀錄參數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例如：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預設原因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要跟進的連續缺課日數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每日點名次數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pPr marL="979488" lvl="1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設定</a:t>
            </a:r>
            <a:r>
              <a:rPr lang="zh-TW" altLang="en-US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特別出席日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：可為其他非上課日設定需要點名的班級</a:t>
            </a:r>
          </a:p>
          <a:p>
            <a:pPr marL="979488" lvl="1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endParaRPr lang="zh-TW" altLang="en-US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1" name="標題 14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學生出席資料</a:t>
            </a:r>
            <a:endParaRPr lang="en-GB" altLang="zh-TW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61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FF14AA-18E3-4BEF-96D5-37D2A27E5032}" type="slidenum">
              <a:rPr lang="en-US" altLang="zh-TW" sz="100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16115" y="1376772"/>
            <a:ext cx="3204357" cy="3637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rgbClr val="FFFFC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4013" indent="-354013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每日點名次數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最多兩次</a:t>
            </a:r>
          </a:p>
          <a:p>
            <a:pPr marL="354013" indent="-354013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切勿在學期中修改點名次數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，否則所有缺席紀錄將被取消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691680" y="206609"/>
            <a:ext cx="3399046" cy="70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</a:rPr>
              <a:t>學生出席資料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78</a:t>
            </a:fld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184576" cy="56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128983"/>
            <a:ext cx="89644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可按學校情況選擇合適的記錄方式編修出席資料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適合個別課室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已設定座位表的班別才可使用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方便編修長期缺課的學生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整批處理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適合校務處使用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依班名單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適合個別課室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4">
              <a:spcBef>
                <a:spcPts val="300"/>
              </a:spcBef>
              <a:buClr>
                <a:srgbClr val="CC0099"/>
              </a:buClr>
              <a:buSzPct val="55000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383524" y="6273316"/>
            <a:ext cx="176047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79</a:t>
            </a:fld>
            <a:endParaRPr lang="en-US" altLang="zh-TW" dirty="0"/>
          </a:p>
        </p:txBody>
      </p:sp>
      <p:sp>
        <p:nvSpPr>
          <p:cNvPr id="5" name="標題 14"/>
          <p:cNvSpPr txBox="1">
            <a:spLocks/>
          </p:cNvSpPr>
          <p:nvPr/>
        </p:nvSpPr>
        <p:spPr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0" dirty="0">
                <a:solidFill>
                  <a:srgbClr val="002060"/>
                </a:solidFill>
              </a:rPr>
              <a:t>學生出席資料</a:t>
            </a:r>
            <a:endParaRPr lang="en-GB" altLang="zh-TW" sz="4000" kern="0" dirty="0">
              <a:solidFill>
                <a:srgbClr val="00206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3" y="4672746"/>
            <a:ext cx="8135107" cy="1492558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67744" y="4869160"/>
            <a:ext cx="2701526" cy="288032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4427984" y="5589240"/>
            <a:ext cx="144016" cy="21602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715266" y="116632"/>
            <a:ext cx="7380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8956675" algn="r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網上校管系統日常工作</a:t>
            </a:r>
          </a:p>
        </p:txBody>
      </p:sp>
      <p:sp>
        <p:nvSpPr>
          <p:cNvPr id="35844" name="Text Box 22"/>
          <p:cNvSpPr txBox="1">
            <a:spLocks noChangeArrowheads="1"/>
          </p:cNvSpPr>
          <p:nvPr/>
        </p:nvSpPr>
        <p:spPr bwMode="auto">
          <a:xfrm>
            <a:off x="971600" y="1187953"/>
            <a:ext cx="7560841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ts val="500"/>
              </a:spcBef>
              <a:buSzPct val="55000"/>
              <a:buNone/>
              <a:defRPr/>
            </a:pPr>
            <a:r>
              <a:rPr kumimoji="0" lang="zh-TW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kumimoji="0" lang="zh-TW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kumimoji="0" lang="en-US" altLang="zh-TW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  <a:defRPr/>
            </a:pP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定期</a:t>
            </a:r>
            <a:r>
              <a:rPr kumimoji="0" lang="zh-TW" altLang="zh-TW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重設</a:t>
            </a: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定期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定時檢視系統的操作紀錄，跟進異常的登入情況</a:t>
            </a:r>
            <a:r>
              <a:rPr lang="zh-TW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88616-EF39-42F0-A612-432FF095B03B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7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CE478E-0DDA-468D-86AF-1133B27001C9}" type="slidenum">
              <a:rPr lang="en-US" altLang="zh-TW" sz="100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1053237"/>
            <a:ext cx="8108813" cy="2923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4013" indent="-354013" algn="just"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依班點名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功能：沒有缺席紀錄的學生會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 algn="just">
              <a:buClr>
                <a:srgbClr val="CC0099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沒有使用網上校管系統點名，可使用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輸入資料功能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，把使用其他軟件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方法記錄學生出席的數據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655676" y="164925"/>
            <a:ext cx="3262248" cy="70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GB" sz="4000" dirty="0">
                <a:solidFill>
                  <a:srgbClr val="002060"/>
                </a:solidFill>
              </a:rPr>
              <a:t>學生出席資料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80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49" y="3990586"/>
            <a:ext cx="7543800" cy="236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6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58000" y="6273316"/>
            <a:ext cx="2286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81</a:t>
            </a:fld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575556" y="1160748"/>
            <a:ext cx="8388932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編修學生缺席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懷疑退學紀錄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呈報缺課個案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073150" lvl="3" indent="-447675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連續缺課的第七天當日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呈報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表格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A</a:t>
            </a:r>
          </a:p>
          <a:p>
            <a:pPr marL="1073150" lvl="3" indent="-447675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懷疑退學學生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復課後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呈報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表格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B</a:t>
            </a:r>
            <a:endParaRPr lang="zh-TW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>
              <a:spcBef>
                <a:spcPts val="300"/>
              </a:spcBef>
            </a:pPr>
            <a:endParaRPr lang="zh-TW" altLang="en-US" sz="3600" dirty="0"/>
          </a:p>
          <a:p>
            <a:pPr eaLnBrk="1" hangingPunct="1">
              <a:spcBef>
                <a:spcPts val="300"/>
              </a:spcBef>
            </a:pPr>
            <a:endParaRPr lang="en-US" altLang="zh-TW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>
              <a:spcBef>
                <a:spcPts val="300"/>
              </a:spcBef>
            </a:pPr>
            <a:endParaRPr lang="zh-TW" alt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>
              <a:spcBef>
                <a:spcPts val="300"/>
              </a:spcBef>
            </a:pPr>
            <a:endParaRPr lang="en-US" altLang="zh-TW" sz="4800" dirty="0"/>
          </a:p>
        </p:txBody>
      </p:sp>
      <p:sp>
        <p:nvSpPr>
          <p:cNvPr id="6" name="標題 14"/>
          <p:cNvSpPr txBox="1">
            <a:spLocks/>
          </p:cNvSpPr>
          <p:nvPr/>
        </p:nvSpPr>
        <p:spPr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0" dirty="0">
                <a:solidFill>
                  <a:srgbClr val="002060"/>
                </a:solidFill>
              </a:rPr>
              <a:t>學生出席資料</a:t>
            </a:r>
            <a:endParaRPr lang="en-GB" altLang="zh-TW" sz="4000" kern="0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67" y="3236241"/>
            <a:ext cx="6395785" cy="32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資料（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4122" y="1852873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分配教職員</a:t>
            </a:r>
            <a:r>
              <a:rPr lang="zh-TW" alt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接收登入提示</a:t>
            </a:r>
            <a:r>
              <a:rPr lang="zh-TW" altLang="en-US" sz="3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訊息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有學生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連續缺課六天及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或七天或以上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</a:t>
            </a: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提示電</a:t>
            </a:r>
            <a:r>
              <a:rPr lang="zh-TW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郵</a:t>
            </a:r>
            <a:endParaRPr lang="en-US" altLang="zh-TW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439964"/>
            <a:ext cx="6753462" cy="26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資料（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3837" y="1772816"/>
            <a:ext cx="7272808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如有學生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連續缺課八天或以上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系統將傳送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提示電郵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予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endParaRPr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514350" indent="-514350"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「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校長組別」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用戶</a:t>
            </a:r>
            <a:endParaRPr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514350" indent="-514350"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及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教育局缺課個案專責小組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51700"/>
            <a:ext cx="8900013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5576" y="1229566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自動搜尋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連續缺席七日或以上的懷疑退學學生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校曆資料 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出席紀錄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7684" y="201183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學生出席資料</a:t>
            </a:r>
            <a:endParaRPr lang="en-GB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24" y="3406904"/>
            <a:ext cx="5723210" cy="2645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91536" y="6273316"/>
            <a:ext cx="16524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84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53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85</a:t>
            </a:fld>
            <a:endParaRPr lang="en-US" altLang="zh-TW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16680"/>
              </p:ext>
            </p:extLst>
          </p:nvPr>
        </p:nvGraphicFramePr>
        <p:xfrm>
          <a:off x="899592" y="1628800"/>
          <a:ext cx="7741960" cy="2590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41960">
                  <a:extLst>
                    <a:ext uri="{9D8B030D-6E8A-4147-A177-3AD203B41FA5}">
                      <a16:colId xmlns:a16="http://schemas.microsoft.com/office/drawing/2014/main" val="2103457960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3200" b="1" u="none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日常工作</a:t>
                      </a:r>
                      <a:endParaRPr lang="en-US" altLang="zh-TW" sz="3200" b="1" u="none" kern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lvl="1" indent="-444500" algn="l" rtl="0" eaLnBrk="1" fontAlgn="base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更新學生出席紀錄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缺席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遲到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早退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marR="0" lvl="1" indent="-444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呈交</a:t>
                      </a:r>
                      <a:r>
                        <a:rPr lang="zh-CN" altLang="en-US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表格</a:t>
                      </a:r>
                      <a:r>
                        <a:rPr lang="en-US" altLang="zh-CN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A(</a:t>
                      </a:r>
                      <a:r>
                        <a:rPr lang="zh-CN" altLang="en-US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懷疑退學</a:t>
                      </a:r>
                      <a:r>
                        <a:rPr lang="en-US" altLang="zh-CN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</a:t>
                      </a:r>
                      <a:r>
                        <a:rPr lang="zh-CN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表格</a:t>
                      </a:r>
                      <a:r>
                        <a:rPr lang="en-US" altLang="zh-TW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en-US" altLang="zh-CN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復課</a:t>
                      </a:r>
                      <a:r>
                        <a:rPr lang="en-US" altLang="zh-CN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CN" sz="3200" b="1" kern="1200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lvl="1" indent="-444500" algn="l" rtl="0" eaLnBrk="1" fontAlgn="base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提取學生出席資料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zh-TW" altLang="zh-TW" sz="32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學生成績</a:t>
                      </a:r>
                      <a:r>
                        <a:rPr lang="zh-TW" altLang="en-US" sz="32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模組</a:t>
                      </a:r>
                      <a:endParaRPr lang="en-US" altLang="zh-TW" sz="32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marR="0" lvl="1" indent="-444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3200" b="1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開學初</a:t>
                      </a:r>
                      <a:r>
                        <a:rPr lang="zh-TW" altLang="zh-TW" sz="3200" b="1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</a:t>
                      </a:r>
                      <a:r>
                        <a:rPr lang="zh-TW" altLang="zh-TW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出席紀錄參數</a:t>
                      </a:r>
                      <a:r>
                        <a:rPr lang="zh-TW" altLang="zh-TW" sz="3200" b="1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特別出席日</a:t>
                      </a:r>
                      <a:endParaRPr lang="en-US" altLang="zh-TW" sz="3200" b="1" kern="1200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4862746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691680" y="18864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en-GB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5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074"/>
          <p:cNvSpPr>
            <a:spLocks noGrp="1" noChangeArrowheads="1"/>
          </p:cNvSpPr>
          <p:nvPr>
            <p:ph type="title"/>
          </p:nvPr>
        </p:nvSpPr>
        <p:spPr>
          <a:xfrm>
            <a:off x="1727684" y="122925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課外活動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7411" name="Rectangle 2062"/>
          <p:cNvSpPr>
            <a:spLocks noChangeArrowheads="1"/>
          </p:cNvSpPr>
          <p:nvPr/>
        </p:nvSpPr>
        <p:spPr bwMode="auto">
          <a:xfrm>
            <a:off x="2987868" y="1510231"/>
            <a:ext cx="6048628" cy="48610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處理課外活動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網上報名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86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23205" y="1510231"/>
            <a:ext cx="2071765" cy="4538662"/>
            <a:chOff x="319076" y="1520788"/>
            <a:chExt cx="2071765" cy="4538662"/>
          </a:xfrm>
        </p:grpSpPr>
        <p:grpSp>
          <p:nvGrpSpPr>
            <p:cNvPr id="7" name="群組 6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課外活動、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職位等代碼</a:t>
                </a: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課外活動、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職位等代碼</a:t>
                </a:r>
              </a:p>
            </p:txBody>
          </p:sp>
        </p:grpSp>
        <p:sp>
          <p:nvSpPr>
            <p:cNvPr id="8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負責活動的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6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87</a:t>
            </a:fld>
            <a:endParaRPr lang="en-US" altLang="zh-TW" dirty="0"/>
          </a:p>
        </p:txBody>
      </p:sp>
      <p:sp>
        <p:nvSpPr>
          <p:cNvPr id="38" name="Rectangle 2074"/>
          <p:cNvSpPr txBox="1">
            <a:spLocks noChangeArrowheads="1"/>
          </p:cNvSpPr>
          <p:nvPr/>
        </p:nvSpPr>
        <p:spPr bwMode="auto">
          <a:xfrm>
            <a:off x="1828478" y="152400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>
                <a:solidFill>
                  <a:srgbClr val="002060"/>
                </a:solidFill>
              </a:rPr>
              <a:t>課外活動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498" y="1412776"/>
            <a:ext cx="8808480" cy="5089624"/>
            <a:chOff x="543178" y="1359117"/>
            <a:chExt cx="8210672" cy="4885880"/>
          </a:xfrm>
        </p:grpSpPr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543178" y="1724199"/>
              <a:ext cx="4204232" cy="4520798"/>
              <a:chOff x="-256" y="1310"/>
              <a:chExt cx="3272" cy="3797"/>
            </a:xfrm>
          </p:grpSpPr>
          <p:sp>
            <p:nvSpPr>
              <p:cNvPr id="18" name="Freeform 3"/>
              <p:cNvSpPr>
                <a:spLocks/>
              </p:cNvSpPr>
              <p:nvPr/>
            </p:nvSpPr>
            <p:spPr bwMode="auto">
              <a:xfrm flipV="1">
                <a:off x="962" y="2426"/>
                <a:ext cx="1510" cy="459"/>
              </a:xfrm>
              <a:custGeom>
                <a:avLst/>
                <a:gdLst>
                  <a:gd name="T0" fmla="*/ 0 w 1361"/>
                  <a:gd name="T1" fmla="*/ 0 h 454"/>
                  <a:gd name="T2" fmla="*/ 2656 w 1361"/>
                  <a:gd name="T3" fmla="*/ 0 h 454"/>
                  <a:gd name="T4" fmla="*/ 4547 w 1361"/>
                  <a:gd name="T5" fmla="*/ 763 h 4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1" h="454">
                    <a:moveTo>
                      <a:pt x="0" y="0"/>
                    </a:moveTo>
                    <a:lnTo>
                      <a:pt x="794" y="0"/>
                    </a:lnTo>
                    <a:lnTo>
                      <a:pt x="1361" y="454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-256" y="2618"/>
                <a:ext cx="1201" cy="50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5100" rIns="67500" bIns="351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代碼管理</a:t>
                </a:r>
                <a:endParaRPr kumimoji="0" lang="en-US" altLang="zh-HK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941" y="1649"/>
                <a:ext cx="1531" cy="567"/>
              </a:xfrm>
              <a:custGeom>
                <a:avLst/>
                <a:gdLst>
                  <a:gd name="T0" fmla="*/ 0 w 1361"/>
                  <a:gd name="T1" fmla="*/ 0 h 454"/>
                  <a:gd name="T2" fmla="*/ 4641 w 1361"/>
                  <a:gd name="T3" fmla="*/ 0 h 454"/>
                  <a:gd name="T4" fmla="*/ 7951 w 1361"/>
                  <a:gd name="T5" fmla="*/ 12731 h 4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1" h="454">
                    <a:moveTo>
                      <a:pt x="0" y="0"/>
                    </a:moveTo>
                    <a:lnTo>
                      <a:pt x="794" y="0"/>
                    </a:lnTo>
                    <a:lnTo>
                      <a:pt x="1361" y="454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-238" y="1389"/>
                <a:ext cx="1193" cy="50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5100" rIns="67500" bIns="351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系統保安</a:t>
                </a:r>
                <a:endParaRPr kumimoji="0" lang="en-US" altLang="zh-HK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1191" y="1310"/>
                <a:ext cx="1198" cy="52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教職員帳號</a:t>
                </a:r>
                <a:endParaRPr kumimoji="0" lang="en-US" altLang="zh-TW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學生帳號</a:t>
                </a:r>
                <a:r>
                  <a:rPr kumimoji="0" lang="en-US" altLang="zh-TW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1086" y="2721"/>
                <a:ext cx="1930" cy="2386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defPPr>
                  <a:defRPr lang="zh-TW"/>
                </a:defPPr>
                <a:lvl1pPr marL="0" marR="0" lvl="0" indent="0" algn="ctr" defTabSz="91440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r>
                  <a:rPr lang="en-US" altLang="zh-TW" sz="1800" b="1" dirty="0" err="1"/>
                  <a:t>活動類別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課外活動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服務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校際活動</a:t>
                </a:r>
                <a:endParaRPr lang="en-US" altLang="zh-TW" sz="1800" b="1" dirty="0"/>
              </a:p>
              <a:p>
                <a:r>
                  <a:rPr lang="zh-TW" altLang="en-US" sz="1800" b="1" dirty="0"/>
                  <a:t>活動項目類別</a:t>
                </a:r>
                <a:endParaRPr lang="en-US" altLang="zh-TW" sz="1800" b="1" dirty="0"/>
              </a:p>
              <a:p>
                <a:r>
                  <a:rPr lang="zh-TW" altLang="en-US" sz="1800" b="1" dirty="0"/>
                  <a:t>活動項目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學生活動職位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學生活動表現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獎項／證書文憑／成就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合辦機構</a:t>
                </a:r>
                <a:r>
                  <a:rPr lang="en-US" altLang="zh-TW" sz="1800" b="1" dirty="0"/>
                  <a:t> </a:t>
                </a:r>
              </a:p>
            </p:txBody>
          </p:sp>
        </p:grpSp>
        <p:grpSp>
          <p:nvGrpSpPr>
            <p:cNvPr id="24" name="群組 23"/>
            <p:cNvGrpSpPr>
              <a:grpSpLocks/>
            </p:cNvGrpSpPr>
            <p:nvPr/>
          </p:nvGrpSpPr>
          <p:grpSpPr bwMode="auto">
            <a:xfrm>
              <a:off x="4716016" y="1359117"/>
              <a:ext cx="4037834" cy="3442533"/>
              <a:chOff x="6527870" y="1808162"/>
              <a:chExt cx="4840070" cy="4110667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 flipH="1" flipV="1">
                <a:off x="6527870" y="4081290"/>
                <a:ext cx="2770868" cy="1260457"/>
              </a:xfrm>
              <a:custGeom>
                <a:avLst/>
                <a:gdLst>
                  <a:gd name="T0" fmla="*/ 0 w 10081"/>
                  <a:gd name="T1" fmla="*/ 13189 h 9658"/>
                  <a:gd name="T2" fmla="*/ 773156 w 10081"/>
                  <a:gd name="T3" fmla="*/ 0 h 9658"/>
                  <a:gd name="T4" fmla="*/ 1645037 w 10081"/>
                  <a:gd name="T5" fmla="*/ 1498603 h 96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1" h="9658">
                    <a:moveTo>
                      <a:pt x="0" y="85"/>
                    </a:moveTo>
                    <a:lnTo>
                      <a:pt x="4738" y="0"/>
                    </a:lnTo>
                    <a:lnTo>
                      <a:pt x="10081" y="9658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6" name="群組 23"/>
              <p:cNvGrpSpPr>
                <a:grpSpLocks/>
              </p:cNvGrpSpPr>
              <p:nvPr/>
            </p:nvGrpSpPr>
            <p:grpSpPr bwMode="auto">
              <a:xfrm>
                <a:off x="6838636" y="1808162"/>
                <a:ext cx="4529304" cy="4110667"/>
                <a:chOff x="6838636" y="1808162"/>
                <a:chExt cx="4529304" cy="4110667"/>
              </a:xfrm>
            </p:grpSpPr>
            <p:sp>
              <p:nvSpPr>
                <p:cNvPr id="27" name="AutoShape 11"/>
                <p:cNvSpPr>
                  <a:spLocks noChangeArrowheads="1"/>
                </p:cNvSpPr>
                <p:nvPr/>
              </p:nvSpPr>
              <p:spPr bwMode="auto">
                <a:xfrm>
                  <a:off x="9298738" y="2839968"/>
                  <a:ext cx="2069202" cy="8729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50625" tIns="26325" rIns="50625" bIns="26325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US" altLang="zh-TW" sz="24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獎懲資料</a:t>
                  </a:r>
                  <a:endParaRPr kumimoji="0" lang="en-US" altLang="zh-H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8" name="AutoShape 12"/>
                <p:cNvSpPr>
                  <a:spLocks noChangeArrowheads="1"/>
                </p:cNvSpPr>
                <p:nvPr/>
              </p:nvSpPr>
              <p:spPr bwMode="auto">
                <a:xfrm>
                  <a:off x="9298739" y="1808162"/>
                  <a:ext cx="2069201" cy="897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50625" tIns="26325" rIns="50625" bIns="26325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US" altLang="zh-TW" sz="24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學生成績</a:t>
                  </a:r>
                  <a:endParaRPr kumimoji="0" lang="en-US" altLang="zh-H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 flipH="1">
                  <a:off x="6838636" y="2396806"/>
                  <a:ext cx="2460103" cy="965449"/>
                </a:xfrm>
                <a:custGeom>
                  <a:avLst/>
                  <a:gdLst>
                    <a:gd name="T0" fmla="*/ 0 w 9923"/>
                    <a:gd name="T1" fmla="*/ 0 h 13235"/>
                    <a:gd name="T2" fmla="*/ 865931 w 9923"/>
                    <a:gd name="T3" fmla="*/ 0 h 13235"/>
                    <a:gd name="T4" fmla="*/ 1698148 w 9923"/>
                    <a:gd name="T5" fmla="*/ 1138772 h 132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923" h="13235">
                      <a:moveTo>
                        <a:pt x="0" y="0"/>
                      </a:moveTo>
                      <a:lnTo>
                        <a:pt x="5060" y="0"/>
                      </a:lnTo>
                      <a:lnTo>
                        <a:pt x="9923" y="13235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HK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309601" y="1950209"/>
                  <a:ext cx="1369719" cy="74616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67500" tIns="35100" rIns="67500" bIns="35100">
                  <a:spAutoFit/>
                </a:bodyPr>
                <a:lstStyle>
                  <a:defPPr>
                    <a:defRPr lang="zh-TW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kumimoji="0" sz="1400" b="0" i="0" u="none" strike="noStrike" cap="none" spc="0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r>
                    <a:rPr lang="zh-TW" altLang="en-US" sz="1800" b="1" dirty="0"/>
                    <a:t>課外活動</a:t>
                  </a:r>
                  <a:endParaRPr lang="en-US" altLang="zh-TW" sz="1800" b="1" dirty="0"/>
                </a:p>
                <a:p>
                  <a:r>
                    <a:rPr lang="zh-TW" altLang="en-US" sz="1800" b="1" dirty="0"/>
                    <a:t>活動項目</a:t>
                  </a:r>
                  <a:endParaRPr lang="en-US" altLang="zh-TW" sz="1800" b="1" dirty="0"/>
                </a:p>
              </p:txBody>
            </p: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856482" y="3305812"/>
                  <a:ext cx="2442257" cy="348733"/>
                </a:xfrm>
                <a:custGeom>
                  <a:avLst/>
                  <a:gdLst>
                    <a:gd name="T0" fmla="*/ 0 w 1618560"/>
                    <a:gd name="T1" fmla="*/ 0 h 317296"/>
                    <a:gd name="T2" fmla="*/ 882788 w 1618560"/>
                    <a:gd name="T3" fmla="*/ 317296 h 317296"/>
                    <a:gd name="T4" fmla="*/ 1618560 w 1618560"/>
                    <a:gd name="T5" fmla="*/ 296720 h 3172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18560" h="317296">
                      <a:moveTo>
                        <a:pt x="0" y="0"/>
                      </a:moveTo>
                      <a:lnTo>
                        <a:pt x="882788" y="317296"/>
                      </a:lnTo>
                      <a:lnTo>
                        <a:pt x="1618560" y="296720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HK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47837" y="3092561"/>
                  <a:ext cx="1369719" cy="74616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67500" tIns="35100" rIns="67500" bIns="35100">
                  <a:spAutoFit/>
                </a:bodyPr>
                <a:lstStyle>
                  <a:defPPr>
                    <a:defRPr lang="zh-TW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kumimoji="0" sz="1400" b="0" i="0" u="none" strike="noStrike" cap="none" spc="0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r>
                    <a:rPr lang="zh-TW" altLang="en-US" sz="1800" b="1" dirty="0"/>
                    <a:t>課外活動</a:t>
                  </a:r>
                  <a:endParaRPr lang="en-US" altLang="zh-TW" sz="1800" b="1" dirty="0"/>
                </a:p>
                <a:p>
                  <a:r>
                    <a:rPr lang="zh-TW" altLang="en-US" sz="1800" b="1" dirty="0"/>
                    <a:t>活動項目</a:t>
                  </a:r>
                  <a:endParaRPr lang="en-US" altLang="zh-TW" sz="1800" b="1" dirty="0"/>
                </a:p>
              </p:txBody>
            </p:sp>
            <p:sp>
              <p:nvSpPr>
                <p:cNvPr id="36" name="AutoShape 12"/>
                <p:cNvSpPr>
                  <a:spLocks noChangeArrowheads="1"/>
                </p:cNvSpPr>
                <p:nvPr/>
              </p:nvSpPr>
              <p:spPr bwMode="auto">
                <a:xfrm>
                  <a:off x="9298739" y="4899791"/>
                  <a:ext cx="2069201" cy="10190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50625" tIns="26325" rIns="50625" bIns="26325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zh-TW" altLang="en-US" sz="24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人才資料庫</a:t>
                  </a:r>
                  <a:endParaRPr kumimoji="0" lang="en-US" altLang="zh-H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7" name="矩形 34"/>
                <p:cNvSpPr>
                  <a:spLocks noChangeArrowheads="1"/>
                </p:cNvSpPr>
                <p:nvPr/>
              </p:nvSpPr>
              <p:spPr bwMode="auto">
                <a:xfrm>
                  <a:off x="7392751" y="5109318"/>
                  <a:ext cx="1369719" cy="41540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67500" tIns="35100" rIns="67500" bIns="35100">
                  <a:spAutoFit/>
                </a:bodyPr>
                <a:lstStyle/>
                <a:p>
                  <a:pPr algn="ctr" eaLnBrk="1" fontAlgn="auto" hangingPunct="1"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zh-TW" altLang="en-US" sz="1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活動項目</a:t>
                  </a:r>
                  <a:endParaRPr lang="en-US" altLang="zh-TW" sz="18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40" name="AutoShape 20"/>
            <p:cNvSpPr>
              <a:spLocks noChangeArrowheads="1"/>
            </p:cNvSpPr>
            <p:nvPr/>
          </p:nvSpPr>
          <p:spPr bwMode="auto">
            <a:xfrm>
              <a:off x="4061512" y="2605658"/>
              <a:ext cx="1043103" cy="675876"/>
            </a:xfrm>
            <a:prstGeom prst="roundRect">
              <a:avLst>
                <a:gd name="adj" fmla="val 16667"/>
              </a:avLst>
            </a:prstGeom>
            <a:solidFill>
              <a:srgbClr val="6666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zh-TW" sz="18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課外活動</a:t>
              </a:r>
              <a:endPara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7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32"/>
          <p:cNvSpPr>
            <a:spLocks noGrp="1" noChangeArrowheads="1"/>
          </p:cNvSpPr>
          <p:nvPr>
            <p:ph type="title"/>
          </p:nvPr>
        </p:nvSpPr>
        <p:spPr>
          <a:xfrm>
            <a:off x="1727684" y="116632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獎懲資料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3203848" y="1196752"/>
            <a:ext cx="5544616" cy="509026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4500" lvl="1" indent="-444500" eaLnBrk="1" hangingPunct="1">
              <a:spcBef>
                <a:spcPts val="30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依學生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個別事件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)</a:t>
            </a: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整批處理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集體事件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依課外活動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依活動項目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依學生出席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561975" lvl="2" indent="0" eaLnBrk="1" hangingPunct="1">
              <a:spcBef>
                <a:spcPts val="300"/>
              </a:spcBef>
              <a:buClr>
                <a:srgbClr val="CC0099"/>
              </a:buClr>
              <a:buSzPct val="55000"/>
              <a:buNone/>
              <a:defRPr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編修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留堂班資料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編排學生、教師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列印留堂班名單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88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55577" y="1426478"/>
            <a:ext cx="2215780" cy="4538662"/>
            <a:chOff x="319076" y="1520788"/>
            <a:chExt cx="2071765" cy="4538662"/>
          </a:xfrm>
        </p:grpSpPr>
        <p:grpSp>
          <p:nvGrpSpPr>
            <p:cNvPr id="7" name="群組 6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學年、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班別資料</a:t>
                </a: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獎懲事項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</p:txBody>
          </p:sp>
        </p:grpSp>
        <p:sp>
          <p:nvSpPr>
            <p:cNvPr id="9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獎懲負責人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3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D23D43-408C-4F04-8E6F-9581FEAD7AF7}" type="slidenum">
              <a:rPr lang="en-US" altLang="zh-TW" sz="1000" smtClean="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89</a:t>
            </a:fld>
            <a:endParaRPr lang="en-US" altLang="zh-TW" dirty="0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title"/>
          </p:nvPr>
        </p:nvSpPr>
        <p:spPr>
          <a:xfrm>
            <a:off x="1727684" y="116632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獎懲資料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44148" y="1040230"/>
            <a:ext cx="4852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開學初 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修訂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、預設等級</a:t>
            </a:r>
          </a:p>
        </p:txBody>
      </p:sp>
      <p:sp>
        <p:nvSpPr>
          <p:cNvPr id="10" name="矩形 9"/>
          <p:cNvSpPr/>
          <p:nvPr/>
        </p:nvSpPr>
        <p:spPr>
          <a:xfrm>
            <a:off x="126879" y="5001481"/>
            <a:ext cx="876560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05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  <a:endParaRPr lang="en-US" altLang="zh-TW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更新學生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獎懲紀錄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嘉許信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警告信，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列印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留堂班名單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" y="1063154"/>
            <a:ext cx="4488575" cy="40940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23" y="2301971"/>
            <a:ext cx="6564950" cy="28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9</a:t>
            </a:fld>
            <a:endParaRPr lang="en-US" altLang="zh-TW" sz="1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27684" y="152636"/>
            <a:ext cx="716312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tabLst>
                <a:tab pos="8956675" algn="r"/>
              </a:tabLst>
              <a:defRPr/>
            </a:pPr>
            <a:r>
              <a:rPr lang="en-US" altLang="zh-CN" sz="4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zh-CN" altLang="en-US" sz="4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</a:t>
            </a:r>
            <a:r>
              <a:rPr lang="zh-CN" altLang="en-US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r>
              <a:rPr lang="zh-TW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539552" y="1127466"/>
            <a:ext cx="7344816" cy="2157514"/>
            <a:chOff x="539552" y="1127466"/>
            <a:chExt cx="7344816" cy="2106159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39552" y="2247356"/>
              <a:ext cx="7344816" cy="5921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349" tIns="45674" rIns="91349" bIns="45674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7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PMingLiU" panose="02020500000000000000" pitchFamily="18" charset="-12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ts val="80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GB" sz="32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支援模組</a:t>
              </a:r>
              <a:r>
                <a:rPr lang="en-US" altLang="zh-TW" sz="32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(4)</a:t>
              </a:r>
              <a:endParaRPr lang="zh-TW" altLang="en-US" sz="36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5" name="群組 54"/>
            <p:cNvGrpSpPr/>
            <p:nvPr/>
          </p:nvGrpSpPr>
          <p:grpSpPr>
            <a:xfrm>
              <a:off x="539552" y="1127466"/>
              <a:ext cx="7344816" cy="2106159"/>
              <a:chOff x="913186" y="1127466"/>
              <a:chExt cx="7344816" cy="2106159"/>
            </a:xfrm>
          </p:grpSpPr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913186" y="1127466"/>
                <a:ext cx="7344816" cy="55340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349" tIns="45674" rIns="91349" bIns="45674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eaLnBrk="1" hangingPunct="1">
                  <a:spcBef>
                    <a:spcPts val="80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3200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核心模組</a:t>
                </a:r>
                <a:r>
                  <a:rPr lang="en-US" altLang="zh-TW" sz="3200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(4)</a:t>
                </a:r>
              </a:p>
            </p:txBody>
          </p:sp>
          <p:grpSp>
            <p:nvGrpSpPr>
              <p:cNvPr id="3" name="群組 2"/>
              <p:cNvGrpSpPr/>
              <p:nvPr/>
            </p:nvGrpSpPr>
            <p:grpSpPr>
              <a:xfrm>
                <a:off x="1066549" y="1783879"/>
                <a:ext cx="6421775" cy="404272"/>
                <a:chOff x="1066549" y="1783878"/>
                <a:chExt cx="6421775" cy="546993"/>
              </a:xfrm>
            </p:grpSpPr>
            <p:sp>
              <p:nvSpPr>
                <p:cNvPr id="9" name="AutoShape 9"/>
                <p:cNvSpPr>
                  <a:spLocks noChangeArrowheads="1"/>
                </p:cNvSpPr>
                <p:nvPr/>
              </p:nvSpPr>
              <p:spPr bwMode="auto">
                <a:xfrm>
                  <a:off x="2735796" y="1795078"/>
                  <a:ext cx="1494464" cy="532434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學校管理</a:t>
                  </a:r>
                  <a:endPara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" name="AutoShape 10"/>
                <p:cNvSpPr>
                  <a:spLocks noChangeArrowheads="1"/>
                </p:cNvSpPr>
                <p:nvPr/>
              </p:nvSpPr>
              <p:spPr bwMode="auto">
                <a:xfrm>
                  <a:off x="4388289" y="1783878"/>
                  <a:ext cx="1479705" cy="546993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教職員資料</a:t>
                  </a:r>
                  <a:endParaRPr lang="en-US" altLang="zh-TW" sz="1800" dirty="0">
                    <a:solidFill>
                      <a:schemeClr val="tx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" name="AutoShape 12"/>
                <p:cNvSpPr>
                  <a:spLocks noChangeArrowheads="1"/>
                </p:cNvSpPr>
                <p:nvPr/>
              </p:nvSpPr>
              <p:spPr bwMode="auto">
                <a:xfrm>
                  <a:off x="6012160" y="1783878"/>
                  <a:ext cx="1476164" cy="528998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學生資料</a:t>
                  </a:r>
                  <a:endPara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AutoShape 9"/>
                <p:cNvSpPr>
                  <a:spLocks noChangeArrowheads="1"/>
                </p:cNvSpPr>
                <p:nvPr/>
              </p:nvSpPr>
              <p:spPr bwMode="auto">
                <a:xfrm>
                  <a:off x="1066549" y="1795147"/>
                  <a:ext cx="1494464" cy="532434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代碼管理</a:t>
                  </a:r>
                  <a:endPara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" name="群組 1"/>
              <p:cNvGrpSpPr/>
              <p:nvPr/>
            </p:nvGrpSpPr>
            <p:grpSpPr>
              <a:xfrm>
                <a:off x="1056479" y="2861618"/>
                <a:ext cx="6431845" cy="372007"/>
                <a:chOff x="1056479" y="3155025"/>
                <a:chExt cx="5754474" cy="331935"/>
              </a:xfrm>
            </p:grpSpPr>
            <p:sp>
              <p:nvSpPr>
                <p:cNvPr id="14" name="Rectangle 37"/>
                <p:cNvSpPr>
                  <a:spLocks noChangeArrowheads="1"/>
                </p:cNvSpPr>
                <p:nvPr/>
              </p:nvSpPr>
              <p:spPr bwMode="auto">
                <a:xfrm>
                  <a:off x="5502656" y="3157677"/>
                  <a:ext cx="1308297" cy="329283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zh-TW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資料</a:t>
                  </a: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管理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Rectangle 37"/>
                <p:cNvSpPr>
                  <a:spLocks noChangeArrowheads="1"/>
                </p:cNvSpPr>
                <p:nvPr/>
              </p:nvSpPr>
              <p:spPr bwMode="auto">
                <a:xfrm>
                  <a:off x="4037399" y="3157257"/>
                  <a:ext cx="1323870" cy="329703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報告管理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" name="Rectangle 37"/>
                <p:cNvSpPr>
                  <a:spLocks noChangeArrowheads="1"/>
                </p:cNvSpPr>
                <p:nvPr/>
              </p:nvSpPr>
              <p:spPr bwMode="auto">
                <a:xfrm>
                  <a:off x="2558938" y="3160121"/>
                  <a:ext cx="1337073" cy="319470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系統保安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1056479" y="3155025"/>
                  <a:ext cx="1346084" cy="319470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>
                  <a:lvl1pPr>
                    <a:spcBef>
                      <a:spcPct val="7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400">
                      <a:solidFill>
                        <a:srgbClr val="660066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rgbClr val="99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rgbClr val="66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1600">
                      <a:solidFill>
                        <a:srgbClr val="333399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聯遞系統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18" name="Line 78"/>
          <p:cNvSpPr>
            <a:spLocks noChangeShapeType="1"/>
          </p:cNvSpPr>
          <p:nvPr/>
        </p:nvSpPr>
        <p:spPr bwMode="auto">
          <a:xfrm flipV="1">
            <a:off x="6484362" y="6512558"/>
            <a:ext cx="865187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zh-HK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3438899"/>
            <a:ext cx="7344816" cy="702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800"/>
              </a:spcBef>
              <a:buClr>
                <a:srgbClr val="CC0099"/>
              </a:buClr>
              <a:buSzPct val="55000"/>
              <a:buNone/>
            </a:pPr>
            <a:r>
              <a:rPr lang="zh-TW" altLang="en-GB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應用模組</a:t>
            </a:r>
            <a:r>
              <a:rPr lang="en-US" altLang="zh-TW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21)</a:t>
            </a:r>
            <a:endParaRPr lang="en-US" altLang="zh-TW" sz="32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596307" y="4104419"/>
            <a:ext cx="8182189" cy="2191656"/>
            <a:chOff x="596307" y="4104419"/>
            <a:chExt cx="8182189" cy="2191656"/>
          </a:xfrm>
        </p:grpSpPr>
        <p:sp>
          <p:nvSpPr>
            <p:cNvPr id="30" name="AutoShape 54"/>
            <p:cNvSpPr>
              <a:spLocks noChangeArrowheads="1"/>
            </p:cNvSpPr>
            <p:nvPr/>
          </p:nvSpPr>
          <p:spPr bwMode="auto">
            <a:xfrm rot="10800000" flipH="1" flipV="1">
              <a:off x="5940115" y="4130661"/>
              <a:ext cx="1352578" cy="342383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HK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應用學習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596307" y="4566264"/>
              <a:ext cx="1892104" cy="349501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  <a:defRPr/>
              </a:pPr>
              <a:r>
                <a:rPr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微軟正黑體" panose="020B0604030504040204" pitchFamily="34" charset="-120"/>
                </a:rPr>
                <a:t>財務管理及策劃</a:t>
              </a:r>
              <a:endPara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anose="020B0604030504040204" pitchFamily="34" charset="-12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596307" y="4998278"/>
              <a:ext cx="1902529" cy="344684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時間表編排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網上版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2725219" y="4113711"/>
              <a:ext cx="1487488" cy="371957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學生出席資料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4329719" y="4104419"/>
              <a:ext cx="1487488" cy="369042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學生成績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2725219" y="5003983"/>
              <a:ext cx="1487488" cy="375350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獎懲資料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5972476" y="4557750"/>
              <a:ext cx="1342069" cy="390519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學生學習概覽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2714335" y="5892009"/>
              <a:ext cx="1497625" cy="380631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學位分配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>
              <a:off x="2725219" y="4570373"/>
              <a:ext cx="1489657" cy="355973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課外活動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AutoShape 57"/>
            <p:cNvSpPr>
              <a:spLocks noChangeArrowheads="1"/>
            </p:cNvSpPr>
            <p:nvPr/>
          </p:nvSpPr>
          <p:spPr bwMode="auto">
            <a:xfrm>
              <a:off x="5975077" y="5073111"/>
              <a:ext cx="1541462" cy="393605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香港考評局程</a:t>
              </a:r>
              <a:r>
                <a:rPr lang="zh-HK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序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2" name="AutoShape 61"/>
            <p:cNvSpPr>
              <a:spLocks noChangeArrowheads="1"/>
            </p:cNvSpPr>
            <p:nvPr/>
          </p:nvSpPr>
          <p:spPr bwMode="auto">
            <a:xfrm>
              <a:off x="596307" y="5869710"/>
              <a:ext cx="1892104" cy="329413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教職員調配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3" name="Rectangle 72"/>
            <p:cNvSpPr>
              <a:spLocks noChangeArrowheads="1"/>
            </p:cNvSpPr>
            <p:nvPr/>
          </p:nvSpPr>
          <p:spPr bwMode="auto">
            <a:xfrm rot="10800000" flipV="1">
              <a:off x="7674165" y="5005646"/>
              <a:ext cx="1103312" cy="5822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182DCA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資料選取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工具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7663749" y="4568424"/>
              <a:ext cx="1103312" cy="3359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182DCA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zh-HK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電子郵件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7675184" y="4144497"/>
              <a:ext cx="1103312" cy="3359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182DCA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zh-HK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設定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44" name="AutoShape 57"/>
            <p:cNvSpPr>
              <a:spLocks noChangeArrowheads="1"/>
            </p:cNvSpPr>
            <p:nvPr/>
          </p:nvSpPr>
          <p:spPr bwMode="auto">
            <a:xfrm>
              <a:off x="2714335" y="5443563"/>
              <a:ext cx="1497625" cy="396944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人才資料庫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AutoShape 57"/>
            <p:cNvSpPr>
              <a:spLocks noChangeArrowheads="1"/>
            </p:cNvSpPr>
            <p:nvPr/>
          </p:nvSpPr>
          <p:spPr bwMode="auto">
            <a:xfrm>
              <a:off x="5981461" y="5565721"/>
              <a:ext cx="1355986" cy="392088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申請大專院校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48" name="AutoShape 31"/>
            <p:cNvSpPr>
              <a:spLocks noChangeArrowheads="1"/>
            </p:cNvSpPr>
            <p:nvPr/>
          </p:nvSpPr>
          <p:spPr bwMode="auto">
            <a:xfrm>
              <a:off x="596307" y="4109851"/>
              <a:ext cx="1902529" cy="360525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學校活動管理</a:t>
              </a: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>
              <a:off x="596308" y="5432278"/>
              <a:ext cx="1892103" cy="348116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時間表編排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介面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50" name="AutoShape 11"/>
            <p:cNvSpPr>
              <a:spLocks noChangeArrowheads="1"/>
            </p:cNvSpPr>
            <p:nvPr/>
          </p:nvSpPr>
          <p:spPr bwMode="auto">
            <a:xfrm>
              <a:off x="4351308" y="4573467"/>
              <a:ext cx="1487488" cy="361101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特殊學生成績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AutoShape 54"/>
            <p:cNvSpPr>
              <a:spLocks noChangeArrowheads="1"/>
            </p:cNvSpPr>
            <p:nvPr/>
          </p:nvSpPr>
          <p:spPr bwMode="auto">
            <a:xfrm flipH="1" flipV="1">
              <a:off x="4344000" y="5462681"/>
              <a:ext cx="1531476" cy="833394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rot="10800000"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在職家庭及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學生資助事務處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zh-TW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學生資助處</a:t>
              </a:r>
              <a:r>
                <a:rPr lang="en-US" altLang="zh-TW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57" name="AutoShape 15"/>
            <p:cNvSpPr>
              <a:spLocks noChangeArrowheads="1"/>
            </p:cNvSpPr>
            <p:nvPr/>
          </p:nvSpPr>
          <p:spPr bwMode="auto">
            <a:xfrm>
              <a:off x="4340067" y="5003079"/>
              <a:ext cx="1509969" cy="375390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香港學科測驗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37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2491494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3635896" y="1742373"/>
            <a:ext cx="4768767" cy="215660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設定下學年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升留級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編排下學年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90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964677" y="1516075"/>
            <a:ext cx="2239171" cy="4538662"/>
            <a:chOff x="319076" y="1520788"/>
            <a:chExt cx="2239171" cy="4538662"/>
          </a:xfrm>
        </p:grpSpPr>
        <p:grpSp>
          <p:nvGrpSpPr>
            <p:cNvPr id="8" name="群組 7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所讀科目</a:t>
                </a:r>
                <a:endPara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考績、班別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及科目資料</a:t>
                </a: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科目、分卷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及其他代碼</a:t>
                </a:r>
              </a:p>
            </p:txBody>
          </p:sp>
        </p:grpSp>
        <p:sp>
          <p:nvSpPr>
            <p:cNvPr id="9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251122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有教學職務</a:t>
              </a:r>
              <a:endParaRPr lang="en-US" altLang="zh-TW" sz="1600" dirty="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4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91</a:t>
            </a:fld>
            <a:endParaRPr lang="en-US" altLang="zh-TW" dirty="0"/>
          </a:p>
        </p:txBody>
      </p:sp>
      <p:sp>
        <p:nvSpPr>
          <p:cNvPr id="11" name="標題 1">
            <a:extLst/>
          </p:cNvPr>
          <p:cNvSpPr txBox="1">
            <a:spLocks/>
          </p:cNvSpPr>
          <p:nvPr/>
        </p:nvSpPr>
        <p:spPr bwMode="auto">
          <a:xfrm>
            <a:off x="251520" y="895865"/>
            <a:ext cx="7164796" cy="7231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輸入積分和等級</a:t>
            </a:r>
            <a:endParaRPr lang="zh-HK" altLang="en-US" sz="18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>
          <a:xfrm>
            <a:off x="1763688" y="116632"/>
            <a:ext cx="249149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3" name="標題 1">
            <a:extLst/>
          </p:cNvPr>
          <p:cNvSpPr txBox="1">
            <a:spLocks/>
          </p:cNvSpPr>
          <p:nvPr/>
        </p:nvSpPr>
        <p:spPr bwMode="auto">
          <a:xfrm>
            <a:off x="1403648" y="1458494"/>
            <a:ext cx="7164796" cy="5941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457200" indent="-457200" eaLnBrk="1" hangingPunct="1">
              <a:spcBef>
                <a:spcPts val="2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在介面</a:t>
            </a:r>
            <a:r>
              <a:rPr lang="zh-TW" altLang="en-US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直接輸入</a:t>
            </a:r>
            <a:endParaRPr lang="zh-HK" altLang="en-US" kern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52602"/>
            <a:ext cx="4136305" cy="29605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873994"/>
            <a:ext cx="4652037" cy="33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92</a:t>
            </a:fld>
            <a:endParaRPr lang="en-US" altLang="zh-TW" dirty="0"/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53683" y="1242004"/>
            <a:ext cx="8890317" cy="58477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2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按班別</a:t>
            </a:r>
            <a:r>
              <a:rPr lang="en-US" altLang="zh-TW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按教師</a:t>
            </a: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整批下載檔案，輸入資料</a:t>
            </a:r>
            <a:endParaRPr lang="zh-HK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 bwMode="auto">
          <a:xfrm>
            <a:off x="1763688" y="96995"/>
            <a:ext cx="249149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8742" y="2041354"/>
            <a:ext cx="6218658" cy="4689646"/>
            <a:chOff x="168742" y="2041354"/>
            <a:chExt cx="6218658" cy="468964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80"/>
            <a:stretch/>
          </p:blipFill>
          <p:spPr bwMode="auto">
            <a:xfrm>
              <a:off x="168742" y="2041354"/>
              <a:ext cx="6218658" cy="46896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91468" y="2358013"/>
              <a:ext cx="4324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20</a:t>
              </a:r>
              <a:r>
                <a:rPr lang="en-US" altLang="zh-CN" sz="800" dirty="0">
                  <a:solidFill>
                    <a:schemeClr val="tx1"/>
                  </a:solidFill>
                </a:rPr>
                <a:t>XX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82" y="3199917"/>
            <a:ext cx="4742639" cy="23265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089025"/>
            <a:ext cx="9144000" cy="1265238"/>
          </a:xfrm>
        </p:spPr>
        <p:txBody>
          <a:bodyPr/>
          <a:lstStyle/>
          <a:p>
            <a:pPr algn="ctr"/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供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款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統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及分析報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告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據考績資料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行計算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和分析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79" y="2488801"/>
            <a:ext cx="5913657" cy="4047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705612" y="188640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學生成績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93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893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37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2491494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94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683568" y="1484784"/>
            <a:ext cx="80060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設定現學期、學生退修、免修和考績缺席紀錄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輸入積分、評語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整合數據，匯入學生出席、獎懲資料模組的數據合併結果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列印成績表</a:t>
            </a:r>
          </a:p>
        </p:txBody>
      </p:sp>
    </p:spTree>
    <p:extLst>
      <p:ext uri="{BB962C8B-B14F-4D97-AF65-F5344CB8AC3E}">
        <p14:creationId xmlns:p14="http://schemas.microsoft.com/office/powerpoint/2010/main" val="36617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學生成績（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ASR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優化成績表Ｍ、Ｌ及Ｋ，新增「分開列印學生各自的記錄</a:t>
            </a:r>
            <a:r>
              <a:rPr lang="zh-TW" altLang="en-US" sz="2400" b="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HK" altLang="en-US" sz="2400" b="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69" y="2055562"/>
            <a:ext cx="6458533" cy="43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49628" y="138277"/>
            <a:ext cx="7042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學生資助處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96846" y="1124744"/>
            <a:ext cx="2067313" cy="4538662"/>
            <a:chOff x="1476003" y="1483767"/>
            <a:chExt cx="2067313" cy="4538662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學校及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班別資料</a:t>
              </a:r>
              <a:endParaRPr lang="zh-TW" altLang="en-GB" sz="1600" dirty="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9DF1-517D-4B96-8670-EC5C94DEFCA8}" type="slidenum">
              <a:rPr lang="en-US" altLang="zh-TW" smtClean="0"/>
              <a:pPr>
                <a:defRPr/>
              </a:pPr>
              <a:t>96</a:t>
            </a:fld>
            <a:endParaRPr lang="en-US" altLang="zh-TW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708451" y="1331459"/>
            <a:ext cx="5679973" cy="47357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接收學生資助處的資料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學校書簿津貼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學生車船津貼申請結果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發送學生資助處的資料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學校書簿津貼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學生車船津貼酌情推薦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只限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在職家庭及學生資助事務處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存取資料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8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4"/>
          <p:cNvSpPr>
            <a:spLocks noGrp="1" noChangeArrowheads="1"/>
          </p:cNvSpPr>
          <p:nvPr>
            <p:ph type="title"/>
          </p:nvPr>
        </p:nvSpPr>
        <p:spPr>
          <a:xfrm>
            <a:off x="1691680" y="82173"/>
            <a:ext cx="729706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zh-HK" sz="4000" dirty="0">
                <a:solidFill>
                  <a:srgbClr val="002060"/>
                </a:solidFill>
              </a:rPr>
              <a:t>學生資助處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97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592912" y="1484784"/>
            <a:ext cx="7723504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zh-TW" alt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匯入聯遞系統最新訊息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酌情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推薦學生車船津貼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書簿津貼及車船津貼酌情狀況、酌情狀況理由等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學生書簿津貼及車船津貼結果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遞交未能配對的結果報告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遞交學生離校匯報表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9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23528" y="2670137"/>
            <a:ext cx="1079500" cy="1081088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6666FF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en-US" altLang="zh-CN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TW" alt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9628" y="138277"/>
            <a:ext cx="7042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人才資料庫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23528" y="1520788"/>
            <a:ext cx="2067313" cy="4538662"/>
            <a:chOff x="1476003" y="1483767"/>
            <a:chExt cx="2067313" cy="4538662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班別資料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9DF1-517D-4B96-8670-EC5C94DEFCA8}" type="slidenum">
              <a:rPr lang="en-US" altLang="zh-TW" smtClean="0"/>
              <a:pPr>
                <a:defRPr/>
              </a:pPr>
              <a:t>98</a:t>
            </a:fld>
            <a:endParaRPr lang="en-US" altLang="zh-TW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86248" y="1045471"/>
            <a:ext cx="6378240" cy="117403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收集學生數據和資料，規畫適切的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校本資優教育政策和培育課程</a:t>
            </a:r>
          </a:p>
        </p:txBody>
      </p:sp>
      <p:sp>
        <p:nvSpPr>
          <p:cNvPr id="3" name="矩形 2"/>
          <p:cNvSpPr/>
          <p:nvPr/>
        </p:nvSpPr>
        <p:spPr>
          <a:xfrm>
            <a:off x="2716050" y="4969664"/>
            <a:ext cx="6427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編修資料庫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(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學業成績、比賽成績、其他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3112175" y="2093692"/>
            <a:ext cx="5603184" cy="2692677"/>
            <a:chOff x="-151254" y="1573243"/>
            <a:chExt cx="8970007" cy="4766373"/>
          </a:xfrm>
        </p:grpSpPr>
        <p:pic>
          <p:nvPicPr>
            <p:cNvPr id="47" name="圖片 46" descr="File:Filter.sv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910" y="2237410"/>
              <a:ext cx="1512562" cy="1524472"/>
            </a:xfrm>
            <a:prstGeom prst="rect">
              <a:avLst/>
            </a:prstGeom>
          </p:spPr>
        </p:pic>
        <p:pic>
          <p:nvPicPr>
            <p:cNvPr id="48" name="圖片 47" descr="File:Filter.sv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402" y="2267712"/>
              <a:ext cx="1512562" cy="1524472"/>
            </a:xfrm>
            <a:prstGeom prst="rect">
              <a:avLst/>
            </a:prstGeom>
          </p:spPr>
        </p:pic>
        <p:pic>
          <p:nvPicPr>
            <p:cNvPr id="49" name="圖片 48" descr="File:Filter.sv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280" y="2235217"/>
              <a:ext cx="1512562" cy="1524472"/>
            </a:xfrm>
            <a:prstGeom prst="rect">
              <a:avLst/>
            </a:prstGeom>
          </p:spPr>
        </p:pic>
        <p:sp>
          <p:nvSpPr>
            <p:cNvPr id="50" name="文字方塊 49"/>
            <p:cNvSpPr txBox="1"/>
            <p:nvPr/>
          </p:nvSpPr>
          <p:spPr>
            <a:xfrm>
              <a:off x="2764369" y="3785027"/>
              <a:ext cx="1224992" cy="66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渠道一：</a:t>
              </a:r>
              <a:endParaRPr kumimoji="0" lang="en-US" altLang="zh-HK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學業成績</a:t>
              </a:r>
              <a:endParaRPr kumimoji="0"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5024400" y="3778498"/>
              <a:ext cx="1224992" cy="66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渠道</a:t>
              </a:r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zh-TW" altLang="en-US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kumimoji="0" lang="en-US" altLang="zh-HK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比賽成績</a:t>
              </a:r>
              <a:endParaRPr kumimoji="0" lang="zh-TW" altLang="zh-HK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7240557" y="3770591"/>
              <a:ext cx="1224992" cy="66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渠道</a:t>
              </a:r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zh-TW" altLang="en-US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</a:t>
              </a: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kumimoji="0"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圓柱形 9"/>
            <p:cNvSpPr/>
            <p:nvPr/>
          </p:nvSpPr>
          <p:spPr>
            <a:xfrm>
              <a:off x="677892" y="2043272"/>
              <a:ext cx="1512562" cy="152447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200" kern="0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網上校管系統</a:t>
              </a:r>
              <a:endParaRPr kumimoji="0" lang="zh-HK" altLang="en-US" sz="1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箭號: 弧形下彎 10"/>
            <p:cNvSpPr/>
            <p:nvPr/>
          </p:nvSpPr>
          <p:spPr>
            <a:xfrm>
              <a:off x="1434173" y="1573243"/>
              <a:ext cx="1972348" cy="629000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箭號: 弧形下彎 11"/>
            <p:cNvSpPr/>
            <p:nvPr/>
          </p:nvSpPr>
          <p:spPr>
            <a:xfrm>
              <a:off x="1592755" y="1577459"/>
              <a:ext cx="3958003" cy="629000"/>
            </a:xfrm>
            <a:prstGeom prst="curvedDownArrow">
              <a:avLst>
                <a:gd name="adj1" fmla="val 25000"/>
                <a:gd name="adj2" fmla="val 50000"/>
                <a:gd name="adj3" fmla="val 22231"/>
              </a:avLst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箭號: 弧形下彎 12"/>
            <p:cNvSpPr/>
            <p:nvPr/>
          </p:nvSpPr>
          <p:spPr>
            <a:xfrm>
              <a:off x="1730306" y="1573243"/>
              <a:ext cx="5923434" cy="629000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流程圖: 磁碟 56"/>
            <p:cNvSpPr/>
            <p:nvPr/>
          </p:nvSpPr>
          <p:spPr>
            <a:xfrm>
              <a:off x="4270739" y="5441344"/>
              <a:ext cx="2376264" cy="898272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HK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</a:t>
              </a:r>
              <a:r>
                <a:rPr lang="zh-HK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資料庫</a:t>
              </a:r>
              <a:r>
                <a:rPr lang="zh-TW" altLang="en-US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模組</a:t>
              </a:r>
              <a:endParaRPr lang="zh-HK" alt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箭號: 向右 13"/>
            <p:cNvSpPr/>
            <p:nvPr/>
          </p:nvSpPr>
          <p:spPr>
            <a:xfrm rot="2131890">
              <a:off x="3904588" y="4856969"/>
              <a:ext cx="797430" cy="58255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箭號: 向右 14"/>
            <p:cNvSpPr/>
            <p:nvPr/>
          </p:nvSpPr>
          <p:spPr>
            <a:xfrm rot="6870405">
              <a:off x="6621777" y="4780858"/>
              <a:ext cx="920604" cy="64179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箭號: 向右 15"/>
            <p:cNvSpPr/>
            <p:nvPr/>
          </p:nvSpPr>
          <p:spPr>
            <a:xfrm rot="5400000">
              <a:off x="5905136" y="4725512"/>
              <a:ext cx="849109" cy="58255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1" name="圖形 17" descr="小朋友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949321" y="4413996"/>
              <a:ext cx="914400" cy="914400"/>
            </a:xfrm>
            <a:prstGeom prst="rect">
              <a:avLst/>
            </a:prstGeom>
          </p:spPr>
        </p:pic>
        <p:pic>
          <p:nvPicPr>
            <p:cNvPr id="62" name="圖形 19" descr="檢查清單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454830" y="4563950"/>
              <a:ext cx="593336" cy="593336"/>
            </a:xfrm>
            <a:prstGeom prst="rect">
              <a:avLst/>
            </a:prstGeom>
          </p:spPr>
        </p:pic>
        <p:pic>
          <p:nvPicPr>
            <p:cNvPr id="63" name="圖形 20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097981" y="4403418"/>
              <a:ext cx="914400" cy="914400"/>
            </a:xfrm>
            <a:prstGeom prst="rect">
              <a:avLst/>
            </a:prstGeom>
          </p:spPr>
        </p:pic>
        <p:pic>
          <p:nvPicPr>
            <p:cNvPr id="64" name="圖形 21" descr="小朋友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394490" y="4428984"/>
              <a:ext cx="914400" cy="914400"/>
            </a:xfrm>
            <a:prstGeom prst="rect">
              <a:avLst/>
            </a:prstGeom>
          </p:spPr>
        </p:pic>
        <p:pic>
          <p:nvPicPr>
            <p:cNvPr id="65" name="圖形 22" descr="檢查清單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225417" y="4563950"/>
              <a:ext cx="593336" cy="593336"/>
            </a:xfrm>
            <a:prstGeom prst="rect">
              <a:avLst/>
            </a:prstGeom>
          </p:spPr>
        </p:pic>
        <p:pic>
          <p:nvPicPr>
            <p:cNvPr id="66" name="圖形 23" descr="檢查清單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548894" y="4554910"/>
              <a:ext cx="593336" cy="593336"/>
            </a:xfrm>
            <a:prstGeom prst="rect">
              <a:avLst/>
            </a:prstGeom>
          </p:spPr>
        </p:pic>
        <p:sp>
          <p:nvSpPr>
            <p:cNvPr id="67" name="語音泡泡: 圓角矩形 16">
              <a:extLst>
                <a:ext uri="{FF2B5EF4-FFF2-40B4-BE49-F238E27FC236}">
                  <a16:creationId xmlns:a16="http://schemas.microsoft.com/office/drawing/2014/main" id="{92F6E79B-0141-4AA6-9599-9F8DE2B7F86D}"/>
                </a:ext>
              </a:extLst>
            </p:cNvPr>
            <p:cNvSpPr/>
            <p:nvPr/>
          </p:nvSpPr>
          <p:spPr>
            <a:xfrm>
              <a:off x="-151254" y="4177609"/>
              <a:ext cx="1718465" cy="970638"/>
            </a:xfrm>
            <a:prstGeom prst="wedgeRoundRectCallout">
              <a:avLst>
                <a:gd name="adj1" fmla="val -370"/>
                <a:gd name="adj2" fmla="val -136350"/>
                <a:gd name="adj3" fmla="val 16667"/>
              </a:avLst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學生成績     模組</a:t>
              </a:r>
              <a:endParaRPr kumimoji="0" lang="zh-HK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語音泡泡: 圓角矩形 24">
              <a:extLst>
                <a:ext uri="{FF2B5EF4-FFF2-40B4-BE49-F238E27FC236}">
                  <a16:creationId xmlns:a16="http://schemas.microsoft.com/office/drawing/2014/main" id="{8F0CAAFC-2D00-4355-8552-F2BF6C2DE4B3}"/>
                </a:ext>
              </a:extLst>
            </p:cNvPr>
            <p:cNvSpPr/>
            <p:nvPr/>
          </p:nvSpPr>
          <p:spPr>
            <a:xfrm>
              <a:off x="1516534" y="5271603"/>
              <a:ext cx="1791937" cy="1011220"/>
            </a:xfrm>
            <a:prstGeom prst="wedgeRoundRectCallout">
              <a:avLst>
                <a:gd name="adj1" fmla="val -27011"/>
                <a:gd name="adj2" fmla="val -228591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課外活動</a:t>
              </a:r>
              <a:endParaRPr kumimoji="0" lang="en-US" altLang="zh-TW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模組</a:t>
              </a:r>
              <a:endParaRPr kumimoji="0" lang="zh-HK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3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99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4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7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auto">
          <a:xfrm>
            <a:off x="-7347" y="1772816"/>
            <a:ext cx="9094466" cy="20882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TW" altLang="en-US" sz="4800" dirty="0">
                <a:solidFill>
                  <a:srgbClr val="FF0000"/>
                </a:solidFill>
              </a:rPr>
              <a:t>學生資料</a:t>
            </a: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相關</a:t>
            </a:r>
            <a:r>
              <a:rPr lang="zh-HK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工作流程</a:t>
            </a:r>
            <a:endParaRPr lang="zh-TW" altLang="en-US" sz="48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9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標楷體"/>
        <a:ea typeface="標楷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None/>
          <a:tabLst/>
          <a:defRPr kumimoji="0" sz="40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None/>
          <a:tabLst/>
          <a:defRPr kumimoji="0" lang="zh-TW" altLang="en-US" sz="40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verview_1系統概覽-20190805.pptx" id="{D9B67BE6-BC8A-464D-8A1F-5E46DB62CF99}" vid="{412C58B6-3FC3-41F4-970A-0B0270F7376B}"/>
    </a:ext>
  </a:extLst>
</a:theme>
</file>

<file path=ppt/theme/theme2.xml><?xml version="1.0" encoding="utf-8"?>
<a:theme xmlns:a="http://schemas.openxmlformats.org/drawingml/2006/main" name="2_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標楷體"/>
        <a:ea typeface="標楷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None/>
          <a:tabLst/>
          <a:defRPr kumimoji="0" sz="40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None/>
          <a:tabLst/>
          <a:defRPr kumimoji="0" lang="zh-TW" altLang="en-US" sz="40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verview_1系統概覽-20190805.pptx" id="{D9B67BE6-BC8A-464D-8A1F-5E46DB62CF99}" vid="{412C58B6-3FC3-41F4-970A-0B0270F7376B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5234</TotalTime>
  <Words>6305</Words>
  <Application>Microsoft Office PowerPoint</Application>
  <PresentationFormat>如螢幕大小 (4:3)</PresentationFormat>
  <Paragraphs>1229</Paragraphs>
  <Slides>146</Slides>
  <Notes>20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146</vt:i4>
      </vt:variant>
    </vt:vector>
  </HeadingPairs>
  <TitlesOfParts>
    <vt:vector size="162" baseType="lpstr">
      <vt:lpstr>Microsoft JhengHei UI</vt:lpstr>
      <vt:lpstr>微軟正黑體</vt:lpstr>
      <vt:lpstr>新細明體</vt:lpstr>
      <vt:lpstr>新細明體</vt:lpstr>
      <vt:lpstr>標楷體</vt:lpstr>
      <vt:lpstr>Arial</vt:lpstr>
      <vt:lpstr>Arial Black</vt:lpstr>
      <vt:lpstr>Calibri</vt:lpstr>
      <vt:lpstr>Tahoma</vt:lpstr>
      <vt:lpstr>Times New Roman</vt:lpstr>
      <vt:lpstr>Trebuchet MS</vt:lpstr>
      <vt:lpstr>Verdana</vt:lpstr>
      <vt:lpstr>Wingdings</vt:lpstr>
      <vt:lpstr>Wingdings 2</vt:lpstr>
      <vt:lpstr>WebSAMS1</vt:lpstr>
      <vt:lpstr>2_WebSAMS1</vt:lpstr>
      <vt:lpstr>PowerPoint 簡報</vt:lpstr>
      <vt:lpstr>PowerPoint 簡報</vt:lpstr>
      <vt:lpstr>登入系統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聯遞系統</vt:lpstr>
      <vt:lpstr>聯遞系統</vt:lpstr>
      <vt:lpstr>PowerPoint 簡報</vt:lpstr>
      <vt:lpstr>PowerPoint 簡報</vt:lpstr>
      <vt:lpstr>PowerPoint 簡報</vt:lpstr>
      <vt:lpstr>PowerPoint 簡報</vt:lpstr>
      <vt:lpstr>訊息處理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代碼管理</vt:lpstr>
      <vt:lpstr>PowerPoint 簡報</vt:lpstr>
      <vt:lpstr>PowerPoint 簡報</vt:lpstr>
      <vt:lpstr>教職員資料</vt:lpstr>
      <vt:lpstr>教職員資料</vt:lpstr>
      <vt:lpstr>學校管理</vt:lpstr>
      <vt:lpstr> 學校管理</vt:lpstr>
      <vt:lpstr> 學校管理</vt:lpstr>
      <vt:lpstr>學校管理</vt:lpstr>
      <vt:lpstr>學校管理</vt:lpstr>
      <vt:lpstr>PowerPoint 簡報</vt:lpstr>
      <vt:lpstr>學生資料</vt:lpstr>
      <vt:lpstr>學生資料</vt:lpstr>
      <vt:lpstr>PowerPoint 簡報</vt:lpstr>
      <vt:lpstr>PowerPoint 簡報</vt:lpstr>
      <vt:lpstr>PowerPoint 簡報</vt:lpstr>
      <vt:lpstr>學生資料</vt:lpstr>
      <vt:lpstr>PowerPoint 簡報</vt:lpstr>
      <vt:lpstr>PowerPoint 簡報</vt:lpstr>
      <vt:lpstr>PowerPoint 簡報</vt:lpstr>
      <vt:lpstr>確定活動資料後，系統會檢查時間/地點/學生/教師的衝突情況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教職員調配</vt:lpstr>
      <vt:lpstr>教職員調配</vt:lpstr>
      <vt:lpstr>PowerPoint 簡報</vt:lpstr>
      <vt:lpstr>PowerPoint 簡報</vt:lpstr>
      <vt:lpstr>PowerPoint 簡報</vt:lpstr>
      <vt:lpstr>PowerPoint 簡報</vt:lpstr>
      <vt:lpstr>學生出席資料</vt:lpstr>
      <vt:lpstr>學生出席資料</vt:lpstr>
      <vt:lpstr>PowerPoint 簡報</vt:lpstr>
      <vt:lpstr>學生出席資料</vt:lpstr>
      <vt:lpstr>PowerPoint 簡報</vt:lpstr>
      <vt:lpstr>PowerPoint 簡報</vt:lpstr>
      <vt:lpstr>PowerPoint 簡報</vt:lpstr>
      <vt:lpstr>PowerPoint 簡報</vt:lpstr>
      <vt:lpstr>PowerPoint 簡報</vt:lpstr>
      <vt:lpstr>課外活動</vt:lpstr>
      <vt:lpstr>PowerPoint 簡報</vt:lpstr>
      <vt:lpstr>獎懲資料</vt:lpstr>
      <vt:lpstr>獎懲資料</vt:lpstr>
      <vt:lpstr>學生成績</vt:lpstr>
      <vt:lpstr>PowerPoint 簡報</vt:lpstr>
      <vt:lpstr>PowerPoint 簡報</vt:lpstr>
      <vt:lpstr>提供多款統計及分析報告 可根據考績資料，自動進行計算和分析</vt:lpstr>
      <vt:lpstr>學生成績</vt:lpstr>
      <vt:lpstr>PowerPoint 簡報</vt:lpstr>
      <vt:lpstr>PowerPoint 簡報</vt:lpstr>
      <vt:lpstr>學生資助處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活動資料</vt:lpstr>
      <vt:lpstr>PowerPoint 簡報</vt:lpstr>
      <vt:lpstr>PowerPoint 簡報</vt:lpstr>
      <vt:lpstr>PowerPoint 簡報</vt:lpstr>
      <vt:lpstr>PowerPoint 簡報</vt:lpstr>
      <vt:lpstr>PowerPoint 簡報</vt:lpstr>
      <vt:lpstr>其他模組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系統用戶介面優化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KOO, Wai-yin</dc:creator>
  <cp:lastModifiedBy>SIM</cp:lastModifiedBy>
  <cp:revision>623</cp:revision>
  <cp:lastPrinted>2023-06-08T04:18:35Z</cp:lastPrinted>
  <dcterms:created xsi:type="dcterms:W3CDTF">2019-08-05T04:53:22Z</dcterms:created>
  <dcterms:modified xsi:type="dcterms:W3CDTF">2023-09-07T00:58:49Z</dcterms:modified>
  <cp:contentStatus/>
</cp:coreProperties>
</file>