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7620000" cy="10287000"/>
  <p:notesSz cx="6781800" cy="99187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24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9900CC"/>
    <a:srgbClr val="FF9933"/>
    <a:srgbClr val="FFFFCC"/>
    <a:srgbClr val="FFCCCC"/>
    <a:srgbClr val="FF9900"/>
    <a:srgbClr val="CC3300"/>
    <a:srgbClr val="99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61" autoAdjust="0"/>
    <p:restoredTop sz="89342" autoAdjust="0"/>
  </p:normalViewPr>
  <p:slideViewPr>
    <p:cSldViewPr>
      <p:cViewPr varScale="1">
        <p:scale>
          <a:sx n="62" d="100"/>
          <a:sy n="62" d="100"/>
        </p:scale>
        <p:origin x="2388" y="78"/>
      </p:cViewPr>
      <p:guideLst>
        <p:guide orient="horz" pos="3240"/>
        <p:guide pos="24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e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338" y="0"/>
            <a:ext cx="293846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340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338" y="9423400"/>
            <a:ext cx="293846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118EB86-705F-4459-B987-9E0F0C2080D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52500" y="1684338"/>
            <a:ext cx="5715000" cy="35814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952500" y="5403850"/>
            <a:ext cx="5715000" cy="248285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C69A5-FD78-4272-B4E0-2F33E952F7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63570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15B80F-3CBF-4B2D-A8D5-9C32ECBCA76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9479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5429250" y="914400"/>
            <a:ext cx="1619250" cy="82296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71500" y="914400"/>
            <a:ext cx="4705350" cy="82296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2CD5BD-38E9-4387-8A07-46F4409241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86357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58758-FEAD-493C-8B5D-7F88CE95EC8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85685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0700" y="2565400"/>
            <a:ext cx="6572250" cy="427831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20700" y="6884988"/>
            <a:ext cx="6572250" cy="22494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0EB77-F993-4AEF-BD79-C7F6AD5C35D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6404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71500" y="2971800"/>
            <a:ext cx="3162300" cy="6172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886200" y="2971800"/>
            <a:ext cx="3162300" cy="6172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062B4-2452-4677-A236-0EBF8DDDC69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37933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5463" y="547688"/>
            <a:ext cx="6572250" cy="198913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25463" y="2522538"/>
            <a:ext cx="3222625" cy="1235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5463" y="3757613"/>
            <a:ext cx="3222625" cy="552767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857625" y="2522538"/>
            <a:ext cx="3240088" cy="1235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857625" y="3757613"/>
            <a:ext cx="3240088" cy="552767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A8BB6-ABAA-453F-85F4-990685B3318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36200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55DBFC-07C8-4370-80A1-E31A220F2E8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26778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743E14-F8CF-4F72-BD2F-B49A11E8A5F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92738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5463" y="685800"/>
            <a:ext cx="2457450" cy="2400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40088" y="1481138"/>
            <a:ext cx="3857625" cy="7310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25463" y="3086100"/>
            <a:ext cx="2457450" cy="5718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9BECF9-8A16-46C1-BFFC-C33C6D5A30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96402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5463" y="685800"/>
            <a:ext cx="2457450" cy="2400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240088" y="1481138"/>
            <a:ext cx="3857625" cy="73104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HK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25463" y="3086100"/>
            <a:ext cx="2457450" cy="5718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C2D38B-9732-4CEF-B3C2-580642F1B84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77784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914400"/>
            <a:ext cx="64770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2971800"/>
            <a:ext cx="6477000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1500" y="9372600"/>
            <a:ext cx="15875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defTabSz="1044575" eaLnBrk="1" hangingPunct="1">
              <a:defRPr sz="16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03500" y="9372600"/>
            <a:ext cx="2413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ctr" defTabSz="1044575" eaLnBrk="1" hangingPunct="1">
              <a:defRPr sz="16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61000" y="9372600"/>
            <a:ext cx="15875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r" defTabSz="1044575" eaLnBrk="1" hangingPunct="1">
              <a:defRPr sz="1600"/>
            </a:lvl1pPr>
          </a:lstStyle>
          <a:p>
            <a:pPr>
              <a:defRPr/>
            </a:pPr>
            <a:fld id="{50642ED7-3D3C-492E-B557-DAD24778508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4575" rtl="0" eaLnBrk="0" fontAlgn="base" hangingPunct="0">
        <a:spcBef>
          <a:spcPct val="0"/>
        </a:spcBef>
        <a:spcAft>
          <a:spcPct val="0"/>
        </a:spcAft>
        <a:defRPr kumimoji="1"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2pPr>
      <a:lvl3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3pPr>
      <a:lvl4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4pPr>
      <a:lvl5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5pPr>
      <a:lvl6pPr marL="4572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6pPr>
      <a:lvl7pPr marL="9144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7pPr>
      <a:lvl8pPr marL="13716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8pPr>
      <a:lvl9pPr marL="18288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9pPr>
    </p:titleStyle>
    <p:bodyStyle>
      <a:lvl1pPr marL="392113" indent="-392113" algn="l" defTabSz="1044575" rtl="0" eaLnBrk="0" fontAlgn="base" hangingPunct="0">
        <a:spcBef>
          <a:spcPct val="20000"/>
        </a:spcBef>
        <a:spcAft>
          <a:spcPct val="0"/>
        </a:spcAft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9313" indent="-327025" algn="l" defTabSz="1044575" rtl="0" eaLnBrk="0" fontAlgn="base" hangingPunct="0">
        <a:spcBef>
          <a:spcPct val="20000"/>
        </a:spcBef>
        <a:spcAft>
          <a:spcPct val="0"/>
        </a:spcAft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513" indent="-261938" algn="l" defTabSz="1044575" rtl="0" eaLnBrk="0" fontAlgn="base" hangingPunct="0">
        <a:spcBef>
          <a:spcPct val="20000"/>
        </a:spcBef>
        <a:spcAft>
          <a:spcPct val="0"/>
        </a:spcAft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261938" algn="l" defTabSz="1044575" rtl="0" eaLnBrk="0" fontAlgn="base" hangingPunct="0">
        <a:spcBef>
          <a:spcPct val="20000"/>
        </a:spcBef>
        <a:spcAft>
          <a:spcPct val="0"/>
        </a:spcAft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088" indent="-260350" algn="l" defTabSz="1044575" rtl="0" eaLnBrk="0" fontAlgn="base" hangingPunct="0">
        <a:spcBef>
          <a:spcPct val="20000"/>
        </a:spcBef>
        <a:spcAft>
          <a:spcPct val="0"/>
        </a:spcAft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13" Type="http://schemas.openxmlformats.org/officeDocument/2006/relationships/image" Target="../media/image8.wmf"/><Relationship Id="rId18" Type="http://schemas.openxmlformats.org/officeDocument/2006/relationships/oleObject" Target="../embeddings/oleObject5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2.bin"/><Relationship Id="rId12" Type="http://schemas.openxmlformats.org/officeDocument/2006/relationships/image" Target="../media/image4.wmf"/><Relationship Id="rId17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1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png"/><Relationship Id="rId11" Type="http://schemas.openxmlformats.org/officeDocument/2006/relationships/oleObject" Target="../embeddings/oleObject4.bin"/><Relationship Id="rId5" Type="http://schemas.openxmlformats.org/officeDocument/2006/relationships/image" Target="../media/image6.png"/><Relationship Id="rId15" Type="http://schemas.openxmlformats.org/officeDocument/2006/relationships/image" Target="../media/image10.wmf"/><Relationship Id="rId10" Type="http://schemas.openxmlformats.org/officeDocument/2006/relationships/image" Target="../media/image3.wmf"/><Relationship Id="rId19" Type="http://schemas.openxmlformats.org/officeDocument/2006/relationships/image" Target="../media/image5.wmf"/><Relationship Id="rId4" Type="http://schemas.openxmlformats.org/officeDocument/2006/relationships/image" Target="../media/image1.emf"/><Relationship Id="rId9" Type="http://schemas.openxmlformats.org/officeDocument/2006/relationships/oleObject" Target="../embeddings/oleObject3.bin"/><Relationship Id="rId1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866900" y="249238"/>
          <a:ext cx="5200650" cy="1068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Clip" r:id="rId3" imgW="6191401" imgH="3352736" progId="MS_ClipArt_Gallery.5">
                  <p:embed/>
                </p:oleObj>
              </mc:Choice>
              <mc:Fallback>
                <p:oleObj name="Clip" r:id="rId3" imgW="6191401" imgH="3352736" progId="MS_ClipArt_Gallery.5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6900" y="249238"/>
                        <a:ext cx="5200650" cy="1068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5" name="Picture 3" descr="logo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7163"/>
            <a:ext cx="1447800" cy="909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239963" y="461963"/>
            <a:ext cx="4505325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4498" tIns="52249" rIns="104498" bIns="52249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600">
                <a:solidFill>
                  <a:srgbClr val="6600CC"/>
                </a:solidFill>
                <a:ea typeface="標楷體" panose="03000509000000000000" pitchFamily="65" charset="-120"/>
              </a:rPr>
              <a:t>香港考評局程序 </a:t>
            </a:r>
            <a:r>
              <a:rPr lang="en-US" altLang="zh-TW" sz="1600">
                <a:solidFill>
                  <a:srgbClr val="6600CC"/>
                </a:solidFill>
                <a:ea typeface="標楷體" panose="03000509000000000000" pitchFamily="65" charset="-120"/>
              </a:rPr>
              <a:t>- </a:t>
            </a:r>
            <a:r>
              <a:rPr lang="zh-TW" altLang="en-US" sz="1600">
                <a:solidFill>
                  <a:srgbClr val="6600CC"/>
                </a:solidFill>
                <a:ea typeface="標楷體" panose="03000509000000000000" pitchFamily="65" charset="-120"/>
              </a:rPr>
              <a:t>全港性系統評估</a:t>
            </a:r>
            <a:endParaRPr lang="en-US" altLang="zh-TW" sz="1600">
              <a:solidFill>
                <a:srgbClr val="6600CC"/>
              </a:solidFill>
              <a:ea typeface="標楷體" panose="03000509000000000000" pitchFamily="65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600">
                <a:solidFill>
                  <a:srgbClr val="6600CC"/>
                </a:solidFill>
                <a:ea typeface="標楷體" panose="03000509000000000000" pitchFamily="65" charset="-120"/>
              </a:rPr>
              <a:t>HKEAA - Territory-wide System Assessment (TSA)</a:t>
            </a:r>
            <a:endParaRPr lang="en-US" altLang="zh-TW" sz="1600">
              <a:solidFill>
                <a:srgbClr val="6600CC"/>
              </a:solidFill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304800" y="1868488"/>
            <a:ext cx="7086600" cy="1517650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HK" altLang="en-US"/>
          </a:p>
        </p:txBody>
      </p:sp>
      <p:sp>
        <p:nvSpPr>
          <p:cNvPr id="3078" name="Rectangle 51"/>
          <p:cNvSpPr>
            <a:spLocks noChangeArrowheads="1"/>
          </p:cNvSpPr>
          <p:nvPr/>
        </p:nvSpPr>
        <p:spPr bwMode="auto">
          <a:xfrm>
            <a:off x="304800" y="3952875"/>
            <a:ext cx="7086600" cy="4157663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HK" altLang="en-US"/>
          </a:p>
        </p:txBody>
      </p:sp>
      <p:sp>
        <p:nvSpPr>
          <p:cNvPr id="3079" name="Rectangle 64"/>
          <p:cNvSpPr>
            <a:spLocks noChangeArrowheads="1"/>
          </p:cNvSpPr>
          <p:nvPr/>
        </p:nvSpPr>
        <p:spPr bwMode="auto">
          <a:xfrm>
            <a:off x="304800" y="8704263"/>
            <a:ext cx="7086600" cy="1144587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HK" altLang="en-US"/>
          </a:p>
        </p:txBody>
      </p:sp>
      <p:pic>
        <p:nvPicPr>
          <p:cNvPr id="3080" name="Picture 83" descr="thumb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" y="1687513"/>
            <a:ext cx="390525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1" name="WordArt 84"/>
          <p:cNvSpPr>
            <a:spLocks noChangeArrowheads="1" noChangeShapeType="1" noTextEdit="1"/>
          </p:cNvSpPr>
          <p:nvPr/>
        </p:nvSpPr>
        <p:spPr bwMode="auto">
          <a:xfrm>
            <a:off x="903288" y="1463675"/>
            <a:ext cx="723900" cy="266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預備工作</a:t>
            </a:r>
          </a:p>
        </p:txBody>
      </p:sp>
      <p:sp>
        <p:nvSpPr>
          <p:cNvPr id="3082" name="Text Box 88"/>
          <p:cNvSpPr txBox="1">
            <a:spLocks noChangeArrowheads="1"/>
          </p:cNvSpPr>
          <p:nvPr/>
        </p:nvSpPr>
        <p:spPr bwMode="auto">
          <a:xfrm>
            <a:off x="1965325" y="2347913"/>
            <a:ext cx="1220788" cy="322262"/>
          </a:xfrm>
          <a:prstGeom prst="rect">
            <a:avLst/>
          </a:prstGeom>
          <a:solidFill>
            <a:srgbClr val="FFFF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olidFill>
                  <a:srgbClr val="0070C0"/>
                </a:solidFill>
                <a:sym typeface="Wingdings" panose="05000000000000000000" pitchFamily="2" charset="2"/>
              </a:rPr>
              <a:t></a:t>
            </a:r>
            <a:r>
              <a:rPr lang="zh-TW" altLang="en-US" sz="1400">
                <a:solidFill>
                  <a:srgbClr val="0070C0"/>
                </a:solidFill>
                <a:sym typeface="Wingdings" panose="05000000000000000000" pitchFamily="2" charset="2"/>
              </a:rPr>
              <a:t>系統保安</a:t>
            </a:r>
          </a:p>
        </p:txBody>
      </p:sp>
      <p:sp>
        <p:nvSpPr>
          <p:cNvPr id="3083" name="Text Box 93"/>
          <p:cNvSpPr txBox="1">
            <a:spLocks noChangeArrowheads="1"/>
          </p:cNvSpPr>
          <p:nvPr/>
        </p:nvSpPr>
        <p:spPr bwMode="auto">
          <a:xfrm>
            <a:off x="1962150" y="2755900"/>
            <a:ext cx="1435100" cy="292100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200">
                <a:solidFill>
                  <a:srgbClr val="0070C0"/>
                </a:solidFill>
                <a:sym typeface="Wingdings" panose="05000000000000000000" pitchFamily="2" charset="2"/>
              </a:rPr>
              <a:t> </a:t>
            </a:r>
            <a:r>
              <a:rPr lang="zh-TW" altLang="en-US" sz="1200">
                <a:solidFill>
                  <a:srgbClr val="0070C0"/>
                </a:solidFill>
                <a:sym typeface="Wingdings" panose="05000000000000000000" pitchFamily="2" charset="2"/>
              </a:rPr>
              <a:t>設定使用權限</a:t>
            </a:r>
          </a:p>
        </p:txBody>
      </p:sp>
      <p:sp>
        <p:nvSpPr>
          <p:cNvPr id="3084" name="WordArt 120"/>
          <p:cNvSpPr>
            <a:spLocks noChangeArrowheads="1" noChangeShapeType="1" noTextEdit="1"/>
          </p:cNvSpPr>
          <p:nvPr/>
        </p:nvSpPr>
        <p:spPr bwMode="auto">
          <a:xfrm>
            <a:off x="823913" y="3567113"/>
            <a:ext cx="723900" cy="266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使用系統</a:t>
            </a:r>
          </a:p>
        </p:txBody>
      </p:sp>
      <p:sp>
        <p:nvSpPr>
          <p:cNvPr id="3085" name="WordArt 130"/>
          <p:cNvSpPr>
            <a:spLocks noChangeArrowheads="1" noChangeShapeType="1" noTextEdit="1"/>
          </p:cNvSpPr>
          <p:nvPr/>
        </p:nvSpPr>
        <p:spPr bwMode="auto">
          <a:xfrm>
            <a:off x="873125" y="8267700"/>
            <a:ext cx="723900" cy="266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後期工作</a:t>
            </a:r>
          </a:p>
        </p:txBody>
      </p:sp>
      <p:graphicFrame>
        <p:nvGraphicFramePr>
          <p:cNvPr id="3086" name="Object 132"/>
          <p:cNvGraphicFramePr>
            <a:graphicFrameLocks noChangeAspect="1"/>
          </p:cNvGraphicFramePr>
          <p:nvPr/>
        </p:nvGraphicFramePr>
        <p:xfrm>
          <a:off x="390525" y="8472488"/>
          <a:ext cx="457200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Clip" r:id="rId7" imgW="1814170" imgH="1376172" progId="MS_ClipArt_Gallery.5">
                  <p:embed/>
                </p:oleObj>
              </mc:Choice>
              <mc:Fallback>
                <p:oleObj name="Clip" r:id="rId7" imgW="1814170" imgH="1376172" progId="MS_ClipArt_Gallery.5">
                  <p:embed/>
                  <p:pic>
                    <p:nvPicPr>
                      <p:cNvPr id="0" name="Object 1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525" y="8472488"/>
                        <a:ext cx="457200" cy="347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7" name="Object 133"/>
          <p:cNvGraphicFramePr>
            <a:graphicFrameLocks noChangeAspect="1"/>
          </p:cNvGraphicFramePr>
          <p:nvPr/>
        </p:nvGraphicFramePr>
        <p:xfrm>
          <a:off x="5067300" y="8793163"/>
          <a:ext cx="925513" cy="966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Clip" r:id="rId9" imgW="1190531" imgH="1243343" progId="MS_ClipArt_Gallery.5">
                  <p:embed/>
                </p:oleObj>
              </mc:Choice>
              <mc:Fallback>
                <p:oleObj name="Clip" r:id="rId9" imgW="1190531" imgH="1243343" progId="MS_ClipArt_Gallery.5">
                  <p:embed/>
                  <p:pic>
                    <p:nvPicPr>
                      <p:cNvPr id="0" name="Object 1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7300" y="8793163"/>
                        <a:ext cx="925513" cy="966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8" name="Object 136"/>
          <p:cNvGraphicFramePr>
            <a:graphicFrameLocks noChangeAspect="1"/>
          </p:cNvGraphicFramePr>
          <p:nvPr/>
        </p:nvGraphicFramePr>
        <p:xfrm>
          <a:off x="377825" y="3830638"/>
          <a:ext cx="403225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Clip" r:id="rId11" imgW="1700543" imgH="1831818" progId="MS_ClipArt_Gallery.5">
                  <p:embed/>
                </p:oleObj>
              </mc:Choice>
              <mc:Fallback>
                <p:oleObj name="Clip" r:id="rId11" imgW="1700543" imgH="1831818" progId="MS_ClipArt_Gallery.5">
                  <p:embed/>
                  <p:pic>
                    <p:nvPicPr>
                      <p:cNvPr id="0" name="Object 1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825" y="3830638"/>
                        <a:ext cx="403225" cy="43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9" name="Text Box 183"/>
          <p:cNvSpPr txBox="1">
            <a:spLocks noChangeArrowheads="1"/>
          </p:cNvSpPr>
          <p:nvPr/>
        </p:nvSpPr>
        <p:spPr bwMode="auto">
          <a:xfrm>
            <a:off x="1465263" y="9101138"/>
            <a:ext cx="3351212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400">
                <a:solidFill>
                  <a:srgbClr val="6600CC"/>
                </a:solidFill>
              </a:rPr>
              <a:t>列印「全</a:t>
            </a:r>
            <a:r>
              <a:rPr lang="zh-TW" altLang="en-US" sz="1400">
                <a:solidFill>
                  <a:srgbClr val="6600CC"/>
                </a:solidFill>
                <a:sym typeface="Wingdings 2" panose="05020102010507070707" pitchFamily="18" charset="2"/>
              </a:rPr>
              <a:t>港性系統評估學生資料報告」</a:t>
            </a:r>
          </a:p>
        </p:txBody>
      </p:sp>
      <p:pic>
        <p:nvPicPr>
          <p:cNvPr id="3090" name="Picture 184" descr="j022342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28850"/>
            <a:ext cx="1143000" cy="94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91" name="Text Box 214"/>
          <p:cNvSpPr txBox="1">
            <a:spLocks noChangeArrowheads="1"/>
          </p:cNvSpPr>
          <p:nvPr/>
        </p:nvSpPr>
        <p:spPr bwMode="auto">
          <a:xfrm>
            <a:off x="484188" y="6091238"/>
            <a:ext cx="2284412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1400">
                <a:solidFill>
                  <a:srgbClr val="009900"/>
                </a:solidFill>
                <a:sym typeface="Wingdings" panose="05000000000000000000" pitchFamily="2" charset="2"/>
              </a:rPr>
              <a:t> </a:t>
            </a:r>
            <a:r>
              <a:rPr lang="zh-TW" altLang="en-US" sz="1400">
                <a:solidFill>
                  <a:srgbClr val="009900"/>
                </a:solidFill>
              </a:rPr>
              <a:t>接收及匯入參數檔案 </a:t>
            </a:r>
          </a:p>
        </p:txBody>
      </p:sp>
      <p:sp>
        <p:nvSpPr>
          <p:cNvPr id="3092" name="Text Box 218"/>
          <p:cNvSpPr txBox="1">
            <a:spLocks noChangeArrowheads="1"/>
          </p:cNvSpPr>
          <p:nvPr/>
        </p:nvSpPr>
        <p:spPr bwMode="auto">
          <a:xfrm>
            <a:off x="2527300" y="7334250"/>
            <a:ext cx="2570163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1400">
                <a:solidFill>
                  <a:srgbClr val="009900"/>
                </a:solidFill>
                <a:sym typeface="Wingdings" panose="05000000000000000000" pitchFamily="2" charset="2"/>
              </a:rPr>
              <a:t> </a:t>
            </a:r>
            <a:r>
              <a:rPr lang="zh-TW" altLang="en-US" sz="1400">
                <a:solidFill>
                  <a:srgbClr val="009900"/>
                </a:solidFill>
              </a:rPr>
              <a:t>編修學生的分配班別 </a:t>
            </a:r>
            <a:r>
              <a:rPr lang="en-US" altLang="zh-TW" sz="1400">
                <a:solidFill>
                  <a:srgbClr val="009900"/>
                </a:solidFill>
              </a:rPr>
              <a:t>/ </a:t>
            </a:r>
            <a:r>
              <a:rPr lang="zh-TW" altLang="en-US" sz="1400">
                <a:solidFill>
                  <a:srgbClr val="009900"/>
                </a:solidFill>
              </a:rPr>
              <a:t>組別名稱及號碼</a:t>
            </a:r>
          </a:p>
        </p:txBody>
      </p:sp>
      <p:sp>
        <p:nvSpPr>
          <p:cNvPr id="3093" name="Text Box 220"/>
          <p:cNvSpPr txBox="1">
            <a:spLocks noChangeArrowheads="1"/>
          </p:cNvSpPr>
          <p:nvPr/>
        </p:nvSpPr>
        <p:spPr bwMode="auto">
          <a:xfrm>
            <a:off x="4438650" y="6326188"/>
            <a:ext cx="3030538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1400">
                <a:solidFill>
                  <a:srgbClr val="009900"/>
                </a:solidFill>
                <a:sym typeface="Wingdings" panose="05000000000000000000" pitchFamily="2" charset="2"/>
              </a:rPr>
              <a:t></a:t>
            </a:r>
            <a:r>
              <a:rPr lang="en-US" altLang="zh-TW" sz="1400">
                <a:solidFill>
                  <a:srgbClr val="0070C0"/>
                </a:solidFill>
                <a:sym typeface="Wingdings" panose="05000000000000000000" pitchFamily="2" charset="2"/>
              </a:rPr>
              <a:t>  </a:t>
            </a:r>
            <a:r>
              <a:rPr lang="zh-TW" altLang="en-US" sz="1400">
                <a:solidFill>
                  <a:srgbClr val="009900"/>
                </a:solidFill>
              </a:rPr>
              <a:t>預備、確定及傳送學生資料檔案</a:t>
            </a:r>
          </a:p>
        </p:txBody>
      </p:sp>
      <p:pic>
        <p:nvPicPr>
          <p:cNvPr id="3094" name="Picture 223" descr="j0223648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725" y="5229225"/>
            <a:ext cx="908050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5" name="Picture 229" descr="PE01744_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3" y="6518275"/>
            <a:ext cx="1073150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96" name="AutoShape 230"/>
          <p:cNvSpPr>
            <a:spLocks noChangeArrowheads="1"/>
          </p:cNvSpPr>
          <p:nvPr/>
        </p:nvSpPr>
        <p:spPr bwMode="auto">
          <a:xfrm rot="3510691">
            <a:off x="2309813" y="4430713"/>
            <a:ext cx="304800" cy="1066800"/>
          </a:xfrm>
          <a:prstGeom prst="curvedRightArrow">
            <a:avLst>
              <a:gd name="adj1" fmla="val 70000"/>
              <a:gd name="adj2" fmla="val 140000"/>
              <a:gd name="adj3" fmla="val 74236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HK" altLang="en-US"/>
          </a:p>
        </p:txBody>
      </p:sp>
      <p:sp>
        <p:nvSpPr>
          <p:cNvPr id="3097" name="AutoShape 231"/>
          <p:cNvSpPr>
            <a:spLocks noChangeArrowheads="1"/>
          </p:cNvSpPr>
          <p:nvPr/>
        </p:nvSpPr>
        <p:spPr bwMode="auto">
          <a:xfrm rot="-1952263">
            <a:off x="1701800" y="6502400"/>
            <a:ext cx="330200" cy="973138"/>
          </a:xfrm>
          <a:prstGeom prst="curvedRightArrow">
            <a:avLst>
              <a:gd name="adj1" fmla="val 64905"/>
              <a:gd name="adj2" fmla="val 114105"/>
              <a:gd name="adj3" fmla="val 65236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HK" altLang="en-US"/>
          </a:p>
        </p:txBody>
      </p:sp>
      <p:pic>
        <p:nvPicPr>
          <p:cNvPr id="3098" name="Picture 236" descr="j0160454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4813" y="5175250"/>
            <a:ext cx="917575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99" name="Text Box 244"/>
          <p:cNvSpPr txBox="1">
            <a:spLocks noChangeArrowheads="1"/>
          </p:cNvSpPr>
          <p:nvPr/>
        </p:nvSpPr>
        <p:spPr bwMode="auto">
          <a:xfrm>
            <a:off x="3763963" y="2347913"/>
            <a:ext cx="1208087" cy="322262"/>
          </a:xfrm>
          <a:prstGeom prst="rect">
            <a:avLst/>
          </a:prstGeom>
          <a:solidFill>
            <a:srgbClr val="FFFFCC"/>
          </a:solidFill>
          <a:ln w="9525">
            <a:solidFill>
              <a:srgbClr val="CC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olidFill>
                  <a:srgbClr val="0070C0"/>
                </a:solidFill>
                <a:sym typeface="Wingdings" panose="05000000000000000000" pitchFamily="2" charset="2"/>
              </a:rPr>
              <a:t> </a:t>
            </a:r>
            <a:r>
              <a:rPr lang="zh-TW" altLang="en-US" sz="1400">
                <a:solidFill>
                  <a:srgbClr val="0070C0"/>
                </a:solidFill>
                <a:sym typeface="Wingdings" panose="05000000000000000000" pitchFamily="2" charset="2"/>
              </a:rPr>
              <a:t>學校管理</a:t>
            </a:r>
          </a:p>
        </p:txBody>
      </p:sp>
      <p:sp>
        <p:nvSpPr>
          <p:cNvPr id="3100" name="Text Box 245"/>
          <p:cNvSpPr txBox="1">
            <a:spLocks noChangeArrowheads="1"/>
          </p:cNvSpPr>
          <p:nvPr/>
        </p:nvSpPr>
        <p:spPr bwMode="auto">
          <a:xfrm>
            <a:off x="5516563" y="2754313"/>
            <a:ext cx="1706562" cy="293687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200">
                <a:solidFill>
                  <a:srgbClr val="0070C0"/>
                </a:solidFill>
                <a:sym typeface="Wingdings" panose="05000000000000000000" pitchFamily="2" charset="2"/>
              </a:rPr>
              <a:t>  </a:t>
            </a:r>
            <a:r>
              <a:rPr lang="zh-TW" altLang="en-US" sz="1200">
                <a:solidFill>
                  <a:srgbClr val="0070C0"/>
                </a:solidFill>
                <a:sym typeface="Wingdings" panose="05000000000000000000" pitchFamily="2" charset="2"/>
              </a:rPr>
              <a:t>更新學生在學資料</a:t>
            </a:r>
          </a:p>
        </p:txBody>
      </p:sp>
      <p:sp>
        <p:nvSpPr>
          <p:cNvPr id="3101" name="Text Box 244"/>
          <p:cNvSpPr txBox="1">
            <a:spLocks noChangeArrowheads="1"/>
          </p:cNvSpPr>
          <p:nvPr/>
        </p:nvSpPr>
        <p:spPr bwMode="auto">
          <a:xfrm>
            <a:off x="5516563" y="2347913"/>
            <a:ext cx="1208087" cy="322262"/>
          </a:xfrm>
          <a:prstGeom prst="rect">
            <a:avLst/>
          </a:prstGeom>
          <a:solidFill>
            <a:srgbClr val="FFFFCC"/>
          </a:solidFill>
          <a:ln w="9525">
            <a:solidFill>
              <a:srgbClr val="CC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olidFill>
                  <a:srgbClr val="0070C0"/>
                </a:solidFill>
                <a:sym typeface="Wingdings" panose="05000000000000000000" pitchFamily="2" charset="2"/>
              </a:rPr>
              <a:t> </a:t>
            </a:r>
            <a:r>
              <a:rPr lang="zh-TW" altLang="en-US" sz="1400">
                <a:solidFill>
                  <a:srgbClr val="0070C0"/>
                </a:solidFill>
                <a:sym typeface="Wingdings" panose="05000000000000000000" pitchFamily="2" charset="2"/>
              </a:rPr>
              <a:t>學生資料</a:t>
            </a:r>
          </a:p>
        </p:txBody>
      </p:sp>
      <p:sp>
        <p:nvSpPr>
          <p:cNvPr id="3102" name="Text Box 245"/>
          <p:cNvSpPr txBox="1">
            <a:spLocks noChangeArrowheads="1"/>
          </p:cNvSpPr>
          <p:nvPr/>
        </p:nvSpPr>
        <p:spPr bwMode="auto">
          <a:xfrm>
            <a:off x="3763963" y="2741613"/>
            <a:ext cx="1460500" cy="293687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200">
                <a:solidFill>
                  <a:srgbClr val="0070C0"/>
                </a:solidFill>
                <a:sym typeface="Wingdings" panose="05000000000000000000" pitchFamily="2" charset="2"/>
              </a:rPr>
              <a:t>  </a:t>
            </a:r>
            <a:r>
              <a:rPr lang="zh-TW" altLang="en-US" sz="1200">
                <a:solidFill>
                  <a:srgbClr val="0070C0"/>
                </a:solidFill>
                <a:sym typeface="Wingdings" panose="05000000000000000000" pitchFamily="2" charset="2"/>
              </a:rPr>
              <a:t>過渡到新學年</a:t>
            </a:r>
          </a:p>
        </p:txBody>
      </p:sp>
      <p:pic>
        <p:nvPicPr>
          <p:cNvPr id="3103" name="圖片 1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913" y="4095750"/>
            <a:ext cx="1055687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04" name="Text Box 47"/>
          <p:cNvSpPr txBox="1">
            <a:spLocks noChangeArrowheads="1"/>
          </p:cNvSpPr>
          <p:nvPr/>
        </p:nvSpPr>
        <p:spPr bwMode="auto">
          <a:xfrm>
            <a:off x="1500188" y="4314825"/>
            <a:ext cx="10795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200">
                <a:solidFill>
                  <a:srgbClr val="0000FF"/>
                </a:solidFill>
              </a:rPr>
              <a:t>聯遞系統</a:t>
            </a:r>
            <a:r>
              <a:rPr lang="en-US" altLang="zh-TW" sz="1200">
                <a:solidFill>
                  <a:srgbClr val="0000FF"/>
                </a:solidFill>
              </a:rPr>
              <a:t>(CDS)</a:t>
            </a:r>
          </a:p>
        </p:txBody>
      </p:sp>
      <p:sp>
        <p:nvSpPr>
          <p:cNvPr id="3105" name="AutoShape 231"/>
          <p:cNvSpPr>
            <a:spLocks noChangeArrowheads="1"/>
          </p:cNvSpPr>
          <p:nvPr/>
        </p:nvSpPr>
        <p:spPr bwMode="auto">
          <a:xfrm rot="7257903">
            <a:off x="4920457" y="4234656"/>
            <a:ext cx="220662" cy="1031875"/>
          </a:xfrm>
          <a:prstGeom prst="curvedRightArrow">
            <a:avLst>
              <a:gd name="adj1" fmla="val 64775"/>
              <a:gd name="adj2" fmla="val 113876"/>
              <a:gd name="adj3" fmla="val 65236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HK" altLang="en-US"/>
          </a:p>
        </p:txBody>
      </p:sp>
      <p:sp>
        <p:nvSpPr>
          <p:cNvPr id="3106" name="Text Box 47"/>
          <p:cNvSpPr txBox="1">
            <a:spLocks noChangeArrowheads="1"/>
          </p:cNvSpPr>
          <p:nvPr/>
        </p:nvSpPr>
        <p:spPr bwMode="auto">
          <a:xfrm>
            <a:off x="5313363" y="4378325"/>
            <a:ext cx="10795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200">
                <a:solidFill>
                  <a:srgbClr val="0000FF"/>
                </a:solidFill>
              </a:rPr>
              <a:t>聯遞系統</a:t>
            </a:r>
            <a:r>
              <a:rPr lang="en-US" altLang="zh-TW" sz="1200">
                <a:solidFill>
                  <a:srgbClr val="0000FF"/>
                </a:solidFill>
              </a:rPr>
              <a:t>(CDS)</a:t>
            </a:r>
          </a:p>
        </p:txBody>
      </p:sp>
      <p:sp>
        <p:nvSpPr>
          <p:cNvPr id="3107" name="AutoShape 231"/>
          <p:cNvSpPr>
            <a:spLocks noChangeArrowheads="1"/>
          </p:cNvSpPr>
          <p:nvPr/>
        </p:nvSpPr>
        <p:spPr bwMode="auto">
          <a:xfrm rot="-7755474">
            <a:off x="5734050" y="6707188"/>
            <a:ext cx="268287" cy="1023938"/>
          </a:xfrm>
          <a:prstGeom prst="curvedRightArrow">
            <a:avLst>
              <a:gd name="adj1" fmla="val 50128"/>
              <a:gd name="adj2" fmla="val 92181"/>
              <a:gd name="adj3" fmla="val 45676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HK" altLang="en-US"/>
          </a:p>
        </p:txBody>
      </p:sp>
      <p:sp>
        <p:nvSpPr>
          <p:cNvPr id="3108" name="AutoShape 86"/>
          <p:cNvSpPr>
            <a:spLocks noChangeArrowheads="1"/>
          </p:cNvSpPr>
          <p:nvPr/>
        </p:nvSpPr>
        <p:spPr bwMode="auto">
          <a:xfrm>
            <a:off x="4057650" y="1544638"/>
            <a:ext cx="2854325" cy="514350"/>
          </a:xfrm>
          <a:prstGeom prst="wedgeRoundRectCallout">
            <a:avLst>
              <a:gd name="adj1" fmla="val -84588"/>
              <a:gd name="adj2" fmla="val 38542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1400">
                <a:solidFill>
                  <a:srgbClr val="FF0000"/>
                </a:solidFill>
              </a:rPr>
              <a:t>適用於小三 </a:t>
            </a:r>
            <a:r>
              <a:rPr lang="en-US" altLang="zh-TW" sz="1400">
                <a:solidFill>
                  <a:srgbClr val="FF0000"/>
                </a:solidFill>
              </a:rPr>
              <a:t>/ </a:t>
            </a:r>
            <a:r>
              <a:rPr lang="zh-TW" altLang="en-US" sz="1400">
                <a:solidFill>
                  <a:srgbClr val="FF0000"/>
                </a:solidFill>
              </a:rPr>
              <a:t>小六 </a:t>
            </a:r>
            <a:r>
              <a:rPr lang="en-US" altLang="zh-TW" sz="1400">
                <a:solidFill>
                  <a:srgbClr val="FF0000"/>
                </a:solidFill>
              </a:rPr>
              <a:t>/ </a:t>
            </a:r>
            <a:r>
              <a:rPr lang="zh-TW" altLang="en-US" sz="1400">
                <a:solidFill>
                  <a:srgbClr val="FF0000"/>
                </a:solidFill>
              </a:rPr>
              <a:t>中三級</a:t>
            </a:r>
            <a:endParaRPr lang="en-US" altLang="zh-TW" sz="1400">
              <a:solidFill>
                <a:srgbClr val="FF0000"/>
              </a:solidFill>
            </a:endParaRPr>
          </a:p>
        </p:txBody>
      </p:sp>
      <p:graphicFrame>
        <p:nvGraphicFramePr>
          <p:cNvPr id="3109" name="Object 140"/>
          <p:cNvGraphicFramePr>
            <a:graphicFrameLocks noChangeAspect="1"/>
          </p:cNvGraphicFramePr>
          <p:nvPr/>
        </p:nvGraphicFramePr>
        <p:xfrm>
          <a:off x="2268538" y="1389063"/>
          <a:ext cx="757237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Clip" r:id="rId18" imgW="1585570" imgH="1759306" progId="MS_ClipArt_Gallery.5">
                  <p:embed/>
                </p:oleObj>
              </mc:Choice>
              <mc:Fallback>
                <p:oleObj name="Clip" r:id="rId18" imgW="1585570" imgH="1759306" progId="MS_ClipArt_Gallery.5">
                  <p:embed/>
                  <p:pic>
                    <p:nvPicPr>
                      <p:cNvPr id="0" name="Object 1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1389063"/>
                        <a:ext cx="757237" cy="839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1317</TotalTime>
  <Words>108</Words>
  <Application>Microsoft Office PowerPoint</Application>
  <PresentationFormat>自訂</PresentationFormat>
  <Paragraphs>18</Paragraphs>
  <Slides>1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2</vt:i4>
      </vt:variant>
      <vt:variant>
        <vt:lpstr>投影片標題</vt:lpstr>
      </vt:variant>
      <vt:variant>
        <vt:i4>1</vt:i4>
      </vt:variant>
    </vt:vector>
  </HeadingPairs>
  <TitlesOfParts>
    <vt:vector size="11" baseType="lpstr">
      <vt:lpstr>Times New Roman</vt:lpstr>
      <vt:lpstr>新細明體</vt:lpstr>
      <vt:lpstr>Arial</vt:lpstr>
      <vt:lpstr>Calibri</vt:lpstr>
      <vt:lpstr>標楷體</vt:lpstr>
      <vt:lpstr>Wingdings</vt:lpstr>
      <vt:lpstr>Wingdings 2</vt:lpstr>
      <vt:lpstr>預設簡報設計</vt:lpstr>
      <vt:lpstr>Microsoft Clip Gallery</vt:lpstr>
      <vt:lpstr>Clip</vt:lpstr>
      <vt:lpstr>PowerPoint 簡報</vt:lpstr>
    </vt:vector>
  </TitlesOfParts>
  <Company>Education Department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無投影片標題</dc:title>
  <dc:creator>Thomas CHU</dc:creator>
  <cp:lastModifiedBy>LAW, Yuen-sum Jenny</cp:lastModifiedBy>
  <cp:revision>95</cp:revision>
  <cp:lastPrinted>2003-03-18T09:11:00Z</cp:lastPrinted>
  <dcterms:created xsi:type="dcterms:W3CDTF">2003-03-14T04:14:17Z</dcterms:created>
  <dcterms:modified xsi:type="dcterms:W3CDTF">2023-01-19T03:10:06Z</dcterms:modified>
</cp:coreProperties>
</file>