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52" d="100"/>
          <a:sy n="52" d="100"/>
        </p:scale>
        <p:origin x="3053" y="53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H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H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H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4D1EAE-A5ED-4A55-B528-254E7CF3E8A8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061497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98E5-771D-494A-A929-931CF3697C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238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C6D0D-1E91-4F06-9436-9CE39D2738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951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42151-FB54-48EC-B564-397DE5909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2A5A-C6EC-41AC-8E3B-7F8FC881C1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8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CABC8-1404-46ED-B476-4FA1F01F64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88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924FC-7FB1-439D-A9F5-9CBDD12D42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14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6729D-A460-4E2B-86F1-DF336E3BDC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41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EFF4E-AD2B-4028-A632-FB9E41E318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963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79A3-614C-4B93-8E32-E4BDB4F68D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43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DBFFF-8CEA-4609-A507-A66F8173E8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63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4B6C7-A2DE-488F-8045-3B6F0D19E1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60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>
              <a:defRPr sz="16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>
              <a:defRPr sz="16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>
              <a:defRPr sz="1600"/>
            </a:lvl1pPr>
          </a:lstStyle>
          <a:p>
            <a:fld id="{3D98190D-FD4E-4CC4-B81D-26B2560A857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92113" indent="-392113" algn="l" defTabSz="1044575" rtl="0" fontAlgn="base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fontAlgn="base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fontAlgn="base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6.jpeg"/><Relationship Id="rId34" Type="http://schemas.openxmlformats.org/officeDocument/2006/relationships/image" Target="../media/image19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0.bin"/><Relationship Id="rId3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9.png"/><Relationship Id="rId32" Type="http://schemas.openxmlformats.org/officeDocument/2006/relationships/oleObject" Target="../embeddings/oleObject13.bin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9.bin"/><Relationship Id="rId28" Type="http://schemas.openxmlformats.org/officeDocument/2006/relationships/oleObject" Target="../embeddings/oleObject11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31" Type="http://schemas.openxmlformats.org/officeDocument/2006/relationships/image" Target="../media/image12.png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7.wmf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2.bin"/><Relationship Id="rId8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" name="AutoShape 175"/>
          <p:cNvSpPr>
            <a:spLocks noChangeArrowheads="1"/>
          </p:cNvSpPr>
          <p:nvPr/>
        </p:nvSpPr>
        <p:spPr bwMode="auto">
          <a:xfrm>
            <a:off x="457200" y="4114800"/>
            <a:ext cx="990600" cy="762000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7809"/>
              </p:ext>
            </p:extLst>
          </p:nvPr>
        </p:nvGraphicFramePr>
        <p:xfrm>
          <a:off x="2057400" y="76200"/>
          <a:ext cx="35909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Clip" r:id="rId3" imgW="6277320" imgH="3439800" progId="MS_ClipArt_Gallery.5">
                  <p:embed/>
                </p:oleObj>
              </mc:Choice>
              <mc:Fallback>
                <p:oleObj name="Clip" r:id="rId3" imgW="6277320" imgH="34398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76200"/>
                        <a:ext cx="35909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19337" y="87974"/>
            <a:ext cx="3209925" cy="65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/>
            <a:r>
              <a:rPr lang="zh-TW" altLang="en-US" sz="1800" b="1" dirty="0">
                <a:latin typeface="+mj-lt"/>
                <a:ea typeface="標楷體" pitchFamily="65" charset="-120"/>
              </a:rPr>
              <a:t>時間表編排 </a:t>
            </a:r>
            <a:endParaRPr lang="en-US" altLang="zh-TW" sz="1800" b="1" dirty="0" smtClean="0">
              <a:latin typeface="+mj-lt"/>
              <a:ea typeface="標楷體" pitchFamily="65" charset="-120"/>
            </a:endParaRPr>
          </a:p>
          <a:p>
            <a:pPr algn="ctr"/>
            <a:r>
              <a:rPr lang="en-US" altLang="zh-TW" sz="1800" b="1" dirty="0" smtClean="0">
                <a:latin typeface="+mj-lt"/>
                <a:ea typeface="標楷體" pitchFamily="65" charset="-120"/>
              </a:rPr>
              <a:t>Timetabling </a:t>
            </a:r>
            <a:r>
              <a:rPr lang="en-US" altLang="zh-TW" sz="1800" b="1" dirty="0">
                <a:latin typeface="+mj-lt"/>
                <a:ea typeface="標楷體" pitchFamily="65" charset="-120"/>
              </a:rPr>
              <a:t>(TTL)</a:t>
            </a:r>
            <a:endParaRPr lang="en-US" altLang="zh-TW" sz="2700" dirty="0">
              <a:latin typeface="+mj-l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762000"/>
            <a:ext cx="7010400" cy="1981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304800" y="2895600"/>
            <a:ext cx="7026275" cy="594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304800" y="8915400"/>
            <a:ext cx="7026275" cy="1295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685800" y="9347200"/>
            <a:ext cx="1447800" cy="320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400">
                <a:sym typeface="Wingdings" pitchFamily="2" charset="2"/>
              </a:rPr>
              <a:t></a:t>
            </a:r>
            <a:r>
              <a:rPr lang="zh-TW" altLang="en-US" sz="1400"/>
              <a:t>列印時間表</a:t>
            </a:r>
            <a:endParaRPr lang="zh-TW" altLang="en-US" sz="1000">
              <a:sym typeface="Wingdings" pitchFamily="2" charset="2"/>
            </a:endParaRPr>
          </a:p>
        </p:txBody>
      </p:sp>
      <p:pic>
        <p:nvPicPr>
          <p:cNvPr id="213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390525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2" name="WordArt 84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723900" cy="266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預備工作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533400" y="1722438"/>
            <a:ext cx="2895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班別、科目與課節的分配表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班別、科目與教師的分配表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班別、課節與上課地點的分配表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其他課堂設定</a:t>
            </a:r>
            <a:r>
              <a:rPr lang="en-US" altLang="zh-TW" sz="1000">
                <a:sym typeface="Wingdings" pitchFamily="2" charset="2"/>
              </a:rPr>
              <a:t>(</a:t>
            </a:r>
            <a:r>
              <a:rPr lang="zh-TW" altLang="en-US" sz="1000">
                <a:latin typeface="Arial" charset="0"/>
                <a:sym typeface="Wingdings" pitchFamily="2" charset="2"/>
              </a:rPr>
              <a:t>例如：分班</a:t>
            </a:r>
            <a:r>
              <a:rPr lang="en-US" altLang="zh-TW" sz="1000">
                <a:latin typeface="Arial" charset="0"/>
                <a:cs typeface="Arial" charset="0"/>
                <a:sym typeface="Wingdings" pitchFamily="2" charset="2"/>
              </a:rPr>
              <a:t>(</a:t>
            </a:r>
            <a:r>
              <a:rPr lang="zh-TW" altLang="en-US" sz="1000">
                <a:latin typeface="Arial" charset="0"/>
                <a:sym typeface="Wingdings" pitchFamily="2" charset="2"/>
              </a:rPr>
              <a:t>同科或分科</a:t>
            </a:r>
            <a:r>
              <a:rPr lang="en-US" altLang="zh-TW" sz="1000">
                <a:latin typeface="Arial" charset="0"/>
                <a:cs typeface="Arial" charset="0"/>
                <a:sym typeface="Wingdings" pitchFamily="2" charset="2"/>
              </a:rPr>
              <a:t>) </a:t>
            </a:r>
            <a:r>
              <a:rPr lang="zh-TW" altLang="en-US" sz="1000">
                <a:latin typeface="Arial" charset="0"/>
                <a:sym typeface="Wingdings" pitchFamily="2" charset="2"/>
              </a:rPr>
              <a:t>、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latin typeface="Arial" charset="0"/>
                <a:sym typeface="Wingdings" pitchFamily="2" charset="2"/>
              </a:rPr>
              <a:t> 合併班、分組班和交替課堂、單堂、雙連堂</a:t>
            </a:r>
            <a:r>
              <a:rPr lang="en-US" altLang="zh-TW" sz="1000">
                <a:latin typeface="Arial" charset="0"/>
                <a:sym typeface="Wingdings" pitchFamily="2" charset="2"/>
              </a:rPr>
              <a:t>)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121025" y="1371600"/>
            <a:ext cx="1831975" cy="320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400">
                <a:sym typeface="Wingdings" pitchFamily="2" charset="2"/>
              </a:rPr>
              <a:t> </a:t>
            </a:r>
            <a:r>
              <a:rPr lang="zh-TW" altLang="en-US" sz="1400">
                <a:sym typeface="Wingdings" pitchFamily="2" charset="2"/>
              </a:rPr>
              <a:t>確定資料收集方法</a:t>
            </a:r>
          </a:p>
        </p:txBody>
      </p:sp>
      <p:graphicFrame>
        <p:nvGraphicFramePr>
          <p:cNvPr id="2149" name="Object 101"/>
          <p:cNvGraphicFramePr>
            <a:graphicFrameLocks noChangeAspect="1"/>
          </p:cNvGraphicFramePr>
          <p:nvPr/>
        </p:nvGraphicFramePr>
        <p:xfrm>
          <a:off x="3352800" y="17526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Clip" r:id="rId7" imgW="3713400" imgH="3468960" progId="MS_ClipArt_Gallery.5">
                  <p:embed/>
                </p:oleObj>
              </mc:Choice>
              <mc:Fallback>
                <p:oleObj name="Clip" r:id="rId7" imgW="3713400" imgH="3468960" progId="MS_ClipArt_Gallery.5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526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" name="Object 102"/>
          <p:cNvGraphicFramePr>
            <a:graphicFrameLocks noChangeAspect="1"/>
          </p:cNvGraphicFramePr>
          <p:nvPr/>
        </p:nvGraphicFramePr>
        <p:xfrm>
          <a:off x="4648200" y="16764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Clip" r:id="rId9" imgW="1780920" imgH="2002320" progId="MS_ClipArt_Gallery.5">
                  <p:embed/>
                </p:oleObj>
              </mc:Choice>
              <mc:Fallback>
                <p:oleObj name="Clip" r:id="rId9" imgW="1780920" imgH="2002320" progId="MS_ClipArt_Gallery.5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" name="Object 103"/>
          <p:cNvGraphicFramePr>
            <a:graphicFrameLocks noChangeAspect="1"/>
          </p:cNvGraphicFramePr>
          <p:nvPr/>
        </p:nvGraphicFramePr>
        <p:xfrm>
          <a:off x="4038600" y="1752600"/>
          <a:ext cx="53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Clip" r:id="rId11" imgW="1731960" imgH="1350360" progId="MS_ClipArt_Gallery.5">
                  <p:embed/>
                </p:oleObj>
              </mc:Choice>
              <mc:Fallback>
                <p:oleObj name="Clip" r:id="rId11" imgW="1731960" imgH="1350360" progId="MS_ClipArt_Gallery.5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752600"/>
                        <a:ext cx="53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4572000" y="1981200"/>
            <a:ext cx="968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往年時間表？</a:t>
            </a:r>
            <a:endParaRPr lang="zh-TW" altLang="en-US" sz="1400">
              <a:sym typeface="Wingdings" pitchFamily="2" charset="2"/>
            </a:endParaRP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83025" y="22098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教師名冊？</a:t>
            </a:r>
            <a:endParaRPr lang="zh-TW" altLang="en-US" sz="1400">
              <a:sym typeface="Wingdings" pitchFamily="2" charset="2"/>
            </a:endParaRP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425825" y="19812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學校資料？</a:t>
            </a:r>
            <a:endParaRPr lang="zh-TW" altLang="en-US" sz="1400">
              <a:sym typeface="Wingdings" pitchFamily="2" charset="2"/>
            </a:endParaRP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2971800" y="838200"/>
            <a:ext cx="2971800" cy="320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400">
                <a:sym typeface="Wingdings" pitchFamily="2" charset="2"/>
              </a:rPr>
              <a:t> </a:t>
            </a:r>
            <a:r>
              <a:rPr lang="zh-TW" altLang="en-US" sz="1400">
                <a:sym typeface="Wingdings" pitchFamily="2" charset="2"/>
              </a:rPr>
              <a:t>確定輸入甚麼資料 </a:t>
            </a:r>
            <a:r>
              <a:rPr lang="en-US" altLang="zh-TW" sz="1400">
                <a:sym typeface="Wingdings" pitchFamily="2" charset="2"/>
              </a:rPr>
              <a:t>(</a:t>
            </a:r>
            <a:r>
              <a:rPr lang="zh-TW" altLang="en-US" sz="1400">
                <a:sym typeface="Wingdings" pitchFamily="2" charset="2"/>
              </a:rPr>
              <a:t>系統工作</a:t>
            </a:r>
            <a:r>
              <a:rPr lang="en-US" altLang="zh-TW" sz="1400">
                <a:sym typeface="Wingdings" pitchFamily="2" charset="2"/>
              </a:rPr>
              <a:t>)</a:t>
            </a:r>
          </a:p>
        </p:txBody>
      </p:sp>
      <p:sp>
        <p:nvSpPr>
          <p:cNvPr id="2168" name="WordArt 120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23900" cy="266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使用系統</a:t>
            </a:r>
          </a:p>
        </p:txBody>
      </p:sp>
      <p:graphicFrame>
        <p:nvGraphicFramePr>
          <p:cNvPr id="2177" name="Object 129"/>
          <p:cNvGraphicFramePr>
            <a:graphicFrameLocks noChangeAspect="1"/>
          </p:cNvGraphicFramePr>
          <p:nvPr/>
        </p:nvGraphicFramePr>
        <p:xfrm>
          <a:off x="6477000" y="6172200"/>
          <a:ext cx="8032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Clip" r:id="rId13" imgW="1751760" imgH="1831320" progId="MS_ClipArt_Gallery.5">
                  <p:embed/>
                </p:oleObj>
              </mc:Choice>
              <mc:Fallback>
                <p:oleObj name="Clip" r:id="rId13" imgW="1751760" imgH="1831320" progId="MS_ClipArt_Gallery.5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172200"/>
                        <a:ext cx="80327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8" name="WordArt 130"/>
          <p:cNvSpPr>
            <a:spLocks noChangeArrowheads="1" noChangeShapeType="1" noTextEdit="1"/>
          </p:cNvSpPr>
          <p:nvPr/>
        </p:nvSpPr>
        <p:spPr bwMode="auto">
          <a:xfrm>
            <a:off x="990600" y="8991600"/>
            <a:ext cx="723900" cy="266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後期工作</a:t>
            </a:r>
          </a:p>
        </p:txBody>
      </p:sp>
      <p:graphicFrame>
        <p:nvGraphicFramePr>
          <p:cNvPr id="2180" name="Object 132"/>
          <p:cNvGraphicFramePr>
            <a:graphicFrameLocks noChangeAspect="1"/>
          </p:cNvGraphicFramePr>
          <p:nvPr/>
        </p:nvGraphicFramePr>
        <p:xfrm>
          <a:off x="457200" y="894873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Clip" r:id="rId15" imgW="1814040" imgH="1375920" progId="MS_ClipArt_Gallery.5">
                  <p:embed/>
                </p:oleObj>
              </mc:Choice>
              <mc:Fallback>
                <p:oleObj name="Clip" r:id="rId15" imgW="1814040" imgH="1375920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94873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" name="Object 133"/>
          <p:cNvGraphicFramePr>
            <a:graphicFrameLocks noChangeAspect="1"/>
          </p:cNvGraphicFramePr>
          <p:nvPr/>
        </p:nvGraphicFramePr>
        <p:xfrm>
          <a:off x="1981200" y="9220200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Clip" r:id="rId17" imgW="1190520" imgH="1243080" progId="MS_ClipArt_Gallery.5">
                  <p:embed/>
                </p:oleObj>
              </mc:Choice>
              <mc:Fallback>
                <p:oleObj name="Clip" r:id="rId17" imgW="1190520" imgH="1243080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220200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3352800" y="9128125"/>
            <a:ext cx="2339975" cy="320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400"/>
              <a:t>核對已輸入的</a:t>
            </a:r>
            <a:r>
              <a:rPr kumimoji="0" lang="zh-TW" altLang="en-US" sz="1400"/>
              <a:t>數據策劃</a:t>
            </a:r>
            <a:r>
              <a:rPr lang="zh-TW" altLang="en-US" sz="1400"/>
              <a:t>資料</a:t>
            </a:r>
          </a:p>
        </p:txBody>
      </p:sp>
      <p:graphicFrame>
        <p:nvGraphicFramePr>
          <p:cNvPr id="2184" name="Object 136"/>
          <p:cNvGraphicFramePr>
            <a:graphicFrameLocks noChangeAspect="1"/>
          </p:cNvGraphicFramePr>
          <p:nvPr/>
        </p:nvGraphicFramePr>
        <p:xfrm>
          <a:off x="457200" y="3048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Clip" r:id="rId19" imgW="1735200" imgH="1867680" progId="MS_ClipArt_Gallery.5">
                  <p:embed/>
                </p:oleObj>
              </mc:Choice>
              <mc:Fallback>
                <p:oleObj name="Clip" r:id="rId19" imgW="1735200" imgH="1867680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95" name="Picture 147" descr="D:\Data Conversion chart\tick7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282112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5867400" y="1474033"/>
            <a:ext cx="609600" cy="81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000" b="1" dirty="0" smtClean="0">
                <a:sym typeface="Wingdings" pitchFamily="2" charset="2"/>
              </a:rPr>
              <a:t>必須</a:t>
            </a:r>
            <a:r>
              <a:rPr lang="en-US" altLang="zh-TW" sz="1000" b="1" dirty="0" smtClean="0">
                <a:sym typeface="Wingdings" pitchFamily="2" charset="2"/>
              </a:rPr>
              <a:t>: </a:t>
            </a:r>
            <a:endParaRPr lang="en-US" altLang="zh-TW" sz="1000" b="1" dirty="0">
              <a:sym typeface="Wingdings" pitchFamily="2" charset="2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sym typeface="Wingdings" pitchFamily="2" charset="2"/>
              </a:rPr>
              <a:t>班別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sym typeface="Wingdings" pitchFamily="2" charset="2"/>
              </a:rPr>
              <a:t>教師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sym typeface="Wingdings" pitchFamily="2" charset="2"/>
              </a:rPr>
              <a:t>房間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6324600" y="1477963"/>
            <a:ext cx="7620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endParaRPr lang="en-US" altLang="zh-TW" sz="1000">
              <a:sym typeface="Wingdings" pitchFamily="2" charset="2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科目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科目教師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sym typeface="Wingdings" pitchFamily="2" charset="2"/>
              </a:rPr>
              <a:t>科目課節</a:t>
            </a:r>
          </a:p>
        </p:txBody>
      </p:sp>
      <p:sp>
        <p:nvSpPr>
          <p:cNvPr id="2210" name="Text Box 162"/>
          <p:cNvSpPr txBox="1">
            <a:spLocks noChangeArrowheads="1"/>
          </p:cNvSpPr>
          <p:nvPr/>
        </p:nvSpPr>
        <p:spPr bwMode="auto">
          <a:xfrm>
            <a:off x="457200" y="4495800"/>
            <a:ext cx="914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8392" dir="409191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kumimoji="0" lang="zh-TW" altLang="en-US" sz="1400"/>
              <a:t>數據收集</a:t>
            </a:r>
          </a:p>
        </p:txBody>
      </p:sp>
      <p:sp>
        <p:nvSpPr>
          <p:cNvPr id="2217" name="Text Box 169"/>
          <p:cNvSpPr txBox="1">
            <a:spLocks noChangeArrowheads="1"/>
          </p:cNvSpPr>
          <p:nvPr/>
        </p:nvSpPr>
        <p:spPr bwMode="auto">
          <a:xfrm>
            <a:off x="4038600" y="5181600"/>
            <a:ext cx="23622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ea typeface="標楷體" pitchFamily="65" charset="-120"/>
              </a:rPr>
              <a:t>時間表結構設定</a:t>
            </a:r>
          </a:p>
          <a:p>
            <a:pPr eaLnBrk="0" hangingPunct="0"/>
            <a:r>
              <a:rPr kumimoji="0" lang="zh-TW" altLang="en-US" sz="1000">
                <a:latin typeface="Arial" charset="0"/>
              </a:rPr>
              <a:t>每日上課節數、開始上課時間、課節時段和課時休息類別、數目及時段</a:t>
            </a:r>
            <a:r>
              <a:rPr kumimoji="0" lang="zh-TW" altLang="en-US" sz="1000"/>
              <a:t> </a:t>
            </a:r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1295400" y="5181600"/>
            <a:ext cx="20574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200" b="1" dirty="0">
                <a:ea typeface="標楷體" pitchFamily="65" charset="-120"/>
              </a:rPr>
              <a:t>學校數據設定</a:t>
            </a:r>
          </a:p>
          <a:p>
            <a:pPr eaLnBrk="0" hangingPunct="0"/>
            <a:r>
              <a:rPr kumimoji="0" lang="zh-TW" altLang="en-US" sz="1000" b="1" dirty="0"/>
              <a:t>班別</a:t>
            </a:r>
            <a:r>
              <a:rPr kumimoji="0" lang="en-US" altLang="zh-TW" sz="1000" dirty="0"/>
              <a:t>(</a:t>
            </a:r>
            <a:r>
              <a:rPr kumimoji="0" lang="zh-TW" altLang="en-US" sz="1000" dirty="0"/>
              <a:t>浮動班、 主班房、班別組</a:t>
            </a:r>
            <a:r>
              <a:rPr kumimoji="0" lang="en-US" altLang="zh-TW" sz="1000" dirty="0" smtClean="0"/>
              <a:t>)</a:t>
            </a:r>
            <a:r>
              <a:rPr kumimoji="0" lang="zh-TW" altLang="en-US" sz="1000" dirty="0" smtClean="0"/>
              <a:t>／</a:t>
            </a:r>
            <a:r>
              <a:rPr kumimoji="0" lang="zh-TW" altLang="en-US" sz="1000" b="1" dirty="0" smtClean="0">
                <a:latin typeface="Arial" charset="0"/>
              </a:rPr>
              <a:t>教師</a:t>
            </a:r>
            <a:r>
              <a:rPr kumimoji="0" lang="en-US" altLang="zh-TW" sz="1000" dirty="0">
                <a:latin typeface="Arial" charset="0"/>
              </a:rPr>
              <a:t>(</a:t>
            </a:r>
            <a:r>
              <a:rPr kumimoji="0" lang="zh-TW" altLang="en-US" sz="1000" dirty="0">
                <a:latin typeface="Arial" charset="0"/>
              </a:rPr>
              <a:t>簡稱</a:t>
            </a:r>
            <a:r>
              <a:rPr kumimoji="0" lang="zh-TW" altLang="en-US" sz="1000" dirty="0"/>
              <a:t>、</a:t>
            </a:r>
            <a:r>
              <a:rPr kumimoji="0" lang="zh-TW" altLang="en-US" sz="1000" dirty="0">
                <a:latin typeface="Arial" charset="0"/>
              </a:rPr>
              <a:t>每日課擔上限</a:t>
            </a:r>
            <a:r>
              <a:rPr kumimoji="0" lang="en-US" altLang="zh-TW" sz="1000" dirty="0" smtClean="0">
                <a:latin typeface="Arial" charset="0"/>
              </a:rPr>
              <a:t>)</a:t>
            </a:r>
            <a:r>
              <a:rPr kumimoji="0" lang="zh-TW" altLang="en-US" sz="1000" dirty="0"/>
              <a:t>／</a:t>
            </a:r>
            <a:r>
              <a:rPr kumimoji="0" lang="zh-TW" altLang="en-US" sz="1000" b="1" dirty="0" smtClean="0">
                <a:latin typeface="Arial" charset="0"/>
              </a:rPr>
              <a:t>房間</a:t>
            </a:r>
            <a:r>
              <a:rPr kumimoji="0" lang="en-US" altLang="zh-TW" sz="1000" dirty="0">
                <a:latin typeface="Arial" charset="0"/>
              </a:rPr>
              <a:t>(</a:t>
            </a:r>
            <a:r>
              <a:rPr kumimoji="0" lang="zh-TW" altLang="en-US" sz="1000" dirty="0">
                <a:latin typeface="Arial" charset="0"/>
              </a:rPr>
              <a:t>容納班數</a:t>
            </a:r>
            <a:r>
              <a:rPr kumimoji="0" lang="zh-TW" altLang="en-US" sz="1000" dirty="0"/>
              <a:t>、</a:t>
            </a:r>
            <a:r>
              <a:rPr kumimoji="0" lang="zh-TW" altLang="en-US" sz="1000" dirty="0">
                <a:latin typeface="Arial" charset="0"/>
              </a:rPr>
              <a:t>房間組</a:t>
            </a:r>
            <a:r>
              <a:rPr kumimoji="0" lang="en-US" altLang="zh-TW" sz="1000" dirty="0" smtClean="0">
                <a:latin typeface="Arial" charset="0"/>
              </a:rPr>
              <a:t>)</a:t>
            </a:r>
            <a:r>
              <a:rPr kumimoji="0" lang="zh-TW" altLang="en-US" sz="1000" dirty="0"/>
              <a:t>／</a:t>
            </a:r>
            <a:r>
              <a:rPr kumimoji="0" lang="zh-TW" altLang="en-US" sz="1000" b="1" dirty="0" smtClean="0"/>
              <a:t>科目</a:t>
            </a:r>
            <a:r>
              <a:rPr kumimoji="0" lang="en-US" altLang="zh-TW" sz="1000" dirty="0"/>
              <a:t>(</a:t>
            </a:r>
            <a:r>
              <a:rPr kumimoji="0" lang="zh-TW" altLang="en-US" sz="1000" dirty="0">
                <a:latin typeface="Arial" charset="0"/>
              </a:rPr>
              <a:t>預設房間</a:t>
            </a:r>
            <a:r>
              <a:rPr kumimoji="0" lang="zh-TW" altLang="en-US" sz="1000" dirty="0"/>
              <a:t>、</a:t>
            </a:r>
            <a:r>
              <a:rPr kumimoji="0" lang="zh-TW" altLang="en-US" sz="1000" dirty="0">
                <a:latin typeface="Arial" charset="0"/>
              </a:rPr>
              <a:t>供單一課堂使用房間、非連續上課日、跨課時休息時段、多於一課節及分拆雙連堂</a:t>
            </a:r>
            <a:r>
              <a:rPr kumimoji="0" lang="en-US" altLang="zh-TW" sz="1000" dirty="0">
                <a:latin typeface="Arial" charset="0"/>
              </a:rPr>
              <a:t>)…</a:t>
            </a:r>
          </a:p>
          <a:p>
            <a:pPr eaLnBrk="0" hangingPunct="0"/>
            <a:endParaRPr kumimoji="0" lang="en-US" altLang="zh-TW" sz="1000" dirty="0"/>
          </a:p>
          <a:p>
            <a:pPr algn="ctr" eaLnBrk="0" hangingPunct="0"/>
            <a:endParaRPr kumimoji="0" lang="en-US" altLang="zh-TW" sz="1000" dirty="0"/>
          </a:p>
        </p:txBody>
      </p:sp>
      <p:sp>
        <p:nvSpPr>
          <p:cNvPr id="2219" name="Text Box 171"/>
          <p:cNvSpPr txBox="1">
            <a:spLocks noChangeArrowheads="1"/>
          </p:cNvSpPr>
          <p:nvPr/>
        </p:nvSpPr>
        <p:spPr bwMode="auto">
          <a:xfrm>
            <a:off x="4724400" y="2971800"/>
            <a:ext cx="2286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課堂設定</a:t>
            </a:r>
          </a:p>
          <a:p>
            <a:pPr algn="ctr" eaLnBrk="0" hangingPunct="0"/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班別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科目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教師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房間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課節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 eaLnBrk="0" hangingPunct="0"/>
            <a:endParaRPr kumimoji="0"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 eaLnBrk="0" hangingPunct="0"/>
            <a:endParaRPr kumimoji="0" lang="en-US" altLang="zh-TW" sz="1000"/>
          </a:p>
          <a:p>
            <a:pPr algn="ctr" eaLnBrk="0" hangingPunct="0"/>
            <a:endParaRPr kumimoji="0" lang="en-US" altLang="zh-TW" sz="1000"/>
          </a:p>
          <a:p>
            <a:pPr algn="ctr" eaLnBrk="0" hangingPunct="0"/>
            <a:endParaRPr kumimoji="0" lang="en-US" altLang="zh-TW" sz="1000"/>
          </a:p>
        </p:txBody>
      </p:sp>
      <p:sp>
        <p:nvSpPr>
          <p:cNvPr id="2220" name="Text Box 172"/>
          <p:cNvSpPr txBox="1">
            <a:spLocks noChangeArrowheads="1"/>
          </p:cNvSpPr>
          <p:nvPr/>
        </p:nvSpPr>
        <p:spPr bwMode="auto">
          <a:xfrm>
            <a:off x="2209800" y="3695700"/>
            <a:ext cx="2286000" cy="118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ea typeface="標楷體" pitchFamily="65" charset="-120"/>
              </a:rPr>
              <a:t>不設課節安排</a:t>
            </a:r>
            <a:endParaRPr kumimoji="0" lang="zh-TW" altLang="en-US" sz="1200" b="1"/>
          </a:p>
        </p:txBody>
      </p:sp>
      <p:pic>
        <p:nvPicPr>
          <p:cNvPr id="2222" name="Picture 174" descr="F:\EDUCATN\EDCN060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61436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6" name="Text Box 168"/>
          <p:cNvSpPr txBox="1">
            <a:spLocks noChangeArrowheads="1"/>
          </p:cNvSpPr>
          <p:nvPr/>
        </p:nvSpPr>
        <p:spPr bwMode="auto">
          <a:xfrm>
            <a:off x="2438400" y="3276600"/>
            <a:ext cx="914400" cy="3429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400"/>
              <a:t>數據策劃</a:t>
            </a:r>
          </a:p>
        </p:txBody>
      </p:sp>
      <p:sp>
        <p:nvSpPr>
          <p:cNvPr id="2231" name="AutoShape 183"/>
          <p:cNvSpPr>
            <a:spLocks noChangeArrowheads="1"/>
          </p:cNvSpPr>
          <p:nvPr/>
        </p:nvSpPr>
        <p:spPr bwMode="auto">
          <a:xfrm rot="-5400000" flipH="1" flipV="1">
            <a:off x="3467100" y="6591300"/>
            <a:ext cx="5334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0" name="Rectangle 192"/>
          <p:cNvSpPr>
            <a:spLocks noChangeArrowheads="1"/>
          </p:cNvSpPr>
          <p:nvPr/>
        </p:nvSpPr>
        <p:spPr bwMode="auto">
          <a:xfrm>
            <a:off x="2724150" y="4557713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HK" altLang="en-US"/>
          </a:p>
        </p:txBody>
      </p:sp>
      <p:graphicFrame>
        <p:nvGraphicFramePr>
          <p:cNvPr id="2239" name="Object 191"/>
          <p:cNvGraphicFramePr>
            <a:graphicFrameLocks noChangeAspect="1"/>
          </p:cNvGraphicFramePr>
          <p:nvPr/>
        </p:nvGraphicFramePr>
        <p:xfrm>
          <a:off x="4114800" y="5715000"/>
          <a:ext cx="2057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r:id="rId23" imgW="8009524" imgH="2561905" progId="Paint.Picture">
                  <p:embed/>
                </p:oleObj>
              </mc:Choice>
              <mc:Fallback>
                <p:oleObj r:id="rId23" imgW="8009524" imgH="2561905" progId="Paint.Picture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715000"/>
                        <a:ext cx="2057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1" name="Line 193"/>
          <p:cNvSpPr>
            <a:spLocks noChangeShapeType="1"/>
          </p:cNvSpPr>
          <p:nvPr/>
        </p:nvSpPr>
        <p:spPr bwMode="auto">
          <a:xfrm>
            <a:off x="4876800" y="3505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2" name="Line 194"/>
          <p:cNvSpPr>
            <a:spLocks noChangeShapeType="1"/>
          </p:cNvSpPr>
          <p:nvPr/>
        </p:nvSpPr>
        <p:spPr bwMode="auto">
          <a:xfrm>
            <a:off x="4876800" y="3505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3" name="Line 195"/>
          <p:cNvSpPr>
            <a:spLocks noChangeShapeType="1"/>
          </p:cNvSpPr>
          <p:nvPr/>
        </p:nvSpPr>
        <p:spPr bwMode="auto">
          <a:xfrm>
            <a:off x="6858000" y="3505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4" name="Text Box 196"/>
          <p:cNvSpPr txBox="1">
            <a:spLocks noChangeArrowheads="1"/>
          </p:cNvSpPr>
          <p:nvPr/>
        </p:nvSpPr>
        <p:spPr bwMode="auto">
          <a:xfrm>
            <a:off x="4724400" y="35052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 b="1"/>
              <a:t>一般課堂</a:t>
            </a:r>
          </a:p>
        </p:txBody>
      </p:sp>
      <p:sp>
        <p:nvSpPr>
          <p:cNvPr id="2245" name="Text Box 197"/>
          <p:cNvSpPr txBox="1">
            <a:spLocks noChangeArrowheads="1"/>
          </p:cNvSpPr>
          <p:nvPr/>
        </p:nvSpPr>
        <p:spPr bwMode="auto">
          <a:xfrm>
            <a:off x="6324600" y="3565525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 b="1"/>
              <a:t>特別課堂</a:t>
            </a:r>
          </a:p>
        </p:txBody>
      </p:sp>
      <p:sp>
        <p:nvSpPr>
          <p:cNvPr id="2246" name="Line 198"/>
          <p:cNvSpPr>
            <a:spLocks noChangeShapeType="1"/>
          </p:cNvSpPr>
          <p:nvPr/>
        </p:nvSpPr>
        <p:spPr bwMode="auto">
          <a:xfrm>
            <a:off x="5715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7" name="Line 199"/>
          <p:cNvSpPr>
            <a:spLocks noChangeShapeType="1"/>
          </p:cNvSpPr>
          <p:nvPr/>
        </p:nvSpPr>
        <p:spPr bwMode="auto">
          <a:xfrm flipH="1">
            <a:off x="5638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48" name="Text Box 200"/>
          <p:cNvSpPr txBox="1">
            <a:spLocks noChangeArrowheads="1"/>
          </p:cNvSpPr>
          <p:nvPr/>
        </p:nvSpPr>
        <p:spPr bwMode="auto">
          <a:xfrm>
            <a:off x="4724400" y="518160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zh-HK" sz="1000"/>
          </a:p>
        </p:txBody>
      </p:sp>
      <p:sp>
        <p:nvSpPr>
          <p:cNvPr id="2249" name="Text Box 201"/>
          <p:cNvSpPr txBox="1">
            <a:spLocks noChangeArrowheads="1"/>
          </p:cNvSpPr>
          <p:nvPr/>
        </p:nvSpPr>
        <p:spPr bwMode="auto">
          <a:xfrm>
            <a:off x="4717542" y="3749674"/>
            <a:ext cx="7620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latin typeface="Arial" charset="0"/>
                <a:sym typeface="Wingdings" pitchFamily="2" charset="2"/>
              </a:rPr>
              <a:t>單堂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latin typeface="Arial" charset="0"/>
                <a:sym typeface="Wingdings" pitchFamily="2" charset="2"/>
              </a:rPr>
              <a:t>雙連堂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latin typeface="Arial" charset="0"/>
                <a:sym typeface="Wingdings" pitchFamily="2" charset="2"/>
              </a:rPr>
              <a:t>三連堂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latin typeface="Arial" charset="0"/>
                <a:sym typeface="Wingdings" pitchFamily="2" charset="2"/>
              </a:rPr>
              <a:t>不同教師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 dirty="0">
                <a:latin typeface="Arial" charset="0"/>
                <a:sym typeface="Wingdings" pitchFamily="2" charset="2"/>
              </a:rPr>
              <a:t>不同房間</a:t>
            </a:r>
          </a:p>
          <a:p>
            <a:pPr>
              <a:spcBef>
                <a:spcPct val="50000"/>
              </a:spcBef>
            </a:pPr>
            <a:endParaRPr lang="en-US" altLang="zh-HK" sz="1000" dirty="0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6324600" y="3810000"/>
            <a:ext cx="7620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latin typeface="Arial" charset="0"/>
                <a:sym typeface="Wingdings" pitchFamily="2" charset="2"/>
              </a:rPr>
              <a:t>分班</a:t>
            </a:r>
            <a:r>
              <a:rPr lang="en-US" altLang="zh-TW" sz="1000">
                <a:latin typeface="Arial" charset="0"/>
                <a:cs typeface="Arial" charset="0"/>
                <a:sym typeface="Wingdings" pitchFamily="2" charset="2"/>
              </a:rPr>
              <a:t>(</a:t>
            </a:r>
            <a:r>
              <a:rPr lang="zh-TW" altLang="en-US" sz="1000">
                <a:latin typeface="Arial" charset="0"/>
                <a:sym typeface="Wingdings" pitchFamily="2" charset="2"/>
              </a:rPr>
              <a:t>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latin typeface="Arial" charset="0"/>
                <a:sym typeface="Wingdings" pitchFamily="2" charset="2"/>
              </a:rPr>
              <a:t>科或分科</a:t>
            </a:r>
            <a:r>
              <a:rPr lang="en-US" altLang="zh-TW" sz="1000">
                <a:latin typeface="Arial" charset="0"/>
                <a:cs typeface="Arial" charset="0"/>
                <a:sym typeface="Wingdings" pitchFamily="2" charset="2"/>
              </a:rPr>
              <a:t>)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latin typeface="Arial" charset="0"/>
                <a:sym typeface="Wingdings" pitchFamily="2" charset="2"/>
              </a:rPr>
              <a:t>合併班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latin typeface="Arial" charset="0"/>
                <a:sym typeface="Wingdings" pitchFamily="2" charset="2"/>
              </a:rPr>
              <a:t>分組班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000">
                <a:latin typeface="Arial" charset="0"/>
                <a:sym typeface="Wingdings" pitchFamily="2" charset="2"/>
              </a:rPr>
              <a:t>交替課堂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HK" sz="1000"/>
          </a:p>
        </p:txBody>
      </p:sp>
      <p:sp>
        <p:nvSpPr>
          <p:cNvPr id="2252" name="Rectangle 204"/>
          <p:cNvSpPr>
            <a:spLocks noChangeArrowheads="1"/>
          </p:cNvSpPr>
          <p:nvPr/>
        </p:nvSpPr>
        <p:spPr bwMode="auto">
          <a:xfrm>
            <a:off x="2895600" y="434340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HK" altLang="en-US"/>
          </a:p>
        </p:txBody>
      </p:sp>
      <p:graphicFrame>
        <p:nvGraphicFramePr>
          <p:cNvPr id="2251" name="Object 203"/>
          <p:cNvGraphicFramePr>
            <a:graphicFrameLocks noChangeAspect="1"/>
          </p:cNvGraphicFramePr>
          <p:nvPr/>
        </p:nvGraphicFramePr>
        <p:xfrm>
          <a:off x="2209800" y="3962400"/>
          <a:ext cx="182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r:id="rId25" imgW="8019048" imgH="2866667" progId="Paint.Picture">
                  <p:embed/>
                </p:oleObj>
              </mc:Choice>
              <mc:Fallback>
                <p:oleObj r:id="rId25" imgW="8019048" imgH="2866667" progId="Paint.Picture">
                  <p:embed/>
                  <p:pic>
                    <p:nvPicPr>
                      <p:cNvPr id="0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962400"/>
                        <a:ext cx="1828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2971800" y="4038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54" name="Line 206"/>
          <p:cNvSpPr>
            <a:spLocks noChangeShapeType="1"/>
          </p:cNvSpPr>
          <p:nvPr/>
        </p:nvSpPr>
        <p:spPr bwMode="auto">
          <a:xfrm>
            <a:off x="58674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55" name="Text Box 207"/>
          <p:cNvSpPr txBox="1">
            <a:spLocks noChangeArrowheads="1"/>
          </p:cNvSpPr>
          <p:nvPr/>
        </p:nvSpPr>
        <p:spPr bwMode="auto">
          <a:xfrm>
            <a:off x="3962400" y="3794125"/>
            <a:ext cx="6096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/>
              <a:t>教師</a:t>
            </a:r>
            <a:r>
              <a:rPr lang="en-US" altLang="zh-TW" sz="1000"/>
              <a:t>?</a:t>
            </a:r>
          </a:p>
          <a:p>
            <a:pPr>
              <a:spcBef>
                <a:spcPct val="50000"/>
              </a:spcBef>
            </a:pPr>
            <a:r>
              <a:rPr lang="zh-TW" altLang="en-US" sz="1000"/>
              <a:t>班別</a:t>
            </a:r>
            <a:r>
              <a:rPr lang="en-US" altLang="zh-TW" sz="1000"/>
              <a:t>?</a:t>
            </a:r>
          </a:p>
          <a:p>
            <a:pPr>
              <a:spcBef>
                <a:spcPct val="50000"/>
              </a:spcBef>
            </a:pPr>
            <a:r>
              <a:rPr lang="zh-TW" altLang="en-US" sz="1000"/>
              <a:t>房間</a:t>
            </a:r>
            <a:r>
              <a:rPr lang="en-US" altLang="zh-TW" sz="1000"/>
              <a:t>?</a:t>
            </a:r>
          </a:p>
          <a:p>
            <a:pPr>
              <a:spcBef>
                <a:spcPct val="50000"/>
              </a:spcBef>
            </a:pPr>
            <a:r>
              <a:rPr lang="zh-TW" altLang="en-US" sz="1000"/>
              <a:t>科目</a:t>
            </a:r>
            <a:r>
              <a:rPr lang="en-US" altLang="zh-TW" sz="1000"/>
              <a:t>?</a:t>
            </a:r>
          </a:p>
        </p:txBody>
      </p:sp>
      <p:sp>
        <p:nvSpPr>
          <p:cNvPr id="2257" name="Text Box 209"/>
          <p:cNvSpPr txBox="1">
            <a:spLocks noChangeArrowheads="1"/>
          </p:cNvSpPr>
          <p:nvPr/>
        </p:nvSpPr>
        <p:spPr bwMode="auto">
          <a:xfrm>
            <a:off x="2438400" y="4632325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000"/>
              <a:t>班別科目</a:t>
            </a:r>
            <a:r>
              <a:rPr lang="en-US" altLang="zh-TW" sz="1000"/>
              <a:t>?   </a:t>
            </a:r>
            <a:r>
              <a:rPr lang="zh-TW" altLang="en-US" sz="1000"/>
              <a:t>課堂</a:t>
            </a:r>
            <a:r>
              <a:rPr lang="en-US" altLang="zh-TW" sz="1000"/>
              <a:t>?</a:t>
            </a:r>
            <a:endParaRPr lang="en-US" altLang="zh-HK" sz="1000"/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5334000" y="51816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zh-HK" sz="1000"/>
          </a:p>
        </p:txBody>
      </p:sp>
      <p:pic>
        <p:nvPicPr>
          <p:cNvPr id="2260" name="Picture 212" descr="F:\HANDS\HAN007.WMF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3733800"/>
            <a:ext cx="5905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7" name="Oval 219"/>
          <p:cNvSpPr>
            <a:spLocks noChangeArrowheads="1"/>
          </p:cNvSpPr>
          <p:nvPr/>
        </p:nvSpPr>
        <p:spPr bwMode="auto">
          <a:xfrm>
            <a:off x="7010400" y="60198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68" name="Oval 220"/>
          <p:cNvSpPr>
            <a:spLocks noChangeArrowheads="1"/>
          </p:cNvSpPr>
          <p:nvPr/>
        </p:nvSpPr>
        <p:spPr bwMode="auto">
          <a:xfrm>
            <a:off x="6858000" y="5867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69" name="Oval 221"/>
          <p:cNvSpPr>
            <a:spLocks noChangeArrowheads="1"/>
          </p:cNvSpPr>
          <p:nvPr/>
        </p:nvSpPr>
        <p:spPr bwMode="auto">
          <a:xfrm>
            <a:off x="64770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70" name="Oval 222"/>
          <p:cNvSpPr>
            <a:spLocks noChangeArrowheads="1"/>
          </p:cNvSpPr>
          <p:nvPr/>
        </p:nvSpPr>
        <p:spPr bwMode="auto">
          <a:xfrm>
            <a:off x="6553200" y="548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71" name="Oval 223"/>
          <p:cNvSpPr>
            <a:spLocks noChangeArrowheads="1"/>
          </p:cNvSpPr>
          <p:nvPr/>
        </p:nvSpPr>
        <p:spPr bwMode="auto">
          <a:xfrm>
            <a:off x="6553200" y="5791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72" name="Oval 224"/>
          <p:cNvSpPr>
            <a:spLocks noChangeArrowheads="1"/>
          </p:cNvSpPr>
          <p:nvPr/>
        </p:nvSpPr>
        <p:spPr bwMode="auto">
          <a:xfrm>
            <a:off x="6781800" y="5943600"/>
            <a:ext cx="76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74" name="Rectangle 226"/>
          <p:cNvSpPr>
            <a:spLocks noChangeArrowheads="1"/>
          </p:cNvSpPr>
          <p:nvPr/>
        </p:nvSpPr>
        <p:spPr bwMode="auto">
          <a:xfrm>
            <a:off x="533400" y="3505200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400">
                <a:sym typeface="Wingdings" pitchFamily="2" charset="2"/>
              </a:rPr>
              <a:t></a:t>
            </a:r>
            <a:endParaRPr lang="en-US" altLang="zh-HK" sz="1400">
              <a:sym typeface="Wingdings" pitchFamily="2" charset="2"/>
            </a:endParaRPr>
          </a:p>
        </p:txBody>
      </p:sp>
      <p:sp>
        <p:nvSpPr>
          <p:cNvPr id="2275" name="Rectangle 227"/>
          <p:cNvSpPr>
            <a:spLocks noChangeArrowheads="1"/>
          </p:cNvSpPr>
          <p:nvPr/>
        </p:nvSpPr>
        <p:spPr bwMode="auto">
          <a:xfrm>
            <a:off x="2057400" y="3276600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400">
                <a:sym typeface="Wingdings" pitchFamily="2" charset="2"/>
              </a:rPr>
              <a:t></a:t>
            </a:r>
            <a:endParaRPr lang="en-US" altLang="zh-HK" sz="1400">
              <a:sym typeface="Wingdings" pitchFamily="2" charset="2"/>
            </a:endParaRPr>
          </a:p>
        </p:txBody>
      </p:sp>
      <p:sp>
        <p:nvSpPr>
          <p:cNvPr id="2277" name="Line 229"/>
          <p:cNvSpPr>
            <a:spLocks noChangeShapeType="1"/>
          </p:cNvSpPr>
          <p:nvPr/>
        </p:nvSpPr>
        <p:spPr bwMode="auto">
          <a:xfrm flipH="1">
            <a:off x="34290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79" name="Line 231"/>
          <p:cNvSpPr>
            <a:spLocks noChangeShapeType="1"/>
          </p:cNvSpPr>
          <p:nvPr/>
        </p:nvSpPr>
        <p:spPr bwMode="auto">
          <a:xfrm flipV="1">
            <a:off x="2819400" y="487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 flipV="1">
            <a:off x="3733800" y="34290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82" name="Text Box 234"/>
          <p:cNvSpPr txBox="1">
            <a:spLocks noChangeArrowheads="1"/>
          </p:cNvSpPr>
          <p:nvPr/>
        </p:nvSpPr>
        <p:spPr bwMode="auto">
          <a:xfrm>
            <a:off x="1371600" y="9677400"/>
            <a:ext cx="762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 typeface="Wingdings 2" pitchFamily="18" charset="2"/>
              <a:buChar char="1"/>
            </a:pPr>
            <a:r>
              <a:rPr lang="zh-TW" altLang="en-US" sz="1000">
                <a:sym typeface="Wingdings 2" pitchFamily="18" charset="2"/>
              </a:rPr>
              <a:t>房間</a:t>
            </a:r>
          </a:p>
          <a:p>
            <a:pPr>
              <a:spcBef>
                <a:spcPct val="50000"/>
              </a:spcBef>
              <a:buFont typeface="Wingdings 2" pitchFamily="18" charset="2"/>
              <a:buChar char="1"/>
            </a:pPr>
            <a:r>
              <a:rPr lang="zh-TW" altLang="en-US" sz="1000">
                <a:sym typeface="Wingdings" pitchFamily="2" charset="2"/>
              </a:rPr>
              <a:t>科目</a:t>
            </a:r>
            <a:endParaRPr lang="en-US" altLang="zh-HK" sz="1000">
              <a:sym typeface="Wingdings" pitchFamily="2" charset="2"/>
            </a:endParaRPr>
          </a:p>
        </p:txBody>
      </p:sp>
      <p:sp>
        <p:nvSpPr>
          <p:cNvPr id="2283" name="Rectangle 235"/>
          <p:cNvSpPr>
            <a:spLocks noChangeArrowheads="1"/>
          </p:cNvSpPr>
          <p:nvPr/>
        </p:nvSpPr>
        <p:spPr bwMode="auto">
          <a:xfrm>
            <a:off x="3048000" y="9067800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400">
                <a:sym typeface="Wingdings" pitchFamily="2" charset="2"/>
              </a:rPr>
              <a:t></a:t>
            </a:r>
            <a:endParaRPr lang="en-US" altLang="zh-HK" sz="1400">
              <a:sym typeface="Wingdings" pitchFamily="2" charset="2"/>
            </a:endParaRPr>
          </a:p>
        </p:txBody>
      </p:sp>
      <p:sp>
        <p:nvSpPr>
          <p:cNvPr id="2284" name="Text Box 236"/>
          <p:cNvSpPr txBox="1">
            <a:spLocks noChangeArrowheads="1"/>
          </p:cNvSpPr>
          <p:nvPr/>
        </p:nvSpPr>
        <p:spPr bwMode="auto">
          <a:xfrm>
            <a:off x="3048000" y="9609137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HK" sz="1400" dirty="0">
                <a:sym typeface="Wingdings 2" pitchFamily="18" charset="2"/>
              </a:rPr>
              <a:t></a:t>
            </a:r>
            <a:endParaRPr lang="en-US" altLang="zh-HK" sz="1400" dirty="0"/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3352800" y="9609137"/>
            <a:ext cx="2895600" cy="30995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dirty="0"/>
              <a:t>輸出時間表資料作教職員調配之用</a:t>
            </a:r>
            <a:endParaRPr lang="en-US" altLang="zh-HK" sz="1400" dirty="0"/>
          </a:p>
        </p:txBody>
      </p:sp>
      <p:sp>
        <p:nvSpPr>
          <p:cNvPr id="2289" name="Rectangle 241"/>
          <p:cNvSpPr>
            <a:spLocks noChangeArrowheads="1"/>
          </p:cNvSpPr>
          <p:nvPr/>
        </p:nvSpPr>
        <p:spPr bwMode="auto">
          <a:xfrm>
            <a:off x="2895600" y="4691063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HK" altLang="en-US"/>
          </a:p>
        </p:txBody>
      </p:sp>
      <p:graphicFrame>
        <p:nvGraphicFramePr>
          <p:cNvPr id="2288" name="Object 240"/>
          <p:cNvGraphicFramePr>
            <a:graphicFrameLocks noChangeAspect="1"/>
          </p:cNvGraphicFramePr>
          <p:nvPr/>
        </p:nvGraphicFramePr>
        <p:xfrm>
          <a:off x="609600" y="7620000"/>
          <a:ext cx="1828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r:id="rId28" imgW="8019048" imgH="4001058" progId="Paint.Picture">
                  <p:embed/>
                </p:oleObj>
              </mc:Choice>
              <mc:Fallback>
                <p:oleObj r:id="rId28" imgW="8019048" imgH="4001058" progId="Paint.Picture">
                  <p:embed/>
                  <p:pic>
                    <p:nvPicPr>
                      <p:cNvPr id="0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0"/>
                        <a:ext cx="18288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1" name="Rectangle 243"/>
          <p:cNvSpPr>
            <a:spLocks noChangeArrowheads="1"/>
          </p:cNvSpPr>
          <p:nvPr/>
        </p:nvSpPr>
        <p:spPr bwMode="auto">
          <a:xfrm>
            <a:off x="2895600" y="470058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HK" altLang="en-US"/>
          </a:p>
        </p:txBody>
      </p:sp>
      <p:graphicFrame>
        <p:nvGraphicFramePr>
          <p:cNvPr id="2290" name="Object 242"/>
          <p:cNvGraphicFramePr>
            <a:graphicFrameLocks noChangeAspect="1"/>
          </p:cNvGraphicFramePr>
          <p:nvPr/>
        </p:nvGraphicFramePr>
        <p:xfrm>
          <a:off x="2895600" y="7648575"/>
          <a:ext cx="1828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r:id="rId30" imgW="8097380" imgH="3333333" progId="Paint.Picture">
                  <p:embed/>
                </p:oleObj>
              </mc:Choice>
              <mc:Fallback>
                <p:oleObj r:id="rId30" imgW="8097380" imgH="3333333" progId="Paint.Picture">
                  <p:embed/>
                  <p:pic>
                    <p:nvPicPr>
                      <p:cNvPr id="0" name="Object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7648575"/>
                        <a:ext cx="1828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" name="Rectangle 245"/>
          <p:cNvSpPr>
            <a:spLocks noChangeArrowheads="1"/>
          </p:cNvSpPr>
          <p:nvPr/>
        </p:nvSpPr>
        <p:spPr bwMode="auto">
          <a:xfrm>
            <a:off x="2495550" y="452913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HK" altLang="en-US"/>
          </a:p>
        </p:txBody>
      </p:sp>
      <p:graphicFrame>
        <p:nvGraphicFramePr>
          <p:cNvPr id="2292" name="Object 244"/>
          <p:cNvGraphicFramePr>
            <a:graphicFrameLocks noChangeAspect="1"/>
          </p:cNvGraphicFramePr>
          <p:nvPr/>
        </p:nvGraphicFramePr>
        <p:xfrm>
          <a:off x="5105400" y="7696200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r:id="rId32" imgW="4447619" imgH="1333333" progId="Paint.Picture">
                  <p:embed/>
                </p:oleObj>
              </mc:Choice>
              <mc:Fallback>
                <p:oleObj r:id="rId32" imgW="4447619" imgH="1333333" progId="Paint.Picture">
                  <p:embed/>
                  <p:pic>
                    <p:nvPicPr>
                      <p:cNvPr id="0" name="Object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96200"/>
                        <a:ext cx="2095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4" name="AutoShape 246"/>
          <p:cNvSpPr>
            <a:spLocks noChangeArrowheads="1"/>
          </p:cNvSpPr>
          <p:nvPr/>
        </p:nvSpPr>
        <p:spPr bwMode="auto">
          <a:xfrm rot="-10800000" flipH="1" flipV="1">
            <a:off x="2514600" y="78486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96" name="AutoShape 248"/>
          <p:cNvSpPr>
            <a:spLocks noChangeArrowheads="1"/>
          </p:cNvSpPr>
          <p:nvPr/>
        </p:nvSpPr>
        <p:spPr bwMode="auto">
          <a:xfrm rot="-10800000" flipH="1" flipV="1">
            <a:off x="4800600" y="78486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97" name="Oval 249"/>
          <p:cNvSpPr>
            <a:spLocks noChangeArrowheads="1"/>
          </p:cNvSpPr>
          <p:nvPr/>
        </p:nvSpPr>
        <p:spPr bwMode="auto">
          <a:xfrm>
            <a:off x="3124200" y="784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299" name="Oval 251"/>
          <p:cNvSpPr>
            <a:spLocks noChangeArrowheads="1"/>
          </p:cNvSpPr>
          <p:nvPr/>
        </p:nvSpPr>
        <p:spPr bwMode="auto">
          <a:xfrm>
            <a:off x="6324600" y="8229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00" name="Text Box 252"/>
          <p:cNvSpPr txBox="1">
            <a:spLocks noChangeArrowheads="1"/>
          </p:cNvSpPr>
          <p:nvPr/>
        </p:nvSpPr>
        <p:spPr bwMode="auto">
          <a:xfrm>
            <a:off x="685800" y="7010400"/>
            <a:ext cx="167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zh-HK" sz="1000"/>
          </a:p>
        </p:txBody>
      </p:sp>
      <p:sp>
        <p:nvSpPr>
          <p:cNvPr id="2301" name="Text Box 253"/>
          <p:cNvSpPr txBox="1">
            <a:spLocks noChangeArrowheads="1"/>
          </p:cNvSpPr>
          <p:nvPr/>
        </p:nvSpPr>
        <p:spPr bwMode="auto">
          <a:xfrm>
            <a:off x="838200" y="7353300"/>
            <a:ext cx="990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ea typeface="標楷體" pitchFamily="65" charset="-120"/>
              </a:rPr>
              <a:t>資料核對</a:t>
            </a:r>
          </a:p>
        </p:txBody>
      </p:sp>
      <p:sp>
        <p:nvSpPr>
          <p:cNvPr id="2302" name="Text Box 254"/>
          <p:cNvSpPr txBox="1">
            <a:spLocks noChangeArrowheads="1"/>
          </p:cNvSpPr>
          <p:nvPr/>
        </p:nvSpPr>
        <p:spPr bwMode="auto">
          <a:xfrm>
            <a:off x="3124200" y="7353300"/>
            <a:ext cx="1600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課堂預設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200" b="1">
                <a:latin typeface="標楷體" pitchFamily="65" charset="-120"/>
                <a:ea typeface="標楷體" pitchFamily="65" charset="-120"/>
              </a:rPr>
              <a:t>非必須</a:t>
            </a:r>
            <a:r>
              <a:rPr kumimoji="0" lang="en-US" altLang="zh-TW" sz="12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303" name="Text Box 255"/>
          <p:cNvSpPr txBox="1">
            <a:spLocks noChangeArrowheads="1"/>
          </p:cNvSpPr>
          <p:nvPr/>
        </p:nvSpPr>
        <p:spPr bwMode="auto">
          <a:xfrm>
            <a:off x="5562600" y="7353300"/>
            <a:ext cx="1219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kumimoji="0" lang="zh-TW" altLang="en-US" sz="1200" b="1">
                <a:ea typeface="標楷體" pitchFamily="65" charset="-120"/>
              </a:rPr>
              <a:t>時間表產生</a:t>
            </a:r>
          </a:p>
        </p:txBody>
      </p:sp>
      <p:sp>
        <p:nvSpPr>
          <p:cNvPr id="2306" name="Line 258"/>
          <p:cNvSpPr>
            <a:spLocks noChangeShapeType="1"/>
          </p:cNvSpPr>
          <p:nvPr/>
        </p:nvSpPr>
        <p:spPr bwMode="auto">
          <a:xfrm>
            <a:off x="3733800" y="716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08" name="Text Box 260"/>
          <p:cNvSpPr txBox="1">
            <a:spLocks noChangeArrowheads="1"/>
          </p:cNvSpPr>
          <p:nvPr/>
        </p:nvSpPr>
        <p:spPr bwMode="auto">
          <a:xfrm>
            <a:off x="1371600" y="7924800"/>
            <a:ext cx="60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班別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教師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itchFamily="2" charset="2"/>
              </a:rPr>
              <a:t>房間</a:t>
            </a:r>
            <a:endParaRPr lang="en-US" altLang="zh-HK" sz="1000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>
            <a:off x="2098675" y="6477000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HK" sz="1400">
                <a:sym typeface="Wingdings 2" pitchFamily="18" charset="2"/>
              </a:rPr>
              <a:t></a:t>
            </a:r>
          </a:p>
        </p:txBody>
      </p:sp>
      <p:sp>
        <p:nvSpPr>
          <p:cNvPr id="2311" name="Text Box 263"/>
          <p:cNvSpPr txBox="1">
            <a:spLocks noChangeArrowheads="1"/>
          </p:cNvSpPr>
          <p:nvPr/>
        </p:nvSpPr>
        <p:spPr bwMode="auto">
          <a:xfrm>
            <a:off x="381000" y="1371600"/>
            <a:ext cx="2057400" cy="304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>
                <a:sym typeface="Wingdings" pitchFamily="2" charset="2"/>
              </a:rPr>
              <a:t> </a:t>
            </a:r>
            <a:r>
              <a:rPr lang="zh-TW" altLang="en-US" sz="1400">
                <a:sym typeface="Wingdings" pitchFamily="2" charset="2"/>
              </a:rPr>
              <a:t>確定資料</a:t>
            </a:r>
            <a:r>
              <a:rPr lang="en-US" altLang="zh-TW" sz="1400">
                <a:sym typeface="Wingdings" pitchFamily="2" charset="2"/>
              </a:rPr>
              <a:t>(</a:t>
            </a:r>
            <a:r>
              <a:rPr lang="zh-TW" altLang="en-US" sz="1400">
                <a:sym typeface="Wingdings" pitchFamily="2" charset="2"/>
              </a:rPr>
              <a:t>文件工作</a:t>
            </a:r>
            <a:r>
              <a:rPr lang="en-US" altLang="zh-TW" sz="1400">
                <a:sym typeface="Wingdings" pitchFamily="2" charset="2"/>
              </a:rPr>
              <a:t>)</a:t>
            </a:r>
            <a:endParaRPr lang="en-US" altLang="zh-HK" sz="1400"/>
          </a:p>
        </p:txBody>
      </p:sp>
      <p:pic>
        <p:nvPicPr>
          <p:cNvPr id="2313" name="Picture 265" descr="F:\EDUCATN\EDCN024.WMF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54075"/>
            <a:ext cx="1143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" name="Text Box 266"/>
          <p:cNvSpPr txBox="1">
            <a:spLocks noChangeArrowheads="1"/>
          </p:cNvSpPr>
          <p:nvPr/>
        </p:nvSpPr>
        <p:spPr bwMode="auto">
          <a:xfrm>
            <a:off x="3733800" y="7924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zh-HK"/>
          </a:p>
        </p:txBody>
      </p:sp>
      <p:sp>
        <p:nvSpPr>
          <p:cNvPr id="2318" name="Text Box 270"/>
          <p:cNvSpPr txBox="1">
            <a:spLocks noChangeArrowheads="1"/>
          </p:cNvSpPr>
          <p:nvPr/>
        </p:nvSpPr>
        <p:spPr bwMode="auto">
          <a:xfrm>
            <a:off x="2362200" y="8534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/>
              <a:t>或</a:t>
            </a:r>
          </a:p>
        </p:txBody>
      </p:sp>
      <p:sp>
        <p:nvSpPr>
          <p:cNvPr id="2320" name="Text Box 272"/>
          <p:cNvSpPr txBox="1">
            <a:spLocks noChangeArrowheads="1"/>
          </p:cNvSpPr>
          <p:nvPr/>
        </p:nvSpPr>
        <p:spPr bwMode="auto">
          <a:xfrm>
            <a:off x="2438400" y="6591300"/>
            <a:ext cx="990600" cy="3429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kumimoji="0" lang="zh-TW" altLang="en-US" sz="1400"/>
              <a:t>編製</a:t>
            </a:r>
          </a:p>
        </p:txBody>
      </p:sp>
      <p:sp>
        <p:nvSpPr>
          <p:cNvPr id="2322" name="Text Box 274"/>
          <p:cNvSpPr txBox="1">
            <a:spLocks noChangeArrowheads="1"/>
          </p:cNvSpPr>
          <p:nvPr/>
        </p:nvSpPr>
        <p:spPr bwMode="auto">
          <a:xfrm>
            <a:off x="762000" y="9677400"/>
            <a:ext cx="609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ym typeface="Wingdings 2" pitchFamily="18" charset="2"/>
              </a:rPr>
              <a:t> </a:t>
            </a:r>
            <a:r>
              <a:rPr lang="zh-TW" altLang="en-US" sz="1000">
                <a:sym typeface="Wingdings" pitchFamily="2" charset="2"/>
              </a:rPr>
              <a:t>班別</a:t>
            </a:r>
            <a:endParaRPr lang="zh-TW" altLang="en-US" sz="1000"/>
          </a:p>
          <a:p>
            <a:pPr>
              <a:spcBef>
                <a:spcPct val="50000"/>
              </a:spcBef>
            </a:pPr>
            <a:r>
              <a:rPr lang="zh-TW" altLang="en-US" sz="1000">
                <a:sym typeface="Wingdings 2" pitchFamily="18" charset="2"/>
              </a:rPr>
              <a:t> </a:t>
            </a:r>
            <a:r>
              <a:rPr lang="zh-TW" altLang="en-US" sz="1000">
                <a:sym typeface="Wingdings" pitchFamily="2" charset="2"/>
              </a:rPr>
              <a:t>教師</a:t>
            </a:r>
            <a:endParaRPr lang="en-US" altLang="zh-HK" sz="1000">
              <a:sym typeface="Wingdings" pitchFamily="2" charset="2"/>
            </a:endParaRPr>
          </a:p>
        </p:txBody>
      </p:sp>
      <p:sp>
        <p:nvSpPr>
          <p:cNvPr id="2323" name="Line 275"/>
          <p:cNvSpPr>
            <a:spLocks noChangeShapeType="1"/>
          </p:cNvSpPr>
          <p:nvPr/>
        </p:nvSpPr>
        <p:spPr bwMode="auto">
          <a:xfrm flipV="1">
            <a:off x="1981200" y="7086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4" name="Line 276"/>
          <p:cNvSpPr>
            <a:spLocks noChangeShapeType="1"/>
          </p:cNvSpPr>
          <p:nvPr/>
        </p:nvSpPr>
        <p:spPr bwMode="auto">
          <a:xfrm>
            <a:off x="4191000" y="7010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5" name="AutoShape 277"/>
          <p:cNvSpPr>
            <a:spLocks noChangeArrowheads="1"/>
          </p:cNvSpPr>
          <p:nvPr/>
        </p:nvSpPr>
        <p:spPr bwMode="auto">
          <a:xfrm rot="-10800000" flipH="1" flipV="1">
            <a:off x="2895600" y="85344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6" name="AutoShape 278"/>
          <p:cNvSpPr>
            <a:spLocks noChangeArrowheads="1"/>
          </p:cNvSpPr>
          <p:nvPr/>
        </p:nvSpPr>
        <p:spPr bwMode="auto">
          <a:xfrm rot="-10800000" flipH="1" flipV="1">
            <a:off x="3352800" y="85344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7" name="AutoShape 279"/>
          <p:cNvSpPr>
            <a:spLocks noChangeArrowheads="1"/>
          </p:cNvSpPr>
          <p:nvPr/>
        </p:nvSpPr>
        <p:spPr bwMode="auto">
          <a:xfrm rot="-10800000" flipH="1" flipV="1">
            <a:off x="3886200" y="85344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8" name="AutoShape 280"/>
          <p:cNvSpPr>
            <a:spLocks noChangeArrowheads="1"/>
          </p:cNvSpPr>
          <p:nvPr/>
        </p:nvSpPr>
        <p:spPr bwMode="auto">
          <a:xfrm rot="-10800000" flipH="1" flipV="1">
            <a:off x="4419600" y="8534400"/>
            <a:ext cx="2286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2329" name="AutoShape 281"/>
          <p:cNvSpPr>
            <a:spLocks noChangeArrowheads="1"/>
          </p:cNvSpPr>
          <p:nvPr/>
        </p:nvSpPr>
        <p:spPr bwMode="auto">
          <a:xfrm rot="-10800000" flipH="1" flipV="1">
            <a:off x="1600200" y="4305300"/>
            <a:ext cx="5334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315</Words>
  <Application>Microsoft Office PowerPoint</Application>
  <PresentationFormat>自訂</PresentationFormat>
  <Paragraphs>72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Times New Roman</vt:lpstr>
      <vt:lpstr>Wingdings</vt:lpstr>
      <vt:lpstr>Wingdings 2</vt:lpstr>
      <vt:lpstr>預設簡報設計</vt:lpstr>
      <vt:lpstr>Clip</vt:lpstr>
      <vt:lpstr>Bitmap Image</vt:lpstr>
      <vt:lpstr>PowerPoint 簡報</vt:lpstr>
    </vt:vector>
  </TitlesOfParts>
  <Company>Education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FUNG, Chi-ho Chris</cp:lastModifiedBy>
  <cp:revision>57</cp:revision>
  <cp:lastPrinted>2003-03-18T09:11:00Z</cp:lastPrinted>
  <dcterms:created xsi:type="dcterms:W3CDTF">2003-03-14T04:14:17Z</dcterms:created>
  <dcterms:modified xsi:type="dcterms:W3CDTF">2018-07-30T04:02:14Z</dcterms:modified>
</cp:coreProperties>
</file>