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620000" cy="10287000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1" autoAdjust="0"/>
    <p:restoredTop sz="90929"/>
  </p:normalViewPr>
  <p:slideViewPr>
    <p:cSldViewPr>
      <p:cViewPr>
        <p:scale>
          <a:sx n="100" d="100"/>
          <a:sy n="100" d="100"/>
        </p:scale>
        <p:origin x="2826" y="72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F271B-5DDD-4543-BC87-313ADC688DA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1143000"/>
            <a:ext cx="2286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218D4-2503-4B86-82D1-77CB504D0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975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218D4-2503-4B86-82D1-77CB504D027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84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46305-74A8-4EED-A329-EE7AF8936C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218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B496-47C2-4DDC-BD75-122814F706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209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3C7B7-163A-4247-AEAF-4D3131F102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8268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9E720-3513-4B62-AF0B-6855AB1ABD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560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C0BB7-7EF2-4E17-B5F2-D024BF8FF1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6910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5E3CA-A710-4A5A-B646-37D300F515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634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84FEB-1C9B-4FF1-B7CC-EB29DBB9A0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113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4F371-8E9F-4995-B408-9EBC624FE1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076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C2DE5-3E6C-4B23-81ED-59921BCDEC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150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79F74-52DA-45C5-ABC7-48DC343462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464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EC7CB-D879-41D9-8A48-ED9BE73E80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299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6473FA32-D0E1-43AB-A77A-DD02F2196C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9" Type="http://schemas.openxmlformats.org/officeDocument/2006/relationships/image" Target="../media/image19.png"/><Relationship Id="rId21" Type="http://schemas.openxmlformats.org/officeDocument/2006/relationships/image" Target="../media/image7.wmf"/><Relationship Id="rId34" Type="http://schemas.openxmlformats.org/officeDocument/2006/relationships/oleObject" Target="../embeddings/oleObject16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1.wmf"/><Relationship Id="rId41" Type="http://schemas.openxmlformats.org/officeDocument/2006/relationships/image" Target="../media/image21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png"/><Relationship Id="rId11" Type="http://schemas.openxmlformats.org/officeDocument/2006/relationships/image" Target="../media/image3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5.wmf"/><Relationship Id="rId40" Type="http://schemas.openxmlformats.org/officeDocument/2006/relationships/image" Target="../media/image20.png"/><Relationship Id="rId5" Type="http://schemas.openxmlformats.org/officeDocument/2006/relationships/image" Target="../media/image1.emf"/><Relationship Id="rId15" Type="http://schemas.openxmlformats.org/officeDocument/2006/relationships/oleObject" Target="../embeddings/oleObject6.bin"/><Relationship Id="rId23" Type="http://schemas.openxmlformats.org/officeDocument/2006/relationships/image" Target="../media/image8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6.wmf"/><Relationship Id="rId31" Type="http://schemas.openxmlformats.org/officeDocument/2006/relationships/image" Target="../media/image1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2.wmf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0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4.wmf"/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5.wmf"/><Relationship Id="rId25" Type="http://schemas.openxmlformats.org/officeDocument/2006/relationships/image" Target="../media/image9.wmf"/><Relationship Id="rId33" Type="http://schemas.openxmlformats.org/officeDocument/2006/relationships/image" Target="../media/image13.wmf"/><Relationship Id="rId38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AutoShape 86"/>
          <p:cNvSpPr>
            <a:spLocks noChangeArrowheads="1"/>
          </p:cNvSpPr>
          <p:nvPr/>
        </p:nvSpPr>
        <p:spPr bwMode="auto">
          <a:xfrm>
            <a:off x="3690665" y="2227263"/>
            <a:ext cx="1905000" cy="1365250"/>
          </a:xfrm>
          <a:prstGeom prst="wedgeRoundRectCallout">
            <a:avLst>
              <a:gd name="adj1" fmla="val 86275"/>
              <a:gd name="adj2" fmla="val 891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en-US" altLang="zh-TW" sz="12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505075" y="134938"/>
          <a:ext cx="3362325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" name="Clip" r:id="rId4" imgW="6263626" imgH="3421440" progId="MS_ClipArt_Gallery.5">
                  <p:embed/>
                </p:oleObj>
              </mc:Choice>
              <mc:Fallback>
                <p:oleObj name="Clip" r:id="rId4" imgW="6263626" imgH="3421440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075" y="134938"/>
                        <a:ext cx="3362325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3" descr="D:\Data Conversion chart\logo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990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844800" y="220663"/>
            <a:ext cx="2717800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800" b="1" dirty="0" smtClean="0">
                <a:latin typeface="+mj-lt"/>
                <a:ea typeface="標楷體" panose="03000509000000000000" pitchFamily="65" charset="-120"/>
              </a:rPr>
              <a:t>學生資料 </a:t>
            </a:r>
            <a:endParaRPr lang="en-US" altLang="zh-TW" sz="1800" b="1" dirty="0" smtClean="0">
              <a:latin typeface="+mj-lt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1800" b="1" dirty="0" smtClean="0">
                <a:latin typeface="+mj-lt"/>
                <a:ea typeface="標楷體" panose="03000509000000000000" pitchFamily="65" charset="-120"/>
                <a:cs typeface="Times New Roman" panose="02020603050405020304" pitchFamily="18" charset="0"/>
              </a:rPr>
              <a:t>Student</a:t>
            </a:r>
            <a:endParaRPr lang="en-US" altLang="zh-TW" sz="2700" dirty="0" smtClean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04800" y="1676400"/>
            <a:ext cx="7086600" cy="29718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GB" altLang="zh-HK"/>
          </a:p>
        </p:txBody>
      </p:sp>
      <p:sp>
        <p:nvSpPr>
          <p:cNvPr id="2054" name="Rectangle 51"/>
          <p:cNvSpPr>
            <a:spLocks noChangeArrowheads="1"/>
          </p:cNvSpPr>
          <p:nvPr/>
        </p:nvSpPr>
        <p:spPr bwMode="auto">
          <a:xfrm>
            <a:off x="304800" y="5029200"/>
            <a:ext cx="7026275" cy="16002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GB" altLang="zh-HK"/>
          </a:p>
        </p:txBody>
      </p:sp>
      <p:sp>
        <p:nvSpPr>
          <p:cNvPr id="2055" name="Text Box 63"/>
          <p:cNvSpPr txBox="1">
            <a:spLocks noChangeArrowheads="1"/>
          </p:cNvSpPr>
          <p:nvPr/>
        </p:nvSpPr>
        <p:spPr bwMode="auto">
          <a:xfrm>
            <a:off x="2209800" y="5105400"/>
            <a:ext cx="11207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 </a:t>
            </a:r>
            <a:r>
              <a:rPr lang="zh-TW" altLang="en-US" sz="1400"/>
              <a:t>選定方法</a:t>
            </a:r>
          </a:p>
        </p:txBody>
      </p:sp>
      <p:sp>
        <p:nvSpPr>
          <p:cNvPr id="2056" name="Rectangle 64"/>
          <p:cNvSpPr>
            <a:spLocks noChangeArrowheads="1"/>
          </p:cNvSpPr>
          <p:nvPr/>
        </p:nvSpPr>
        <p:spPr bwMode="auto">
          <a:xfrm>
            <a:off x="304800" y="7315200"/>
            <a:ext cx="7026275" cy="250882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GB" altLang="zh-HK"/>
          </a:p>
        </p:txBody>
      </p:sp>
      <p:sp>
        <p:nvSpPr>
          <p:cNvPr id="2057" name="Text Box 68"/>
          <p:cNvSpPr txBox="1">
            <a:spLocks noChangeArrowheads="1"/>
          </p:cNvSpPr>
          <p:nvPr/>
        </p:nvSpPr>
        <p:spPr bwMode="auto">
          <a:xfrm>
            <a:off x="762000" y="7543800"/>
            <a:ext cx="1120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</a:t>
            </a:r>
            <a:r>
              <a:rPr lang="en-US" altLang="zh-TW" sz="1400"/>
              <a:t> </a:t>
            </a:r>
            <a:r>
              <a:rPr lang="zh-TW" altLang="en-US" sz="1400"/>
              <a:t>列印報告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 2" panose="05020102010507070707" pitchFamily="18" charset="2"/>
              </a:rPr>
              <a:t> </a:t>
            </a:r>
            <a:r>
              <a:rPr lang="zh-TW" altLang="en-US" sz="1000">
                <a:sym typeface="Wingdings" panose="05000000000000000000" pitchFamily="2" charset="2"/>
              </a:rPr>
              <a:t>學生個人資料</a:t>
            </a:r>
            <a:endParaRPr lang="zh-TW" altLang="en-US" sz="10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 2" panose="05020102010507070707" pitchFamily="18" charset="2"/>
              </a:rPr>
              <a:t> </a:t>
            </a:r>
            <a:r>
              <a:rPr lang="zh-TW" altLang="en-US" sz="1000">
                <a:sym typeface="Wingdings" panose="05000000000000000000" pitchFamily="2" charset="2"/>
              </a:rPr>
              <a:t>學生在學資料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 2" panose="05020102010507070707" pitchFamily="18" charset="2"/>
              </a:rPr>
              <a:t> 監護人</a:t>
            </a:r>
            <a:r>
              <a:rPr lang="zh-TW" altLang="en-US" sz="1000">
                <a:sym typeface="Wingdings" panose="05000000000000000000" pitchFamily="2" charset="2"/>
              </a:rPr>
              <a:t>資料 </a:t>
            </a:r>
            <a:r>
              <a:rPr lang="en-US" altLang="zh-TW" sz="1000">
                <a:sym typeface="Wingdings" panose="05000000000000000000" pitchFamily="2" charset="2"/>
              </a:rPr>
              <a:t>...</a:t>
            </a:r>
          </a:p>
        </p:txBody>
      </p:sp>
      <p:pic>
        <p:nvPicPr>
          <p:cNvPr id="2058" name="Picture 83" descr="D:\Data Conversion chart\thumb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WordArt 84"/>
          <p:cNvSpPr>
            <a:spLocks noChangeArrowheads="1" noChangeShapeType="1" noTextEdit="1"/>
          </p:cNvSpPr>
          <p:nvPr/>
        </p:nvSpPr>
        <p:spPr bwMode="auto">
          <a:xfrm>
            <a:off x="990600" y="15240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TW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  <a:endParaRPr lang="en-GB" sz="1400" b="1" kern="10">
              <a:ln w="9525">
                <a:solidFill>
                  <a:srgbClr val="6600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latin typeface="新細明體" panose="02020500000000000000" pitchFamily="18" charset="-120"/>
            </a:endParaRPr>
          </a:p>
        </p:txBody>
      </p:sp>
      <p:sp>
        <p:nvSpPr>
          <p:cNvPr id="2060" name="AutoShape 86"/>
          <p:cNvSpPr>
            <a:spLocks noChangeArrowheads="1"/>
          </p:cNvSpPr>
          <p:nvPr/>
        </p:nvSpPr>
        <p:spPr bwMode="auto">
          <a:xfrm>
            <a:off x="3295650" y="1012825"/>
            <a:ext cx="2514600" cy="582613"/>
          </a:xfrm>
          <a:prstGeom prst="wedgeRoundRectCallout">
            <a:avLst>
              <a:gd name="adj1" fmla="val -62880"/>
              <a:gd name="adj2" fmla="val 787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200"/>
              <a:t>首次使用網上校管系統 </a:t>
            </a:r>
            <a:r>
              <a:rPr lang="en-US" altLang="zh-TW" sz="1200"/>
              <a:t>(WebSAMS)</a:t>
            </a:r>
          </a:p>
        </p:txBody>
      </p:sp>
      <p:sp>
        <p:nvSpPr>
          <p:cNvPr id="2061" name="Text Box 88"/>
          <p:cNvSpPr txBox="1">
            <a:spLocks noChangeArrowheads="1"/>
          </p:cNvSpPr>
          <p:nvPr/>
        </p:nvSpPr>
        <p:spPr bwMode="auto">
          <a:xfrm>
            <a:off x="838200" y="1903413"/>
            <a:ext cx="297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 </a:t>
            </a:r>
            <a:r>
              <a:rPr lang="zh-TW" altLang="en-US" sz="1400">
                <a:sym typeface="Wingdings" panose="05000000000000000000" pitchFamily="2" charset="2"/>
              </a:rPr>
              <a:t>確定收集範圍及收集截止日期</a:t>
            </a:r>
          </a:p>
        </p:txBody>
      </p:sp>
      <p:graphicFrame>
        <p:nvGraphicFramePr>
          <p:cNvPr id="2062" name="Object 90"/>
          <p:cNvGraphicFramePr>
            <a:graphicFrameLocks noChangeAspect="1"/>
          </p:cNvGraphicFramePr>
          <p:nvPr/>
        </p:nvGraphicFramePr>
        <p:xfrm>
          <a:off x="1295400" y="2362200"/>
          <a:ext cx="6096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" name="Clip" r:id="rId8" imgW="1804111" imgH="954634" progId="MS_ClipArt_Gallery.5">
                  <p:embed/>
                </p:oleObj>
              </mc:Choice>
              <mc:Fallback>
                <p:oleObj name="Clip" r:id="rId8" imgW="1804111" imgH="954634" progId="MS_ClipArt_Gallery.5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362200"/>
                        <a:ext cx="6096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91"/>
          <p:cNvGraphicFramePr>
            <a:graphicFrameLocks noChangeAspect="1"/>
          </p:cNvGraphicFramePr>
          <p:nvPr/>
        </p:nvGraphicFramePr>
        <p:xfrm>
          <a:off x="457200" y="2362200"/>
          <a:ext cx="45720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" name="Clip" r:id="rId10" imgW="1768450" imgH="1099109" progId="MS_ClipArt_Gallery.5">
                  <p:embed/>
                </p:oleObj>
              </mc:Choice>
              <mc:Fallback>
                <p:oleObj name="Clip" r:id="rId10" imgW="1768450" imgH="1099109" progId="MS_ClipArt_Gallery.5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62200"/>
                        <a:ext cx="45720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92"/>
          <p:cNvGraphicFramePr>
            <a:graphicFrameLocks noChangeAspect="1"/>
          </p:cNvGraphicFramePr>
          <p:nvPr/>
        </p:nvGraphicFramePr>
        <p:xfrm>
          <a:off x="914400" y="2362200"/>
          <a:ext cx="45720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" name="Clip" r:id="rId12" imgW="1797710" imgH="1184148" progId="MS_ClipArt_Gallery.5">
                  <p:embed/>
                </p:oleObj>
              </mc:Choice>
              <mc:Fallback>
                <p:oleObj name="Clip" r:id="rId12" imgW="1797710" imgH="1184148" progId="MS_ClipArt_Gallery.5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362200"/>
                        <a:ext cx="45720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5" name="Text Box 93"/>
          <p:cNvSpPr txBox="1">
            <a:spLocks noChangeArrowheads="1"/>
          </p:cNvSpPr>
          <p:nvPr/>
        </p:nvSpPr>
        <p:spPr bwMode="auto">
          <a:xfrm>
            <a:off x="2056607" y="2276222"/>
            <a:ext cx="8413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 dirty="0">
                <a:sym typeface="Wingdings" panose="05000000000000000000" pitchFamily="2" charset="2"/>
              </a:rPr>
              <a:t>全部學生？</a:t>
            </a:r>
            <a:endParaRPr lang="zh-TW" altLang="en-US" sz="1400" dirty="0">
              <a:sym typeface="Wingdings" panose="05000000000000000000" pitchFamily="2" charset="2"/>
            </a:endParaRPr>
          </a:p>
        </p:txBody>
      </p:sp>
      <p:graphicFrame>
        <p:nvGraphicFramePr>
          <p:cNvPr id="2066" name="Object 94"/>
          <p:cNvGraphicFramePr>
            <a:graphicFrameLocks noChangeAspect="1"/>
          </p:cNvGraphicFramePr>
          <p:nvPr/>
        </p:nvGraphicFramePr>
        <p:xfrm>
          <a:off x="685800" y="2743200"/>
          <a:ext cx="45720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" name="Clip" r:id="rId14" imgW="1768450" imgH="1099109" progId="MS_ClipArt_Gallery.5">
                  <p:embed/>
                </p:oleObj>
              </mc:Choice>
              <mc:Fallback>
                <p:oleObj name="Clip" r:id="rId14" imgW="1768450" imgH="1099109" progId="MS_ClipArt_Gallery.5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743200"/>
                        <a:ext cx="45720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95"/>
          <p:cNvGraphicFramePr>
            <a:graphicFrameLocks noChangeAspect="1"/>
          </p:cNvGraphicFramePr>
          <p:nvPr/>
        </p:nvGraphicFramePr>
        <p:xfrm>
          <a:off x="1143000" y="2743200"/>
          <a:ext cx="45720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" name="Clip" r:id="rId15" imgW="1797710" imgH="1184148" progId="MS_ClipArt_Gallery.5">
                  <p:embed/>
                </p:oleObj>
              </mc:Choice>
              <mc:Fallback>
                <p:oleObj name="Clip" r:id="rId15" imgW="1797710" imgH="1184148" progId="MS_ClipArt_Gallery.5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743200"/>
                        <a:ext cx="45720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" name="Text Box 97"/>
          <p:cNvSpPr txBox="1">
            <a:spLocks noChangeArrowheads="1"/>
          </p:cNvSpPr>
          <p:nvPr/>
        </p:nvSpPr>
        <p:spPr bwMode="auto">
          <a:xfrm>
            <a:off x="1865313" y="2514600"/>
            <a:ext cx="12223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 dirty="0">
                <a:sym typeface="Wingdings" panose="05000000000000000000" pitchFamily="2" charset="2"/>
              </a:rPr>
              <a:t>只是</a:t>
            </a:r>
            <a:r>
              <a:rPr lang="zh-TW" altLang="en-US" sz="1000" dirty="0" smtClean="0">
                <a:sym typeface="Wingdings" panose="05000000000000000000" pitchFamily="2" charset="2"/>
              </a:rPr>
              <a:t>本學年新生</a:t>
            </a:r>
            <a:r>
              <a:rPr lang="zh-TW" altLang="en-US" sz="1000" dirty="0">
                <a:sym typeface="Wingdings" panose="05000000000000000000" pitchFamily="2" charset="2"/>
              </a:rPr>
              <a:t>？</a:t>
            </a:r>
            <a:endParaRPr lang="zh-TW" altLang="en-US" sz="1400" dirty="0">
              <a:sym typeface="Wingdings" panose="05000000000000000000" pitchFamily="2" charset="2"/>
            </a:endParaRPr>
          </a:p>
        </p:txBody>
      </p:sp>
      <p:sp>
        <p:nvSpPr>
          <p:cNvPr id="2069" name="Text Box 100"/>
          <p:cNvSpPr txBox="1">
            <a:spLocks noChangeArrowheads="1"/>
          </p:cNvSpPr>
          <p:nvPr/>
        </p:nvSpPr>
        <p:spPr bwMode="auto">
          <a:xfrm>
            <a:off x="838200" y="3200400"/>
            <a:ext cx="18319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 </a:t>
            </a:r>
            <a:r>
              <a:rPr lang="zh-TW" altLang="en-US" sz="1400">
                <a:sym typeface="Wingdings" panose="05000000000000000000" pitchFamily="2" charset="2"/>
              </a:rPr>
              <a:t>確定資料收集方法</a:t>
            </a:r>
          </a:p>
        </p:txBody>
      </p:sp>
      <p:graphicFrame>
        <p:nvGraphicFramePr>
          <p:cNvPr id="2070" name="Object 101"/>
          <p:cNvGraphicFramePr>
            <a:graphicFrameLocks noChangeAspect="1"/>
          </p:cNvGraphicFramePr>
          <p:nvPr/>
        </p:nvGraphicFramePr>
        <p:xfrm>
          <a:off x="530225" y="3657600"/>
          <a:ext cx="381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" name="Clip" r:id="rId16" imgW="3713430" imgH="3468986" progId="MS_ClipArt_Gallery.5">
                  <p:embed/>
                </p:oleObj>
              </mc:Choice>
              <mc:Fallback>
                <p:oleObj name="Clip" r:id="rId16" imgW="3713430" imgH="3468986" progId="MS_ClipArt_Gallery.5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3657600"/>
                        <a:ext cx="381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1" name="Object 102"/>
          <p:cNvGraphicFramePr>
            <a:graphicFrameLocks noChangeAspect="1"/>
          </p:cNvGraphicFramePr>
          <p:nvPr/>
        </p:nvGraphicFramePr>
        <p:xfrm>
          <a:off x="2206625" y="3581400"/>
          <a:ext cx="3381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" name="Clip" r:id="rId18" imgW="1781251" imgH="2002536" progId="MS_ClipArt_Gallery.5">
                  <p:embed/>
                </p:oleObj>
              </mc:Choice>
              <mc:Fallback>
                <p:oleObj name="Clip" r:id="rId18" imgW="1781251" imgH="2002536" progId="MS_ClipArt_Gallery.5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3581400"/>
                        <a:ext cx="3381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2" name="Object 103"/>
          <p:cNvGraphicFramePr>
            <a:graphicFrameLocks noChangeAspect="1"/>
          </p:cNvGraphicFramePr>
          <p:nvPr/>
        </p:nvGraphicFramePr>
        <p:xfrm>
          <a:off x="1292225" y="3962400"/>
          <a:ext cx="5334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" name="Clip" r:id="rId20" imgW="1732230" imgH="1350475" progId="MS_ClipArt_Gallery.5">
                  <p:embed/>
                </p:oleObj>
              </mc:Choice>
              <mc:Fallback>
                <p:oleObj name="Clip" r:id="rId20" imgW="1732230" imgH="1350475" progId="MS_ClipArt_Gallery.5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3962400"/>
                        <a:ext cx="5334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3" name="Text Box 105"/>
          <p:cNvSpPr txBox="1">
            <a:spLocks noChangeArrowheads="1"/>
          </p:cNvSpPr>
          <p:nvPr/>
        </p:nvSpPr>
        <p:spPr bwMode="auto">
          <a:xfrm>
            <a:off x="1901825" y="3886200"/>
            <a:ext cx="9683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" panose="05000000000000000000" pitchFamily="2" charset="2"/>
              </a:rPr>
              <a:t>入學申請表？</a:t>
            </a:r>
            <a:endParaRPr lang="zh-TW" altLang="en-US" sz="1400">
              <a:sym typeface="Wingdings" panose="05000000000000000000" pitchFamily="2" charset="2"/>
            </a:endParaRPr>
          </a:p>
        </p:txBody>
      </p:sp>
      <p:sp>
        <p:nvSpPr>
          <p:cNvPr id="2074" name="Text Box 106"/>
          <p:cNvSpPr txBox="1">
            <a:spLocks noChangeArrowheads="1"/>
          </p:cNvSpPr>
          <p:nvPr/>
        </p:nvSpPr>
        <p:spPr bwMode="auto">
          <a:xfrm>
            <a:off x="1139825" y="3733800"/>
            <a:ext cx="8413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" panose="05000000000000000000" pitchFamily="2" charset="2"/>
              </a:rPr>
              <a:t>學生名冊？</a:t>
            </a:r>
            <a:endParaRPr lang="zh-TW" altLang="en-US" sz="1400">
              <a:sym typeface="Wingdings" panose="05000000000000000000" pitchFamily="2" charset="2"/>
            </a:endParaRPr>
          </a:p>
        </p:txBody>
      </p:sp>
      <p:sp>
        <p:nvSpPr>
          <p:cNvPr id="2075" name="Text Box 107"/>
          <p:cNvSpPr txBox="1">
            <a:spLocks noChangeArrowheads="1"/>
          </p:cNvSpPr>
          <p:nvPr/>
        </p:nvSpPr>
        <p:spPr bwMode="auto">
          <a:xfrm>
            <a:off x="2816225" y="3810000"/>
            <a:ext cx="8413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" panose="05000000000000000000" pitchFamily="2" charset="2"/>
              </a:rPr>
              <a:t>問卷調查？</a:t>
            </a:r>
            <a:endParaRPr lang="zh-TW" altLang="en-US" sz="1400">
              <a:sym typeface="Wingdings" panose="05000000000000000000" pitchFamily="2" charset="2"/>
            </a:endParaRPr>
          </a:p>
        </p:txBody>
      </p:sp>
      <p:sp>
        <p:nvSpPr>
          <p:cNvPr id="2076" name="Text Box 108"/>
          <p:cNvSpPr txBox="1">
            <a:spLocks noChangeArrowheads="1"/>
          </p:cNvSpPr>
          <p:nvPr/>
        </p:nvSpPr>
        <p:spPr bwMode="auto">
          <a:xfrm>
            <a:off x="454025" y="3962400"/>
            <a:ext cx="7143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" panose="05000000000000000000" pitchFamily="2" charset="2"/>
              </a:rPr>
              <a:t>點名簿？</a:t>
            </a:r>
            <a:endParaRPr lang="zh-TW" altLang="en-US" sz="1400">
              <a:sym typeface="Wingdings" panose="05000000000000000000" pitchFamily="2" charset="2"/>
            </a:endParaRPr>
          </a:p>
        </p:txBody>
      </p:sp>
      <p:graphicFrame>
        <p:nvGraphicFramePr>
          <p:cNvPr id="2077" name="Object 109"/>
          <p:cNvGraphicFramePr>
            <a:graphicFrameLocks noChangeAspect="1"/>
          </p:cNvGraphicFramePr>
          <p:nvPr/>
        </p:nvGraphicFramePr>
        <p:xfrm>
          <a:off x="2968625" y="4038600"/>
          <a:ext cx="3762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" name="Clip" r:id="rId22" imgW="1819656" imgH="1407262" progId="MS_ClipArt_Gallery.5">
                  <p:embed/>
                </p:oleObj>
              </mc:Choice>
              <mc:Fallback>
                <p:oleObj name="Clip" r:id="rId22" imgW="1819656" imgH="1407262" progId="MS_ClipArt_Gallery.5">
                  <p:embed/>
                  <p:pic>
                    <p:nvPicPr>
                      <p:cNvPr id="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25" y="4038600"/>
                        <a:ext cx="3762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" name="Text Box 110"/>
          <p:cNvSpPr txBox="1">
            <a:spLocks noChangeArrowheads="1"/>
          </p:cNvSpPr>
          <p:nvPr/>
        </p:nvSpPr>
        <p:spPr bwMode="auto">
          <a:xfrm>
            <a:off x="4495800" y="1903611"/>
            <a:ext cx="2208260" cy="323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dirty="0">
                <a:sym typeface="Wingdings" panose="05000000000000000000" pitchFamily="2" charset="2"/>
              </a:rPr>
              <a:t> </a:t>
            </a:r>
            <a:r>
              <a:rPr lang="zh-TW" altLang="en-US" sz="1400" dirty="0" smtClean="0">
                <a:sym typeface="Wingdings" panose="05000000000000000000" pitchFamily="2" charset="2"/>
              </a:rPr>
              <a:t>確定記錄甚麼學生資料</a:t>
            </a:r>
            <a:endParaRPr lang="zh-TW" altLang="en-US" sz="1400" dirty="0">
              <a:sym typeface="Wingdings" panose="05000000000000000000" pitchFamily="2" charset="2"/>
            </a:endParaRPr>
          </a:p>
        </p:txBody>
      </p:sp>
      <p:graphicFrame>
        <p:nvGraphicFramePr>
          <p:cNvPr id="2079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411452"/>
              </p:ext>
            </p:extLst>
          </p:nvPr>
        </p:nvGraphicFramePr>
        <p:xfrm>
          <a:off x="6123384" y="2286000"/>
          <a:ext cx="11430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" name="Clip" r:id="rId24" imgW="570586" imgH="423367" progId="MS_ClipArt_Gallery.5">
                  <p:embed/>
                </p:oleObj>
              </mc:Choice>
              <mc:Fallback>
                <p:oleObj name="Clip" r:id="rId24" imgW="570586" imgH="423367" progId="MS_ClipArt_Gallery.5">
                  <p:embed/>
                  <p:pic>
                    <p:nvPicPr>
                      <p:cNvPr id="0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3384" y="2286000"/>
                        <a:ext cx="11430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0" name="Text Box 116"/>
          <p:cNvSpPr txBox="1">
            <a:spLocks noChangeArrowheads="1"/>
          </p:cNvSpPr>
          <p:nvPr/>
        </p:nvSpPr>
        <p:spPr bwMode="auto">
          <a:xfrm>
            <a:off x="4008438" y="3579813"/>
            <a:ext cx="34734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dirty="0">
                <a:sym typeface="Wingdings" panose="05000000000000000000" pitchFamily="2" charset="2"/>
              </a:rPr>
              <a:t> </a:t>
            </a:r>
            <a:r>
              <a:rPr lang="zh-TW" altLang="en-US" sz="1400" dirty="0">
                <a:sym typeface="Wingdings" panose="05000000000000000000" pitchFamily="2" charset="2"/>
              </a:rPr>
              <a:t>為學生編定註冊編號 </a:t>
            </a:r>
            <a:r>
              <a:rPr lang="en-US" altLang="zh-TW" sz="1200" dirty="0">
                <a:sym typeface="Wingdings" panose="05000000000000000000" pitchFamily="2" charset="2"/>
              </a:rPr>
              <a:t>(Registration Number)</a:t>
            </a:r>
          </a:p>
        </p:txBody>
      </p:sp>
      <p:graphicFrame>
        <p:nvGraphicFramePr>
          <p:cNvPr id="2081" name="Object 117"/>
          <p:cNvGraphicFramePr>
            <a:graphicFrameLocks noChangeAspect="1"/>
          </p:cNvGraphicFramePr>
          <p:nvPr/>
        </p:nvGraphicFramePr>
        <p:xfrm>
          <a:off x="4343400" y="3962400"/>
          <a:ext cx="4810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" name="Clip" r:id="rId26" imgW="4579545" imgH="4199299" progId="MS_ClipArt_Gallery.5">
                  <p:embed/>
                </p:oleObj>
              </mc:Choice>
              <mc:Fallback>
                <p:oleObj name="Clip" r:id="rId26" imgW="4579545" imgH="4199299" progId="MS_ClipArt_Gallery.5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962400"/>
                        <a:ext cx="481013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2" name="Text Box 118"/>
          <p:cNvSpPr txBox="1">
            <a:spLocks noChangeArrowheads="1"/>
          </p:cNvSpPr>
          <p:nvPr/>
        </p:nvSpPr>
        <p:spPr bwMode="auto">
          <a:xfrm>
            <a:off x="4800600" y="3962400"/>
            <a:ext cx="19050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" panose="05000000000000000000" pitchFamily="2" charset="2"/>
              </a:rPr>
              <a:t>例如</a:t>
            </a:r>
            <a:r>
              <a:rPr lang="en-US" altLang="zh-TW" sz="1000">
                <a:sym typeface="Wingdings" panose="05000000000000000000" pitchFamily="2" charset="2"/>
              </a:rPr>
              <a:t>︰</a:t>
            </a:r>
            <a:r>
              <a:rPr lang="zh-TW" altLang="en-US" sz="1000">
                <a:sym typeface="Wingdings" panose="05000000000000000000" pitchFamily="2" charset="2"/>
              </a:rPr>
              <a:t>編號 </a:t>
            </a:r>
            <a:r>
              <a:rPr lang="en-US" altLang="zh-TW" sz="1000">
                <a:sym typeface="Wingdings" panose="05000000000000000000" pitchFamily="2" charset="2"/>
              </a:rPr>
              <a:t>= </a:t>
            </a:r>
            <a:r>
              <a:rPr lang="zh-TW" altLang="en-US" sz="1000">
                <a:sym typeface="Wingdings" panose="05000000000000000000" pitchFamily="2" charset="2"/>
              </a:rPr>
              <a:t>入學年份 </a:t>
            </a:r>
            <a:r>
              <a:rPr lang="en-US" altLang="zh-TW" sz="1000">
                <a:sym typeface="Wingdings" panose="05000000000000000000" pitchFamily="2" charset="2"/>
              </a:rPr>
              <a:t>+ </a:t>
            </a:r>
            <a:r>
              <a:rPr lang="zh-TW" altLang="en-US" sz="1000">
                <a:sym typeface="Wingdings" panose="05000000000000000000" pitchFamily="2" charset="2"/>
              </a:rPr>
              <a:t>序號？</a:t>
            </a:r>
          </a:p>
        </p:txBody>
      </p:sp>
      <p:sp>
        <p:nvSpPr>
          <p:cNvPr id="2083" name="WordArt 120"/>
          <p:cNvSpPr>
            <a:spLocks noChangeArrowheads="1" noChangeShapeType="1" noTextEdit="1"/>
          </p:cNvSpPr>
          <p:nvPr/>
        </p:nvSpPr>
        <p:spPr bwMode="auto">
          <a:xfrm>
            <a:off x="914400" y="48768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TW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  <a:endParaRPr lang="en-GB" sz="1400" b="1" kern="10">
              <a:ln w="9525">
                <a:solidFill>
                  <a:srgbClr val="6600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latin typeface="新細明體" panose="02020500000000000000" pitchFamily="18" charset="-120"/>
            </a:endParaRPr>
          </a:p>
        </p:txBody>
      </p:sp>
      <p:sp>
        <p:nvSpPr>
          <p:cNvPr id="2084" name="Text Box 121"/>
          <p:cNvSpPr txBox="1">
            <a:spLocks noChangeArrowheads="1"/>
          </p:cNvSpPr>
          <p:nvPr/>
        </p:nvSpPr>
        <p:spPr bwMode="auto">
          <a:xfrm>
            <a:off x="5715000" y="5105400"/>
            <a:ext cx="11207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 </a:t>
            </a:r>
            <a:r>
              <a:rPr lang="zh-TW" altLang="en-US" sz="1400"/>
              <a:t>輸入資料</a:t>
            </a:r>
          </a:p>
        </p:txBody>
      </p:sp>
      <p:sp>
        <p:nvSpPr>
          <p:cNvPr id="2088" name="Text Box 125"/>
          <p:cNvSpPr txBox="1">
            <a:spLocks noChangeArrowheads="1"/>
          </p:cNvSpPr>
          <p:nvPr/>
        </p:nvSpPr>
        <p:spPr bwMode="auto">
          <a:xfrm>
            <a:off x="762000" y="5387206"/>
            <a:ext cx="990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000" dirty="0">
                <a:sym typeface="Wingdings" panose="05000000000000000000" pitchFamily="2" charset="2"/>
              </a:rPr>
              <a:t> </a:t>
            </a:r>
            <a:r>
              <a:rPr lang="zh-TW" altLang="en-US" sz="1000" dirty="0">
                <a:sym typeface="Wingdings" panose="05000000000000000000" pitchFamily="2" charset="2"/>
              </a:rPr>
              <a:t>個別註冊</a:t>
            </a:r>
            <a:endParaRPr lang="zh-TW" altLang="en-US" sz="1400" dirty="0">
              <a:sym typeface="Wingdings" panose="05000000000000000000" pitchFamily="2" charset="2"/>
            </a:endParaRPr>
          </a:p>
        </p:txBody>
      </p:sp>
      <p:sp>
        <p:nvSpPr>
          <p:cNvPr id="2089" name="Text Box 126"/>
          <p:cNvSpPr txBox="1">
            <a:spLocks noChangeArrowheads="1"/>
          </p:cNvSpPr>
          <p:nvPr/>
        </p:nvSpPr>
        <p:spPr bwMode="auto">
          <a:xfrm>
            <a:off x="4218482" y="5449775"/>
            <a:ext cx="1144588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000" dirty="0">
                <a:sym typeface="Wingdings" panose="05000000000000000000" pitchFamily="2" charset="2"/>
              </a:rPr>
              <a:t> </a:t>
            </a:r>
            <a:r>
              <a:rPr lang="zh-TW" altLang="en-US" sz="1000" dirty="0">
                <a:sym typeface="Wingdings" panose="05000000000000000000" pitchFamily="2" charset="2"/>
              </a:rPr>
              <a:t>註冊檔案上載</a:t>
            </a:r>
            <a:endParaRPr lang="zh-TW" altLang="en-US" sz="1400" dirty="0">
              <a:sym typeface="Wingdings" panose="05000000000000000000" pitchFamily="2" charset="2"/>
            </a:endParaRPr>
          </a:p>
        </p:txBody>
      </p:sp>
      <p:sp>
        <p:nvSpPr>
          <p:cNvPr id="2090" name="Text Box 127"/>
          <p:cNvSpPr txBox="1">
            <a:spLocks noChangeArrowheads="1"/>
          </p:cNvSpPr>
          <p:nvPr/>
        </p:nvSpPr>
        <p:spPr bwMode="auto">
          <a:xfrm>
            <a:off x="2497138" y="6352474"/>
            <a:ext cx="990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000" dirty="0">
                <a:sym typeface="Wingdings" panose="05000000000000000000" pitchFamily="2" charset="2"/>
              </a:rPr>
              <a:t> </a:t>
            </a:r>
            <a:r>
              <a:rPr lang="zh-TW" altLang="en-US" sz="1000" dirty="0">
                <a:sym typeface="Wingdings" panose="05000000000000000000" pitchFamily="2" charset="2"/>
              </a:rPr>
              <a:t>整批註冊</a:t>
            </a:r>
            <a:endParaRPr lang="zh-TW" altLang="en-US" sz="1400" dirty="0">
              <a:sym typeface="Wingdings" panose="05000000000000000000" pitchFamily="2" charset="2"/>
            </a:endParaRPr>
          </a:p>
        </p:txBody>
      </p:sp>
      <p:graphicFrame>
        <p:nvGraphicFramePr>
          <p:cNvPr id="2091" name="Object 1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128763"/>
              </p:ext>
            </p:extLst>
          </p:nvPr>
        </p:nvGraphicFramePr>
        <p:xfrm>
          <a:off x="6032500" y="5426075"/>
          <a:ext cx="80327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8" name="Clip" r:id="rId28" imgW="1751990" imgH="1831543" progId="MS_ClipArt_Gallery.5">
                  <p:embed/>
                </p:oleObj>
              </mc:Choice>
              <mc:Fallback>
                <p:oleObj name="Clip" r:id="rId28" imgW="1751990" imgH="1831543" progId="MS_ClipArt_Gallery.5">
                  <p:embed/>
                  <p:pic>
                    <p:nvPicPr>
                      <p:cNvPr id="0" name="Object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5426075"/>
                        <a:ext cx="803275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2" name="WordArt 130"/>
          <p:cNvSpPr>
            <a:spLocks noChangeArrowheads="1" noChangeShapeType="1" noTextEdit="1"/>
          </p:cNvSpPr>
          <p:nvPr/>
        </p:nvSpPr>
        <p:spPr bwMode="auto">
          <a:xfrm>
            <a:off x="990600" y="71628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TW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  <a:endParaRPr lang="en-GB" sz="1400" b="1" kern="10">
              <a:ln w="9525">
                <a:solidFill>
                  <a:srgbClr val="6600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latin typeface="新細明體" panose="02020500000000000000" pitchFamily="18" charset="-120"/>
            </a:endParaRPr>
          </a:p>
        </p:txBody>
      </p:sp>
      <p:graphicFrame>
        <p:nvGraphicFramePr>
          <p:cNvPr id="2093" name="Object 132"/>
          <p:cNvGraphicFramePr>
            <a:graphicFrameLocks noChangeAspect="1"/>
          </p:cNvGraphicFramePr>
          <p:nvPr/>
        </p:nvGraphicFramePr>
        <p:xfrm>
          <a:off x="533400" y="7086600"/>
          <a:ext cx="4572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9" name="Clip" r:id="rId30" imgW="1814170" imgH="1376172" progId="MS_ClipArt_Gallery.5">
                  <p:embed/>
                </p:oleObj>
              </mc:Choice>
              <mc:Fallback>
                <p:oleObj name="Clip" r:id="rId30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086600"/>
                        <a:ext cx="45720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4" name="Object 133"/>
          <p:cNvGraphicFramePr>
            <a:graphicFrameLocks noChangeAspect="1"/>
          </p:cNvGraphicFramePr>
          <p:nvPr/>
        </p:nvGraphicFramePr>
        <p:xfrm>
          <a:off x="1981200" y="7696200"/>
          <a:ext cx="8016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" name="Clip" r:id="rId32" imgW="1190531" imgH="1243343" progId="MS_ClipArt_Gallery.5">
                  <p:embed/>
                </p:oleObj>
              </mc:Choice>
              <mc:Fallback>
                <p:oleObj name="Clip" r:id="rId32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7696200"/>
                        <a:ext cx="8016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5" name="Text Box 134"/>
          <p:cNvSpPr txBox="1">
            <a:spLocks noChangeArrowheads="1"/>
          </p:cNvSpPr>
          <p:nvPr/>
        </p:nvSpPr>
        <p:spPr bwMode="auto">
          <a:xfrm>
            <a:off x="3733800" y="7543800"/>
            <a:ext cx="18319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</a:t>
            </a:r>
            <a:r>
              <a:rPr lang="en-US" altLang="zh-TW" sz="1400"/>
              <a:t> </a:t>
            </a:r>
            <a:r>
              <a:rPr lang="zh-TW" altLang="en-US" sz="1400"/>
              <a:t>核對已輸入的資料</a:t>
            </a:r>
          </a:p>
        </p:txBody>
      </p:sp>
      <p:sp>
        <p:nvSpPr>
          <p:cNvPr id="2096" name="Text Box 135"/>
          <p:cNvSpPr txBox="1">
            <a:spLocks noChangeArrowheads="1"/>
          </p:cNvSpPr>
          <p:nvPr/>
        </p:nvSpPr>
        <p:spPr bwMode="auto">
          <a:xfrm>
            <a:off x="4114800" y="7869758"/>
            <a:ext cx="1257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000" dirty="0">
                <a:sym typeface="Wingdings 2" panose="05020102010507070707" pitchFamily="18" charset="2"/>
              </a:rPr>
              <a:t> </a:t>
            </a:r>
            <a:r>
              <a:rPr lang="zh-TW" altLang="en-US" sz="1000" dirty="0">
                <a:sym typeface="Wingdings" panose="05000000000000000000" pitchFamily="2" charset="2"/>
              </a:rPr>
              <a:t>書記     </a:t>
            </a:r>
            <a:r>
              <a:rPr lang="zh-TW" altLang="en-US" sz="1000" dirty="0">
                <a:sym typeface="Wingdings 2" panose="05020102010507070707" pitchFamily="18" charset="2"/>
              </a:rPr>
              <a:t> 班主任</a:t>
            </a:r>
            <a:endParaRPr lang="zh-TW" altLang="en-US" sz="10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 dirty="0">
                <a:sym typeface="Wingdings 2" panose="05020102010507070707" pitchFamily="18" charset="2"/>
              </a:rPr>
              <a:t> 學生      監護人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en-US" sz="1000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1000" dirty="0">
              <a:sym typeface="Wingdings 2" panose="05020102010507070707" pitchFamily="18" charset="2"/>
            </a:endParaRPr>
          </a:p>
        </p:txBody>
      </p:sp>
      <p:graphicFrame>
        <p:nvGraphicFramePr>
          <p:cNvPr id="2097" name="Object 136"/>
          <p:cNvGraphicFramePr>
            <a:graphicFrameLocks noChangeAspect="1"/>
          </p:cNvGraphicFramePr>
          <p:nvPr/>
        </p:nvGraphicFramePr>
        <p:xfrm>
          <a:off x="457200" y="4953000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1" name="Clip" r:id="rId34" imgW="1700543" imgH="1831818" progId="MS_ClipArt_Gallery.5">
                  <p:embed/>
                </p:oleObj>
              </mc:Choice>
              <mc:Fallback>
                <p:oleObj name="Clip" r:id="rId34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53000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8" name="Object 140"/>
          <p:cNvGraphicFramePr>
            <a:graphicFrameLocks noChangeAspect="1"/>
          </p:cNvGraphicFramePr>
          <p:nvPr/>
        </p:nvGraphicFramePr>
        <p:xfrm>
          <a:off x="2324100" y="971550"/>
          <a:ext cx="5508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2" name="Clip" r:id="rId36" imgW="1585570" imgH="1759306" progId="MS_ClipArt_Gallery.5">
                  <p:embed/>
                </p:oleObj>
              </mc:Choice>
              <mc:Fallback>
                <p:oleObj name="Clip" r:id="rId36" imgW="1585570" imgH="1759306" progId="MS_ClipArt_Gallery.5">
                  <p:embed/>
                  <p:pic>
                    <p:nvPicPr>
                      <p:cNvPr id="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971550"/>
                        <a:ext cx="5508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99" name="Picture 147" descr="D:\Data Conversion chart\tick7.jpg"/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280" y="771735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3" name="Text Box 155"/>
          <p:cNvSpPr txBox="1">
            <a:spLocks noChangeArrowheads="1"/>
          </p:cNvSpPr>
          <p:nvPr/>
        </p:nvSpPr>
        <p:spPr bwMode="auto">
          <a:xfrm>
            <a:off x="3836255" y="2284159"/>
            <a:ext cx="1265697" cy="1508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TW" altLang="en-US" sz="1000" dirty="0" smtClean="0">
                <a:sym typeface="Wingdings" panose="05000000000000000000" pitchFamily="2" charset="2"/>
              </a:rPr>
              <a:t>必須</a:t>
            </a:r>
            <a:r>
              <a:rPr lang="en-US" altLang="zh-TW" sz="1000" dirty="0" smtClean="0">
                <a:sym typeface="Wingdings" panose="05000000000000000000" pitchFamily="2" charset="2"/>
              </a:rPr>
              <a:t>︰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zh-TW" altLang="en-US" sz="1000" dirty="0" smtClean="0">
                <a:sym typeface="Wingdings" panose="05000000000000000000" pitchFamily="2" charset="2"/>
              </a:rPr>
              <a:t>英文姓名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zh-TW" altLang="en-US" sz="1000" dirty="0" smtClean="0">
                <a:sym typeface="Wingdings" panose="05000000000000000000" pitchFamily="2" charset="2"/>
              </a:rPr>
              <a:t>出生日期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zh-TW" altLang="en-US" sz="1000" dirty="0" smtClean="0">
                <a:sym typeface="Wingdings" panose="05000000000000000000" pitchFamily="2" charset="2"/>
              </a:rPr>
              <a:t>性別</a:t>
            </a:r>
            <a:endParaRPr lang="en-US" altLang="zh-TW" sz="1000" dirty="0" smtClean="0"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zh-TW" altLang="en-US" sz="1000" dirty="0" smtClean="0">
                <a:sym typeface="Wingdings" panose="05000000000000000000" pitchFamily="2" charset="2"/>
              </a:rPr>
              <a:t>在學資料</a:t>
            </a:r>
            <a:r>
              <a:rPr lang="en-US" altLang="zh-TW" sz="1000" dirty="0" smtClean="0">
                <a:sym typeface="Wingdings" panose="05000000000000000000" pitchFamily="2" charset="2"/>
              </a:rPr>
              <a:t>…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zh-TW" sz="1400" dirty="0" smtClean="0">
              <a:sym typeface="Wingdings" panose="05000000000000000000" pitchFamily="2" charset="2"/>
            </a:endParaRPr>
          </a:p>
        </p:txBody>
      </p:sp>
      <p:sp>
        <p:nvSpPr>
          <p:cNvPr id="2105" name="Text Box 156"/>
          <p:cNvSpPr txBox="1">
            <a:spLocks noChangeArrowheads="1"/>
          </p:cNvSpPr>
          <p:nvPr/>
        </p:nvSpPr>
        <p:spPr bwMode="auto">
          <a:xfrm>
            <a:off x="4644753" y="2292310"/>
            <a:ext cx="1066800" cy="118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 dirty="0">
                <a:sym typeface="Wingdings" panose="05000000000000000000" pitchFamily="2" charset="2"/>
              </a:rPr>
              <a:t>非必須</a:t>
            </a:r>
            <a:r>
              <a:rPr lang="en-US" altLang="zh-TW" sz="1000" dirty="0">
                <a:sym typeface="Wingdings" panose="05000000000000000000" pitchFamily="2" charset="2"/>
              </a:rPr>
              <a:t>︰ 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1000" dirty="0">
                <a:sym typeface="Wingdings" panose="05000000000000000000" pitchFamily="2" charset="2"/>
              </a:rPr>
              <a:t>地址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1000" dirty="0" smtClean="0">
                <a:sym typeface="Wingdings" panose="05000000000000000000" pitchFamily="2" charset="2"/>
              </a:rPr>
              <a:t>身高及體重</a:t>
            </a:r>
            <a:endParaRPr lang="en-US" altLang="zh-TW" sz="1000" dirty="0" smtClean="0"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zh-TW" altLang="en-US" sz="1000" dirty="0" smtClean="0">
                <a:sym typeface="Wingdings" panose="05000000000000000000" pitchFamily="2" charset="2"/>
              </a:rPr>
              <a:t>監護人</a:t>
            </a:r>
            <a:endParaRPr lang="en-US" altLang="zh-TW" sz="1000" dirty="0" smtClean="0"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zh-TW" altLang="en-US" sz="1000" dirty="0" smtClean="0">
                <a:sym typeface="Wingdings" panose="05000000000000000000" pitchFamily="2" charset="2"/>
              </a:rPr>
              <a:t>兄弟姊妹</a:t>
            </a:r>
            <a:r>
              <a:rPr lang="en-US" altLang="zh-TW" sz="1000" dirty="0" smtClean="0">
                <a:sym typeface="Wingdings" panose="05000000000000000000" pitchFamily="2" charset="2"/>
              </a:rPr>
              <a:t>…</a:t>
            </a:r>
            <a:endParaRPr lang="en-US" altLang="zh-TW" sz="1400" dirty="0">
              <a:sym typeface="Wingdings" panose="05000000000000000000" pitchFamily="2" charset="2"/>
            </a:endParaRPr>
          </a:p>
        </p:txBody>
      </p:sp>
      <p:sp>
        <p:nvSpPr>
          <p:cNvPr id="2106" name="Text Box 160"/>
          <p:cNvSpPr txBox="1">
            <a:spLocks noChangeArrowheads="1"/>
          </p:cNvSpPr>
          <p:nvPr/>
        </p:nvSpPr>
        <p:spPr bwMode="auto">
          <a:xfrm>
            <a:off x="762000" y="8450355"/>
            <a:ext cx="6432376" cy="1271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285750" indent="-285750" algn="just" eaLnBrk="1" hangingPunct="1">
              <a:spcBef>
                <a:spcPct val="50000"/>
              </a:spcBef>
              <a:buFont typeface="Wingdings 2" panose="05020102010507070707" pitchFamily="18" charset="2"/>
              <a:buChar char="w"/>
            </a:pPr>
            <a:r>
              <a:rPr lang="zh-TW" altLang="en-US" sz="14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資料</a:t>
            </a:r>
            <a:r>
              <a:rPr lang="zh-TW" altLang="en-US" sz="1400" dirty="0">
                <a:cs typeface="Times New Roman" panose="02020603050405020304" pitchFamily="18" charset="0"/>
                <a:sym typeface="Wingdings" panose="05000000000000000000" pitchFamily="2" charset="2"/>
              </a:rPr>
              <a:t>整理完畢，經聯遞系統</a:t>
            </a:r>
            <a:r>
              <a:rPr lang="zh-TW" altLang="en-US" sz="14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輸出「實際在學人數點算」及「</a:t>
            </a:r>
            <a:r>
              <a:rPr lang="zh-TW" altLang="en-US" sz="1400" dirty="0">
                <a:cs typeface="Times New Roman" panose="02020603050405020304" pitchFamily="18" charset="0"/>
                <a:sym typeface="Wingdings" panose="05000000000000000000" pitchFamily="2" charset="2"/>
              </a:rPr>
              <a:t>收生實況調查</a:t>
            </a:r>
            <a:r>
              <a:rPr lang="zh-TW" altLang="en-US" sz="14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」</a:t>
            </a:r>
            <a:r>
              <a:rPr lang="en-US" altLang="zh-TW" sz="14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1400" dirty="0" smtClean="0"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14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資料檔</a:t>
            </a:r>
            <a:endParaRPr lang="en-US" altLang="zh-TW" sz="1400" dirty="0" smtClean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171450" indent="-171450">
              <a:buFont typeface="Wingdings" panose="05000000000000000000" pitchFamily="2" charset="2"/>
              <a:buChar char=""/>
            </a:pPr>
            <a:r>
              <a:rPr lang="zh-TW" altLang="en-US" sz="14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  學校可</a:t>
            </a:r>
            <a:r>
              <a:rPr lang="zh-TW" altLang="en-US" sz="1400" dirty="0">
                <a:cs typeface="Times New Roman" panose="02020603050405020304" pitchFamily="18" charset="0"/>
              </a:rPr>
              <a:t>以整批上載學生相片，方便日後編修班別座位表</a:t>
            </a:r>
            <a:endParaRPr lang="en-US" altLang="zh-TW" sz="1400" dirty="0"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zh-TW" sz="1400" dirty="0">
                <a:cs typeface="Times New Roman" panose="02020603050405020304" pitchFamily="18" charset="0"/>
                <a:sym typeface="Wingdings" panose="05000000000000000000" pitchFamily="2" charset="2"/>
              </a:rPr>
              <a:t></a:t>
            </a:r>
            <a:r>
              <a:rPr lang="en-US" altLang="zh-TW" sz="1400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14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zh-TW" altLang="en-US" sz="14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如</a:t>
            </a:r>
            <a:r>
              <a:rPr lang="zh-TW" altLang="en-US" sz="1400" dirty="0">
                <a:cs typeface="Times New Roman" panose="02020603050405020304" pitchFamily="18" charset="0"/>
                <a:sym typeface="Wingdings" panose="05000000000000000000" pitchFamily="2" charset="2"/>
              </a:rPr>
              <a:t>有學生資料更新，可</a:t>
            </a:r>
            <a:r>
              <a:rPr lang="zh-TW" altLang="en-US" sz="14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產生表格</a:t>
            </a:r>
            <a:r>
              <a:rPr lang="en-US" altLang="zh-TW" sz="14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A/As/B/B&amp;As/C/D/Ds</a:t>
            </a:r>
            <a:r>
              <a:rPr lang="zh-TW" altLang="en-US" sz="1400" dirty="0">
                <a:cs typeface="Times New Roman" panose="02020603050405020304" pitchFamily="18" charset="0"/>
                <a:sym typeface="Wingdings" panose="05000000000000000000" pitchFamily="2" charset="2"/>
              </a:rPr>
              <a:t>，經聯遞</a:t>
            </a:r>
            <a:r>
              <a:rPr lang="zh-TW" altLang="en-US" sz="14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系統遞交予教</a:t>
            </a:r>
            <a:r>
              <a:rPr lang="en-US" altLang="zh-TW" sz="14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1400" dirty="0" smtClean="0"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14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      </a:t>
            </a:r>
            <a:r>
              <a:rPr lang="zh-TW" altLang="en-US" sz="14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育局</a:t>
            </a:r>
            <a:endParaRPr lang="en-GB" altLang="zh-TW" sz="1400" dirty="0" smtClean="0">
              <a:cs typeface="Times New Roman" panose="02020603050405020304" pitchFamily="18" charset="0"/>
            </a:endParaRPr>
          </a:p>
        </p:txBody>
      </p:sp>
      <p:sp>
        <p:nvSpPr>
          <p:cNvPr id="2107" name="Text Box 161"/>
          <p:cNvSpPr txBox="1">
            <a:spLocks noChangeArrowheads="1"/>
          </p:cNvSpPr>
          <p:nvPr/>
        </p:nvSpPr>
        <p:spPr bwMode="auto">
          <a:xfrm>
            <a:off x="1866900" y="2767013"/>
            <a:ext cx="1295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" panose="05000000000000000000" pitchFamily="2" charset="2"/>
              </a:rPr>
              <a:t>只是某級別學生？</a:t>
            </a:r>
            <a:endParaRPr lang="zh-TW" altLang="en-US" sz="1400">
              <a:sym typeface="Wingdings" panose="05000000000000000000" pitchFamily="2" charset="2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427632" y="5633269"/>
            <a:ext cx="1654176" cy="849380"/>
          </a:xfrm>
          <a:prstGeom prst="rect">
            <a:avLst/>
          </a:prstGeom>
          <a:ln w="19050">
            <a:solidFill>
              <a:srgbClr val="00FF00"/>
            </a:solidFill>
          </a:ln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2154808" y="5463200"/>
            <a:ext cx="1727200" cy="904436"/>
          </a:xfrm>
          <a:prstGeom prst="rect">
            <a:avLst/>
          </a:prstGeom>
          <a:ln w="19050">
            <a:solidFill>
              <a:srgbClr val="00FF00"/>
            </a:solidFill>
          </a:ln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3933527" y="5733143"/>
            <a:ext cx="1714498" cy="446314"/>
          </a:xfrm>
          <a:prstGeom prst="rect">
            <a:avLst/>
          </a:prstGeom>
          <a:ln w="19050">
            <a:solidFill>
              <a:srgbClr val="00FF0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172</Words>
  <Application>Microsoft Office PowerPoint</Application>
  <PresentationFormat>自訂</PresentationFormat>
  <Paragraphs>44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Times New Roman</vt:lpstr>
      <vt:lpstr>Wingdings</vt:lpstr>
      <vt:lpstr>Wingdings 2</vt:lpstr>
      <vt:lpstr>預設簡報設計</vt:lpstr>
      <vt:lpstr>Clip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AEO(SIM)1, EDB</cp:lastModifiedBy>
  <cp:revision>42</cp:revision>
  <cp:lastPrinted>2003-03-18T09:11:00Z</cp:lastPrinted>
  <dcterms:created xsi:type="dcterms:W3CDTF">2003-03-14T04:14:17Z</dcterms:created>
  <dcterms:modified xsi:type="dcterms:W3CDTF">2019-02-18T08:36:44Z</dcterms:modified>
</cp:coreProperties>
</file>