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9900CC"/>
    <a:srgbClr val="009900"/>
    <a:srgbClr val="0000FF"/>
    <a:srgbClr val="CC0099"/>
    <a:srgbClr val="990099"/>
    <a:srgbClr val="FF33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3" d="100"/>
          <a:sy n="63" d="100"/>
        </p:scale>
        <p:origin x="236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FA029F-ED05-4D50-A754-0D32DFF745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68A0-E2EC-4308-B86A-C424852BB9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964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BC3E-240B-4621-9A0E-3CF234029D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484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08F9-E13D-4077-9FEC-B1D7F47BBE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50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BF0B-B364-4172-A4EF-95CD94AD74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138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CE8A4-97AE-4A37-890B-241C60CF1E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756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FB8E-7CEB-4691-B300-2F20E96F14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384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B300-9DCF-4A46-AD36-A7C6622BDB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926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F650-4FCA-4521-895E-127B4BC9B3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33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0F423-68D7-4384-B7DD-0B6959933F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947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EC10-F52D-4FDE-8285-47C918DAB7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841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821C-093B-468A-AEBC-704C0AB68F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192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B531234F-E65B-4F7A-BC93-C329AC970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0.jpeg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5.wmf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7.wmf"/><Relationship Id="rId28" Type="http://schemas.openxmlformats.org/officeDocument/2006/relationships/image" Target="../media/image19.png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oleObject" Target="../embeddings/oleObject7.bin"/><Relationship Id="rId27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400050"/>
          <a:ext cx="4267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lip" r:id="rId3" imgW="6248306" imgH="3406203" progId="MS_ClipArt_Gallery.5">
                  <p:embed/>
                </p:oleObj>
              </mc:Choice>
              <mc:Fallback>
                <p:oleObj name="Clip" r:id="rId3" imgW="6248306" imgH="340620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0050"/>
                        <a:ext cx="4267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6075"/>
            <a:ext cx="14478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82800" y="523875"/>
            <a:ext cx="3784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教職員調配 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Staff Deployment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971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20764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3200400" y="7456488"/>
            <a:ext cx="16335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0099"/>
                </a:solidFill>
                <a:sym typeface="Wingdings" panose="05000000000000000000" pitchFamily="2" charset="2"/>
              </a:rPr>
              <a:t> </a:t>
            </a:r>
            <a:r>
              <a:rPr lang="en-US" altLang="zh-TW" sz="1400">
                <a:solidFill>
                  <a:srgbClr val="6600CC"/>
                </a:solidFill>
              </a:rPr>
              <a:t> </a:t>
            </a:r>
            <a:r>
              <a:rPr lang="zh-TW" altLang="en-US" sz="1400">
                <a:solidFill>
                  <a:srgbClr val="6600CC"/>
                </a:solidFill>
              </a:rPr>
              <a:t>列印報告</a:t>
            </a: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Text Box 88"/>
          <p:cNvSpPr txBox="1">
            <a:spLocks noChangeArrowheads="1"/>
          </p:cNvSpPr>
          <p:nvPr/>
        </p:nvSpPr>
        <p:spPr bwMode="auto">
          <a:xfrm>
            <a:off x="838200" y="1949450"/>
            <a:ext cx="2971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確定時間表已經備妥</a:t>
            </a:r>
          </a:p>
        </p:txBody>
      </p:sp>
      <p:sp>
        <p:nvSpPr>
          <p:cNvPr id="3084" name="Text Box 93"/>
          <p:cNvSpPr txBox="1">
            <a:spLocks noChangeArrowheads="1"/>
          </p:cNvSpPr>
          <p:nvPr/>
        </p:nvSpPr>
        <p:spPr bwMode="auto">
          <a:xfrm>
            <a:off x="1901825" y="2330450"/>
            <a:ext cx="21113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時間表可以用以下兩種方法編修：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TTL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時間表編排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網上版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 STT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時間表編排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獨立版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)</a:t>
            </a:r>
          </a:p>
        </p:txBody>
      </p:sp>
      <p:graphicFrame>
        <p:nvGraphicFramePr>
          <p:cNvPr id="3085" name="Object 94"/>
          <p:cNvGraphicFramePr>
            <a:graphicFrameLocks noChangeAspect="1"/>
          </p:cNvGraphicFramePr>
          <p:nvPr/>
        </p:nvGraphicFramePr>
        <p:xfrm>
          <a:off x="6553200" y="8686800"/>
          <a:ext cx="685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lip" r:id="rId7" imgW="1768450" imgH="1099109" progId="MS_ClipArt_Gallery.5">
                  <p:embed/>
                </p:oleObj>
              </mc:Choice>
              <mc:Fallback>
                <p:oleObj name="Clip" r:id="rId7" imgW="1768450" imgH="1099109" progId="MS_ClipArt_Gallery.5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8686800"/>
                        <a:ext cx="6858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809625" y="3200400"/>
            <a:ext cx="3076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確定教職員紀錄配合時間表的資料</a:t>
            </a:r>
          </a:p>
        </p:txBody>
      </p:sp>
      <p:graphicFrame>
        <p:nvGraphicFramePr>
          <p:cNvPr id="3087" name="Object 103"/>
          <p:cNvGraphicFramePr>
            <a:graphicFrameLocks noChangeAspect="1"/>
          </p:cNvGraphicFramePr>
          <p:nvPr/>
        </p:nvGraphicFramePr>
        <p:xfrm>
          <a:off x="5334000" y="4191000"/>
          <a:ext cx="53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Clip" r:id="rId9" imgW="1732230" imgH="1350475" progId="MS_ClipArt_Gallery.5">
                  <p:embed/>
                </p:oleObj>
              </mc:Choice>
              <mc:Fallback>
                <p:oleObj name="Clip" r:id="rId9" imgW="1732230" imgH="1350475" progId="MS_ClipArt_Gallery.5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53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08"/>
          <p:cNvSpPr txBox="1">
            <a:spLocks noChangeArrowheads="1"/>
          </p:cNvSpPr>
          <p:nvPr/>
        </p:nvSpPr>
        <p:spPr bwMode="auto">
          <a:xfrm>
            <a:off x="1981200" y="3625850"/>
            <a:ext cx="12223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教職員資料包括：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新聘任的教職員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外來代課教師 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9" name="Text Box 110"/>
          <p:cNvSpPr txBox="1">
            <a:spLocks noChangeArrowheads="1"/>
          </p:cNvSpPr>
          <p:nvPr/>
        </p:nvSpPr>
        <p:spPr bwMode="auto">
          <a:xfrm>
            <a:off x="4114800" y="1905000"/>
            <a:ext cx="3076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學校須先行議定教職員代課的設定</a:t>
            </a:r>
          </a:p>
        </p:txBody>
      </p:sp>
      <p:sp>
        <p:nvSpPr>
          <p:cNvPr id="3090" name="Text Box 116"/>
          <p:cNvSpPr txBox="1">
            <a:spLocks noChangeArrowheads="1"/>
          </p:cNvSpPr>
          <p:nvPr/>
        </p:nvSpPr>
        <p:spPr bwMode="auto">
          <a:xfrm>
            <a:off x="4191000" y="3657600"/>
            <a:ext cx="2409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0000"/>
                </a:solidFill>
                <a:sym typeface="Wingdings" panose="05000000000000000000" pitchFamily="2" charset="2"/>
              </a:rPr>
              <a:t>  </a:t>
            </a:r>
            <a:r>
              <a:rPr lang="zh-TW" altLang="en-US" sz="1400">
                <a:solidFill>
                  <a:srgbClr val="FF0000"/>
                </a:solidFill>
                <a:sym typeface="Wingdings" panose="05000000000000000000" pitchFamily="2" charset="2"/>
              </a:rPr>
              <a:t>為各教職員開設電郵戶口</a:t>
            </a:r>
            <a:endParaRPr lang="zh-TW" altLang="en-US" sz="12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091" name="WordArt 120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92" name="Text Box 125"/>
          <p:cNvSpPr txBox="1">
            <a:spLocks noChangeArrowheads="1"/>
          </p:cNvSpPr>
          <p:nvPr/>
        </p:nvSpPr>
        <p:spPr bwMode="auto">
          <a:xfrm>
            <a:off x="533400" y="5410200"/>
            <a:ext cx="1371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教職員假期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/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缺席</a:t>
            </a:r>
            <a:endParaRPr lang="zh-TW" altLang="en-US" sz="1400">
              <a:solidFill>
                <a:srgbClr val="009900"/>
              </a:solidFill>
              <a:sym typeface="Wingdings" panose="05000000000000000000" pitchFamily="2" charset="2"/>
            </a:endParaRPr>
          </a:p>
        </p:txBody>
      </p:sp>
      <p:sp>
        <p:nvSpPr>
          <p:cNvPr id="3093" name="Text Box 126"/>
          <p:cNvSpPr txBox="1">
            <a:spLocks noChangeArrowheads="1"/>
          </p:cNvSpPr>
          <p:nvPr/>
        </p:nvSpPr>
        <p:spPr bwMode="auto">
          <a:xfrm>
            <a:off x="3810000" y="5226050"/>
            <a:ext cx="12192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FF3399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000">
                <a:solidFill>
                  <a:srgbClr val="FF3399"/>
                </a:solidFill>
                <a:sym typeface="Wingdings" panose="05000000000000000000" pitchFamily="2" charset="2"/>
              </a:rPr>
              <a:t>代課結餘調整</a:t>
            </a:r>
            <a:endParaRPr lang="zh-TW" altLang="en-US" sz="1400">
              <a:solidFill>
                <a:srgbClr val="FF3399"/>
              </a:solidFill>
              <a:sym typeface="Wingdings" panose="05000000000000000000" pitchFamily="2" charset="2"/>
            </a:endParaRPr>
          </a:p>
        </p:txBody>
      </p:sp>
      <p:sp>
        <p:nvSpPr>
          <p:cNvPr id="3094" name="Text Box 127"/>
          <p:cNvSpPr txBox="1">
            <a:spLocks noChangeArrowheads="1"/>
          </p:cNvSpPr>
          <p:nvPr/>
        </p:nvSpPr>
        <p:spPr bwMode="auto">
          <a:xfrm>
            <a:off x="2209800" y="6445250"/>
            <a:ext cx="990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990099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000">
                <a:solidFill>
                  <a:srgbClr val="990099"/>
                </a:solidFill>
                <a:sym typeface="Wingdings" panose="05000000000000000000" pitchFamily="2" charset="2"/>
              </a:rPr>
              <a:t>代課安排</a:t>
            </a:r>
            <a:endParaRPr lang="zh-TW" altLang="en-US" sz="1400">
              <a:solidFill>
                <a:srgbClr val="990099"/>
              </a:solidFill>
              <a:sym typeface="Wingdings" panose="05000000000000000000" pitchFamily="2" charset="2"/>
            </a:endParaRPr>
          </a:p>
        </p:txBody>
      </p:sp>
      <p:sp>
        <p:nvSpPr>
          <p:cNvPr id="3095" name="WordArt 130"/>
          <p:cNvSpPr>
            <a:spLocks noChangeArrowheads="1" noChangeShapeType="1" noTextEdit="1"/>
          </p:cNvSpPr>
          <p:nvPr/>
        </p:nvSpPr>
        <p:spPr bwMode="auto">
          <a:xfrm>
            <a:off x="990600" y="7162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6" name="Object 132"/>
          <p:cNvGraphicFramePr>
            <a:graphicFrameLocks noChangeAspect="1"/>
          </p:cNvGraphicFramePr>
          <p:nvPr/>
        </p:nvGraphicFramePr>
        <p:xfrm>
          <a:off x="533400" y="70866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Clip" r:id="rId11" imgW="1814170" imgH="1376172" progId="MS_ClipArt_Gallery.5">
                  <p:embed/>
                </p:oleObj>
              </mc:Choice>
              <mc:Fallback>
                <p:oleObj name="Clip" r:id="rId11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0866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133"/>
          <p:cNvGraphicFramePr>
            <a:graphicFrameLocks noChangeAspect="1"/>
          </p:cNvGraphicFramePr>
          <p:nvPr/>
        </p:nvGraphicFramePr>
        <p:xfrm>
          <a:off x="5167313" y="7818438"/>
          <a:ext cx="9461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lip" r:id="rId13" imgW="1190531" imgH="1243343" progId="MS_ClipArt_Gallery.5">
                  <p:embed/>
                </p:oleObj>
              </mc:Choice>
              <mc:Fallback>
                <p:oleObj name="Clip" r:id="rId13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7818438"/>
                        <a:ext cx="9461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8" name="Text Box 134"/>
          <p:cNvSpPr txBox="1">
            <a:spLocks noChangeArrowheads="1"/>
          </p:cNvSpPr>
          <p:nvPr/>
        </p:nvSpPr>
        <p:spPr bwMode="auto">
          <a:xfrm>
            <a:off x="658813" y="7569200"/>
            <a:ext cx="18938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6600CC"/>
                </a:solidFill>
                <a:sym typeface="Wingdings" panose="05000000000000000000" pitchFamily="2" charset="2"/>
              </a:rPr>
              <a:t> </a:t>
            </a:r>
            <a:r>
              <a:rPr lang="en-US" altLang="zh-TW" sz="1400">
                <a:solidFill>
                  <a:srgbClr val="CC0099"/>
                </a:solidFill>
              </a:rPr>
              <a:t> </a:t>
            </a:r>
            <a:r>
              <a:rPr lang="zh-TW" altLang="en-US" sz="1400">
                <a:solidFill>
                  <a:srgbClr val="CC0099"/>
                </a:solidFill>
              </a:rPr>
              <a:t>核對已輸入的資料</a:t>
            </a:r>
          </a:p>
        </p:txBody>
      </p:sp>
      <p:graphicFrame>
        <p:nvGraphicFramePr>
          <p:cNvPr id="3099" name="Object 136"/>
          <p:cNvGraphicFramePr>
            <a:graphicFrameLocks noChangeAspect="1"/>
          </p:cNvGraphicFramePr>
          <p:nvPr/>
        </p:nvGraphicFramePr>
        <p:xfrm>
          <a:off x="457200" y="4953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lip" r:id="rId15" imgW="1700543" imgH="1831818" progId="MS_ClipArt_Gallery.5">
                  <p:embed/>
                </p:oleObj>
              </mc:Choice>
              <mc:Fallback>
                <p:oleObj name="Clip" r:id="rId15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0" name="Picture 147" descr="D:\Data Conversion chart\tick7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80200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AutoShape 151"/>
          <p:cNvSpPr>
            <a:spLocks noChangeArrowheads="1"/>
          </p:cNvSpPr>
          <p:nvPr/>
        </p:nvSpPr>
        <p:spPr bwMode="auto">
          <a:xfrm>
            <a:off x="5791200" y="2209800"/>
            <a:ext cx="1447800" cy="1447800"/>
          </a:xfrm>
          <a:prstGeom prst="wedgeEllipseCallout">
            <a:avLst>
              <a:gd name="adj1" fmla="val -68421"/>
              <a:gd name="adj2" fmla="val -592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GB" altLang="zh-HK"/>
          </a:p>
        </p:txBody>
      </p:sp>
      <p:sp>
        <p:nvSpPr>
          <p:cNvPr id="3102" name="Text Box 152"/>
          <p:cNvSpPr txBox="1">
            <a:spLocks noChangeArrowheads="1"/>
          </p:cNvSpPr>
          <p:nvPr/>
        </p:nvSpPr>
        <p:spPr bwMode="auto">
          <a:xfrm>
            <a:off x="6019800" y="2354263"/>
            <a:ext cx="1600200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代課設定包括：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 代課條件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 教職員代課遴選次序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 可代課教職員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 代課結餘計算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800">
                <a:solidFill>
                  <a:srgbClr val="CC0099"/>
                </a:solidFill>
                <a:sym typeface="Wingdings" panose="05000000000000000000" pitchFamily="2" charset="2"/>
              </a:rPr>
              <a:t> 代課結餘累進</a:t>
            </a:r>
          </a:p>
        </p:txBody>
      </p:sp>
      <p:pic>
        <p:nvPicPr>
          <p:cNvPr id="3103" name="Picture 162" descr="C:\Program Files\Common Files\Microsoft Shared\Clipart\cagcat50\BD04956_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1143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163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3505200"/>
            <a:ext cx="92233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16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165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62400"/>
            <a:ext cx="762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7" name="Text Box 171"/>
          <p:cNvSpPr txBox="1">
            <a:spLocks noChangeArrowheads="1"/>
          </p:cNvSpPr>
          <p:nvPr/>
        </p:nvSpPr>
        <p:spPr bwMode="auto">
          <a:xfrm>
            <a:off x="5715000" y="6445250"/>
            <a:ext cx="12192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0000FF"/>
                </a:solidFill>
                <a:sym typeface="Wingdings" panose="05000000000000000000" pitchFamily="2" charset="2"/>
              </a:rPr>
              <a:t> </a:t>
            </a: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病假結餘調整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3108" name="Object 172"/>
          <p:cNvGraphicFramePr>
            <a:graphicFrameLocks noChangeAspect="1"/>
          </p:cNvGraphicFramePr>
          <p:nvPr/>
        </p:nvGraphicFramePr>
        <p:xfrm>
          <a:off x="6407150" y="6858000"/>
          <a:ext cx="7286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lip" r:id="rId22" imgW="1751990" imgH="1831543" progId="MS_ClipArt_Gallery.5">
                  <p:embed/>
                </p:oleObj>
              </mc:Choice>
              <mc:Fallback>
                <p:oleObj name="Clip" r:id="rId22" imgW="1751990" imgH="1831543" progId="MS_ClipArt_Gallery.5">
                  <p:embed/>
                  <p:pic>
                    <p:nvPicPr>
                      <p:cNvPr id="0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6858000"/>
                        <a:ext cx="7286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9" name="Text Box 173"/>
          <p:cNvSpPr txBox="1">
            <a:spLocks noChangeArrowheads="1"/>
          </p:cNvSpPr>
          <p:nvPr/>
        </p:nvSpPr>
        <p:spPr bwMode="auto">
          <a:xfrm>
            <a:off x="5715000" y="40386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TW" sz="1000">
                <a:solidFill>
                  <a:srgbClr val="FF0000"/>
                </a:solidFill>
              </a:rPr>
              <a:t> </a:t>
            </a:r>
            <a:r>
              <a:rPr lang="zh-TW" altLang="en-US" sz="1000">
                <a:solidFill>
                  <a:srgbClr val="FF0000"/>
                </a:solidFill>
              </a:rPr>
              <a:t>藉電郵通知教職員有關的代課安排</a:t>
            </a:r>
          </a:p>
        </p:txBody>
      </p:sp>
      <p:pic>
        <p:nvPicPr>
          <p:cNvPr id="3110" name="Picture 174" descr="C:\Program Files\Common Files\Microsoft Shared\Clipart\cagcat50\PE02484_.wm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8604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175" descr="C:\Program Files\Common Files\Microsoft Shared\Clipart\cagcat50\BD05584_.WM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5257800"/>
            <a:ext cx="9890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176" descr="C:\Program Files\Common Files\Microsoft Shared\Clipart\cagcat50\BD06639_.WMF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8640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177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34000"/>
            <a:ext cx="11652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圖片 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88" y="7872413"/>
            <a:ext cx="169068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138</Words>
  <Application>Microsoft Office PowerPoint</Application>
  <PresentationFormat>自訂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標楷體</vt:lpstr>
      <vt:lpstr>Wingdings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47</cp:revision>
  <cp:lastPrinted>2003-03-18T09:11:00Z</cp:lastPrinted>
  <dcterms:created xsi:type="dcterms:W3CDTF">2003-03-14T04:14:17Z</dcterms:created>
  <dcterms:modified xsi:type="dcterms:W3CDTF">2023-01-19T03:09:36Z</dcterms:modified>
</cp:coreProperties>
</file>