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"/>
  </p:handoutMasterIdLst>
  <p:sldIdLst>
    <p:sldId id="256" r:id="rId2"/>
  </p:sldIdLst>
  <p:sldSz cx="7620000" cy="10287000"/>
  <p:notesSz cx="6781800" cy="9918700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240">
          <p15:clr>
            <a:srgbClr val="A4A3A4"/>
          </p15:clr>
        </p15:guide>
        <p15:guide id="2" pos="240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009900"/>
    <a:srgbClr val="FF3300"/>
    <a:srgbClr val="0000FF"/>
    <a:srgbClr val="CC00CC"/>
    <a:srgbClr val="FF9900"/>
    <a:srgbClr val="990099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5044" autoAdjust="0"/>
    <p:restoredTop sz="90929"/>
  </p:normalViewPr>
  <p:slideViewPr>
    <p:cSldViewPr>
      <p:cViewPr varScale="1">
        <p:scale>
          <a:sx n="63" d="100"/>
          <a:sy n="63" d="100"/>
        </p:scale>
        <p:origin x="2526" y="78"/>
      </p:cViewPr>
      <p:guideLst>
        <p:guide orient="horz" pos="3240"/>
        <p:guide pos="240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846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099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3338" y="0"/>
            <a:ext cx="2938462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100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3400"/>
            <a:ext cx="293846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101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3338" y="9423400"/>
            <a:ext cx="2938462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ED48B65A-B2F1-4F83-A370-CCAA78937BA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952500" y="1684338"/>
            <a:ext cx="5715000" cy="35814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952500" y="5403850"/>
            <a:ext cx="5715000" cy="2482850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HK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30D985-C959-46E0-B202-04C39E37716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2943008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A11721-C055-4748-9536-0CEC86D304E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0062121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5429250" y="914400"/>
            <a:ext cx="1619250" cy="8229600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571500" y="914400"/>
            <a:ext cx="4705350" cy="8229600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7FC626-864B-49EE-8F36-4B733BE771B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351519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85112C-58E6-4B01-8B33-17D9E9A94C6A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9625173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20700" y="2565400"/>
            <a:ext cx="6572250" cy="4278313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520700" y="6884988"/>
            <a:ext cx="6572250" cy="22494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6AD6D9-A831-44FB-B5C2-2BFCEBD2097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811757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571500" y="2971800"/>
            <a:ext cx="3162300" cy="61722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3886200" y="2971800"/>
            <a:ext cx="3162300" cy="61722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D74017-1B96-4B77-A32B-6C172A188EE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7856633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25463" y="547688"/>
            <a:ext cx="6572250" cy="1989137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525463" y="2522538"/>
            <a:ext cx="3222625" cy="1235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25463" y="3757613"/>
            <a:ext cx="3222625" cy="5527675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3857625" y="2522538"/>
            <a:ext cx="3240088" cy="1235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3857625" y="3757613"/>
            <a:ext cx="3240088" cy="5527675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4E062C-46C2-46EA-B163-6F495CC047E0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8860080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009388-B023-4220-9AF7-71B419E68C2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4091410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849459-BE64-4DF1-A7EE-D12AF444100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6996933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25463" y="685800"/>
            <a:ext cx="2457450" cy="2400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240088" y="1481138"/>
            <a:ext cx="3857625" cy="73104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25463" y="3086100"/>
            <a:ext cx="2457450" cy="571817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94DA19-7BE6-48D4-B624-FC96493E4713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551750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25463" y="685800"/>
            <a:ext cx="2457450" cy="2400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3240088" y="1481138"/>
            <a:ext cx="3857625" cy="731043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HK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25463" y="3086100"/>
            <a:ext cx="2457450" cy="571817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10497E-057F-4113-8BC7-C506F70B5AA0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7667909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1500" y="914400"/>
            <a:ext cx="6477000" cy="171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4498" tIns="52249" rIns="104498" bIns="5224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71500" y="2971800"/>
            <a:ext cx="6477000" cy="6172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4498" tIns="52249" rIns="104498" bIns="5224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71500" y="9372600"/>
            <a:ext cx="15875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4498" tIns="52249" rIns="104498" bIns="52249" numCol="1" anchor="t" anchorCtr="0" compatLnSpc="1">
            <a:prstTxWarp prst="textNoShape">
              <a:avLst/>
            </a:prstTxWarp>
          </a:bodyPr>
          <a:lstStyle>
            <a:lvl1pPr defTabSz="1044575" eaLnBrk="1" hangingPunct="1">
              <a:defRPr sz="16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603500" y="9372600"/>
            <a:ext cx="24130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4498" tIns="52249" rIns="104498" bIns="52249" numCol="1" anchor="t" anchorCtr="0" compatLnSpc="1">
            <a:prstTxWarp prst="textNoShape">
              <a:avLst/>
            </a:prstTxWarp>
          </a:bodyPr>
          <a:lstStyle>
            <a:lvl1pPr algn="ctr" defTabSz="1044575" eaLnBrk="1" hangingPunct="1">
              <a:defRPr sz="16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461000" y="9372600"/>
            <a:ext cx="15875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4498" tIns="52249" rIns="104498" bIns="52249" numCol="1" anchor="t" anchorCtr="0" compatLnSpc="1">
            <a:prstTxWarp prst="textNoShape">
              <a:avLst/>
            </a:prstTxWarp>
          </a:bodyPr>
          <a:lstStyle>
            <a:lvl1pPr algn="r" defTabSz="1044575" eaLnBrk="1" hangingPunct="1">
              <a:defRPr sz="1600"/>
            </a:lvl1pPr>
          </a:lstStyle>
          <a:p>
            <a:pPr>
              <a:defRPr/>
            </a:pPr>
            <a:fld id="{7EFD6111-CC91-47AD-BDC9-62C6B2276FA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44575" rtl="0" eaLnBrk="0" fontAlgn="base" hangingPunct="0">
        <a:spcBef>
          <a:spcPct val="0"/>
        </a:spcBef>
        <a:spcAft>
          <a:spcPct val="0"/>
        </a:spcAft>
        <a:defRPr kumimoji="1"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defTabSz="1044575" rtl="0" eaLnBrk="0" fontAlgn="base" hangingPunct="0">
        <a:spcBef>
          <a:spcPct val="0"/>
        </a:spcBef>
        <a:spcAft>
          <a:spcPct val="0"/>
        </a:spcAft>
        <a:defRPr kumimoji="1" sz="5000">
          <a:solidFill>
            <a:schemeClr val="tx2"/>
          </a:solidFill>
          <a:latin typeface="Times New Roman" panose="02020603050405020304" pitchFamily="18" charset="0"/>
          <a:ea typeface="新細明體" panose="02020500000000000000" pitchFamily="18" charset="-120"/>
        </a:defRPr>
      </a:lvl2pPr>
      <a:lvl3pPr algn="ctr" defTabSz="1044575" rtl="0" eaLnBrk="0" fontAlgn="base" hangingPunct="0">
        <a:spcBef>
          <a:spcPct val="0"/>
        </a:spcBef>
        <a:spcAft>
          <a:spcPct val="0"/>
        </a:spcAft>
        <a:defRPr kumimoji="1" sz="5000">
          <a:solidFill>
            <a:schemeClr val="tx2"/>
          </a:solidFill>
          <a:latin typeface="Times New Roman" panose="02020603050405020304" pitchFamily="18" charset="0"/>
          <a:ea typeface="新細明體" panose="02020500000000000000" pitchFamily="18" charset="-120"/>
        </a:defRPr>
      </a:lvl3pPr>
      <a:lvl4pPr algn="ctr" defTabSz="1044575" rtl="0" eaLnBrk="0" fontAlgn="base" hangingPunct="0">
        <a:spcBef>
          <a:spcPct val="0"/>
        </a:spcBef>
        <a:spcAft>
          <a:spcPct val="0"/>
        </a:spcAft>
        <a:defRPr kumimoji="1" sz="5000">
          <a:solidFill>
            <a:schemeClr val="tx2"/>
          </a:solidFill>
          <a:latin typeface="Times New Roman" panose="02020603050405020304" pitchFamily="18" charset="0"/>
          <a:ea typeface="新細明體" panose="02020500000000000000" pitchFamily="18" charset="-120"/>
        </a:defRPr>
      </a:lvl4pPr>
      <a:lvl5pPr algn="ctr" defTabSz="1044575" rtl="0" eaLnBrk="0" fontAlgn="base" hangingPunct="0">
        <a:spcBef>
          <a:spcPct val="0"/>
        </a:spcBef>
        <a:spcAft>
          <a:spcPct val="0"/>
        </a:spcAft>
        <a:defRPr kumimoji="1" sz="5000">
          <a:solidFill>
            <a:schemeClr val="tx2"/>
          </a:solidFill>
          <a:latin typeface="Times New Roman" panose="02020603050405020304" pitchFamily="18" charset="0"/>
          <a:ea typeface="新細明體" panose="02020500000000000000" pitchFamily="18" charset="-120"/>
        </a:defRPr>
      </a:lvl5pPr>
      <a:lvl6pPr marL="457200" algn="ctr" defTabSz="1044575" rtl="0" fontAlgn="base">
        <a:spcBef>
          <a:spcPct val="0"/>
        </a:spcBef>
        <a:spcAft>
          <a:spcPct val="0"/>
        </a:spcAft>
        <a:defRPr kumimoji="1" sz="5000">
          <a:solidFill>
            <a:schemeClr val="tx2"/>
          </a:solidFill>
          <a:latin typeface="Times New Roman" panose="02020603050405020304" pitchFamily="18" charset="0"/>
          <a:ea typeface="新細明體" panose="02020500000000000000" pitchFamily="18" charset="-120"/>
        </a:defRPr>
      </a:lvl6pPr>
      <a:lvl7pPr marL="914400" algn="ctr" defTabSz="1044575" rtl="0" fontAlgn="base">
        <a:spcBef>
          <a:spcPct val="0"/>
        </a:spcBef>
        <a:spcAft>
          <a:spcPct val="0"/>
        </a:spcAft>
        <a:defRPr kumimoji="1" sz="5000">
          <a:solidFill>
            <a:schemeClr val="tx2"/>
          </a:solidFill>
          <a:latin typeface="Times New Roman" panose="02020603050405020304" pitchFamily="18" charset="0"/>
          <a:ea typeface="新細明體" panose="02020500000000000000" pitchFamily="18" charset="-120"/>
        </a:defRPr>
      </a:lvl7pPr>
      <a:lvl8pPr marL="1371600" algn="ctr" defTabSz="1044575" rtl="0" fontAlgn="base">
        <a:spcBef>
          <a:spcPct val="0"/>
        </a:spcBef>
        <a:spcAft>
          <a:spcPct val="0"/>
        </a:spcAft>
        <a:defRPr kumimoji="1" sz="5000">
          <a:solidFill>
            <a:schemeClr val="tx2"/>
          </a:solidFill>
          <a:latin typeface="Times New Roman" panose="02020603050405020304" pitchFamily="18" charset="0"/>
          <a:ea typeface="新細明體" panose="02020500000000000000" pitchFamily="18" charset="-120"/>
        </a:defRPr>
      </a:lvl8pPr>
      <a:lvl9pPr marL="1828800" algn="ctr" defTabSz="1044575" rtl="0" fontAlgn="base">
        <a:spcBef>
          <a:spcPct val="0"/>
        </a:spcBef>
        <a:spcAft>
          <a:spcPct val="0"/>
        </a:spcAft>
        <a:defRPr kumimoji="1" sz="5000">
          <a:solidFill>
            <a:schemeClr val="tx2"/>
          </a:solidFill>
          <a:latin typeface="Times New Roman" panose="02020603050405020304" pitchFamily="18" charset="0"/>
          <a:ea typeface="新細明體" panose="02020500000000000000" pitchFamily="18" charset="-120"/>
        </a:defRPr>
      </a:lvl9pPr>
    </p:titleStyle>
    <p:bodyStyle>
      <a:lvl1pPr marL="392113" indent="-392113" algn="l" defTabSz="1044575" rtl="0" eaLnBrk="0" fontAlgn="base" hangingPunct="0">
        <a:spcBef>
          <a:spcPct val="20000"/>
        </a:spcBef>
        <a:spcAft>
          <a:spcPct val="0"/>
        </a:spcAft>
        <a:buChar char="•"/>
        <a:defRPr kumimoji="1" sz="3700" kern="1200">
          <a:solidFill>
            <a:schemeClr val="tx1"/>
          </a:solidFill>
          <a:latin typeface="+mn-lt"/>
          <a:ea typeface="+mn-ea"/>
          <a:cs typeface="+mn-cs"/>
        </a:defRPr>
      </a:lvl1pPr>
      <a:lvl2pPr marL="849313" indent="-327025" algn="l" defTabSz="1044575" rtl="0" eaLnBrk="0" fontAlgn="base" hangingPunct="0">
        <a:spcBef>
          <a:spcPct val="20000"/>
        </a:spcBef>
        <a:spcAft>
          <a:spcPct val="0"/>
        </a:spcAft>
        <a:buChar char="–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306513" indent="-261938" algn="l" defTabSz="1044575" rtl="0" eaLnBrk="0" fontAlgn="base" hangingPunct="0">
        <a:spcBef>
          <a:spcPct val="20000"/>
        </a:spcBef>
        <a:spcAft>
          <a:spcPct val="0"/>
        </a:spcAft>
        <a:buChar char="•"/>
        <a:defRPr kumimoji="1"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800" indent="-261938" algn="l" defTabSz="1044575" rtl="0" eaLnBrk="0" fontAlgn="base" hangingPunct="0">
        <a:spcBef>
          <a:spcPct val="20000"/>
        </a:spcBef>
        <a:spcAft>
          <a:spcPct val="0"/>
        </a:spcAft>
        <a:buChar char="–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51088" indent="-260350" algn="l" defTabSz="1044575" rtl="0" eaLnBrk="0" fontAlgn="base" hangingPunct="0">
        <a:spcBef>
          <a:spcPct val="20000"/>
        </a:spcBef>
        <a:spcAft>
          <a:spcPct val="0"/>
        </a:spcAft>
        <a:buChar char="»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H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wmf"/><Relationship Id="rId13" Type="http://schemas.openxmlformats.org/officeDocument/2006/relationships/image" Target="../media/image8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2.bin"/><Relationship Id="rId12" Type="http://schemas.openxmlformats.org/officeDocument/2006/relationships/image" Target="../media/image7.wmf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1.png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png"/><Relationship Id="rId11" Type="http://schemas.openxmlformats.org/officeDocument/2006/relationships/image" Target="../media/image6.wmf"/><Relationship Id="rId5" Type="http://schemas.openxmlformats.org/officeDocument/2006/relationships/image" Target="../media/image4.png"/><Relationship Id="rId15" Type="http://schemas.openxmlformats.org/officeDocument/2006/relationships/image" Target="../media/image10.wmf"/><Relationship Id="rId10" Type="http://schemas.openxmlformats.org/officeDocument/2006/relationships/image" Target="../media/image3.wmf"/><Relationship Id="rId4" Type="http://schemas.openxmlformats.org/officeDocument/2006/relationships/image" Target="../media/image1.emf"/><Relationship Id="rId9" Type="http://schemas.openxmlformats.org/officeDocument/2006/relationships/oleObject" Target="../embeddings/oleObject3.bin"/><Relationship Id="rId14" Type="http://schemas.openxmlformats.org/officeDocument/2006/relationships/image" Target="../media/image9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1617663" y="211138"/>
          <a:ext cx="5187950" cy="871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9" name="Clip" r:id="rId3" imgW="6248306" imgH="3406203" progId="MS_ClipArt_Gallery.5">
                  <p:embed/>
                </p:oleObj>
              </mc:Choice>
              <mc:Fallback>
                <p:oleObj name="Clip" r:id="rId3" imgW="6248306" imgH="3406203" progId="MS_ClipArt_Gallery.5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7663" y="211138"/>
                        <a:ext cx="5187950" cy="8715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075" name="Picture 3" descr="D:\Data Conversion chart\logo1.gif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57163"/>
            <a:ext cx="1447800" cy="909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1828800" y="284163"/>
            <a:ext cx="4608513" cy="658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66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4498" tIns="52249" rIns="104498" bIns="52249">
            <a:spAutoFit/>
          </a:bodyPr>
          <a:lstStyle>
            <a:lvl1pPr defTabSz="1044575">
              <a:spcBef>
                <a:spcPct val="20000"/>
              </a:spcBef>
              <a:buChar char="•"/>
              <a:defRPr kumimoji="1" sz="3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522288" indent="-327025" defTabSz="1044575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044575" indent="-261938" defTabSz="1044575">
              <a:spcBef>
                <a:spcPct val="20000"/>
              </a:spcBef>
              <a:buChar char="•"/>
              <a:defRPr kumimoji="1" sz="2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566863" indent="-261938" defTabSz="1044575">
              <a:spcBef>
                <a:spcPct val="20000"/>
              </a:spcBef>
              <a:buChar char="–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90738" indent="-260350" defTabSz="1044575">
              <a:spcBef>
                <a:spcPct val="20000"/>
              </a:spcBef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479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30051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623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9195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sz="1800" b="1">
                <a:solidFill>
                  <a:srgbClr val="6600CC"/>
                </a:solidFill>
                <a:ea typeface="標楷體" panose="03000509000000000000" pitchFamily="65" charset="-120"/>
              </a:rPr>
              <a:t>中一派位 </a:t>
            </a:r>
            <a:endParaRPr lang="en-US" altLang="zh-TW" sz="1800" b="1">
              <a:solidFill>
                <a:srgbClr val="6600CC"/>
              </a:solidFill>
              <a:ea typeface="標楷體" panose="03000509000000000000" pitchFamily="65" charset="-12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TW" sz="1800" b="1">
                <a:solidFill>
                  <a:srgbClr val="6600CC"/>
                </a:solidFill>
                <a:ea typeface="標楷體" panose="03000509000000000000" pitchFamily="65" charset="-120"/>
              </a:rPr>
              <a:t>School Places Allocation for Secondary One</a:t>
            </a:r>
            <a:endParaRPr lang="en-US" altLang="zh-TW" sz="2700">
              <a:solidFill>
                <a:srgbClr val="6600CC"/>
              </a:solidFill>
            </a:endParaRPr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304800" y="1219200"/>
            <a:ext cx="7010400" cy="1905000"/>
          </a:xfrm>
          <a:prstGeom prst="rect">
            <a:avLst/>
          </a:prstGeom>
          <a:noFill/>
          <a:ln w="38100" cmpd="dbl">
            <a:solidFill>
              <a:schemeClr val="tx1"/>
            </a:solidFill>
            <a:prstDash val="dash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endParaRPr lang="zh-HK" altLang="en-US"/>
          </a:p>
        </p:txBody>
      </p:sp>
      <p:sp>
        <p:nvSpPr>
          <p:cNvPr id="3078" name="Rectangle 51"/>
          <p:cNvSpPr>
            <a:spLocks noChangeArrowheads="1"/>
          </p:cNvSpPr>
          <p:nvPr/>
        </p:nvSpPr>
        <p:spPr bwMode="auto">
          <a:xfrm>
            <a:off x="304800" y="3352800"/>
            <a:ext cx="7026275" cy="4572000"/>
          </a:xfrm>
          <a:prstGeom prst="rect">
            <a:avLst/>
          </a:prstGeom>
          <a:noFill/>
          <a:ln w="38100" cmpd="dbl">
            <a:solidFill>
              <a:schemeClr val="tx1"/>
            </a:solidFill>
            <a:prstDash val="dash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endParaRPr lang="en-GB" altLang="zh-HK"/>
          </a:p>
        </p:txBody>
      </p:sp>
      <p:sp>
        <p:nvSpPr>
          <p:cNvPr id="3079" name="Rectangle 64"/>
          <p:cNvSpPr>
            <a:spLocks noChangeArrowheads="1"/>
          </p:cNvSpPr>
          <p:nvPr/>
        </p:nvSpPr>
        <p:spPr bwMode="auto">
          <a:xfrm>
            <a:off x="304800" y="8153400"/>
            <a:ext cx="7026275" cy="1676400"/>
          </a:xfrm>
          <a:prstGeom prst="rect">
            <a:avLst/>
          </a:prstGeom>
          <a:noFill/>
          <a:ln w="38100" cmpd="dbl">
            <a:solidFill>
              <a:schemeClr val="tx1"/>
            </a:solidFill>
            <a:prstDash val="dash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endParaRPr lang="zh-HK" altLang="en-US"/>
          </a:p>
        </p:txBody>
      </p:sp>
      <p:pic>
        <p:nvPicPr>
          <p:cNvPr id="3080" name="Picture 83" descr="D:\Data Conversion chart\thumb2.gif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875" y="1219200"/>
            <a:ext cx="390525" cy="385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1" name="WordArt 84"/>
          <p:cNvSpPr>
            <a:spLocks noChangeArrowheads="1" noChangeShapeType="1" noTextEdit="1"/>
          </p:cNvSpPr>
          <p:nvPr/>
        </p:nvSpPr>
        <p:spPr bwMode="auto">
          <a:xfrm>
            <a:off x="1028700" y="1257300"/>
            <a:ext cx="723900" cy="2667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zh-HK" altLang="en-US" sz="1400" b="1" kern="10">
                <a:ln w="9525">
                  <a:solidFill>
                    <a:srgbClr val="660066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latin typeface="新細明體" panose="02020500000000000000" pitchFamily="18" charset="-120"/>
              </a:rPr>
              <a:t>預備工作</a:t>
            </a:r>
          </a:p>
        </p:txBody>
      </p:sp>
      <p:sp>
        <p:nvSpPr>
          <p:cNvPr id="3082" name="Text Box 88"/>
          <p:cNvSpPr txBox="1">
            <a:spLocks noChangeArrowheads="1"/>
          </p:cNvSpPr>
          <p:nvPr/>
        </p:nvSpPr>
        <p:spPr bwMode="auto">
          <a:xfrm>
            <a:off x="304800" y="1614488"/>
            <a:ext cx="2209800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2852" tIns="53483" rIns="102852" bIns="53483" anchor="ctr">
            <a:spAutoFit/>
          </a:bodyPr>
          <a:lstStyle>
            <a:lvl1pPr defTabSz="1044575">
              <a:spcBef>
                <a:spcPct val="20000"/>
              </a:spcBef>
              <a:buChar char="•"/>
              <a:defRPr kumimoji="1" sz="3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522288" indent="-327025" defTabSz="1044575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044575" indent="-261938" defTabSz="1044575">
              <a:spcBef>
                <a:spcPct val="20000"/>
              </a:spcBef>
              <a:buChar char="•"/>
              <a:defRPr kumimoji="1" sz="2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566863" indent="-261938" defTabSz="1044575">
              <a:spcBef>
                <a:spcPct val="20000"/>
              </a:spcBef>
              <a:buChar char="–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90738" indent="-260350" defTabSz="1044575">
              <a:spcBef>
                <a:spcPct val="20000"/>
              </a:spcBef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479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30051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623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9195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1400">
                <a:solidFill>
                  <a:srgbClr val="0000FF"/>
                </a:solidFill>
                <a:sym typeface="Wingdings" panose="05000000000000000000" pitchFamily="2" charset="2"/>
              </a:rPr>
              <a:t> </a:t>
            </a:r>
            <a:r>
              <a:rPr lang="zh-TW" altLang="en-US" sz="1400" b="1">
                <a:solidFill>
                  <a:srgbClr val="0000FF"/>
                </a:solidFill>
                <a:ea typeface="標楷體" panose="03000509000000000000" pitchFamily="65" charset="-120"/>
                <a:sym typeface="Wingdings" panose="05000000000000000000" pitchFamily="2" charset="2"/>
              </a:rPr>
              <a:t>招收下學年中一學生</a:t>
            </a:r>
          </a:p>
        </p:txBody>
      </p:sp>
      <p:sp>
        <p:nvSpPr>
          <p:cNvPr id="3083" name="WordArt 120"/>
          <p:cNvSpPr>
            <a:spLocks noChangeArrowheads="1" noChangeShapeType="1" noTextEdit="1"/>
          </p:cNvSpPr>
          <p:nvPr/>
        </p:nvSpPr>
        <p:spPr bwMode="auto">
          <a:xfrm>
            <a:off x="1066800" y="3390900"/>
            <a:ext cx="723900" cy="2667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zh-HK" altLang="en-US" sz="1400" b="1" kern="10">
                <a:ln w="9525">
                  <a:solidFill>
                    <a:srgbClr val="660066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latin typeface="新細明體" panose="02020500000000000000" pitchFamily="18" charset="-120"/>
              </a:rPr>
              <a:t>使用系統</a:t>
            </a:r>
          </a:p>
        </p:txBody>
      </p:sp>
      <p:sp>
        <p:nvSpPr>
          <p:cNvPr id="3084" name="WordArt 130"/>
          <p:cNvSpPr>
            <a:spLocks noChangeArrowheads="1" noChangeShapeType="1" noTextEdit="1"/>
          </p:cNvSpPr>
          <p:nvPr/>
        </p:nvSpPr>
        <p:spPr bwMode="auto">
          <a:xfrm>
            <a:off x="914400" y="8229600"/>
            <a:ext cx="723900" cy="2667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zh-HK" altLang="en-US" sz="1400" b="1" kern="10">
                <a:ln w="9525">
                  <a:solidFill>
                    <a:srgbClr val="660066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latin typeface="新細明體" panose="02020500000000000000" pitchFamily="18" charset="-120"/>
              </a:rPr>
              <a:t>後期工作</a:t>
            </a:r>
          </a:p>
        </p:txBody>
      </p:sp>
      <p:graphicFrame>
        <p:nvGraphicFramePr>
          <p:cNvPr id="3085" name="Object 132"/>
          <p:cNvGraphicFramePr>
            <a:graphicFrameLocks noChangeAspect="1"/>
          </p:cNvGraphicFramePr>
          <p:nvPr/>
        </p:nvGraphicFramePr>
        <p:xfrm>
          <a:off x="457200" y="8186738"/>
          <a:ext cx="457200" cy="347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0" name="Clip" r:id="rId7" imgW="1814170" imgH="1376172" progId="MS_ClipArt_Gallery.5">
                  <p:embed/>
                </p:oleObj>
              </mc:Choice>
              <mc:Fallback>
                <p:oleObj name="Clip" r:id="rId7" imgW="1814170" imgH="1376172" progId="MS_ClipArt_Gallery.5">
                  <p:embed/>
                  <p:pic>
                    <p:nvPicPr>
                      <p:cNvPr id="0" name="Object 1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8186738"/>
                        <a:ext cx="457200" cy="3476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86" name="Object 136"/>
          <p:cNvGraphicFramePr>
            <a:graphicFrameLocks noChangeAspect="1"/>
          </p:cNvGraphicFramePr>
          <p:nvPr/>
        </p:nvGraphicFramePr>
        <p:xfrm>
          <a:off x="533400" y="3449638"/>
          <a:ext cx="403225" cy="436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1" name="Clip" r:id="rId9" imgW="1700543" imgH="1831818" progId="MS_ClipArt_Gallery.5">
                  <p:embed/>
                </p:oleObj>
              </mc:Choice>
              <mc:Fallback>
                <p:oleObj name="Clip" r:id="rId9" imgW="1700543" imgH="1831818" progId="MS_ClipArt_Gallery.5">
                  <p:embed/>
                  <p:pic>
                    <p:nvPicPr>
                      <p:cNvPr id="0" name="Object 1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3449638"/>
                        <a:ext cx="403225" cy="436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87" name="Text Box 185"/>
          <p:cNvSpPr txBox="1">
            <a:spLocks noChangeArrowheads="1"/>
          </p:cNvSpPr>
          <p:nvPr/>
        </p:nvSpPr>
        <p:spPr bwMode="auto">
          <a:xfrm>
            <a:off x="762000" y="2209800"/>
            <a:ext cx="1066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GB" altLang="zh-HK"/>
          </a:p>
        </p:txBody>
      </p:sp>
      <p:sp>
        <p:nvSpPr>
          <p:cNvPr id="3088" name="Text Box 189"/>
          <p:cNvSpPr txBox="1">
            <a:spLocks noChangeArrowheads="1"/>
          </p:cNvSpPr>
          <p:nvPr/>
        </p:nvSpPr>
        <p:spPr bwMode="auto">
          <a:xfrm>
            <a:off x="2790825" y="1676400"/>
            <a:ext cx="2776538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kumimoji="0" lang="en-US" altLang="zh-TW" sz="1100">
                <a:solidFill>
                  <a:srgbClr val="008000"/>
                </a:solidFill>
                <a:ea typeface="標楷體" panose="03000509000000000000" pitchFamily="65" charset="-120"/>
                <a:sym typeface="Wingdings" panose="05000000000000000000" pitchFamily="2" charset="2"/>
              </a:rPr>
              <a:t></a:t>
            </a:r>
            <a:r>
              <a:rPr kumimoji="0" lang="zh-TW" altLang="en-US" sz="1100">
                <a:solidFill>
                  <a:srgbClr val="008000"/>
                </a:solidFill>
                <a:ea typeface="標楷體" panose="03000509000000000000" pitchFamily="65" charset="-120"/>
                <a:sym typeface="Wingdings" panose="05000000000000000000" pitchFamily="2" charset="2"/>
              </a:rPr>
              <a:t>經</a:t>
            </a:r>
            <a:r>
              <a:rPr kumimoji="0" lang="zh-TW" altLang="en-US" sz="1100">
                <a:solidFill>
                  <a:srgbClr val="008000"/>
                </a:solidFill>
                <a:ea typeface="標楷體" panose="03000509000000000000" pitchFamily="65" charset="-120"/>
              </a:rPr>
              <a:t>聯遞系統接收下列檔案：</a:t>
            </a:r>
            <a:endParaRPr kumimoji="0" lang="en-US" altLang="zh-TW" sz="1100">
              <a:solidFill>
                <a:srgbClr val="008000"/>
              </a:solidFill>
              <a:ea typeface="標楷體" panose="03000509000000000000" pitchFamily="65" charset="-120"/>
            </a:endParaRPr>
          </a:p>
          <a:p>
            <a:r>
              <a:rPr kumimoji="0" lang="zh-TW" altLang="en-US" sz="1100">
                <a:solidFill>
                  <a:srgbClr val="008000"/>
                </a:solidFill>
                <a:ea typeface="標楷體" panose="03000509000000000000" pitchFamily="65" charset="-120"/>
              </a:rPr>
              <a:t>中一自行分配學位申請人（資料）</a:t>
            </a:r>
            <a:endParaRPr kumimoji="0" lang="en-US" altLang="zh-TW" sz="1100">
              <a:solidFill>
                <a:srgbClr val="008000"/>
              </a:solidFill>
              <a:ea typeface="標楷體" panose="03000509000000000000" pitchFamily="65" charset="-120"/>
            </a:endParaRPr>
          </a:p>
          <a:p>
            <a:r>
              <a:rPr kumimoji="0" lang="zh-TW" altLang="en-US" sz="1100">
                <a:solidFill>
                  <a:srgbClr val="008000"/>
                </a:solidFill>
                <a:ea typeface="標楷體" panose="03000509000000000000" pitchFamily="65" charset="-120"/>
              </a:rPr>
              <a:t>中一派位自行分配學額排列次序表   </a:t>
            </a:r>
          </a:p>
          <a:p>
            <a:r>
              <a:rPr kumimoji="0" lang="zh-TW" altLang="en-US" sz="1100">
                <a:solidFill>
                  <a:srgbClr val="008000"/>
                </a:solidFill>
                <a:ea typeface="標楷體" panose="03000509000000000000" pitchFamily="65" charset="-120"/>
                <a:sym typeface="Wingdings" panose="05000000000000000000" pitchFamily="2" charset="2"/>
              </a:rPr>
              <a:t></a:t>
            </a:r>
            <a:r>
              <a:rPr kumimoji="0" lang="zh-TW" altLang="en-US" sz="1100">
                <a:solidFill>
                  <a:srgbClr val="008000"/>
                </a:solidFill>
                <a:ea typeface="標楷體" panose="03000509000000000000" pitchFamily="65" charset="-120"/>
              </a:rPr>
              <a:t>將檔案解密</a:t>
            </a:r>
          </a:p>
          <a:p>
            <a:r>
              <a:rPr kumimoji="0" lang="zh-TW" altLang="en-US" sz="1100">
                <a:solidFill>
                  <a:srgbClr val="008000"/>
                </a:solidFill>
                <a:ea typeface="標楷體" panose="03000509000000000000" pitchFamily="65" charset="-120"/>
                <a:sym typeface="Wingdings" panose="05000000000000000000" pitchFamily="2" charset="2"/>
              </a:rPr>
              <a:t></a:t>
            </a:r>
            <a:r>
              <a:rPr kumimoji="0" lang="zh-TW" altLang="en-US" sz="1100">
                <a:solidFill>
                  <a:srgbClr val="008000"/>
                </a:solidFill>
                <a:ea typeface="標楷體" panose="03000509000000000000" pitchFamily="65" charset="-120"/>
              </a:rPr>
              <a:t>列印報表</a:t>
            </a:r>
          </a:p>
          <a:p>
            <a:endParaRPr kumimoji="0" lang="en-US" altLang="zh-TW" sz="1100">
              <a:solidFill>
                <a:srgbClr val="008000"/>
              </a:solidFill>
              <a:ea typeface="標楷體" panose="03000509000000000000" pitchFamily="65" charset="-120"/>
            </a:endParaRPr>
          </a:p>
        </p:txBody>
      </p:sp>
      <p:sp>
        <p:nvSpPr>
          <p:cNvPr id="3089" name="Rectangle 191"/>
          <p:cNvSpPr>
            <a:spLocks noChangeArrowheads="1"/>
          </p:cNvSpPr>
          <p:nvPr/>
        </p:nvSpPr>
        <p:spPr bwMode="auto">
          <a:xfrm>
            <a:off x="1066800" y="4114800"/>
            <a:ext cx="7620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endParaRPr lang="zh-HK" altLang="en-US"/>
          </a:p>
        </p:txBody>
      </p:sp>
      <p:pic>
        <p:nvPicPr>
          <p:cNvPr id="3090" name="Picture 190" descr="j0233525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4633913"/>
            <a:ext cx="1447800" cy="1157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91" name="Text Box 192"/>
          <p:cNvSpPr txBox="1">
            <a:spLocks noChangeArrowheads="1"/>
          </p:cNvSpPr>
          <p:nvPr/>
        </p:nvSpPr>
        <p:spPr bwMode="auto">
          <a:xfrm>
            <a:off x="2667000" y="1311275"/>
            <a:ext cx="2362200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2852" tIns="53483" rIns="102852" bIns="53483" anchor="ctr">
            <a:spAutoFit/>
          </a:bodyPr>
          <a:lstStyle>
            <a:lvl1pPr defTabSz="1044575">
              <a:spcBef>
                <a:spcPct val="20000"/>
              </a:spcBef>
              <a:buChar char="•"/>
              <a:defRPr kumimoji="1" sz="3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522288" indent="-327025" defTabSz="1044575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044575" indent="-261938" defTabSz="1044575">
              <a:spcBef>
                <a:spcPct val="20000"/>
              </a:spcBef>
              <a:buChar char="•"/>
              <a:defRPr kumimoji="1" sz="2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566863" indent="-261938" defTabSz="1044575">
              <a:spcBef>
                <a:spcPct val="20000"/>
              </a:spcBef>
              <a:buChar char="–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90738" indent="-260350" defTabSz="1044575">
              <a:spcBef>
                <a:spcPct val="20000"/>
              </a:spcBef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479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30051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623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9195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1400" b="1">
                <a:solidFill>
                  <a:srgbClr val="009900"/>
                </a:solidFill>
                <a:ea typeface="標楷體" panose="03000509000000000000" pitchFamily="65" charset="-120"/>
                <a:sym typeface="Wingdings" panose="05000000000000000000" pitchFamily="2" charset="2"/>
              </a:rPr>
              <a:t></a:t>
            </a:r>
            <a:r>
              <a:rPr lang="zh-TW" altLang="en-US" sz="1400" b="1">
                <a:solidFill>
                  <a:srgbClr val="009900"/>
                </a:solidFill>
                <a:ea typeface="標楷體" panose="03000509000000000000" pitchFamily="65" charset="-120"/>
              </a:rPr>
              <a:t>接收報表</a:t>
            </a:r>
            <a:endParaRPr lang="zh-TW" altLang="en-US" sz="1400" b="1">
              <a:solidFill>
                <a:srgbClr val="009900"/>
              </a:solidFill>
              <a:ea typeface="標楷體" panose="03000509000000000000" pitchFamily="65" charset="-120"/>
              <a:sym typeface="Wingdings" panose="05000000000000000000" pitchFamily="2" charset="2"/>
            </a:endParaRPr>
          </a:p>
        </p:txBody>
      </p:sp>
      <p:sp>
        <p:nvSpPr>
          <p:cNvPr id="3092" name="Rectangle 203"/>
          <p:cNvSpPr>
            <a:spLocks noChangeArrowheads="1"/>
          </p:cNvSpPr>
          <p:nvPr/>
        </p:nvSpPr>
        <p:spPr bwMode="auto">
          <a:xfrm>
            <a:off x="3176588" y="4548188"/>
            <a:ext cx="7620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endParaRPr lang="zh-HK" altLang="en-US"/>
          </a:p>
        </p:txBody>
      </p:sp>
      <p:pic>
        <p:nvPicPr>
          <p:cNvPr id="3093" name="Picture 205" descr="C:\WINDOWS\Application Data\Microsoft\Media Catalog\Downloaded Clips\cl5d\j0234432.wmf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3886200"/>
            <a:ext cx="112395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94" name="Rectangle 208"/>
          <p:cNvSpPr>
            <a:spLocks noChangeArrowheads="1"/>
          </p:cNvSpPr>
          <p:nvPr/>
        </p:nvSpPr>
        <p:spPr bwMode="auto">
          <a:xfrm>
            <a:off x="2547938" y="4462463"/>
            <a:ext cx="7620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endParaRPr lang="zh-HK" altLang="en-US"/>
          </a:p>
        </p:txBody>
      </p:sp>
      <p:sp>
        <p:nvSpPr>
          <p:cNvPr id="3095" name="AutoShape 210"/>
          <p:cNvSpPr>
            <a:spLocks noChangeArrowheads="1"/>
          </p:cNvSpPr>
          <p:nvPr/>
        </p:nvSpPr>
        <p:spPr bwMode="auto">
          <a:xfrm>
            <a:off x="457200" y="6146800"/>
            <a:ext cx="1600200" cy="1295400"/>
          </a:xfrm>
          <a:prstGeom prst="cloudCallout">
            <a:avLst>
              <a:gd name="adj1" fmla="val 82421"/>
              <a:gd name="adj2" fmla="val -28926"/>
            </a:avLst>
          </a:prstGeom>
          <a:solidFill>
            <a:srgbClr val="0000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kumimoji="0" lang="zh-TW" altLang="en-US" sz="1100">
                <a:solidFill>
                  <a:srgbClr val="FFFFFF"/>
                </a:solidFill>
                <a:ea typeface="標楷體" panose="03000509000000000000" pitchFamily="65" charset="-120"/>
              </a:rPr>
              <a:t>必須輸入：</a:t>
            </a:r>
          </a:p>
          <a:p>
            <a:r>
              <a:rPr kumimoji="0" lang="zh-TW" altLang="en-US" sz="1100">
                <a:solidFill>
                  <a:srgbClr val="FFFFFF"/>
                </a:solidFill>
                <a:ea typeface="標楷體" panose="03000509000000000000" pitchFamily="65" charset="-120"/>
              </a:rPr>
              <a:t>學生註冊編號 </a:t>
            </a:r>
          </a:p>
          <a:p>
            <a:r>
              <a:rPr kumimoji="0" lang="zh-TW" altLang="en-US" sz="1100">
                <a:solidFill>
                  <a:srgbClr val="FFFFFF"/>
                </a:solidFill>
                <a:ea typeface="標楷體" panose="03000509000000000000" pitchFamily="65" charset="-120"/>
              </a:rPr>
              <a:t>首次出席日期</a:t>
            </a:r>
          </a:p>
          <a:p>
            <a:r>
              <a:rPr kumimoji="0" lang="zh-TW" altLang="en-US" sz="1100">
                <a:solidFill>
                  <a:srgbClr val="FFFFFF"/>
                </a:solidFill>
                <a:ea typeface="標楷體" panose="03000509000000000000" pitchFamily="65" charset="-120"/>
              </a:rPr>
              <a:t>區議會分區</a:t>
            </a:r>
            <a:endParaRPr kumimoji="0" lang="zh-TW" altLang="en-US" sz="1200">
              <a:solidFill>
                <a:srgbClr val="FFFFFF"/>
              </a:solidFill>
            </a:endParaRPr>
          </a:p>
          <a:p>
            <a:endParaRPr kumimoji="0" lang="en-US" altLang="zh-TW" sz="1100">
              <a:solidFill>
                <a:srgbClr val="FFFFFF"/>
              </a:solidFill>
              <a:ea typeface="標楷體" panose="03000509000000000000" pitchFamily="65" charset="-120"/>
            </a:endParaRPr>
          </a:p>
        </p:txBody>
      </p:sp>
      <p:sp>
        <p:nvSpPr>
          <p:cNvPr id="3096" name="Text Box 211"/>
          <p:cNvSpPr txBox="1">
            <a:spLocks noChangeArrowheads="1"/>
          </p:cNvSpPr>
          <p:nvPr/>
        </p:nvSpPr>
        <p:spPr bwMode="auto">
          <a:xfrm>
            <a:off x="2438400" y="8229600"/>
            <a:ext cx="1676400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2852" tIns="53483" rIns="102852" bIns="53483" anchor="ctr">
            <a:spAutoFit/>
          </a:bodyPr>
          <a:lstStyle>
            <a:lvl1pPr defTabSz="1044575">
              <a:spcBef>
                <a:spcPct val="20000"/>
              </a:spcBef>
              <a:buChar char="•"/>
              <a:defRPr kumimoji="1" sz="3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522288" indent="-327025" defTabSz="1044575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044575" indent="-261938" defTabSz="1044575">
              <a:spcBef>
                <a:spcPct val="20000"/>
              </a:spcBef>
              <a:buChar char="•"/>
              <a:defRPr kumimoji="1" sz="2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566863" indent="-261938" defTabSz="1044575">
              <a:spcBef>
                <a:spcPct val="20000"/>
              </a:spcBef>
              <a:buChar char="–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90738" indent="-260350" defTabSz="1044575">
              <a:spcBef>
                <a:spcPct val="20000"/>
              </a:spcBef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479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30051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623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9195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zh-TW" altLang="en-US" sz="1400" b="1">
                <a:solidFill>
                  <a:srgbClr val="990099"/>
                </a:solidFill>
                <a:ea typeface="標楷體" panose="03000509000000000000" pitchFamily="65" charset="-120"/>
                <a:sym typeface="Wingdings" panose="05000000000000000000" pitchFamily="2" charset="2"/>
              </a:rPr>
              <a:t>查詢</a:t>
            </a:r>
            <a:endParaRPr lang="zh-TW" altLang="en-US" sz="1400" b="1">
              <a:solidFill>
                <a:srgbClr val="000000"/>
              </a:solidFill>
              <a:ea typeface="標楷體" panose="03000509000000000000" pitchFamily="65" charset="-120"/>
              <a:sym typeface="Wingdings" panose="05000000000000000000" pitchFamily="2" charset="2"/>
            </a:endParaRPr>
          </a:p>
        </p:txBody>
      </p:sp>
      <p:pic>
        <p:nvPicPr>
          <p:cNvPr id="3097" name="Picture 212" descr="C:\WINDOWS\Application Data\Microsoft\Media Catalog\Downloaded Clips\cl64\j0250653.wmf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8229600"/>
            <a:ext cx="1312863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98" name="Text Box 215"/>
          <p:cNvSpPr txBox="1">
            <a:spLocks noChangeArrowheads="1"/>
          </p:cNvSpPr>
          <p:nvPr/>
        </p:nvSpPr>
        <p:spPr bwMode="auto">
          <a:xfrm>
            <a:off x="2486025" y="8534400"/>
            <a:ext cx="19812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just"/>
            <a:r>
              <a:rPr lang="zh-TW" altLang="en-US" sz="1100">
                <a:solidFill>
                  <a:srgbClr val="990099"/>
                </a:solidFill>
                <a:ea typeface="標楷體" panose="03000509000000000000" pitchFamily="65" charset="-120"/>
              </a:rPr>
              <a:t>學生入學及註冊資料</a:t>
            </a:r>
            <a:endParaRPr lang="zh-TW" altLang="en-US" sz="1200">
              <a:solidFill>
                <a:srgbClr val="CC00CC"/>
              </a:solidFill>
              <a:ea typeface="標楷體" panose="03000509000000000000" pitchFamily="65" charset="-120"/>
            </a:endParaRPr>
          </a:p>
        </p:txBody>
      </p:sp>
      <p:sp>
        <p:nvSpPr>
          <p:cNvPr id="3099" name="Text Box 218"/>
          <p:cNvSpPr txBox="1">
            <a:spLocks noChangeArrowheads="1"/>
          </p:cNvSpPr>
          <p:nvPr/>
        </p:nvSpPr>
        <p:spPr bwMode="auto">
          <a:xfrm>
            <a:off x="1770063" y="5503863"/>
            <a:ext cx="1905000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2852" tIns="53483" rIns="102852" bIns="53483" anchor="ctr">
            <a:spAutoFit/>
          </a:bodyPr>
          <a:lstStyle>
            <a:lvl1pPr defTabSz="1044575">
              <a:spcBef>
                <a:spcPct val="20000"/>
              </a:spcBef>
              <a:buChar char="•"/>
              <a:defRPr kumimoji="1" sz="3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522288" indent="-327025" defTabSz="1044575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044575" indent="-261938" defTabSz="1044575">
              <a:spcBef>
                <a:spcPct val="20000"/>
              </a:spcBef>
              <a:buChar char="•"/>
              <a:defRPr kumimoji="1" sz="2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566863" indent="-261938" defTabSz="1044575">
              <a:spcBef>
                <a:spcPct val="20000"/>
              </a:spcBef>
              <a:buChar char="–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90738" indent="-260350" defTabSz="1044575">
              <a:spcBef>
                <a:spcPct val="20000"/>
              </a:spcBef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479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30051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623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9195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1400" b="1">
                <a:solidFill>
                  <a:srgbClr val="009900"/>
                </a:solidFill>
                <a:ea typeface="標楷體" panose="03000509000000000000" pitchFamily="65" charset="-120"/>
                <a:sym typeface="Wingdings" panose="05000000000000000000" pitchFamily="2" charset="2"/>
              </a:rPr>
              <a:t></a:t>
            </a:r>
            <a:r>
              <a:rPr lang="zh-TW" altLang="en-US" sz="1400" b="1">
                <a:solidFill>
                  <a:srgbClr val="008000"/>
                </a:solidFill>
                <a:ea typeface="標楷體" panose="03000509000000000000" pitchFamily="65" charset="-120"/>
                <a:sym typeface="Wingdings" panose="05000000000000000000" pitchFamily="2" charset="2"/>
              </a:rPr>
              <a:t>整批註冊中一學生</a:t>
            </a:r>
            <a:endParaRPr lang="zh-TW" altLang="en-US" sz="1400" b="1">
              <a:solidFill>
                <a:srgbClr val="009900"/>
              </a:solidFill>
              <a:ea typeface="標楷體" panose="03000509000000000000" pitchFamily="65" charset="-120"/>
              <a:sym typeface="Wingdings" panose="05000000000000000000" pitchFamily="2" charset="2"/>
            </a:endParaRPr>
          </a:p>
        </p:txBody>
      </p:sp>
      <p:pic>
        <p:nvPicPr>
          <p:cNvPr id="3100" name="Picture 220" descr="C:\WINDOWS\Application Data\Microsoft\Media Catalog\Downloaded Clips\cl5d\j0234432.wmf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4375" y="2101850"/>
            <a:ext cx="742950" cy="755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01" name="Text Box 223"/>
          <p:cNvSpPr txBox="1">
            <a:spLocks noChangeArrowheads="1"/>
          </p:cNvSpPr>
          <p:nvPr/>
        </p:nvSpPr>
        <p:spPr bwMode="auto">
          <a:xfrm>
            <a:off x="406400" y="2049463"/>
            <a:ext cx="172402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sz="1100">
                <a:solidFill>
                  <a:srgbClr val="0000FF"/>
                </a:solidFill>
                <a:ea typeface="標楷體" panose="03000509000000000000" pitchFamily="65" charset="-120"/>
                <a:sym typeface="Wingdings" panose="05000000000000000000" pitchFamily="2" charset="2"/>
              </a:rPr>
              <a:t></a:t>
            </a:r>
            <a:r>
              <a:rPr lang="zh-TW" altLang="en-US" sz="1100">
                <a:solidFill>
                  <a:srgbClr val="0000FF"/>
                </a:solidFill>
                <a:ea typeface="標楷體" panose="03000509000000000000" pitchFamily="65" charset="-120"/>
                <a:sym typeface="Wingdings" panose="05000000000000000000" pitchFamily="2" charset="2"/>
              </a:rPr>
              <a:t>呈交中一自行分配學位申請表至教育局</a:t>
            </a:r>
            <a:endParaRPr lang="en-US" altLang="zh-TW" sz="1100">
              <a:solidFill>
                <a:srgbClr val="0000FF"/>
              </a:solidFill>
              <a:ea typeface="標楷體" panose="03000509000000000000" pitchFamily="65" charset="-120"/>
            </a:endParaRPr>
          </a:p>
        </p:txBody>
      </p:sp>
      <p:sp>
        <p:nvSpPr>
          <p:cNvPr id="3102" name="Text Box 225"/>
          <p:cNvSpPr txBox="1">
            <a:spLocks noChangeArrowheads="1"/>
          </p:cNvSpPr>
          <p:nvPr/>
        </p:nvSpPr>
        <p:spPr bwMode="auto">
          <a:xfrm>
            <a:off x="5081588" y="1820863"/>
            <a:ext cx="1905000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2852" tIns="53483" rIns="102852" bIns="53483" anchor="ctr">
            <a:spAutoFit/>
          </a:bodyPr>
          <a:lstStyle>
            <a:lvl1pPr defTabSz="1044575">
              <a:spcBef>
                <a:spcPct val="20000"/>
              </a:spcBef>
              <a:buChar char="•"/>
              <a:defRPr kumimoji="1" sz="3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522288" indent="-327025" defTabSz="1044575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044575" indent="-261938" defTabSz="1044575">
              <a:spcBef>
                <a:spcPct val="20000"/>
              </a:spcBef>
              <a:buChar char="•"/>
              <a:defRPr kumimoji="1" sz="2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566863" indent="-261938" defTabSz="1044575">
              <a:spcBef>
                <a:spcPct val="20000"/>
              </a:spcBef>
              <a:buChar char="–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90738" indent="-260350" defTabSz="1044575">
              <a:spcBef>
                <a:spcPct val="20000"/>
              </a:spcBef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479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30051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623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9195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1400">
                <a:solidFill>
                  <a:srgbClr val="0000FF"/>
                </a:solidFill>
                <a:sym typeface="Wingdings" panose="05000000000000000000" pitchFamily="2" charset="2"/>
              </a:rPr>
              <a:t></a:t>
            </a:r>
            <a:r>
              <a:rPr lang="zh-TW" altLang="en-US" sz="1400" b="1">
                <a:solidFill>
                  <a:srgbClr val="0000FF"/>
                </a:solidFill>
                <a:ea typeface="標楷體" panose="03000509000000000000" pitchFamily="65" charset="-120"/>
                <a:sym typeface="Wingdings" panose="05000000000000000000" pitchFamily="2" charset="2"/>
              </a:rPr>
              <a:t>交回報表</a:t>
            </a:r>
            <a:endParaRPr lang="zh-TW" altLang="en-US" sz="1400" b="1">
              <a:solidFill>
                <a:schemeClr val="accent2"/>
              </a:solidFill>
              <a:ea typeface="標楷體" panose="03000509000000000000" pitchFamily="65" charset="-120"/>
              <a:sym typeface="Wingdings" panose="05000000000000000000" pitchFamily="2" charset="2"/>
            </a:endParaRPr>
          </a:p>
        </p:txBody>
      </p:sp>
      <p:sp>
        <p:nvSpPr>
          <p:cNvPr id="3103" name="Text Box 226"/>
          <p:cNvSpPr txBox="1">
            <a:spLocks noChangeArrowheads="1"/>
          </p:cNvSpPr>
          <p:nvPr/>
        </p:nvSpPr>
        <p:spPr bwMode="auto">
          <a:xfrm>
            <a:off x="5076825" y="2316163"/>
            <a:ext cx="2436813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just"/>
            <a:r>
              <a:rPr kumimoji="0" lang="en-US" altLang="zh-TW" sz="110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</a:t>
            </a:r>
            <a:r>
              <a:rPr kumimoji="0" lang="zh-TW" altLang="en-US" sz="110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將下列報表交回教育局：</a:t>
            </a:r>
          </a:p>
          <a:p>
            <a:pPr algn="just"/>
            <a:r>
              <a:rPr kumimoji="0" lang="zh-TW" altLang="en-US" sz="1100">
                <a:solidFill>
                  <a:srgbClr val="0000FF"/>
                </a:solidFill>
                <a:latin typeface="標楷體" panose="03000509000000000000" pitchFamily="65" charset="-120"/>
                <a:ea typeface="標楷體" panose="03000509000000000000" pitchFamily="65" charset="-120"/>
                <a:sym typeface="Wingdings" panose="05000000000000000000" pitchFamily="2" charset="2"/>
              </a:rPr>
              <a:t>自行分配學位正取／備取學生名單</a:t>
            </a:r>
            <a:endParaRPr kumimoji="0" lang="en-US" altLang="zh-TW" sz="1200"/>
          </a:p>
        </p:txBody>
      </p:sp>
      <p:pic>
        <p:nvPicPr>
          <p:cNvPr id="3104" name="Picture 227" descr="C:\Documents and Settings\Administrator\Application Data\Microsoft\Media Catalog\Downloaded Clips\cl0\PE01644_.wmf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0863" y="2505075"/>
            <a:ext cx="914400" cy="73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05" name="Picture 228" descr="C:\Documents and Settings\Administrator\Application Data\Microsoft\Media Catalog\Downloaded Clips\cl0\pe01058_.wmf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1447800"/>
            <a:ext cx="820738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06" name="Text Box 229"/>
          <p:cNvSpPr txBox="1">
            <a:spLocks noChangeArrowheads="1"/>
          </p:cNvSpPr>
          <p:nvPr/>
        </p:nvSpPr>
        <p:spPr bwMode="auto">
          <a:xfrm>
            <a:off x="2819400" y="3733800"/>
            <a:ext cx="2209800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2852" tIns="53483" rIns="102852" bIns="53483" anchor="ctr">
            <a:spAutoFit/>
          </a:bodyPr>
          <a:lstStyle>
            <a:lvl1pPr defTabSz="1044575">
              <a:spcBef>
                <a:spcPct val="20000"/>
              </a:spcBef>
              <a:buChar char="•"/>
              <a:defRPr kumimoji="1" sz="3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522288" indent="-327025" defTabSz="1044575">
              <a:spcBef>
                <a:spcPct val="20000"/>
              </a:spcBef>
              <a:buChar char="–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044575" indent="-261938" defTabSz="1044575">
              <a:spcBef>
                <a:spcPct val="20000"/>
              </a:spcBef>
              <a:buChar char="•"/>
              <a:defRPr kumimoji="1" sz="27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566863" indent="-261938" defTabSz="1044575">
              <a:spcBef>
                <a:spcPct val="20000"/>
              </a:spcBef>
              <a:buChar char="–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90738" indent="-260350" defTabSz="1044575">
              <a:spcBef>
                <a:spcPct val="20000"/>
              </a:spcBef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479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30051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623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919538" indent="-260350" defTabSz="10445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zh-TW" sz="1400" b="1">
                <a:solidFill>
                  <a:srgbClr val="009900"/>
                </a:solidFill>
                <a:ea typeface="標楷體" panose="03000509000000000000" pitchFamily="65" charset="-120"/>
                <a:sym typeface="Wingdings" panose="05000000000000000000" pitchFamily="2" charset="2"/>
              </a:rPr>
              <a:t> </a:t>
            </a:r>
            <a:r>
              <a:rPr lang="zh-TW" altLang="en-US" sz="1400" b="1">
                <a:solidFill>
                  <a:srgbClr val="009900"/>
                </a:solidFill>
                <a:ea typeface="標楷體" panose="03000509000000000000" pitchFamily="65" charset="-120"/>
                <a:sym typeface="Wingdings" panose="05000000000000000000" pitchFamily="2" charset="2"/>
              </a:rPr>
              <a:t>接收中一派位結果</a:t>
            </a:r>
          </a:p>
        </p:txBody>
      </p:sp>
      <p:sp>
        <p:nvSpPr>
          <p:cNvPr id="3107" name="Text Box 230"/>
          <p:cNvSpPr txBox="1">
            <a:spLocks noChangeArrowheads="1"/>
          </p:cNvSpPr>
          <p:nvPr/>
        </p:nvSpPr>
        <p:spPr bwMode="auto">
          <a:xfrm>
            <a:off x="3101975" y="4019550"/>
            <a:ext cx="3200400" cy="178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kumimoji="0" lang="en-US" altLang="zh-TW" sz="1100">
                <a:solidFill>
                  <a:srgbClr val="008000"/>
                </a:solidFill>
                <a:ea typeface="標楷體" panose="03000509000000000000" pitchFamily="65" charset="-120"/>
                <a:sym typeface="Wingdings" panose="05000000000000000000" pitchFamily="2" charset="2"/>
              </a:rPr>
              <a:t></a:t>
            </a:r>
            <a:r>
              <a:rPr kumimoji="0" lang="zh-TW" altLang="en-US" sz="1100">
                <a:solidFill>
                  <a:srgbClr val="008000"/>
                </a:solidFill>
                <a:ea typeface="標楷體" panose="03000509000000000000" pitchFamily="65" charset="-120"/>
                <a:sym typeface="Wingdings" panose="05000000000000000000" pitchFamily="2" charset="2"/>
              </a:rPr>
              <a:t>經</a:t>
            </a:r>
            <a:r>
              <a:rPr kumimoji="0" lang="zh-TW" altLang="en-US" sz="1100">
                <a:solidFill>
                  <a:srgbClr val="008000"/>
                </a:solidFill>
                <a:ea typeface="標楷體" panose="03000509000000000000" pitchFamily="65" charset="-120"/>
              </a:rPr>
              <a:t>聯遞系統接收下列檔案：</a:t>
            </a:r>
            <a:endParaRPr kumimoji="0" lang="en-US" altLang="zh-TW" sz="1100">
              <a:solidFill>
                <a:srgbClr val="008000"/>
              </a:solidFill>
              <a:ea typeface="標楷體" panose="03000509000000000000" pitchFamily="65" charset="-120"/>
            </a:endParaRPr>
          </a:p>
          <a:p>
            <a:r>
              <a:rPr kumimoji="0" lang="zh-TW" altLang="en-US" sz="1100">
                <a:solidFill>
                  <a:srgbClr val="008000"/>
                </a:solidFill>
                <a:ea typeface="標楷體" panose="03000509000000000000" pitchFamily="65" charset="-120"/>
              </a:rPr>
              <a:t>自行分配學位錄取名單核對表</a:t>
            </a:r>
          </a:p>
          <a:p>
            <a:r>
              <a:rPr kumimoji="0" lang="zh-TW" altLang="en-US" sz="1100">
                <a:solidFill>
                  <a:srgbClr val="008000"/>
                </a:solidFill>
                <a:ea typeface="標楷體" panose="03000509000000000000" pitchFamily="65" charset="-120"/>
              </a:rPr>
              <a:t>中一派位分配結果表</a:t>
            </a:r>
            <a:endParaRPr kumimoji="0" lang="en-US" altLang="zh-TW" sz="1100">
              <a:solidFill>
                <a:srgbClr val="008000"/>
              </a:solidFill>
              <a:ea typeface="標楷體" panose="03000509000000000000" pitchFamily="65" charset="-120"/>
            </a:endParaRPr>
          </a:p>
          <a:p>
            <a:r>
              <a:rPr kumimoji="0" lang="zh-TW" altLang="en-US" sz="1100">
                <a:solidFill>
                  <a:srgbClr val="008000"/>
                </a:solidFill>
                <a:ea typeface="標楷體" panose="03000509000000000000" pitchFamily="65" charset="-120"/>
              </a:rPr>
              <a:t>網內分組概況</a:t>
            </a:r>
            <a:r>
              <a:rPr kumimoji="0" lang="en-US" altLang="zh-TW" sz="1100">
                <a:solidFill>
                  <a:srgbClr val="008000"/>
                </a:solidFill>
                <a:ea typeface="標楷體" panose="03000509000000000000" pitchFamily="65" charset="-120"/>
              </a:rPr>
              <a:t>–</a:t>
            </a:r>
            <a:r>
              <a:rPr kumimoji="0" lang="zh-TW" altLang="en-US" sz="1100">
                <a:solidFill>
                  <a:srgbClr val="008000"/>
                </a:solidFill>
                <a:ea typeface="標楷體" panose="03000509000000000000" pitchFamily="65" charset="-120"/>
              </a:rPr>
              <a:t>中學</a:t>
            </a:r>
            <a:endParaRPr kumimoji="0" lang="en-US" altLang="zh-TW" sz="1100">
              <a:solidFill>
                <a:srgbClr val="008000"/>
              </a:solidFill>
              <a:ea typeface="標楷體" panose="03000509000000000000" pitchFamily="65" charset="-120"/>
            </a:endParaRPr>
          </a:p>
          <a:p>
            <a:r>
              <a:rPr kumimoji="0" lang="zh-TW" altLang="en-US" sz="1100">
                <a:solidFill>
                  <a:srgbClr val="008000"/>
                </a:solidFill>
                <a:ea typeface="標楷體" panose="03000509000000000000" pitchFamily="65" charset="-120"/>
              </a:rPr>
              <a:t>全港分組概況</a:t>
            </a:r>
            <a:r>
              <a:rPr kumimoji="0" lang="en-US" altLang="zh-TW" sz="1100">
                <a:solidFill>
                  <a:srgbClr val="008000"/>
                </a:solidFill>
                <a:ea typeface="標楷體" panose="03000509000000000000" pitchFamily="65" charset="-120"/>
              </a:rPr>
              <a:t>–</a:t>
            </a:r>
            <a:r>
              <a:rPr kumimoji="0" lang="zh-TW" altLang="en-US" sz="1100">
                <a:solidFill>
                  <a:srgbClr val="008000"/>
                </a:solidFill>
                <a:ea typeface="標楷體" panose="03000509000000000000" pitchFamily="65" charset="-120"/>
              </a:rPr>
              <a:t>中學</a:t>
            </a:r>
            <a:endParaRPr kumimoji="0" lang="en-US" altLang="zh-TW" sz="1100">
              <a:solidFill>
                <a:srgbClr val="008000"/>
              </a:solidFill>
              <a:ea typeface="標楷體" panose="03000509000000000000" pitchFamily="65" charset="-120"/>
            </a:endParaRPr>
          </a:p>
          <a:p>
            <a:r>
              <a:rPr kumimoji="0" lang="zh-TW" altLang="en-US" sz="1100">
                <a:solidFill>
                  <a:srgbClr val="008000"/>
                </a:solidFill>
                <a:ea typeface="標楷體" panose="03000509000000000000" pitchFamily="65" charset="-120"/>
              </a:rPr>
              <a:t>中一學生全港百份位數分組概況</a:t>
            </a:r>
          </a:p>
          <a:p>
            <a:r>
              <a:rPr kumimoji="0" lang="zh-TW" altLang="en-US" sz="1100">
                <a:solidFill>
                  <a:srgbClr val="008000"/>
                </a:solidFill>
                <a:ea typeface="標楷體" panose="03000509000000000000" pitchFamily="65" charset="-120"/>
              </a:rPr>
              <a:t>中一派位分配結果數據檔   </a:t>
            </a:r>
          </a:p>
          <a:p>
            <a:r>
              <a:rPr kumimoji="0" lang="zh-TW" altLang="en-US" sz="1100">
                <a:solidFill>
                  <a:srgbClr val="008000"/>
                </a:solidFill>
                <a:ea typeface="標楷體" panose="03000509000000000000" pitchFamily="65" charset="-120"/>
                <a:sym typeface="Wingdings" panose="05000000000000000000" pitchFamily="2" charset="2"/>
              </a:rPr>
              <a:t>匯入已</a:t>
            </a:r>
            <a:r>
              <a:rPr kumimoji="0" lang="zh-TW" altLang="en-US" sz="1100">
                <a:solidFill>
                  <a:srgbClr val="008000"/>
                </a:solidFill>
                <a:ea typeface="標楷體" panose="03000509000000000000" pitchFamily="65" charset="-120"/>
              </a:rPr>
              <a:t>解密的數據檔</a:t>
            </a:r>
          </a:p>
          <a:p>
            <a:endParaRPr kumimoji="0" lang="en-US" altLang="zh-TW" sz="1100">
              <a:solidFill>
                <a:srgbClr val="008000"/>
              </a:solidFill>
              <a:ea typeface="標楷體" panose="03000509000000000000" pitchFamily="65" charset="-120"/>
            </a:endParaRPr>
          </a:p>
        </p:txBody>
      </p:sp>
      <p:pic>
        <p:nvPicPr>
          <p:cNvPr id="3108" name="圖片 1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1600" y="6107113"/>
            <a:ext cx="4344988" cy="1416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預設簡報設計">
      <a:majorFont>
        <a:latin typeface="Times New Roman"/>
        <a:ea typeface="新細明體"/>
        <a:cs typeface=""/>
      </a:majorFont>
      <a:minorFont>
        <a:latin typeface="Times New Roman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CFF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  <a:ea typeface="新細明體" panose="02020500000000000000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CFF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  <a:ea typeface="新細明體" panose="02020500000000000000" pitchFamily="18" charset="-120"/>
          </a:defRPr>
        </a:defPPr>
      </a:lstStyle>
    </a:lnDef>
  </a:objectDefaults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1578</TotalTime>
  <Words>182</Words>
  <Application>Microsoft Office PowerPoint</Application>
  <PresentationFormat>自訂</PresentationFormat>
  <Paragraphs>32</Paragraphs>
  <Slides>1</Slides>
  <Notes>0</Notes>
  <HiddenSlides>0</HiddenSlides>
  <MMClips>0</MMClips>
  <ScaleCrop>false</ScaleCrop>
  <HeadingPairs>
    <vt:vector size="8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內嵌 OLE 伺服程式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9" baseType="lpstr">
      <vt:lpstr>Times New Roman</vt:lpstr>
      <vt:lpstr>新細明體</vt:lpstr>
      <vt:lpstr>Arial</vt:lpstr>
      <vt:lpstr>Calibri</vt:lpstr>
      <vt:lpstr>標楷體</vt:lpstr>
      <vt:lpstr>Wingdings</vt:lpstr>
      <vt:lpstr>預設簡報設計</vt:lpstr>
      <vt:lpstr>Microsoft Clip Gallery</vt:lpstr>
      <vt:lpstr>PowerPoint 簡報</vt:lpstr>
    </vt:vector>
  </TitlesOfParts>
  <Company>Education Department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無投影片標題</dc:title>
  <dc:creator>Thomas CHU</dc:creator>
  <cp:lastModifiedBy>LAW, Yuen-sum Jenny</cp:lastModifiedBy>
  <cp:revision>280</cp:revision>
  <cp:lastPrinted>2003-03-18T09:11:00Z</cp:lastPrinted>
  <dcterms:created xsi:type="dcterms:W3CDTF">2003-03-14T04:14:17Z</dcterms:created>
  <dcterms:modified xsi:type="dcterms:W3CDTF">2023-01-19T03:11:34Z</dcterms:modified>
</cp:coreProperties>
</file>