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620000" cy="10287000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tx1"/>
        </a:solidFill>
        <a:latin typeface="Times New Roman" panose="02020603050405020304" pitchFamily="18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E33"/>
    <a:srgbClr val="0000FF"/>
    <a:srgbClr val="FF66FF"/>
    <a:srgbClr val="CC00CC"/>
    <a:srgbClr val="0033CC"/>
    <a:srgbClr val="009900"/>
    <a:srgbClr val="FF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69" d="100"/>
          <a:sy n="69" d="100"/>
        </p:scale>
        <p:origin x="2376" y="84"/>
      </p:cViewPr>
      <p:guideLst>
        <p:guide orient="horz" pos="3240"/>
        <p:guide pos="24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F6AD660B-90BF-4061-873A-B7DE0D1B00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500" y="3195638"/>
            <a:ext cx="6477000" cy="22050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5829300"/>
            <a:ext cx="5334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B7F9-A9E6-4F61-A8C5-23B2ED3841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91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262D-3108-4BB6-8DE0-02835834F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8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429250" y="914400"/>
            <a:ext cx="1619250" cy="8229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4705350" cy="8229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7F54-670B-4E21-80AA-7A4DD38455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2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5FD1-FB80-45A0-86E7-379516B295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06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663" y="6610350"/>
            <a:ext cx="6477000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1663" y="4360863"/>
            <a:ext cx="6477000" cy="22494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AC6E-1B47-4455-950C-F0B14C5D87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23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1500" y="2971800"/>
            <a:ext cx="31623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86200" y="2971800"/>
            <a:ext cx="31623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058A-3D11-49BC-AA57-93F6287B9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7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12750"/>
            <a:ext cx="68580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303463"/>
            <a:ext cx="3367088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1000" y="3262313"/>
            <a:ext cx="3367088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70325" y="2303463"/>
            <a:ext cx="33686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870325" y="3262313"/>
            <a:ext cx="33686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CC99-8F30-4CEE-8957-2C377B5324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5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2FA5-9657-43D9-9FD6-492620D82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28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64D7-B916-4ED4-A900-7379CC4CCE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826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09575"/>
            <a:ext cx="2506663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79738" y="409575"/>
            <a:ext cx="4259262" cy="8780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2152650"/>
            <a:ext cx="2506663" cy="7037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F61A-78D4-4625-9428-E447312693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3838" y="7200900"/>
            <a:ext cx="45720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493838" y="919163"/>
            <a:ext cx="45720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93838" y="8051800"/>
            <a:ext cx="45720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43FC-AA32-42C3-891E-5A405033AA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2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647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971800"/>
            <a:ext cx="6477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defTabSz="1044575" eaLnBrk="1" hangingPunct="1">
              <a:defRPr sz="16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9372600"/>
            <a:ext cx="241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defTabSz="1044575" eaLnBrk="1" hangingPunct="1">
              <a:defRPr sz="1600" b="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61000" y="9372600"/>
            <a:ext cx="1587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r" defTabSz="1044575" eaLnBrk="1" hangingPunct="1">
              <a:defRPr sz="1600" b="0"/>
            </a:lvl1pPr>
          </a:lstStyle>
          <a:p>
            <a:pPr>
              <a:defRPr/>
            </a:pPr>
            <a:fld id="{73C8AE3B-4A45-40EC-A4E8-ABB1028453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defTabSz="1044575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1044575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92113" indent="-392113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37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849313" indent="-327025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PMingLiU" pitchFamily="18" charset="-120"/>
        </a:defRPr>
      </a:lvl2pPr>
      <a:lvl3pPr marL="1306513" indent="-261938" algn="l" defTabSz="1044575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PMingLiU" pitchFamily="18" charset="-120"/>
        </a:defRPr>
      </a:lvl3pPr>
      <a:lvl4pPr marL="1828800" indent="-261938" algn="l" defTabSz="1044575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PMingLiU" pitchFamily="18" charset="-120"/>
        </a:defRPr>
      </a:lvl4pPr>
      <a:lvl5pPr marL="2351088" indent="-260350" algn="l" defTabSz="1044575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PMingLiU" pitchFamily="18" charset="-120"/>
        </a:defRPr>
      </a:lvl5pPr>
      <a:lvl6pPr marL="28082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654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226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9888" indent="-260350" algn="l" defTabSz="1044575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0" Type="http://schemas.openxmlformats.org/officeDocument/2006/relationships/image" Target="../media/image3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直線單箭頭接點 8"/>
          <p:cNvCxnSpPr>
            <a:cxnSpLocks noChangeShapeType="1"/>
          </p:cNvCxnSpPr>
          <p:nvPr/>
        </p:nvCxnSpPr>
        <p:spPr bwMode="auto">
          <a:xfrm>
            <a:off x="4170363" y="8232775"/>
            <a:ext cx="4159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228600" y="1165225"/>
            <a:ext cx="7129463" cy="24161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2232025" y="149225"/>
          <a:ext cx="36036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lip" r:id="rId3" imgW="6126583" imgH="3291840" progId="MS_ClipArt_Gallery.5">
                  <p:embed/>
                </p:oleObj>
              </mc:Choice>
              <mc:Fallback>
                <p:oleObj name="Clip" r:id="rId3" imgW="6126583" imgH="32918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49225"/>
                        <a:ext cx="36036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3" descr="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7163"/>
            <a:ext cx="1447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263775" y="277813"/>
            <a:ext cx="35321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98" tIns="52249" rIns="104498" bIns="52249">
            <a:spAutoFit/>
          </a:bodyPr>
          <a:lstStyle>
            <a:lvl1pPr defTabSz="1044575" eaLnBrk="0" hangingPunct="0"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 defTabSz="1044575" eaLnBrk="0" hangingPunct="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 defTabSz="1044575" eaLnBrk="0" hangingPunct="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 defTabSz="1044575" eaLnBrk="0" hangingPunct="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 defTabSz="1044575" eaLnBrk="0" hangingPunct="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defTabSz="1044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dirty="0" smtClean="0">
                <a:solidFill>
                  <a:srgbClr val="6600CC"/>
                </a:solidFill>
                <a:latin typeface="+mj-lt"/>
                <a:ea typeface="標楷體" panose="03000509000000000000" pitchFamily="65" charset="-120"/>
              </a:rPr>
              <a:t>中四學位安排 </a:t>
            </a:r>
            <a:endParaRPr lang="en-US" altLang="zh-TW" sz="1800" dirty="0" smtClean="0">
              <a:solidFill>
                <a:srgbClr val="6600CC"/>
              </a:solidFill>
              <a:latin typeface="+mj-lt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 smtClean="0">
                <a:solidFill>
                  <a:srgbClr val="6600CC"/>
                </a:solidFill>
                <a:latin typeface="+mj-lt"/>
                <a:ea typeface="標楷體" panose="03000509000000000000" pitchFamily="65" charset="-120"/>
              </a:rPr>
              <a:t>Secondary Four Placement </a:t>
            </a:r>
            <a:endParaRPr lang="en-US" altLang="zh-TW" sz="2700" b="0" dirty="0" smtClean="0">
              <a:solidFill>
                <a:srgbClr val="6600CC"/>
              </a:solidFill>
              <a:latin typeface="+mj-lt"/>
            </a:endParaRPr>
          </a:p>
        </p:txBody>
      </p:sp>
      <p:sp>
        <p:nvSpPr>
          <p:cNvPr id="3079" name="Rectangle 191"/>
          <p:cNvSpPr>
            <a:spLocks noChangeArrowheads="1"/>
          </p:cNvSpPr>
          <p:nvPr/>
        </p:nvSpPr>
        <p:spPr bwMode="auto">
          <a:xfrm>
            <a:off x="1204913" y="42465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0" name="Rectangle 203"/>
          <p:cNvSpPr>
            <a:spLocks noChangeArrowheads="1"/>
          </p:cNvSpPr>
          <p:nvPr/>
        </p:nvSpPr>
        <p:spPr bwMode="auto">
          <a:xfrm>
            <a:off x="4125913" y="45005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1" name="Rectangle 208"/>
          <p:cNvSpPr>
            <a:spLocks noChangeArrowheads="1"/>
          </p:cNvSpPr>
          <p:nvPr/>
        </p:nvSpPr>
        <p:spPr bwMode="auto">
          <a:xfrm>
            <a:off x="2547938" y="4462463"/>
            <a:ext cx="7620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509588" y="2379663"/>
            <a:ext cx="3084512" cy="892175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grpSp>
        <p:nvGrpSpPr>
          <p:cNvPr id="3083" name="群組 2"/>
          <p:cNvGrpSpPr>
            <a:grpSpLocks/>
          </p:cNvGrpSpPr>
          <p:nvPr/>
        </p:nvGrpSpPr>
        <p:grpSpPr bwMode="auto">
          <a:xfrm>
            <a:off x="509588" y="1804988"/>
            <a:ext cx="1176337" cy="385762"/>
            <a:chOff x="109749" y="1560511"/>
            <a:chExt cx="1175675" cy="385763"/>
          </a:xfrm>
        </p:grpSpPr>
        <p:pic>
          <p:nvPicPr>
            <p:cNvPr id="3125" name="Picture 83" descr="thumb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9" y="1560511"/>
              <a:ext cx="390525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561524" y="1562470"/>
              <a:ext cx="723900" cy="2667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HK" altLang="en-US" sz="1400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預備工作</a:t>
              </a:r>
            </a:p>
          </p:txBody>
        </p:sp>
      </p:grpSp>
      <p:sp>
        <p:nvSpPr>
          <p:cNvPr id="3084" name="文字方塊 2"/>
          <p:cNvSpPr txBox="1">
            <a:spLocks noChangeArrowheads="1"/>
          </p:cNvSpPr>
          <p:nvPr/>
        </p:nvSpPr>
        <p:spPr bwMode="auto">
          <a:xfrm>
            <a:off x="498475" y="2439988"/>
            <a:ext cx="3024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ts val="20"/>
              </a:spcBef>
              <a:defRPr/>
            </a:pPr>
            <a:r>
              <a:rPr lang="zh-HK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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結束上一個學年</a:t>
            </a:r>
            <a:endParaRPr lang="en-US" altLang="zh-TW" b="0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zh-HK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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學生資料模組</a:t>
            </a:r>
            <a:endParaRPr lang="en-US" altLang="zh-TW" b="0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9250" indent="-171450">
              <a:buFontTx/>
              <a:buChar char="-"/>
              <a:defRPr/>
            </a:pP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檢視及更新學生資料</a:t>
            </a:r>
            <a:endParaRPr lang="en-US" altLang="zh-TW" b="0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9250" indent="-171450">
              <a:buFontTx/>
              <a:buChar char="-"/>
              <a:defRPr/>
            </a:pP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呈交表格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、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Ds(</a:t>
            </a:r>
            <a:r>
              <a:rPr lang="zh-TW" altLang="en-US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如適用</a:t>
            </a:r>
            <a:r>
              <a: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zh-HK" altLang="en-US" dirty="0" smtClean="0"/>
          </a:p>
        </p:txBody>
      </p:sp>
      <p:sp>
        <p:nvSpPr>
          <p:cNvPr id="3085" name="Text Box 341"/>
          <p:cNvSpPr txBox="1">
            <a:spLocks noChangeArrowheads="1"/>
          </p:cNvSpPr>
          <p:nvPr/>
        </p:nvSpPr>
        <p:spPr bwMode="auto">
          <a:xfrm>
            <a:off x="354013" y="1241425"/>
            <a:ext cx="2303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核實中三學生資料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三月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86" name="群組 7"/>
          <p:cNvGrpSpPr>
            <a:grpSpLocks/>
          </p:cNvGrpSpPr>
          <p:nvPr/>
        </p:nvGrpSpPr>
        <p:grpSpPr bwMode="auto">
          <a:xfrm>
            <a:off x="3775075" y="1706563"/>
            <a:ext cx="3490913" cy="2068512"/>
            <a:chOff x="3571875" y="1255713"/>
            <a:chExt cx="3491210" cy="2068511"/>
          </a:xfrm>
        </p:grpSpPr>
        <p:grpSp>
          <p:nvGrpSpPr>
            <p:cNvPr id="3120" name="群組 4"/>
            <p:cNvGrpSpPr>
              <a:grpSpLocks/>
            </p:cNvGrpSpPr>
            <p:nvPr/>
          </p:nvGrpSpPr>
          <p:grpSpPr bwMode="auto">
            <a:xfrm>
              <a:off x="3571875" y="1255713"/>
              <a:ext cx="1117600" cy="436562"/>
              <a:chOff x="-261581" y="2831468"/>
              <a:chExt cx="1117988" cy="436562"/>
            </a:xfrm>
          </p:grpSpPr>
          <p:sp>
            <p:nvSpPr>
              <p:cNvPr id="3123" name="WordArt 1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1685" y="2884852"/>
                <a:ext cx="724722" cy="2667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zh-HK" altLang="en-US" sz="1400" kern="10">
                    <a:ln w="9525">
                      <a:solidFill>
                        <a:srgbClr val="660066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使用系統</a:t>
                </a:r>
              </a:p>
            </p:txBody>
          </p:sp>
          <p:graphicFrame>
            <p:nvGraphicFramePr>
              <p:cNvPr id="3124" name="Object 136"/>
              <p:cNvGraphicFramePr>
                <a:graphicFrameLocks noChangeAspect="1"/>
              </p:cNvGraphicFramePr>
              <p:nvPr/>
            </p:nvGraphicFramePr>
            <p:xfrm>
              <a:off x="-261581" y="2831468"/>
              <a:ext cx="403683" cy="436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3" name="Clip" r:id="rId7" imgW="1700543" imgH="1831818" progId="MS_ClipArt_Gallery.5">
                      <p:embed/>
                    </p:oleObj>
                  </mc:Choice>
                  <mc:Fallback>
                    <p:oleObj name="Clip" r:id="rId7" imgW="1700543" imgH="1831818" progId="MS_ClipArt_Gallery.5">
                      <p:embed/>
                      <p:pic>
                        <p:nvPicPr>
                          <p:cNvPr id="0" name="Object 1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61581" y="2831468"/>
                            <a:ext cx="403683" cy="4365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21" name="Rectangle 5"/>
            <p:cNvSpPr>
              <a:spLocks noChangeArrowheads="1"/>
            </p:cNvSpPr>
            <p:nvPr/>
          </p:nvSpPr>
          <p:spPr bwMode="auto">
            <a:xfrm>
              <a:off x="3689647" y="1873362"/>
              <a:ext cx="3357562" cy="110242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/>
            </a:p>
          </p:txBody>
        </p:sp>
        <p:sp>
          <p:nvSpPr>
            <p:cNvPr id="2" name="文字方塊 1"/>
            <p:cNvSpPr txBox="1">
              <a:spLocks noChangeArrowheads="1"/>
            </p:cNvSpPr>
            <p:nvPr/>
          </p:nvSpPr>
          <p:spPr bwMode="auto">
            <a:xfrm>
              <a:off x="3689360" y="1939925"/>
              <a:ext cx="3373725" cy="138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ts val="20"/>
                </a:spcBef>
                <a:defRPr/>
              </a:pPr>
              <a:r>
                <a:rPr lang="zh-HK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</a:t>
              </a:r>
              <a:r>
                <a:rPr lang="zh-TW" altLang="en-US" b="0" dirty="0" smtClean="0">
                  <a:latin typeface="Arial" panose="020B0604020202020204" pitchFamily="34" charset="0"/>
                </a:rPr>
                <a:t>匯入中三學生資料檔案</a:t>
              </a:r>
              <a:endParaRPr lang="en-US" altLang="zh-TW" b="0" dirty="0" smtClean="0">
                <a:latin typeface="Arial" panose="020B0604020202020204" pitchFamily="34" charset="0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r>
                <a:rPr lang="zh-HK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</a:t>
              </a:r>
              <a:r>
                <a:rPr lang="zh-TW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檢視「中三學生資料差異報告」</a:t>
              </a:r>
              <a:endPara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r>
                <a:rPr lang="zh-TW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學生資料模組</a:t>
              </a:r>
              <a:endParaRPr lang="en-US" altLang="zh-TW" b="0" dirty="0" smtClean="0">
                <a:latin typeface="Arial" panose="020B0604020202020204" pitchFamily="34" charset="0"/>
                <a:sym typeface="Wingdings" panose="05000000000000000000" pitchFamily="2" charset="2"/>
              </a:endParaRPr>
            </a:p>
            <a:p>
              <a:pPr marL="349250" indent="-171450">
                <a:spcBef>
                  <a:spcPts val="20"/>
                </a:spcBef>
                <a:buFontTx/>
                <a:buChar char="-"/>
                <a:defRPr/>
              </a:pPr>
              <a:r>
                <a:rPr lang="zh-TW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更新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學生資料</a:t>
              </a:r>
              <a:endParaRPr lang="en-US" altLang="zh-TW" b="0" dirty="0">
                <a:latin typeface="Arial" panose="020B0604020202020204" pitchFamily="34" charset="0"/>
                <a:sym typeface="Wingdings" panose="05000000000000000000" pitchFamily="2" charset="2"/>
              </a:endParaRPr>
            </a:p>
            <a:p>
              <a:pPr marL="349250" indent="-171450">
                <a:spcBef>
                  <a:spcPts val="20"/>
                </a:spcBef>
                <a:buFontTx/>
                <a:buChar char="-"/>
                <a:defRPr/>
              </a:pPr>
              <a:r>
                <a:rPr lang="zh-TW" altLang="en-US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呈交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表格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A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B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C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D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、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Ds(</a:t>
              </a:r>
              <a:r>
                <a:rPr lang="zh-TW" altLang="en-US" b="0" dirty="0">
                  <a:latin typeface="Arial" panose="020B0604020202020204" pitchFamily="34" charset="0"/>
                  <a:sym typeface="Wingdings" panose="05000000000000000000" pitchFamily="2" charset="2"/>
                </a:rPr>
                <a:t>如適用</a:t>
              </a:r>
              <a:r>
                <a:rPr lang="en-US" altLang="zh-TW" b="0" dirty="0">
                  <a:latin typeface="Arial" panose="020B0604020202020204" pitchFamily="34" charset="0"/>
                  <a:sym typeface="Wingdings" panose="05000000000000000000" pitchFamily="2" charset="2"/>
                </a:rPr>
                <a:t>)</a:t>
              </a:r>
              <a:endParaRPr lang="zh-HK" altLang="en-US" b="0" dirty="0">
                <a:latin typeface="Arial" panose="020B0604020202020204" pitchFamily="34" charset="0"/>
              </a:endParaRPr>
            </a:p>
            <a:p>
              <a:pPr eaLnBrk="1" hangingPunct="1">
                <a:spcBef>
                  <a:spcPts val="20"/>
                </a:spcBef>
                <a:defRPr/>
              </a:pPr>
              <a:r>
                <a:rPr lang="en-US" altLang="zh-TW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/>
              </a:r>
              <a:br>
                <a:rPr lang="en-US" altLang="zh-TW" b="0" dirty="0" smtClean="0">
                  <a:latin typeface="Arial" panose="020B0604020202020204" pitchFamily="34" charset="0"/>
                  <a:sym typeface="Wingdings" panose="05000000000000000000" pitchFamily="2" charset="2"/>
                </a:rPr>
              </a:br>
              <a:r>
                <a:rPr lang="en-US" altLang="zh-TW" dirty="0" smtClean="0">
                  <a:latin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altLang="zh-TW" b="0" dirty="0" smtClean="0">
                <a:latin typeface="Arial" panose="020B0604020202020204" pitchFamily="34" charset="0"/>
              </a:endParaRPr>
            </a:p>
          </p:txBody>
        </p:sp>
      </p:grpSp>
      <p:cxnSp>
        <p:nvCxnSpPr>
          <p:cNvPr id="3087" name="直線接點 4"/>
          <p:cNvCxnSpPr>
            <a:cxnSpLocks noChangeShapeType="1"/>
          </p:cNvCxnSpPr>
          <p:nvPr/>
        </p:nvCxnSpPr>
        <p:spPr bwMode="auto">
          <a:xfrm>
            <a:off x="3609975" y="3559175"/>
            <a:ext cx="793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8" name="文字方塊 19"/>
          <p:cNvSpPr txBox="1">
            <a:spLocks noChangeArrowheads="1"/>
          </p:cNvSpPr>
          <p:nvPr/>
        </p:nvSpPr>
        <p:spPr bwMode="auto">
          <a:xfrm>
            <a:off x="2127250" y="3713163"/>
            <a:ext cx="3182938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有否中三學生參加中四學位安排？</a:t>
            </a:r>
            <a:endParaRPr lang="zh-HK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89" name="Rectangle 5"/>
          <p:cNvSpPr>
            <a:spLocks noChangeArrowheads="1"/>
          </p:cNvSpPr>
          <p:nvPr/>
        </p:nvSpPr>
        <p:spPr bwMode="auto">
          <a:xfrm>
            <a:off x="425450" y="6656388"/>
            <a:ext cx="3671888" cy="1285875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1200"/>
          </a:p>
        </p:txBody>
      </p:sp>
      <p:grpSp>
        <p:nvGrpSpPr>
          <p:cNvPr id="3090" name="群組 5"/>
          <p:cNvGrpSpPr>
            <a:grpSpLocks/>
          </p:cNvGrpSpPr>
          <p:nvPr/>
        </p:nvGrpSpPr>
        <p:grpSpPr bwMode="auto">
          <a:xfrm>
            <a:off x="2082800" y="4135438"/>
            <a:ext cx="5275263" cy="5832475"/>
            <a:chOff x="2082800" y="3703340"/>
            <a:chExt cx="5275263" cy="5832648"/>
          </a:xfrm>
        </p:grpSpPr>
        <p:cxnSp>
          <p:nvCxnSpPr>
            <p:cNvPr id="3109" name="直線單箭頭接點 14"/>
            <p:cNvCxnSpPr>
              <a:cxnSpLocks noChangeShapeType="1"/>
            </p:cNvCxnSpPr>
            <p:nvPr/>
          </p:nvCxnSpPr>
          <p:spPr bwMode="auto">
            <a:xfrm>
              <a:off x="2082800" y="3703638"/>
              <a:ext cx="0" cy="5032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0" name="直線接點 16"/>
            <p:cNvCxnSpPr>
              <a:cxnSpLocks noChangeShapeType="1"/>
            </p:cNvCxnSpPr>
            <p:nvPr/>
          </p:nvCxnSpPr>
          <p:spPr bwMode="auto">
            <a:xfrm>
              <a:off x="2082800" y="3703638"/>
              <a:ext cx="33115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11" name="直線單箭頭接點 18"/>
            <p:cNvCxnSpPr>
              <a:cxnSpLocks noChangeShapeType="1"/>
            </p:cNvCxnSpPr>
            <p:nvPr/>
          </p:nvCxnSpPr>
          <p:spPr bwMode="auto">
            <a:xfrm flipH="1">
              <a:off x="5393394" y="3703340"/>
              <a:ext cx="782" cy="31575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12" name="文字方塊 95"/>
            <p:cNvSpPr txBox="1">
              <a:spLocks noChangeArrowheads="1"/>
            </p:cNvSpPr>
            <p:nvPr/>
          </p:nvSpPr>
          <p:spPr bwMode="auto">
            <a:xfrm>
              <a:off x="2127250" y="3824297"/>
              <a:ext cx="5302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r>
                <a:rPr lang="zh-TW" altLang="en-US"/>
                <a:t>有</a:t>
              </a:r>
              <a:endParaRPr lang="zh-HK" altLang="en-US"/>
            </a:p>
          </p:txBody>
        </p:sp>
        <p:sp>
          <p:nvSpPr>
            <p:cNvPr id="3113" name="文字方塊 96"/>
            <p:cNvSpPr txBox="1">
              <a:spLocks noChangeArrowheads="1"/>
            </p:cNvSpPr>
            <p:nvPr/>
          </p:nvSpPr>
          <p:spPr bwMode="auto">
            <a:xfrm>
              <a:off x="4852945" y="3857626"/>
              <a:ext cx="6092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r>
                <a:rPr lang="zh-TW" altLang="en-US"/>
                <a:t>沒有</a:t>
              </a:r>
              <a:endParaRPr lang="zh-HK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4595813" y="6908597"/>
              <a:ext cx="2762250" cy="26273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 eaLnBrk="1" hangingPunct="1">
                <a:defRPr/>
              </a:pPr>
              <a:endParaRPr lang="zh-HK" altLang="en-US">
                <a:ea typeface="新細明體" pitchFamily="18" charset="-120"/>
              </a:endParaRPr>
            </a:p>
          </p:txBody>
        </p:sp>
        <p:sp>
          <p:nvSpPr>
            <p:cNvPr id="3115" name="Text Box 341"/>
            <p:cNvSpPr txBox="1">
              <a:spLocks noChangeArrowheads="1"/>
            </p:cNvSpPr>
            <p:nvPr/>
          </p:nvSpPr>
          <p:spPr bwMode="auto">
            <a:xfrm>
              <a:off x="4658668" y="6959362"/>
              <a:ext cx="2578100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中四學位安排結果公佈後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七月及八月</a:t>
              </a:r>
              <a:r>
                <a: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16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5381105" y="7625437"/>
              <a:ext cx="723900" cy="2667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zh-HK" altLang="en-US" sz="1400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後期工作</a:t>
              </a:r>
            </a:p>
          </p:txBody>
        </p:sp>
        <p:graphicFrame>
          <p:nvGraphicFramePr>
            <p:cNvPr id="3117" name="Object 132"/>
            <p:cNvGraphicFramePr>
              <a:graphicFrameLocks noChangeAspect="1"/>
            </p:cNvGraphicFramePr>
            <p:nvPr/>
          </p:nvGraphicFramePr>
          <p:xfrm>
            <a:off x="4852945" y="7613827"/>
            <a:ext cx="4572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Clip" r:id="rId9" imgW="1814170" imgH="1376172" progId="MS_ClipArt_Gallery.5">
                    <p:embed/>
                  </p:oleObj>
                </mc:Choice>
                <mc:Fallback>
                  <p:oleObj name="Clip" r:id="rId9" imgW="1814170" imgH="1376172" progId="MS_ClipArt_Gallery.5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945" y="7613827"/>
                          <a:ext cx="457200" cy="347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8" name="文字方塊 55"/>
            <p:cNvSpPr txBox="1">
              <a:spLocks noChangeArrowheads="1"/>
            </p:cNvSpPr>
            <p:nvPr/>
          </p:nvSpPr>
          <p:spPr bwMode="auto">
            <a:xfrm>
              <a:off x="4760791" y="8111725"/>
              <a:ext cx="2479346" cy="125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ts val="100"/>
                </a:spcBef>
                <a:spcAft>
                  <a:spcPts val="100"/>
                </a:spcAft>
              </a:pPr>
              <a:r>
                <a:rPr lang="zh-HK" altLang="en-US" b="0">
                  <a:latin typeface="Arial" panose="020B0604020202020204" pitchFamily="34" charset="0"/>
                  <a:sym typeface="Wingdings" panose="05000000000000000000" pitchFamily="2" charset="2"/>
                </a:rPr>
                <a:t> </a:t>
              </a:r>
              <a:r>
                <a:rPr lang="zh-TW" altLang="en-US" b="0">
                  <a:latin typeface="Arial" panose="020B0604020202020204" pitchFamily="34" charset="0"/>
                </a:rPr>
                <a:t>接收中央學位安排結果資料及報表</a:t>
              </a:r>
              <a:endParaRPr lang="en-US" altLang="zh-TW" b="0">
                <a:latin typeface="Arial" panose="020B0604020202020204" pitchFamily="34" charset="0"/>
              </a:endParaRP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zh-HK" altLang="en-US" b="0">
                  <a:latin typeface="Arial" panose="020B0604020202020204" pitchFamily="34" charset="0"/>
                  <a:sym typeface="Wingdings" panose="05000000000000000000" pitchFamily="2" charset="2"/>
                </a:rPr>
                <a:t> </a:t>
              </a:r>
              <a:r>
                <a:rPr lang="zh-TW" altLang="en-US" b="0">
                  <a:latin typeface="Arial" panose="020B0604020202020204" pitchFamily="34" charset="0"/>
                </a:rPr>
                <a:t>接收中央學位安排結果後編修學生的評核示標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zh-TW" altLang="en-US" b="0">
                  <a:latin typeface="Arial" panose="020B0604020202020204" pitchFamily="34" charset="0"/>
                  <a:sym typeface="Wingdings" panose="05000000000000000000" pitchFamily="2" charset="2"/>
                </a:rPr>
                <a:t> 學生資料模組：</a:t>
              </a:r>
              <a:r>
                <a:rPr lang="zh-TW" altLang="en-US" b="0">
                  <a:latin typeface="Arial" panose="020B0604020202020204" pitchFamily="34" charset="0"/>
                  <a:sym typeface="Wingdings 2" panose="05020102010507070707" pitchFamily="18" charset="2"/>
                </a:rPr>
                <a:t>便捷取錄中四學生</a:t>
              </a:r>
              <a:endParaRPr lang="zh-HK" altLang="en-US"/>
            </a:p>
          </p:txBody>
        </p:sp>
        <p:sp>
          <p:nvSpPr>
            <p:cNvPr id="3119" name="Rectangle 5"/>
            <p:cNvSpPr>
              <a:spLocks noChangeArrowheads="1"/>
            </p:cNvSpPr>
            <p:nvPr/>
          </p:nvSpPr>
          <p:spPr bwMode="auto">
            <a:xfrm>
              <a:off x="4726885" y="8084617"/>
              <a:ext cx="2509883" cy="127873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/>
            </a:p>
          </p:txBody>
        </p:sp>
      </p:grpSp>
      <p:grpSp>
        <p:nvGrpSpPr>
          <p:cNvPr id="3091" name="群組 6"/>
          <p:cNvGrpSpPr>
            <a:grpSpLocks/>
          </p:cNvGrpSpPr>
          <p:nvPr/>
        </p:nvGrpSpPr>
        <p:grpSpPr bwMode="auto">
          <a:xfrm>
            <a:off x="201613" y="4640263"/>
            <a:ext cx="4060825" cy="5040312"/>
            <a:chOff x="201302" y="4639691"/>
            <a:chExt cx="4061445" cy="5040313"/>
          </a:xfrm>
        </p:grpSpPr>
        <p:grpSp>
          <p:nvGrpSpPr>
            <p:cNvPr id="3092" name="群組 3"/>
            <p:cNvGrpSpPr>
              <a:grpSpLocks/>
            </p:cNvGrpSpPr>
            <p:nvPr/>
          </p:nvGrpSpPr>
          <p:grpSpPr bwMode="auto">
            <a:xfrm>
              <a:off x="201302" y="4639691"/>
              <a:ext cx="4061445" cy="5040313"/>
              <a:chOff x="201302" y="4246562"/>
              <a:chExt cx="4061445" cy="5040313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201302" y="4246562"/>
                <a:ext cx="4061445" cy="504031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lIns="90000" tIns="46800" rIns="90000" bIns="46800" anchor="ctr"/>
              <a:lstStyle/>
              <a:p>
                <a:pPr eaLnBrk="1" hangingPunct="1">
                  <a:defRPr/>
                </a:pPr>
                <a:endParaRPr lang="zh-HK" altLang="en-US">
                  <a:ea typeface="新細明體" pitchFamily="18" charset="-120"/>
                </a:endParaRPr>
              </a:p>
            </p:txBody>
          </p:sp>
          <p:sp>
            <p:nvSpPr>
              <p:cNvPr id="3095" name="Text Box 341"/>
              <p:cNvSpPr txBox="1">
                <a:spLocks noChangeArrowheads="1"/>
              </p:cNvSpPr>
              <p:nvPr/>
            </p:nvSpPr>
            <p:spPr bwMode="auto">
              <a:xfrm>
                <a:off x="354013" y="4330311"/>
                <a:ext cx="2303462" cy="341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全年評核</a:t>
                </a:r>
                <a:r>
                  <a:rPr lang="en-US" altLang="zh-TW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六月</a:t>
                </a:r>
                <a:r>
                  <a:rPr lang="en-US" altLang="zh-TW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16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TW" sz="16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096" name="群組 2"/>
              <p:cNvGrpSpPr>
                <a:grpSpLocks/>
              </p:cNvGrpSpPr>
              <p:nvPr/>
            </p:nvGrpSpPr>
            <p:grpSpPr bwMode="auto">
              <a:xfrm>
                <a:off x="354013" y="4711700"/>
                <a:ext cx="1176337" cy="385763"/>
                <a:chOff x="109749" y="1560511"/>
                <a:chExt cx="1175675" cy="385763"/>
              </a:xfrm>
            </p:grpSpPr>
            <p:pic>
              <p:nvPicPr>
                <p:cNvPr id="3107" name="Picture 83" descr="thumb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749" y="1560511"/>
                  <a:ext cx="390525" cy="385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8" name="WordArt 8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61524" y="1562470"/>
                  <a:ext cx="723900" cy="266700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zh-HK" altLang="en-US" sz="1400" kern="10">
                      <a:ln w="9525">
                        <a:solidFill>
                          <a:srgbClr val="660066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latin typeface="新細明體" panose="02020500000000000000" pitchFamily="18" charset="-120"/>
                      <a:ea typeface="新細明體" panose="02020500000000000000" pitchFamily="18" charset="-120"/>
                    </a:rPr>
                    <a:t>預備工作</a:t>
                  </a:r>
                </a:p>
              </p:txBody>
            </p:sp>
          </p:grpSp>
          <p:sp>
            <p:nvSpPr>
              <p:cNvPr id="3097" name="Rectangle 5"/>
              <p:cNvSpPr>
                <a:spLocks noChangeArrowheads="1"/>
              </p:cNvSpPr>
              <p:nvPr/>
            </p:nvSpPr>
            <p:spPr bwMode="auto">
              <a:xfrm>
                <a:off x="415354" y="5168948"/>
                <a:ext cx="3701653" cy="871538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en-US" sz="1200"/>
              </a:p>
            </p:txBody>
          </p:sp>
          <p:sp>
            <p:nvSpPr>
              <p:cNvPr id="3098" name="文字方塊 23"/>
              <p:cNvSpPr txBox="1">
                <a:spLocks noChangeArrowheads="1"/>
              </p:cNvSpPr>
              <p:nvPr/>
            </p:nvSpPr>
            <p:spPr bwMode="auto">
              <a:xfrm>
                <a:off x="376238" y="5214938"/>
                <a:ext cx="3233737" cy="774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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學生資料模組 </a:t>
                </a:r>
                <a:r>
                  <a:rPr lang="en-US" altLang="zh-TW" b="0">
                    <a:latin typeface="Arial" panose="020B0604020202020204" pitchFamily="34" charset="0"/>
                    <a:sym typeface="Wingdings" panose="05000000000000000000" pitchFamily="2" charset="2"/>
                  </a:rPr>
                  <a:t>- 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呈報最新學生資料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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接收及匯入「中四學位安排限額」資料檔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學生成績模組 </a:t>
                </a:r>
                <a:r>
                  <a:rPr lang="en-US" altLang="zh-TW" b="0">
                    <a:latin typeface="Arial" panose="020B0604020202020204" pitchFamily="34" charset="0"/>
                    <a:sym typeface="Wingdings" panose="05000000000000000000" pitchFamily="2" charset="2"/>
                  </a:rPr>
                  <a:t>- 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整合年終考績</a:t>
                </a:r>
                <a:endParaRPr lang="zh-HK" altLang="en-US" b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099" name="群組 4"/>
              <p:cNvGrpSpPr>
                <a:grpSpLocks/>
              </p:cNvGrpSpPr>
              <p:nvPr/>
            </p:nvGrpSpPr>
            <p:grpSpPr bwMode="auto">
              <a:xfrm>
                <a:off x="315913" y="6146800"/>
                <a:ext cx="1117600" cy="436563"/>
                <a:chOff x="-261581" y="2831468"/>
                <a:chExt cx="1117988" cy="436562"/>
              </a:xfrm>
            </p:grpSpPr>
            <p:sp>
              <p:nvSpPr>
                <p:cNvPr id="3105" name="WordArt 1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1685" y="2884852"/>
                  <a:ext cx="724722" cy="266700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zh-HK" altLang="en-US" sz="1400" kern="10">
                      <a:ln w="9525">
                        <a:solidFill>
                          <a:srgbClr val="660066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6600CC"/>
                          </a:gs>
                          <a:gs pos="100000">
                            <a:srgbClr val="CC00CC"/>
                          </a:gs>
                        </a:gsLst>
                        <a:lin ang="5400000" scaled="1"/>
                      </a:gradFill>
                      <a:latin typeface="新細明體" panose="02020500000000000000" pitchFamily="18" charset="-120"/>
                      <a:ea typeface="新細明體" panose="02020500000000000000" pitchFamily="18" charset="-120"/>
                    </a:rPr>
                    <a:t>使用系統</a:t>
                  </a:r>
                </a:p>
              </p:txBody>
            </p:sp>
            <p:graphicFrame>
              <p:nvGraphicFramePr>
                <p:cNvPr id="3106" name="Object 136"/>
                <p:cNvGraphicFramePr>
                  <a:graphicFrameLocks noChangeAspect="1"/>
                </p:cNvGraphicFramePr>
                <p:nvPr/>
              </p:nvGraphicFramePr>
              <p:xfrm>
                <a:off x="-261581" y="2831468"/>
                <a:ext cx="403683" cy="4365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5" name="Clip" r:id="rId11" imgW="1700543" imgH="1831818" progId="MS_ClipArt_Gallery.5">
                        <p:embed/>
                      </p:oleObj>
                    </mc:Choice>
                    <mc:Fallback>
                      <p:oleObj name="Clip" r:id="rId11" imgW="1700543" imgH="1831818" progId="MS_ClipArt_Gallery.5">
                        <p:embed/>
                        <p:pic>
                          <p:nvPicPr>
                            <p:cNvPr id="0" name="Object 1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261581" y="2831468"/>
                              <a:ext cx="403683" cy="4365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100" name="文字方塊 103"/>
              <p:cNvSpPr txBox="1">
                <a:spLocks noChangeArrowheads="1"/>
              </p:cNvSpPr>
              <p:nvPr/>
            </p:nvSpPr>
            <p:spPr bwMode="auto">
              <a:xfrm>
                <a:off x="373683" y="6772866"/>
                <a:ext cx="3743325" cy="102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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準備中四學位安排報名紀錄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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編修學生名次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編修中四學位安排評核示標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zh-HK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</a:t>
                </a:r>
                <a:r>
                  <a:rPr lang="zh-TW" altLang="en-US" b="0">
                    <a:latin typeface="Arial" panose="020B0604020202020204" pitchFamily="34" charset="0"/>
                    <a:sym typeface="Wingdings" panose="05000000000000000000" pitchFamily="2" charset="2"/>
                  </a:rPr>
                  <a:t>呈交「中四學位安排學生紀錄及全年名次」資料檔</a:t>
                </a:r>
                <a:endParaRPr lang="en-US" altLang="zh-TW" b="0">
                  <a:latin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3101" name="WordArt 1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7388" y="8218488"/>
                <a:ext cx="723900" cy="2667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zh-HK" altLang="en-US" sz="1400" kern="10">
                    <a:ln w="9525">
                      <a:solidFill>
                        <a:srgbClr val="660066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後期工作</a:t>
                </a:r>
              </a:p>
            </p:txBody>
          </p:sp>
          <p:graphicFrame>
            <p:nvGraphicFramePr>
              <p:cNvPr id="3102" name="Object 132"/>
              <p:cNvGraphicFramePr>
                <a:graphicFrameLocks noChangeAspect="1"/>
              </p:cNvGraphicFramePr>
              <p:nvPr/>
            </p:nvGraphicFramePr>
            <p:xfrm>
              <a:off x="319088" y="8180388"/>
              <a:ext cx="457200" cy="347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6" name="Clip" r:id="rId12" imgW="1814170" imgH="1376172" progId="MS_ClipArt_Gallery.5">
                      <p:embed/>
                    </p:oleObj>
                  </mc:Choice>
                  <mc:Fallback>
                    <p:oleObj name="Clip" r:id="rId12" imgW="1814170" imgH="1376172" progId="MS_ClipArt_Gallery.5">
                      <p:embed/>
                      <p:pic>
                        <p:nvPicPr>
                          <p:cNvPr id="0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088" y="8180388"/>
                            <a:ext cx="457200" cy="347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3" name="Rectangle 5"/>
              <p:cNvSpPr>
                <a:spLocks noChangeArrowheads="1"/>
              </p:cNvSpPr>
              <p:nvPr/>
            </p:nvSpPr>
            <p:spPr bwMode="auto">
              <a:xfrm>
                <a:off x="425450" y="8602663"/>
                <a:ext cx="3691557" cy="330209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7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HK" altLang="en-US" sz="1200"/>
              </a:p>
            </p:txBody>
          </p:sp>
          <p:sp>
            <p:nvSpPr>
              <p:cNvPr id="3104" name="文字方塊 1"/>
              <p:cNvSpPr txBox="1">
                <a:spLocks noChangeArrowheads="1"/>
              </p:cNvSpPr>
              <p:nvPr/>
            </p:nvSpPr>
            <p:spPr bwMode="auto">
              <a:xfrm>
                <a:off x="425450" y="8627276"/>
                <a:ext cx="2751138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b="0">
                    <a:latin typeface="Arial" panose="020B0604020202020204" pitchFamily="34" charset="0"/>
                  </a:rPr>
                  <a:t>接收及列印報名和名次資料核對表</a:t>
                </a:r>
              </a:p>
              <a:p>
                <a:endParaRPr lang="en-US" altLang="zh-TW" b="0">
                  <a:solidFill>
                    <a:srgbClr val="CC00CC"/>
                  </a:solidFill>
                  <a:latin typeface="Arial" panose="020B0604020202020204" pitchFamily="34" charset="0"/>
                  <a:sym typeface="Wingdings" panose="05000000000000000000" pitchFamily="2" charset="2"/>
                </a:endParaRPr>
              </a:p>
              <a:p>
                <a:endParaRPr lang="zh-HK" altLang="en-US"/>
              </a:p>
            </p:txBody>
          </p:sp>
        </p:grpSp>
        <p:sp>
          <p:nvSpPr>
            <p:cNvPr id="3093" name="Rectangle 5"/>
            <p:cNvSpPr>
              <a:spLocks noChangeArrowheads="1"/>
            </p:cNvSpPr>
            <p:nvPr/>
          </p:nvSpPr>
          <p:spPr bwMode="auto">
            <a:xfrm>
              <a:off x="384195" y="7091382"/>
              <a:ext cx="3701653" cy="119162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7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30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HK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238</Words>
  <Application>Microsoft Office PowerPoint</Application>
  <PresentationFormat>自訂</PresentationFormat>
  <Paragraphs>35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Times New Roman</vt:lpstr>
      <vt:lpstr>PMingLiU</vt:lpstr>
      <vt:lpstr>Arial</vt:lpstr>
      <vt:lpstr>Calibri</vt:lpstr>
      <vt:lpstr>標楷體</vt:lpstr>
      <vt:lpstr>Wingdings</vt:lpstr>
      <vt:lpstr>微軟正黑體</vt:lpstr>
      <vt:lpstr>Wingdings 2</vt:lpstr>
      <vt:lpstr>預設簡報設計</vt:lpstr>
      <vt:lpstr>Microsoft Clip Gallery</vt:lpstr>
      <vt:lpstr>PowerPoint 簡報</vt:lpstr>
    </vt:vector>
  </TitlesOfParts>
  <Company>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Thomas CHU</dc:creator>
  <cp:lastModifiedBy>LAW, Yuen-sum Jenny</cp:lastModifiedBy>
  <cp:revision>332</cp:revision>
  <cp:lastPrinted>2019-02-08T03:12:24Z</cp:lastPrinted>
  <dcterms:created xsi:type="dcterms:W3CDTF">2003-03-14T04:14:17Z</dcterms:created>
  <dcterms:modified xsi:type="dcterms:W3CDTF">2023-01-19T03:07:11Z</dcterms:modified>
</cp:coreProperties>
</file>