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640513" cy="99044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15" autoAdjust="0"/>
    <p:restoredTop sz="94660"/>
  </p:normalViewPr>
  <p:slideViewPr>
    <p:cSldViewPr>
      <p:cViewPr varScale="1">
        <p:scale>
          <a:sx n="49" d="100"/>
          <a:sy n="49" d="100"/>
        </p:scale>
        <p:origin x="2058" y="60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409113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5D9BCFC-51D7-4341-9E74-E1AA277A5A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5FDD2-ABEC-4F1D-9F5B-C3056C6EFD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227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4BD7C-A6E7-4141-871A-AFE1ADFF2A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591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34F0A-9295-4D97-BE80-B933AF3975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377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272AB-E113-4412-86FD-230E95AAE2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94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1B456-B9E5-402E-8108-44BFFADA7B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887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E7A1B-4F4C-48DE-A7A0-EBD1B0E2F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947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0245B-EA38-4C28-99FD-1EF6930A44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872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FB1C-74A2-49F2-9E78-C67468D6D1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303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AA24D-EC80-4E0A-B219-FD6D0F9DC5D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749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73B4B-065D-453A-B269-9E540E7C071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568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87DDF-BC89-4EE5-90C3-03FFF0E6794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351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152400"/>
            <a:ext cx="1371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200" b="1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zh-TW"/>
              <a:t>Document 10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 smtClean="0"/>
            </a:lvl1pPr>
          </a:lstStyle>
          <a:p>
            <a:pPr>
              <a:defRPr/>
            </a:pPr>
            <a:fld id="{D5C533A7-C224-446E-8B04-08180CA6354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3.wmf"/><Relationship Id="rId1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7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3.bin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.bin"/><Relationship Id="rId20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3.png"/><Relationship Id="rId24" Type="http://schemas.openxmlformats.org/officeDocument/2006/relationships/image" Target="../media/image8.wmf"/><Relationship Id="rId5" Type="http://schemas.openxmlformats.org/officeDocument/2006/relationships/image" Target="../media/image9.png"/><Relationship Id="rId15" Type="http://schemas.openxmlformats.org/officeDocument/2006/relationships/image" Target="../media/image4.emf"/><Relationship Id="rId23" Type="http://schemas.openxmlformats.org/officeDocument/2006/relationships/oleObject" Target="../embeddings/oleObject8.bin"/><Relationship Id="rId10" Type="http://schemas.openxmlformats.org/officeDocument/2006/relationships/image" Target="../media/image12.png"/><Relationship Id="rId19" Type="http://schemas.openxmlformats.org/officeDocument/2006/relationships/image" Target="../media/image6.emf"/><Relationship Id="rId4" Type="http://schemas.openxmlformats.org/officeDocument/2006/relationships/image" Target="../media/image1.emf"/><Relationship Id="rId9" Type="http://schemas.openxmlformats.org/officeDocument/2006/relationships/image" Target="../media/image11.jpeg"/><Relationship Id="rId14" Type="http://schemas.openxmlformats.org/officeDocument/2006/relationships/oleObject" Target="../embeddings/oleObject4.bin"/><Relationship Id="rId22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730500" y="134938"/>
          <a:ext cx="2484438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Clip" r:id="rId3" imgW="6271190" imgH="3429000" progId="MS_ClipArt_Gallery.5">
                  <p:embed/>
                </p:oleObj>
              </mc:Choice>
              <mc:Fallback>
                <p:oleObj name="Clip" r:id="rId3" imgW="6271190" imgH="3429000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0" y="134938"/>
                        <a:ext cx="2484438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 descr="logo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990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844800" y="220663"/>
            <a:ext cx="2286000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1800" b="1" dirty="0" smtClean="0">
                <a:latin typeface="+mj-lt"/>
                <a:ea typeface="標楷體" panose="03000509000000000000" pitchFamily="65" charset="-120"/>
              </a:rPr>
              <a:t>系統保安 </a:t>
            </a:r>
            <a:endParaRPr lang="en-US" altLang="zh-TW" sz="1800" b="1" dirty="0" smtClean="0">
              <a:latin typeface="+mj-lt"/>
              <a:ea typeface="標楷體" panose="03000509000000000000" pitchFamily="65" charset="-120"/>
            </a:endParaRPr>
          </a:p>
          <a:p>
            <a:pPr algn="ctr" eaLnBrk="1" hangingPunct="1">
              <a:defRPr/>
            </a:pPr>
            <a:r>
              <a:rPr lang="en-US" altLang="zh-TW" sz="1800" b="1" dirty="0" smtClean="0">
                <a:latin typeface="+mj-lt"/>
                <a:ea typeface="標楷體" panose="03000509000000000000" pitchFamily="65" charset="-120"/>
              </a:rPr>
              <a:t>Security</a:t>
            </a:r>
            <a:endParaRPr lang="en-US" altLang="zh-TW" sz="2700" dirty="0" smtClean="0">
              <a:latin typeface="+mj-lt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1249363"/>
            <a:ext cx="7026275" cy="37719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graphicFrame>
        <p:nvGraphicFramePr>
          <p:cNvPr id="3078" name="Object 7"/>
          <p:cNvGraphicFramePr>
            <a:graphicFrameLocks noChangeAspect="1"/>
          </p:cNvGraphicFramePr>
          <p:nvPr/>
        </p:nvGraphicFramePr>
        <p:xfrm>
          <a:off x="469900" y="820738"/>
          <a:ext cx="4302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Clip" r:id="rId6" imgW="3508218" imgH="3468986" progId="MS_ClipArt_Gallery.5">
                  <p:embed/>
                </p:oleObj>
              </mc:Choice>
              <mc:Fallback>
                <p:oleObj name="Clip" r:id="rId6" imgW="3508218" imgH="3468986" progId="MS_ClipArt_Gallery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820738"/>
                        <a:ext cx="430213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Line 23"/>
          <p:cNvSpPr>
            <a:spLocks noChangeShapeType="1"/>
          </p:cNvSpPr>
          <p:nvPr/>
        </p:nvSpPr>
        <p:spPr bwMode="auto">
          <a:xfrm>
            <a:off x="3690938" y="1935163"/>
            <a:ext cx="0" cy="19716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3080" name="Line 24"/>
          <p:cNvSpPr>
            <a:spLocks noChangeShapeType="1"/>
          </p:cNvSpPr>
          <p:nvPr/>
        </p:nvSpPr>
        <p:spPr bwMode="auto">
          <a:xfrm>
            <a:off x="1574800" y="1763713"/>
            <a:ext cx="2116138" cy="5143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pic>
        <p:nvPicPr>
          <p:cNvPr id="3081" name="Picture 25" descr="server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1763713"/>
            <a:ext cx="592137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26" descr="server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3649663"/>
            <a:ext cx="592137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27" descr="server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075" y="1677988"/>
            <a:ext cx="5937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29" descr="router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2963863"/>
            <a:ext cx="59213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30" descr="clou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06538"/>
            <a:ext cx="7397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Text Box 31"/>
          <p:cNvSpPr txBox="1">
            <a:spLocks noChangeArrowheads="1"/>
          </p:cNvSpPr>
          <p:nvPr/>
        </p:nvSpPr>
        <p:spPr bwMode="auto">
          <a:xfrm>
            <a:off x="4622800" y="1493838"/>
            <a:ext cx="852488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100" b="1" i="1"/>
              <a:t>ITED </a:t>
            </a:r>
            <a:r>
              <a:rPr lang="zh-TW" altLang="en-US" sz="1100" b="1" i="1"/>
              <a:t>網絡</a:t>
            </a:r>
          </a:p>
        </p:txBody>
      </p:sp>
      <p:sp>
        <p:nvSpPr>
          <p:cNvPr id="3087" name="Text Box 32"/>
          <p:cNvSpPr txBox="1">
            <a:spLocks noChangeArrowheads="1"/>
          </p:cNvSpPr>
          <p:nvPr/>
        </p:nvSpPr>
        <p:spPr bwMode="auto">
          <a:xfrm>
            <a:off x="4876800" y="3551238"/>
            <a:ext cx="890588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100" b="1" i="1"/>
              <a:t>SAMS </a:t>
            </a:r>
            <a:r>
              <a:rPr lang="zh-TW" altLang="en-US" sz="1100" b="1" i="1"/>
              <a:t>網絡</a:t>
            </a:r>
          </a:p>
        </p:txBody>
      </p:sp>
      <p:sp>
        <p:nvSpPr>
          <p:cNvPr id="3088" name="Text Box 33"/>
          <p:cNvSpPr txBox="1">
            <a:spLocks noChangeArrowheads="1"/>
          </p:cNvSpPr>
          <p:nvPr/>
        </p:nvSpPr>
        <p:spPr bwMode="auto">
          <a:xfrm>
            <a:off x="3775075" y="2278063"/>
            <a:ext cx="5937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900"/>
              <a:t>HTTP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900"/>
              <a:t>伺服器</a:t>
            </a:r>
            <a:endParaRPr lang="zh-TW" altLang="en-US" sz="1100"/>
          </a:p>
        </p:txBody>
      </p:sp>
      <p:sp>
        <p:nvSpPr>
          <p:cNvPr id="3089" name="Text Box 34"/>
          <p:cNvSpPr txBox="1">
            <a:spLocks noChangeArrowheads="1"/>
          </p:cNvSpPr>
          <p:nvPr/>
        </p:nvSpPr>
        <p:spPr bwMode="auto">
          <a:xfrm>
            <a:off x="3962400" y="2895600"/>
            <a:ext cx="7032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900"/>
              <a:t>路由器 </a:t>
            </a:r>
            <a:r>
              <a:rPr lang="en-US" altLang="zh-TW" sz="900"/>
              <a:t>(Router)</a:t>
            </a:r>
            <a:endParaRPr lang="en-US" altLang="zh-TW" sz="1100"/>
          </a:p>
        </p:txBody>
      </p:sp>
      <p:sp>
        <p:nvSpPr>
          <p:cNvPr id="3090" name="Text Box 35"/>
          <p:cNvSpPr txBox="1">
            <a:spLocks noChangeArrowheads="1"/>
          </p:cNvSpPr>
          <p:nvPr/>
        </p:nvSpPr>
        <p:spPr bwMode="auto">
          <a:xfrm>
            <a:off x="2590800" y="2278063"/>
            <a:ext cx="5921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900"/>
              <a:t>互聯網通訊閘</a:t>
            </a:r>
            <a:endParaRPr lang="zh-TW" altLang="en-US" sz="2700"/>
          </a:p>
        </p:txBody>
      </p:sp>
      <p:sp>
        <p:nvSpPr>
          <p:cNvPr id="3091" name="Text Box 36"/>
          <p:cNvSpPr txBox="1">
            <a:spLocks noChangeArrowheads="1"/>
          </p:cNvSpPr>
          <p:nvPr/>
        </p:nvSpPr>
        <p:spPr bwMode="auto">
          <a:xfrm>
            <a:off x="3775075" y="4164013"/>
            <a:ext cx="7620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900"/>
              <a:t>WebSAMS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900"/>
              <a:t>伺服器</a:t>
            </a:r>
            <a:endParaRPr lang="zh-TW" altLang="en-US" sz="1100"/>
          </a:p>
        </p:txBody>
      </p:sp>
      <p:sp>
        <p:nvSpPr>
          <p:cNvPr id="3092" name="Text Box 37"/>
          <p:cNvSpPr txBox="1">
            <a:spLocks noChangeArrowheads="1"/>
          </p:cNvSpPr>
          <p:nvPr/>
        </p:nvSpPr>
        <p:spPr bwMode="auto">
          <a:xfrm>
            <a:off x="1150938" y="1677988"/>
            <a:ext cx="592137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000" b="1"/>
              <a:t>互聯網</a:t>
            </a:r>
            <a:endParaRPr lang="zh-TW" altLang="en-US" sz="1100"/>
          </a:p>
        </p:txBody>
      </p:sp>
      <p:sp>
        <p:nvSpPr>
          <p:cNvPr id="3093" name="Oval 38"/>
          <p:cNvSpPr>
            <a:spLocks noChangeArrowheads="1"/>
          </p:cNvSpPr>
          <p:nvPr/>
        </p:nvSpPr>
        <p:spPr bwMode="auto">
          <a:xfrm>
            <a:off x="3013075" y="1420813"/>
            <a:ext cx="1863725" cy="1457325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94" name="Oval 39"/>
          <p:cNvSpPr>
            <a:spLocks noChangeArrowheads="1"/>
          </p:cNvSpPr>
          <p:nvPr/>
        </p:nvSpPr>
        <p:spPr bwMode="auto">
          <a:xfrm>
            <a:off x="3098800" y="3306763"/>
            <a:ext cx="1862138" cy="13716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95" name="Line 41"/>
          <p:cNvSpPr>
            <a:spLocks noChangeShapeType="1"/>
          </p:cNvSpPr>
          <p:nvPr/>
        </p:nvSpPr>
        <p:spPr bwMode="auto">
          <a:xfrm>
            <a:off x="3944938" y="2192338"/>
            <a:ext cx="508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3096" name="Line 42"/>
          <p:cNvSpPr>
            <a:spLocks noChangeShapeType="1"/>
          </p:cNvSpPr>
          <p:nvPr/>
        </p:nvSpPr>
        <p:spPr bwMode="auto">
          <a:xfrm>
            <a:off x="3944938" y="4078288"/>
            <a:ext cx="677862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pic>
        <p:nvPicPr>
          <p:cNvPr id="3097" name="Picture 43" descr="server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649663"/>
            <a:ext cx="6762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44" descr="server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763713"/>
            <a:ext cx="6762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9" name="AutoShape 46"/>
          <p:cNvSpPr>
            <a:spLocks noChangeArrowheads="1"/>
          </p:cNvSpPr>
          <p:nvPr/>
        </p:nvSpPr>
        <p:spPr bwMode="auto">
          <a:xfrm>
            <a:off x="5299075" y="1763713"/>
            <a:ext cx="1863725" cy="942975"/>
          </a:xfrm>
          <a:prstGeom prst="wedgeRoundRectCallout">
            <a:avLst>
              <a:gd name="adj1" fmla="val -109468"/>
              <a:gd name="adj2" fmla="val 22537"/>
              <a:gd name="adj3" fmla="val 16667"/>
            </a:avLst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/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8"/>
            </a:pPr>
            <a:r>
              <a:rPr lang="en-US" altLang="zh-TW" sz="900"/>
              <a:t>  </a:t>
            </a:r>
            <a:r>
              <a:rPr lang="zh-TW" altLang="en-US" sz="1000"/>
              <a:t>位於</a:t>
            </a:r>
            <a:r>
              <a:rPr lang="en-US" altLang="zh-TW" sz="1000"/>
              <a:t>ITED</a:t>
            </a:r>
            <a:r>
              <a:rPr lang="zh-TW" altLang="en-US" sz="1000"/>
              <a:t>網絡的中轉站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8"/>
            </a:pPr>
            <a:r>
              <a:rPr lang="zh-TW" altLang="en-US" sz="1000"/>
              <a:t>  不裝載任何資料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8"/>
            </a:pPr>
            <a:r>
              <a:rPr lang="zh-TW" altLang="en-US" sz="1000"/>
              <a:t>  透過此伺服器向</a:t>
            </a:r>
            <a:r>
              <a:rPr lang="en-US" altLang="zh-TW" sz="1000"/>
              <a:t>WebSAMS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000"/>
              <a:t>      </a:t>
            </a:r>
            <a:r>
              <a:rPr lang="zh-TW" altLang="en-US" sz="1000"/>
              <a:t>伺服器發出存取指令</a:t>
            </a:r>
            <a:endParaRPr lang="zh-TW" altLang="en-US" sz="900"/>
          </a:p>
        </p:txBody>
      </p:sp>
      <p:sp>
        <p:nvSpPr>
          <p:cNvPr id="3100" name="AutoShape 48"/>
          <p:cNvSpPr>
            <a:spLocks noChangeArrowheads="1"/>
          </p:cNvSpPr>
          <p:nvPr/>
        </p:nvSpPr>
        <p:spPr bwMode="auto">
          <a:xfrm>
            <a:off x="558800" y="3306763"/>
            <a:ext cx="1803400" cy="884237"/>
          </a:xfrm>
          <a:prstGeom prst="wedgeRoundRectCallout">
            <a:avLst>
              <a:gd name="adj1" fmla="val 62676"/>
              <a:gd name="adj2" fmla="val -138329"/>
              <a:gd name="adj3" fmla="val 16667"/>
            </a:avLst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/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8"/>
            </a:pPr>
            <a:r>
              <a:rPr lang="en-US" altLang="zh-TW" sz="900"/>
              <a:t>  </a:t>
            </a:r>
            <a:r>
              <a:rPr lang="zh-TW" altLang="en-US" sz="1000"/>
              <a:t>由互聯網供應商提供，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TW" altLang="en-US" sz="1000"/>
              <a:t>     可以是防火牆、</a:t>
            </a:r>
            <a:r>
              <a:rPr lang="en-US" altLang="zh-TW" sz="1000"/>
              <a:t>Proxy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TW" sz="1000"/>
              <a:t>     </a:t>
            </a:r>
            <a:r>
              <a:rPr lang="zh-TW" altLang="en-US" sz="1000"/>
              <a:t>伺服器或路由器</a:t>
            </a:r>
            <a:r>
              <a:rPr lang="zh-TW" altLang="en-US" sz="900"/>
              <a:t> </a:t>
            </a:r>
            <a:r>
              <a:rPr lang="en-US" altLang="zh-TW" sz="900"/>
              <a:t>(Router) </a:t>
            </a:r>
          </a:p>
        </p:txBody>
      </p:sp>
      <p:sp>
        <p:nvSpPr>
          <p:cNvPr id="3101" name="AutoShape 49"/>
          <p:cNvSpPr>
            <a:spLocks noChangeArrowheads="1"/>
          </p:cNvSpPr>
          <p:nvPr/>
        </p:nvSpPr>
        <p:spPr bwMode="auto">
          <a:xfrm>
            <a:off x="5807075" y="3306763"/>
            <a:ext cx="1439863" cy="600075"/>
          </a:xfrm>
          <a:prstGeom prst="wedgeRoundRectCallout">
            <a:avLst>
              <a:gd name="adj1" fmla="val -139194"/>
              <a:gd name="adj2" fmla="val -85977"/>
              <a:gd name="adj3" fmla="val 16667"/>
            </a:avLst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/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8"/>
            </a:pPr>
            <a:r>
              <a:rPr lang="en-US" altLang="zh-TW" sz="900"/>
              <a:t>  </a:t>
            </a:r>
            <a:r>
              <a:rPr lang="zh-TW" altLang="en-US" sz="1000"/>
              <a:t>只容許</a:t>
            </a:r>
            <a:r>
              <a:rPr lang="en-US" altLang="zh-TW" sz="1000"/>
              <a:t>HTTP</a:t>
            </a:r>
            <a:r>
              <a:rPr lang="zh-TW" altLang="en-US" sz="1000"/>
              <a:t>伺服器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TW" altLang="en-US" sz="1000"/>
              <a:t>      進入</a:t>
            </a:r>
            <a:r>
              <a:rPr lang="en-US" altLang="zh-TW" sz="1000"/>
              <a:t>SAMS</a:t>
            </a:r>
            <a:r>
              <a:rPr lang="zh-TW" altLang="en-US" sz="1000"/>
              <a:t>網絡</a:t>
            </a:r>
            <a:endParaRPr lang="zh-TW" altLang="en-US" sz="900"/>
          </a:p>
        </p:txBody>
      </p:sp>
      <p:graphicFrame>
        <p:nvGraphicFramePr>
          <p:cNvPr id="3102" name="Object 50"/>
          <p:cNvGraphicFramePr>
            <a:graphicFrameLocks noChangeAspect="1"/>
          </p:cNvGraphicFramePr>
          <p:nvPr/>
        </p:nvGraphicFramePr>
        <p:xfrm>
          <a:off x="609600" y="5105400"/>
          <a:ext cx="4079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Clip" r:id="rId12" imgW="9367114" imgH="14630400" progId="MS_ClipArt_Gallery.5">
                  <p:embed/>
                </p:oleObj>
              </mc:Choice>
              <mc:Fallback>
                <p:oleObj name="Clip" r:id="rId12" imgW="9367114" imgH="14630400" progId="MS_ClipArt_Gallery.5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05400"/>
                        <a:ext cx="40798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3" name="Rectangle 51"/>
          <p:cNvSpPr>
            <a:spLocks noChangeArrowheads="1"/>
          </p:cNvSpPr>
          <p:nvPr/>
        </p:nvSpPr>
        <p:spPr bwMode="auto">
          <a:xfrm>
            <a:off x="304800" y="5621338"/>
            <a:ext cx="7026275" cy="1628775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2101" name="WordArt 53"/>
          <p:cNvSpPr>
            <a:spLocks noChangeArrowheads="1" noChangeShapeType="1" noTextEdit="1"/>
          </p:cNvSpPr>
          <p:nvPr/>
        </p:nvSpPr>
        <p:spPr bwMode="auto">
          <a:xfrm>
            <a:off x="981075" y="992188"/>
            <a:ext cx="3451225" cy="20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zh-TW" altLang="en-US" sz="14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latin typeface="新細明體" panose="02020500000000000000" pitchFamily="18" charset="-120"/>
              </a:rPr>
              <a:t>來自互聯網及</a:t>
            </a:r>
            <a:r>
              <a:rPr lang="en-US" altLang="zh-TW" sz="14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latin typeface="新細明體" panose="02020500000000000000" pitchFamily="18" charset="-120"/>
              </a:rPr>
              <a:t>ITED</a:t>
            </a:r>
            <a:r>
              <a:rPr lang="zh-TW" altLang="en-US" sz="14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latin typeface="新細明體" panose="02020500000000000000" pitchFamily="18" charset="-120"/>
              </a:rPr>
              <a:t>網絡登入的系統保安</a:t>
            </a:r>
            <a:endParaRPr lang="zh-HK" altLang="en-US" sz="14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latin typeface="新細明體" panose="02020500000000000000" pitchFamily="18" charset="-120"/>
            </a:endParaRPr>
          </a:p>
        </p:txBody>
      </p:sp>
      <p:sp>
        <p:nvSpPr>
          <p:cNvPr id="3105" name="WordArt 54"/>
          <p:cNvSpPr>
            <a:spLocks noChangeArrowheads="1" noChangeShapeType="1" noTextEdit="1"/>
          </p:cNvSpPr>
          <p:nvPr/>
        </p:nvSpPr>
        <p:spPr bwMode="auto">
          <a:xfrm>
            <a:off x="981075" y="5364163"/>
            <a:ext cx="1206500" cy="20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14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新細明體" panose="02020500000000000000" pitchFamily="18" charset="-120"/>
              </a:rPr>
              <a:t>系統保安決定</a:t>
            </a:r>
            <a:endParaRPr lang="zh-HK" altLang="en-US" sz="14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新細明體" panose="02020500000000000000" pitchFamily="18" charset="-120"/>
            </a:endParaRPr>
          </a:p>
        </p:txBody>
      </p:sp>
      <p:sp>
        <p:nvSpPr>
          <p:cNvPr id="3106" name="Text Box 55"/>
          <p:cNvSpPr txBox="1">
            <a:spLocks noChangeArrowheads="1"/>
          </p:cNvSpPr>
          <p:nvPr/>
        </p:nvSpPr>
        <p:spPr bwMode="auto">
          <a:xfrm>
            <a:off x="2209800" y="5334000"/>
            <a:ext cx="40576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400"/>
              <a:t>(</a:t>
            </a:r>
            <a:r>
              <a:rPr lang="zh-TW" altLang="en-US" sz="1400"/>
              <a:t>若改變預設值，請考慮有關影響及得到校長同意</a:t>
            </a:r>
            <a:r>
              <a:rPr lang="en-US" altLang="zh-TW" sz="1400"/>
              <a:t>)</a:t>
            </a:r>
          </a:p>
        </p:txBody>
      </p:sp>
      <p:graphicFrame>
        <p:nvGraphicFramePr>
          <p:cNvPr id="3107" name="Object 60"/>
          <p:cNvGraphicFramePr>
            <a:graphicFrameLocks noChangeAspect="1"/>
          </p:cNvGraphicFramePr>
          <p:nvPr/>
        </p:nvGraphicFramePr>
        <p:xfrm>
          <a:off x="1233488" y="2963863"/>
          <a:ext cx="298450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Clip" r:id="rId14" imgW="868748" imgH="800064" progId="MS_ClipArt_Gallery.5">
                  <p:embed/>
                </p:oleObj>
              </mc:Choice>
              <mc:Fallback>
                <p:oleObj name="Clip" r:id="rId14" imgW="868748" imgH="800064" progId="MS_ClipArt_Gallery.5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2963863"/>
                        <a:ext cx="298450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8" name="Object 61"/>
          <p:cNvGraphicFramePr>
            <a:graphicFrameLocks noChangeAspect="1"/>
          </p:cNvGraphicFramePr>
          <p:nvPr/>
        </p:nvGraphicFramePr>
        <p:xfrm>
          <a:off x="6145213" y="1420813"/>
          <a:ext cx="300037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Clip" r:id="rId16" imgW="868748" imgH="800064" progId="MS_ClipArt_Gallery.5">
                  <p:embed/>
                </p:oleObj>
              </mc:Choice>
              <mc:Fallback>
                <p:oleObj name="Clip" r:id="rId16" imgW="868748" imgH="800064" progId="MS_ClipArt_Gallery.5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5213" y="1420813"/>
                        <a:ext cx="300037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9" name="Object 62"/>
          <p:cNvGraphicFramePr>
            <a:graphicFrameLocks noChangeAspect="1"/>
          </p:cNvGraphicFramePr>
          <p:nvPr/>
        </p:nvGraphicFramePr>
        <p:xfrm>
          <a:off x="6315075" y="2963863"/>
          <a:ext cx="300038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Clip" r:id="rId18" imgW="868748" imgH="800064" progId="MS_ClipArt_Gallery.5">
                  <p:embed/>
                </p:oleObj>
              </mc:Choice>
              <mc:Fallback>
                <p:oleObj name="Clip" r:id="rId18" imgW="868748" imgH="800064" progId="MS_ClipArt_Gallery.5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5075" y="2963863"/>
                        <a:ext cx="300038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0" name="Text Box 63"/>
          <p:cNvSpPr txBox="1">
            <a:spLocks noChangeArrowheads="1"/>
          </p:cNvSpPr>
          <p:nvPr/>
        </p:nvSpPr>
        <p:spPr bwMode="auto">
          <a:xfrm>
            <a:off x="727075" y="5884863"/>
            <a:ext cx="5913438" cy="127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 </a:t>
            </a:r>
            <a:r>
              <a:rPr lang="zh-TW" altLang="en-US" sz="1400"/>
              <a:t>是否開放互聯網登入？ </a:t>
            </a:r>
            <a:r>
              <a:rPr lang="en-US" altLang="zh-TW" sz="1400"/>
              <a:t>(</a:t>
            </a:r>
            <a:r>
              <a:rPr lang="zh-TW" altLang="en-US" sz="1400"/>
              <a:t>預設值</a:t>
            </a:r>
            <a:r>
              <a:rPr lang="en-US" altLang="zh-TW" sz="1400"/>
              <a:t>: </a:t>
            </a:r>
            <a:r>
              <a:rPr lang="zh-TW" altLang="en-US" sz="1400"/>
              <a:t>否</a:t>
            </a:r>
            <a:r>
              <a:rPr lang="en-US" altLang="zh-TW" sz="1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 </a:t>
            </a:r>
            <a:r>
              <a:rPr lang="zh-TW" altLang="en-US" sz="1400">
                <a:sym typeface="Wingdings" panose="05000000000000000000" pitchFamily="2" charset="2"/>
              </a:rPr>
              <a:t>是否開放</a:t>
            </a:r>
            <a:r>
              <a:rPr lang="en-US" altLang="zh-TW" sz="1400">
                <a:sym typeface="Wingdings" panose="05000000000000000000" pitchFamily="2" charset="2"/>
              </a:rPr>
              <a:t>ITED</a:t>
            </a:r>
            <a:r>
              <a:rPr lang="zh-TW" altLang="en-US" sz="1400">
                <a:sym typeface="Wingdings" panose="05000000000000000000" pitchFamily="2" charset="2"/>
              </a:rPr>
              <a:t>網絡登入？ </a:t>
            </a:r>
            <a:r>
              <a:rPr lang="en-US" altLang="zh-TW" sz="1400"/>
              <a:t>(</a:t>
            </a:r>
            <a:r>
              <a:rPr lang="zh-TW" altLang="en-US" sz="1400"/>
              <a:t>預設值</a:t>
            </a:r>
            <a:r>
              <a:rPr lang="en-US" altLang="zh-TW" sz="1400"/>
              <a:t>: </a:t>
            </a:r>
            <a:r>
              <a:rPr lang="zh-TW" altLang="en-US" sz="1400"/>
              <a:t>否</a:t>
            </a:r>
            <a:r>
              <a:rPr lang="en-US" altLang="zh-TW" sz="1400"/>
              <a:t>) </a:t>
            </a:r>
            <a:r>
              <a:rPr lang="zh-TW" altLang="en-US" sz="1400"/>
              <a:t>若開放，容許哪些工作站登入？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400">
                <a:sym typeface="Wingdings" panose="05000000000000000000" pitchFamily="2" charset="2"/>
              </a:rPr>
              <a:t> 哪些功能及操作可在互聯網及</a:t>
            </a:r>
            <a:r>
              <a:rPr lang="en-US" altLang="zh-TW" sz="1400">
                <a:sym typeface="Wingdings" panose="05000000000000000000" pitchFamily="2" charset="2"/>
              </a:rPr>
              <a:t>ITED</a:t>
            </a:r>
            <a:r>
              <a:rPr lang="zh-TW" altLang="en-US" sz="1400">
                <a:sym typeface="Wingdings" panose="05000000000000000000" pitchFamily="2" charset="2"/>
              </a:rPr>
              <a:t>網絡使用？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1400">
              <a:sym typeface="Wingdings" panose="05000000000000000000" pitchFamily="2" charset="2"/>
            </a:endParaRPr>
          </a:p>
        </p:txBody>
      </p:sp>
      <p:sp>
        <p:nvSpPr>
          <p:cNvPr id="3111" name="Rectangle 64"/>
          <p:cNvSpPr>
            <a:spLocks noChangeArrowheads="1"/>
          </p:cNvSpPr>
          <p:nvPr/>
        </p:nvSpPr>
        <p:spPr bwMode="auto">
          <a:xfrm>
            <a:off x="304800" y="7850188"/>
            <a:ext cx="7026275" cy="154305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112" name="WordArt 65"/>
          <p:cNvSpPr>
            <a:spLocks noChangeArrowheads="1" noChangeShapeType="1" noTextEdit="1"/>
          </p:cNvSpPr>
          <p:nvPr/>
        </p:nvSpPr>
        <p:spPr bwMode="auto">
          <a:xfrm>
            <a:off x="990600" y="7620000"/>
            <a:ext cx="804863" cy="20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HK" altLang="en-US" sz="14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新細明體" panose="02020500000000000000" pitchFamily="18" charset="-120"/>
              </a:rPr>
              <a:t>系統設定</a:t>
            </a:r>
          </a:p>
        </p:txBody>
      </p:sp>
      <p:pic>
        <p:nvPicPr>
          <p:cNvPr id="3113" name="Picture 66" descr="thumb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7421563"/>
            <a:ext cx="4159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727075" y="8001000"/>
            <a:ext cx="4241800" cy="127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1400" smtClean="0">
                <a:sym typeface="Wingdings" panose="05000000000000000000" pitchFamily="2" charset="2"/>
              </a:rPr>
              <a:t></a:t>
            </a:r>
            <a:r>
              <a:rPr lang="en-US" altLang="zh-TW" sz="1400" smtClean="0"/>
              <a:t> </a:t>
            </a:r>
            <a:r>
              <a:rPr lang="zh-TW" altLang="en-US" sz="1400" smtClean="0"/>
              <a:t>更改內設超級戶口密碼 “</a:t>
            </a:r>
            <a:r>
              <a:rPr lang="en-US" altLang="zh-TW" sz="1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sysadmin</a:t>
            </a:r>
            <a:r>
              <a:rPr lang="en-US" altLang="zh-TW" sz="1400" smtClean="0"/>
              <a:t>” </a:t>
            </a:r>
            <a:r>
              <a:rPr lang="zh-TW" altLang="en-US" sz="1400" smtClean="0"/>
              <a:t>及 “</a:t>
            </a:r>
            <a:r>
              <a:rPr lang="en-US" altLang="zh-TW" sz="1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asysadmin</a:t>
            </a:r>
            <a:r>
              <a:rPr lang="en-US" altLang="zh-TW" sz="1400" smtClean="0"/>
              <a:t>”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zh-TW" sz="1400" smtClean="0">
                <a:sym typeface="Wingdings" panose="05000000000000000000" pitchFamily="2" charset="2"/>
              </a:rPr>
              <a:t> </a:t>
            </a:r>
            <a:r>
              <a:rPr lang="zh-TW" altLang="en-US" sz="1400" smtClean="0">
                <a:sym typeface="Wingdings" panose="05000000000000000000" pitchFamily="2" charset="2"/>
              </a:rPr>
              <a:t>輸入中、英文校名</a:t>
            </a:r>
            <a:endParaRPr lang="zh-TW" altLang="en-US" sz="1400" smtClean="0"/>
          </a:p>
          <a:p>
            <a:pPr eaLnBrk="1" hangingPunct="1">
              <a:spcBef>
                <a:spcPct val="50000"/>
              </a:spcBef>
              <a:defRPr/>
            </a:pPr>
            <a:r>
              <a:rPr lang="zh-TW" altLang="en-US" sz="1400" smtClean="0">
                <a:sym typeface="Wingdings" panose="05000000000000000000" pitchFamily="2" charset="2"/>
              </a:rPr>
              <a:t> 設定用戶組權限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zh-TW" altLang="en-US" sz="1400" smtClean="0">
                <a:sym typeface="Wingdings" panose="05000000000000000000" pitchFamily="2" charset="2"/>
              </a:rPr>
              <a:t> 編配用戶入組</a:t>
            </a:r>
          </a:p>
        </p:txBody>
      </p:sp>
      <p:graphicFrame>
        <p:nvGraphicFramePr>
          <p:cNvPr id="3115" name="Object 80"/>
          <p:cNvGraphicFramePr>
            <a:graphicFrameLocks noChangeAspect="1"/>
          </p:cNvGraphicFramePr>
          <p:nvPr/>
        </p:nvGraphicFramePr>
        <p:xfrm>
          <a:off x="6019800" y="8077200"/>
          <a:ext cx="10795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Clip" r:id="rId21" imgW="13818413" imgH="14630400" progId="MS_ClipArt_Gallery.5">
                  <p:embed/>
                </p:oleObj>
              </mc:Choice>
              <mc:Fallback>
                <p:oleObj name="Clip" r:id="rId21" imgW="13818413" imgH="14630400" progId="MS_ClipArt_Gallery.5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8077200"/>
                        <a:ext cx="10795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6" name="Text Box 81"/>
          <p:cNvSpPr txBox="1">
            <a:spLocks noChangeArrowheads="1"/>
          </p:cNvSpPr>
          <p:nvPr/>
        </p:nvSpPr>
        <p:spPr bwMode="auto">
          <a:xfrm>
            <a:off x="6019800" y="8229600"/>
            <a:ext cx="66675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800" b="1">
                <a:solidFill>
                  <a:srgbClr val="FF3399"/>
                </a:solidFill>
              </a:rPr>
              <a:t>WebSAMS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en-US" sz="800" b="1">
                <a:solidFill>
                  <a:srgbClr val="FF3399"/>
                </a:solidFill>
              </a:rPr>
              <a:t>設定</a:t>
            </a:r>
          </a:p>
        </p:txBody>
      </p:sp>
      <p:graphicFrame>
        <p:nvGraphicFramePr>
          <p:cNvPr id="3117" name="Object 82"/>
          <p:cNvGraphicFramePr>
            <a:graphicFrameLocks noChangeAspect="1"/>
          </p:cNvGraphicFramePr>
          <p:nvPr/>
        </p:nvGraphicFramePr>
        <p:xfrm>
          <a:off x="6477000" y="6248400"/>
          <a:ext cx="747713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Clip" r:id="rId23" imgW="1592885" imgH="1868119" progId="MS_ClipArt_Gallery.5">
                  <p:embed/>
                </p:oleObj>
              </mc:Choice>
              <mc:Fallback>
                <p:oleObj name="Clip" r:id="rId23" imgW="1592885" imgH="1868119" progId="MS_ClipArt_Gallery.5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6248400"/>
                        <a:ext cx="747713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202</Words>
  <Application>Microsoft Office PowerPoint</Application>
  <PresentationFormat>自訂</PresentationFormat>
  <Paragraphs>33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Times New Roman</vt:lpstr>
      <vt:lpstr>新細明體</vt:lpstr>
      <vt:lpstr>Arial</vt:lpstr>
      <vt:lpstr>Calibri</vt:lpstr>
      <vt:lpstr>標楷體</vt:lpstr>
      <vt:lpstr>Wingdings</vt:lpstr>
      <vt:lpstr>Default Design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21</cp:revision>
  <cp:lastPrinted>2003-03-17T04:38:01Z</cp:lastPrinted>
  <dcterms:created xsi:type="dcterms:W3CDTF">2003-03-14T04:14:17Z</dcterms:created>
  <dcterms:modified xsi:type="dcterms:W3CDTF">2023-01-19T02:58:14Z</dcterms:modified>
</cp:coreProperties>
</file>