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7DD"/>
    <a:srgbClr val="9900CC"/>
    <a:srgbClr val="660033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45" d="100"/>
          <a:sy n="45" d="100"/>
        </p:scale>
        <p:origin x="2160" y="4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C1E454-78FB-44CD-AA90-2B75874B16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7C66-9B1C-40C1-A8F0-BEF2A73D2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79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F698-8F00-4758-A8CF-F0C3556C5F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386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4614-E27C-4989-9F22-8CD80F21F9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54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5BBF-3070-490F-AAEA-0B8CC6385A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013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F86E-42B4-49DF-81A3-959311FEB2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404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C4B6-CBBB-4357-BF7E-3FBD0E9E0B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302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416-15B8-44A8-AC1A-50E28E57EC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662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E4C62-7A99-45C2-8054-F5D41FD45F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724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EFAB-4AD3-4E8B-94B9-AA4C1CA087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297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C6155-F4CF-45A5-ACE6-0D7F254A9D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510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FF45D-50B8-4DFD-86AB-B01706AA4F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570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843FEE2A-DA40-4042-A6D7-834AD21A5E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8.wmf"/><Relationship Id="rId7" Type="http://schemas.openxmlformats.org/officeDocument/2006/relationships/image" Target="../media/image16.jpe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emf"/><Relationship Id="rId25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14.png"/><Relationship Id="rId15" Type="http://schemas.openxmlformats.org/officeDocument/2006/relationships/image" Target="../media/image5.wmf"/><Relationship Id="rId23" Type="http://schemas.openxmlformats.org/officeDocument/2006/relationships/image" Target="../media/image9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31" Type="http://schemas.openxmlformats.org/officeDocument/2006/relationships/image" Target="../media/image13.png"/><Relationship Id="rId4" Type="http://schemas.openxmlformats.org/officeDocument/2006/relationships/image" Target="../media/image1.emf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1.wmf"/><Relationship Id="rId30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228600"/>
          <a:ext cx="38100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多媒體項目" r:id="rId3" imgW="6271190" imgH="3429000" progId="MS_ClipArt_Gallery.2">
                  <p:embed/>
                </p:oleObj>
              </mc:Choice>
              <mc:Fallback>
                <p:oleObj name="多媒體項目" r:id="rId3" imgW="6271190" imgH="3429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38100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14600" y="304800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1400" b="1" dirty="0" smtClean="0">
                <a:latin typeface="+mj-lt"/>
              </a:rPr>
              <a:t>報告管理  </a:t>
            </a:r>
            <a:endParaRPr lang="en-US" altLang="zh-TW" sz="1400" b="1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altLang="zh-TW" sz="1400" b="1" dirty="0" smtClean="0">
                <a:latin typeface="+mj-lt"/>
              </a:rPr>
              <a:t>Report Management</a:t>
            </a:r>
            <a:endParaRPr lang="en-US" altLang="zh-TW" dirty="0" smtClean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19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0292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Text Box 63"/>
          <p:cNvSpPr txBox="1">
            <a:spLocks noChangeArrowheads="1"/>
          </p:cNvSpPr>
          <p:nvPr/>
        </p:nvSpPr>
        <p:spPr bwMode="auto">
          <a:xfrm>
            <a:off x="609600" y="5181600"/>
            <a:ext cx="3657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200">
                <a:latin typeface="新細明體" panose="02020500000000000000" pitchFamily="18" charset="-120"/>
              </a:rPr>
              <a:t>輸入搜尋條件，以列出有權讀取的報告</a:t>
            </a:r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533400" y="8289925"/>
            <a:ext cx="2841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>
                <a:latin typeface="Arial" panose="020B0604020202020204" pitchFamily="34" charset="0"/>
              </a:rPr>
              <a:t>每個報告都預設一「系統提供」範本</a:t>
            </a:r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產製報告</a:t>
            </a:r>
          </a:p>
        </p:txBody>
      </p:sp>
      <p:sp>
        <p:nvSpPr>
          <p:cNvPr id="3084" name="AutoShape 86"/>
          <p:cNvSpPr>
            <a:spLocks noChangeArrowheads="1"/>
          </p:cNvSpPr>
          <p:nvPr/>
        </p:nvSpPr>
        <p:spPr bwMode="auto">
          <a:xfrm>
            <a:off x="3200400" y="998538"/>
            <a:ext cx="2514600" cy="533400"/>
          </a:xfrm>
          <a:prstGeom prst="wedgeRoundRectCallout">
            <a:avLst>
              <a:gd name="adj1" fmla="val -62880"/>
              <a:gd name="adj2" fmla="val -416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/>
              <a:t>系統使用 </a:t>
            </a:r>
            <a:r>
              <a:rPr lang="en-US" altLang="zh-TW" sz="1200"/>
              <a:t>Crystal Reports </a:t>
            </a:r>
            <a:r>
              <a:rPr lang="zh-TW" altLang="en-US" sz="1200"/>
              <a:t>處理報告</a:t>
            </a:r>
          </a:p>
        </p:txBody>
      </p:sp>
      <p:sp>
        <p:nvSpPr>
          <p:cNvPr id="3085" name="Text Box 88"/>
          <p:cNvSpPr txBox="1">
            <a:spLocks noChangeArrowheads="1"/>
          </p:cNvSpPr>
          <p:nvPr/>
        </p:nvSpPr>
        <p:spPr bwMode="auto">
          <a:xfrm>
            <a:off x="838200" y="1828800"/>
            <a:ext cx="1676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400">
                <a:sym typeface="Wingdings" panose="05000000000000000000" pitchFamily="2" charset="2"/>
              </a:rPr>
              <a:t>在各模組內操作</a:t>
            </a: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838200" y="2727325"/>
            <a:ext cx="1676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 </a:t>
            </a:r>
            <a:r>
              <a:rPr lang="zh-TW" altLang="en-US" sz="1400">
                <a:sym typeface="Wingdings" panose="05000000000000000000" pitchFamily="2" charset="2"/>
              </a:rPr>
              <a:t>輸入列印條件 </a:t>
            </a:r>
            <a:endParaRPr lang="en-US" altLang="zh-TW" sz="1400">
              <a:sym typeface="Wingdings" panose="05000000000000000000" pitchFamily="2" charset="2"/>
            </a:endParaRPr>
          </a:p>
        </p:txBody>
      </p:sp>
      <p:sp>
        <p:nvSpPr>
          <p:cNvPr id="3087" name="Text Box 110"/>
          <p:cNvSpPr txBox="1">
            <a:spLocks noChangeArrowheads="1"/>
          </p:cNvSpPr>
          <p:nvPr/>
        </p:nvSpPr>
        <p:spPr bwMode="auto">
          <a:xfrm>
            <a:off x="838200" y="2286000"/>
            <a:ext cx="14763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zh-TW" altLang="en-US" sz="1400">
                <a:sym typeface="Wingdings" panose="05000000000000000000" pitchFamily="2" charset="2"/>
              </a:rPr>
              <a:t>選取所需</a:t>
            </a:r>
            <a:r>
              <a:rPr lang="zh-TW" altLang="en-US" sz="1400">
                <a:latin typeface="新細明體" panose="02020500000000000000" pitchFamily="18" charset="-120"/>
                <a:sym typeface="Wingdings" panose="05000000000000000000" pitchFamily="2" charset="2"/>
              </a:rPr>
              <a:t>範本</a:t>
            </a:r>
            <a:r>
              <a:rPr lang="zh-TW" altLang="en-US" sz="140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88" name="Text Box 116"/>
          <p:cNvSpPr txBox="1">
            <a:spLocks noChangeArrowheads="1"/>
          </p:cNvSpPr>
          <p:nvPr/>
        </p:nvSpPr>
        <p:spPr bwMode="auto">
          <a:xfrm>
            <a:off x="838200" y="3495675"/>
            <a:ext cx="3959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</a:t>
            </a:r>
            <a:r>
              <a:rPr lang="zh-TW" altLang="en-US" sz="1400">
                <a:latin typeface="新細明體" panose="02020500000000000000" pitchFamily="18" charset="-120"/>
                <a:sym typeface="Wingdings" panose="05000000000000000000" pitchFamily="2" charset="2"/>
              </a:rPr>
              <a:t>按</a:t>
            </a:r>
            <a:r>
              <a:rPr lang="zh-TW" altLang="en-US" sz="1400" b="1">
                <a:solidFill>
                  <a:srgbClr val="9900CC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「預覽及列印」</a:t>
            </a:r>
            <a:r>
              <a:rPr lang="zh-TW" altLang="en-US" sz="1400">
                <a:latin typeface="新細明體" panose="02020500000000000000" pitchFamily="18" charset="-120"/>
                <a:sym typeface="Wingdings" panose="05000000000000000000" pitchFamily="2" charset="2"/>
              </a:rPr>
              <a:t>鍵</a:t>
            </a:r>
            <a:r>
              <a:rPr lang="zh-TW" altLang="en-US" sz="1400">
                <a:sym typeface="Wingdings" panose="05000000000000000000" pitchFamily="2" charset="2"/>
              </a:rPr>
              <a:t>產生報告，在新視窗顯現</a:t>
            </a: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990600" y="4648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報告存庫</a:t>
            </a:r>
          </a:p>
        </p:txBody>
      </p:sp>
      <p:sp>
        <p:nvSpPr>
          <p:cNvPr id="3090" name="Text Box 121"/>
          <p:cNvSpPr txBox="1">
            <a:spLocks noChangeArrowheads="1"/>
          </p:cNvSpPr>
          <p:nvPr/>
        </p:nvSpPr>
        <p:spPr bwMode="auto">
          <a:xfrm>
            <a:off x="609600" y="5637213"/>
            <a:ext cx="39528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200">
                <a:latin typeface="新細明體" panose="02020500000000000000" pitchFamily="18" charset="-120"/>
              </a:rPr>
              <a:t>每位用戶對自己所產製的報告，均有權限觀看及删除</a:t>
            </a:r>
          </a:p>
        </p:txBody>
      </p:sp>
      <p:sp>
        <p:nvSpPr>
          <p:cNvPr id="3091" name="WordArt 130"/>
          <p:cNvSpPr>
            <a:spLocks noChangeArrowheads="1" noChangeShapeType="1" noTextEdit="1"/>
          </p:cNvSpPr>
          <p:nvPr/>
        </p:nvSpPr>
        <p:spPr bwMode="auto">
          <a:xfrm>
            <a:off x="990600" y="6934200"/>
            <a:ext cx="36195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範本</a:t>
            </a:r>
          </a:p>
        </p:txBody>
      </p:sp>
      <p:sp>
        <p:nvSpPr>
          <p:cNvPr id="3092" name="Text Box 134"/>
          <p:cNvSpPr txBox="1">
            <a:spLocks noChangeArrowheads="1"/>
          </p:cNvSpPr>
          <p:nvPr/>
        </p:nvSpPr>
        <p:spPr bwMode="auto">
          <a:xfrm>
            <a:off x="533400" y="8564563"/>
            <a:ext cx="32766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/>
              <a:t>可下載範本，然後利用 </a:t>
            </a:r>
            <a:r>
              <a:rPr lang="en-US" altLang="zh-TW" sz="1200"/>
              <a:t>Crystal Reports </a:t>
            </a:r>
            <a:r>
              <a:rPr lang="zh-TW" altLang="en-US" sz="1200"/>
              <a:t>修改，然後上載</a:t>
            </a:r>
          </a:p>
        </p:txBody>
      </p:sp>
      <p:pic>
        <p:nvPicPr>
          <p:cNvPr id="3093" name="Picture 147" descr="D:\Data Conversion chart\tick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05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AutoShape 151"/>
          <p:cNvSpPr>
            <a:spLocks noChangeArrowheads="1"/>
          </p:cNvSpPr>
          <p:nvPr/>
        </p:nvSpPr>
        <p:spPr bwMode="auto">
          <a:xfrm>
            <a:off x="4495800" y="1752600"/>
            <a:ext cx="1533525" cy="1219200"/>
          </a:xfrm>
          <a:prstGeom prst="wedgeEllipseCallout">
            <a:avLst>
              <a:gd name="adj1" fmla="val -176472"/>
              <a:gd name="adj2" fmla="val 859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GB" altLang="zh-HK"/>
          </a:p>
        </p:txBody>
      </p:sp>
      <p:sp>
        <p:nvSpPr>
          <p:cNvPr id="3095" name="Text Box 152"/>
          <p:cNvSpPr txBox="1">
            <a:spLocks noChangeArrowheads="1"/>
          </p:cNvSpPr>
          <p:nvPr/>
        </p:nvSpPr>
        <p:spPr bwMode="auto">
          <a:xfrm>
            <a:off x="4648200" y="1900238"/>
            <a:ext cx="132238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報告類別 </a:t>
            </a:r>
            <a:r>
              <a:rPr lang="en-US" altLang="zh-TW" sz="1000">
                <a:sym typeface="Wingdings" panose="05000000000000000000" pitchFamily="2" charset="2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語言 </a:t>
            </a:r>
            <a:r>
              <a:rPr lang="en-US" altLang="zh-TW" sz="1000">
                <a:sym typeface="Wingdings" panose="05000000000000000000" pitchFamily="2" charset="2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報告名稱</a:t>
            </a:r>
            <a:r>
              <a:rPr lang="en-US" altLang="zh-TW" sz="1000">
                <a:sym typeface="Wingdings" panose="05000000000000000000" pitchFamily="2" charset="2"/>
              </a:rPr>
              <a:t>〔</a:t>
            </a:r>
            <a:r>
              <a:rPr lang="zh-TW" altLang="en-US" sz="1000">
                <a:sym typeface="Wingdings" panose="05000000000000000000" pitchFamily="2" charset="2"/>
              </a:rPr>
              <a:t>編號</a:t>
            </a:r>
            <a:r>
              <a:rPr lang="en-US" altLang="zh-TW" sz="1000">
                <a:sym typeface="Wingdings" panose="05000000000000000000" pitchFamily="2" charset="2"/>
              </a:rPr>
              <a:t>〕?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>
                <a:sym typeface="Wingdings" panose="05000000000000000000" pitchFamily="2" charset="2"/>
              </a:rPr>
              <a:t>範本說明 </a:t>
            </a:r>
            <a:r>
              <a:rPr lang="en-US" altLang="zh-TW" sz="1000">
                <a:sym typeface="Wingdings" panose="05000000000000000000" pitchFamily="2" charset="2"/>
              </a:rPr>
              <a:t>?</a:t>
            </a:r>
          </a:p>
        </p:txBody>
      </p:sp>
      <p:sp>
        <p:nvSpPr>
          <p:cNvPr id="3096" name="Text Box 163"/>
          <p:cNvSpPr txBox="1">
            <a:spLocks noChangeArrowheads="1"/>
          </p:cNvSpPr>
          <p:nvPr/>
        </p:nvSpPr>
        <p:spPr bwMode="auto">
          <a:xfrm>
            <a:off x="1039813" y="3063875"/>
            <a:ext cx="42941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000"/>
              <a:t>如年度、班別</a:t>
            </a:r>
            <a:r>
              <a:rPr lang="en-US" altLang="zh-TW" sz="1000"/>
              <a:t>…..  </a:t>
            </a:r>
            <a:r>
              <a:rPr lang="zh-TW" altLang="en-US" sz="1000"/>
              <a:t>及報告格式</a:t>
            </a:r>
            <a:r>
              <a:rPr lang="en-US" altLang="zh-TW" sz="1000"/>
              <a:t>〔PDF, WORD, RICHTEXT </a:t>
            </a:r>
            <a:r>
              <a:rPr lang="zh-TW" altLang="en-US" sz="1000"/>
              <a:t>或 </a:t>
            </a:r>
            <a:r>
              <a:rPr lang="en-US" altLang="zh-TW" sz="1000"/>
              <a:t>EXCEL〕</a:t>
            </a:r>
          </a:p>
        </p:txBody>
      </p:sp>
      <p:sp>
        <p:nvSpPr>
          <p:cNvPr id="3097" name="Text Box 166"/>
          <p:cNvSpPr txBox="1">
            <a:spLocks noChangeArrowheads="1"/>
          </p:cNvSpPr>
          <p:nvPr/>
        </p:nvSpPr>
        <p:spPr bwMode="auto">
          <a:xfrm>
            <a:off x="914400" y="4114800"/>
            <a:ext cx="403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﹡</a:t>
            </a:r>
            <a:r>
              <a:rPr lang="zh-TW" altLang="en-US" sz="14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en-US" altLang="zh-TW" sz="14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 </a:t>
            </a:r>
            <a:r>
              <a:rPr lang="zh-TW" altLang="en-US" sz="14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1400" b="1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模組的報告，產製後自動儲存在存庫中</a:t>
            </a:r>
            <a:r>
              <a:rPr lang="zh-TW" altLang="en-US" sz="140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98" name="Text Box 167"/>
          <p:cNvSpPr txBox="1">
            <a:spLocks noChangeArrowheads="1"/>
          </p:cNvSpPr>
          <p:nvPr/>
        </p:nvSpPr>
        <p:spPr bwMode="auto">
          <a:xfrm>
            <a:off x="5029200" y="4114800"/>
            <a:ext cx="1828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200"/>
              <a:t>〔</a:t>
            </a:r>
            <a:r>
              <a:rPr lang="zh-TW" altLang="en-US" sz="1200"/>
              <a:t>按</a:t>
            </a:r>
            <a:r>
              <a:rPr lang="zh-TW" altLang="en-US" sz="1200" b="1">
                <a:solidFill>
                  <a:srgbClr val="9900CC"/>
                </a:solidFill>
              </a:rPr>
              <a:t>「報告存檔」</a:t>
            </a:r>
            <a:r>
              <a:rPr lang="zh-TW" altLang="en-US" sz="1200">
                <a:latin typeface="新細明體" panose="02020500000000000000" pitchFamily="18" charset="-120"/>
                <a:sym typeface="Wingdings" panose="05000000000000000000" pitchFamily="2" charset="2"/>
              </a:rPr>
              <a:t>鍵</a:t>
            </a:r>
            <a:r>
              <a:rPr lang="en-US" altLang="zh-TW" sz="1200"/>
              <a:t>〕</a:t>
            </a:r>
          </a:p>
        </p:txBody>
      </p:sp>
      <p:sp>
        <p:nvSpPr>
          <p:cNvPr id="3099" name="Text Box 169"/>
          <p:cNvSpPr txBox="1">
            <a:spLocks noChangeArrowheads="1"/>
          </p:cNvSpPr>
          <p:nvPr/>
        </p:nvSpPr>
        <p:spPr bwMode="auto">
          <a:xfrm>
            <a:off x="609600" y="6096000"/>
            <a:ext cx="51054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>
                <a:sym typeface="Wingdings" panose="05000000000000000000" pitchFamily="2" charset="2"/>
              </a:rPr>
              <a:t> </a:t>
            </a:r>
            <a:r>
              <a:rPr lang="zh-TW" altLang="en-US" sz="1200">
                <a:sym typeface="Wingdings" panose="05000000000000000000" pitchFamily="2" charset="2"/>
              </a:rPr>
              <a:t>「網上校管系統管理員」或「校長」用戶組可查看存庫內的所有報告</a:t>
            </a:r>
          </a:p>
        </p:txBody>
      </p:sp>
      <p:sp>
        <p:nvSpPr>
          <p:cNvPr id="3100" name="Text Box 170"/>
          <p:cNvSpPr txBox="1">
            <a:spLocks noChangeArrowheads="1"/>
          </p:cNvSpPr>
          <p:nvPr/>
        </p:nvSpPr>
        <p:spPr bwMode="auto">
          <a:xfrm>
            <a:off x="646113" y="7481888"/>
            <a:ext cx="8413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300" b="1">
                <a:solidFill>
                  <a:srgbClr val="9900CC"/>
                </a:solidFill>
                <a:latin typeface="Arial" panose="020B0604020202020204" pitchFamily="34" charset="0"/>
              </a:rPr>
              <a:t>編修範本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01" name="Text Box 171"/>
          <p:cNvSpPr txBox="1">
            <a:spLocks noChangeArrowheads="1"/>
          </p:cNvSpPr>
          <p:nvPr/>
        </p:nvSpPr>
        <p:spPr bwMode="auto">
          <a:xfrm>
            <a:off x="3962400" y="7473950"/>
            <a:ext cx="8413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300" b="1">
                <a:solidFill>
                  <a:srgbClr val="9900CC"/>
                </a:solidFill>
                <a:latin typeface="Arial" panose="020B0604020202020204" pitchFamily="34" charset="0"/>
              </a:rPr>
              <a:t>上載範本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02" name="Text Box 172"/>
          <p:cNvSpPr txBox="1">
            <a:spLocks noChangeArrowheads="1"/>
          </p:cNvSpPr>
          <p:nvPr/>
        </p:nvSpPr>
        <p:spPr bwMode="auto">
          <a:xfrm>
            <a:off x="3848100" y="7997825"/>
            <a:ext cx="28035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zh-TW" altLang="en-US" sz="1200">
                <a:sym typeface="Wingdings" panose="05000000000000000000" pitchFamily="2" charset="2"/>
              </a:rPr>
              <a:t>用戶</a:t>
            </a:r>
            <a:r>
              <a:rPr lang="zh-TW" altLang="en-US" sz="1200"/>
              <a:t>上載</a:t>
            </a:r>
            <a:r>
              <a:rPr lang="zh-TW" altLang="en-US" sz="1200">
                <a:sym typeface="Wingdings" panose="05000000000000000000" pitchFamily="2" charset="2"/>
              </a:rPr>
              <a:t>的</a:t>
            </a:r>
            <a:r>
              <a:rPr lang="zh-TW" altLang="en-US" sz="1200"/>
              <a:t>範本為「用戶</a:t>
            </a:r>
            <a:r>
              <a:rPr lang="zh-TW" altLang="en-US" sz="1200">
                <a:latin typeface="Arial" panose="020B0604020202020204" pitchFamily="34" charset="0"/>
              </a:rPr>
              <a:t>編製</a:t>
            </a:r>
            <a:r>
              <a:rPr lang="zh-TW" altLang="en-US" sz="1200"/>
              <a:t>」範本</a:t>
            </a:r>
          </a:p>
        </p:txBody>
      </p:sp>
      <p:sp>
        <p:nvSpPr>
          <p:cNvPr id="3103" name="Text Box 173"/>
          <p:cNvSpPr txBox="1">
            <a:spLocks noChangeArrowheads="1"/>
          </p:cNvSpPr>
          <p:nvPr/>
        </p:nvSpPr>
        <p:spPr bwMode="auto">
          <a:xfrm>
            <a:off x="3854450" y="8407400"/>
            <a:ext cx="29972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>
                <a:sym typeface="Wingdings" panose="05000000000000000000" pitchFamily="2" charset="2"/>
              </a:rPr>
              <a:t>「用戶編製」</a:t>
            </a:r>
            <a:r>
              <a:rPr lang="zh-TW" altLang="en-US" sz="1200"/>
              <a:t>範本可在相關模組中找到</a:t>
            </a:r>
          </a:p>
        </p:txBody>
      </p:sp>
      <p:graphicFrame>
        <p:nvGraphicFramePr>
          <p:cNvPr id="3104" name="Object 174"/>
          <p:cNvGraphicFramePr>
            <a:graphicFrameLocks noChangeAspect="1"/>
          </p:cNvGraphicFramePr>
          <p:nvPr/>
        </p:nvGraphicFramePr>
        <p:xfrm>
          <a:off x="1600200" y="7467600"/>
          <a:ext cx="336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多媒體項目" r:id="rId8" imgW="2014396" imgH="2284491" progId="MS_ClipArt_Gallery.2">
                  <p:embed/>
                </p:oleObj>
              </mc:Choice>
              <mc:Fallback>
                <p:oleObj name="多媒體項目" r:id="rId8" imgW="2014396" imgH="2284491" progId="MS_ClipArt_Gallery.2">
                  <p:embed/>
                  <p:pic>
                    <p:nvPicPr>
                      <p:cNvPr id="0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7467600"/>
                        <a:ext cx="336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5" name="Object 175"/>
          <p:cNvGraphicFramePr>
            <a:graphicFrameLocks noChangeAspect="1"/>
          </p:cNvGraphicFramePr>
          <p:nvPr/>
        </p:nvGraphicFramePr>
        <p:xfrm>
          <a:off x="533400" y="6858000"/>
          <a:ext cx="338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多媒體項目" r:id="rId10" imgW="1781251" imgH="2002536" progId="MS_ClipArt_Gallery.2">
                  <p:embed/>
                </p:oleObj>
              </mc:Choice>
              <mc:Fallback>
                <p:oleObj name="多媒體項目" r:id="rId10" imgW="1781251" imgH="2002536" progId="MS_ClipArt_Gallery.2">
                  <p:embed/>
                  <p:pic>
                    <p:nvPicPr>
                      <p:cNvPr id="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0"/>
                        <a:ext cx="338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6" name="Object 177"/>
          <p:cNvGraphicFramePr>
            <a:graphicFrameLocks noChangeAspect="1"/>
          </p:cNvGraphicFramePr>
          <p:nvPr/>
        </p:nvGraphicFramePr>
        <p:xfrm>
          <a:off x="5029200" y="74676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多媒體項目" r:id="rId12" imgW="1700543" imgH="1831818" progId="MS_ClipArt_Gallery.2">
                  <p:embed/>
                </p:oleObj>
              </mc:Choice>
              <mc:Fallback>
                <p:oleObj name="多媒體項目" r:id="rId12" imgW="1700543" imgH="1831818" progId="MS_ClipArt_Gallery.2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4676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7" name="Object 178"/>
          <p:cNvGraphicFramePr>
            <a:graphicFrameLocks noChangeAspect="1"/>
          </p:cNvGraphicFramePr>
          <p:nvPr/>
        </p:nvGraphicFramePr>
        <p:xfrm>
          <a:off x="457200" y="45720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多媒體項目" r:id="rId14" imgW="3713430" imgH="3468986" progId="MS_ClipArt_Gallery.2">
                  <p:embed/>
                </p:oleObj>
              </mc:Choice>
              <mc:Fallback>
                <p:oleObj name="多媒體項目" r:id="rId14" imgW="3713430" imgH="3468986" progId="MS_ClipArt_Gallery.2">
                  <p:embed/>
                  <p:pic>
                    <p:nvPicPr>
                      <p:cNvPr id="0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Text Box 181"/>
          <p:cNvSpPr txBox="1">
            <a:spLocks noChangeArrowheads="1"/>
          </p:cNvSpPr>
          <p:nvPr/>
        </p:nvSpPr>
        <p:spPr bwMode="auto">
          <a:xfrm>
            <a:off x="3859213" y="8770938"/>
            <a:ext cx="2535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>
                <a:sym typeface="Wingdings" panose="05000000000000000000" pitchFamily="2" charset="2"/>
              </a:rPr>
              <a:t>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/>
              <a:t>只有「用戶</a:t>
            </a:r>
            <a:r>
              <a:rPr lang="zh-TW" altLang="en-US" sz="1200">
                <a:latin typeface="Arial" panose="020B0604020202020204" pitchFamily="34" charset="0"/>
              </a:rPr>
              <a:t>編製</a:t>
            </a:r>
            <a:r>
              <a:rPr lang="zh-TW" altLang="en-US" sz="1200"/>
              <a:t>」範本才可刪除</a:t>
            </a:r>
          </a:p>
        </p:txBody>
      </p:sp>
      <p:graphicFrame>
        <p:nvGraphicFramePr>
          <p:cNvPr id="3109" name="Object 182"/>
          <p:cNvGraphicFramePr>
            <a:graphicFrameLocks noChangeAspect="1"/>
          </p:cNvGraphicFramePr>
          <p:nvPr/>
        </p:nvGraphicFramePr>
        <p:xfrm>
          <a:off x="2212975" y="895350"/>
          <a:ext cx="644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多媒體項目" r:id="rId16" imgW="1714588" imgH="1828872" progId="MS_ClipArt_Gallery.2">
                  <p:embed/>
                </p:oleObj>
              </mc:Choice>
              <mc:Fallback>
                <p:oleObj name="多媒體項目" r:id="rId16" imgW="1714588" imgH="1828872" progId="MS_ClipArt_Gallery.2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895350"/>
                        <a:ext cx="644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183"/>
          <p:cNvGraphicFramePr>
            <a:graphicFrameLocks noChangeAspect="1"/>
          </p:cNvGraphicFramePr>
          <p:nvPr/>
        </p:nvGraphicFramePr>
        <p:xfrm>
          <a:off x="5486400" y="5943600"/>
          <a:ext cx="919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多媒體項目" r:id="rId18" imgW="3357245" imgH="1788160" progId="MS_ClipArt_Gallery.2">
                  <p:embed/>
                </p:oleObj>
              </mc:Choice>
              <mc:Fallback>
                <p:oleObj name="多媒體項目" r:id="rId18" imgW="3357245" imgH="1788160" progId="MS_ClipArt_Gallery.2">
                  <p:embed/>
                  <p:pic>
                    <p:nvPicPr>
                      <p:cNvPr id="0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9191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184"/>
          <p:cNvGraphicFramePr>
            <a:graphicFrameLocks noChangeAspect="1"/>
          </p:cNvGraphicFramePr>
          <p:nvPr/>
        </p:nvGraphicFramePr>
        <p:xfrm>
          <a:off x="2514600" y="1752600"/>
          <a:ext cx="4429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多媒體項目" r:id="rId20" imgW="1686962" imgH="1738265" progId="MS_ClipArt_Gallery.2">
                  <p:embed/>
                </p:oleObj>
              </mc:Choice>
              <mc:Fallback>
                <p:oleObj name="多媒體項目" r:id="rId20" imgW="1686962" imgH="1738265" progId="MS_ClipArt_Gallery.2">
                  <p:embed/>
                  <p:pic>
                    <p:nvPicPr>
                      <p:cNvPr id="0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4429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185"/>
          <p:cNvGraphicFramePr>
            <a:graphicFrameLocks noChangeAspect="1"/>
          </p:cNvGraphicFramePr>
          <p:nvPr/>
        </p:nvGraphicFramePr>
        <p:xfrm>
          <a:off x="2362200" y="2286000"/>
          <a:ext cx="4572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多媒體項目" r:id="rId22" imgW="1679753" imgH="1546250" progId="MS_ClipArt_Gallery.2">
                  <p:embed/>
                </p:oleObj>
              </mc:Choice>
              <mc:Fallback>
                <p:oleObj name="多媒體項目" r:id="rId22" imgW="1679753" imgH="1546250" progId="MS_ClipArt_Gallery.2">
                  <p:embed/>
                  <p:pic>
                    <p:nvPicPr>
                      <p:cNvPr id="0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0"/>
                        <a:ext cx="4572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188"/>
          <p:cNvGraphicFramePr>
            <a:graphicFrameLocks noChangeAspect="1"/>
          </p:cNvGraphicFramePr>
          <p:nvPr/>
        </p:nvGraphicFramePr>
        <p:xfrm>
          <a:off x="4929188" y="3084513"/>
          <a:ext cx="5334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多媒體項目" r:id="rId24" imgW="3803964" imgH="3450879" progId="MS_ClipArt_Gallery.2">
                  <p:embed/>
                </p:oleObj>
              </mc:Choice>
              <mc:Fallback>
                <p:oleObj name="多媒體項目" r:id="rId24" imgW="3803964" imgH="3450879" progId="MS_ClipArt_Gallery.2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3084513"/>
                        <a:ext cx="5334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4" name="Object 190"/>
          <p:cNvGraphicFramePr>
            <a:graphicFrameLocks noChangeAspect="1"/>
          </p:cNvGraphicFramePr>
          <p:nvPr/>
        </p:nvGraphicFramePr>
        <p:xfrm>
          <a:off x="4495800" y="5486400"/>
          <a:ext cx="690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多媒體項目" r:id="rId26" imgW="1837944" imgH="1367028" progId="MS_ClipArt_Gallery.2">
                  <p:embed/>
                </p:oleObj>
              </mc:Choice>
              <mc:Fallback>
                <p:oleObj name="多媒體項目" r:id="rId26" imgW="1837944" imgH="1367028" progId="MS_ClipArt_Gallery.2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486400"/>
                        <a:ext cx="6905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5" name="Object 191"/>
          <p:cNvGraphicFramePr>
            <a:graphicFrameLocks noChangeAspect="1"/>
          </p:cNvGraphicFramePr>
          <p:nvPr/>
        </p:nvGraphicFramePr>
        <p:xfrm>
          <a:off x="5410200" y="2971800"/>
          <a:ext cx="1905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點陣圖影像" r:id="rId28" imgW="4210638" imgH="2666667" progId="Paint.Picture">
                  <p:embed/>
                </p:oleObj>
              </mc:Choice>
              <mc:Fallback>
                <p:oleObj name="點陣圖影像" r:id="rId28" imgW="4210638" imgH="2666667" progId="Paint.Picture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71800"/>
                        <a:ext cx="19050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6" name="Object 193"/>
          <p:cNvGraphicFramePr>
            <a:graphicFrameLocks noChangeAspect="1"/>
          </p:cNvGraphicFramePr>
          <p:nvPr/>
        </p:nvGraphicFramePr>
        <p:xfrm>
          <a:off x="2286000" y="7391400"/>
          <a:ext cx="1600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點陣圖影像" r:id="rId30" imgW="3352381" imgH="1943371" progId="Paint.Picture">
                  <p:embed/>
                </p:oleObj>
              </mc:Choice>
              <mc:Fallback>
                <p:oleObj name="點陣圖影像" r:id="rId30" imgW="3352381" imgH="1943371" progId="Paint.Picture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7391400"/>
                        <a:ext cx="16002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222</Words>
  <Application>Microsoft Office PowerPoint</Application>
  <PresentationFormat>自訂</PresentationFormat>
  <Paragraphs>27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Wingdings</vt:lpstr>
      <vt:lpstr>標楷體</vt:lpstr>
      <vt:lpstr>預設簡報設計</vt:lpstr>
      <vt:lpstr>Microsoft 多媒體藝廊</vt:lpstr>
      <vt:lpstr>點陣圖影像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44</cp:revision>
  <cp:lastPrinted>2003-06-15T08:41:04Z</cp:lastPrinted>
  <dcterms:created xsi:type="dcterms:W3CDTF">2003-03-14T04:14:17Z</dcterms:created>
  <dcterms:modified xsi:type="dcterms:W3CDTF">2023-01-19T02:59:17Z</dcterms:modified>
</cp:coreProperties>
</file>