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12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12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12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1200" b="1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9900"/>
    <a:srgbClr val="0000FF"/>
    <a:srgbClr val="FF3300"/>
    <a:srgbClr val="CC00CC"/>
    <a:srgbClr val="963D1A"/>
    <a:srgbClr val="0033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4" autoAdjust="0"/>
  </p:normalViewPr>
  <p:slideViewPr>
    <p:cSldViewPr>
      <p:cViewPr varScale="1">
        <p:scale>
          <a:sx n="66" d="100"/>
          <a:sy n="66" d="100"/>
        </p:scale>
        <p:origin x="1968" y="60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23B159-DFDD-4428-B7D1-EE6ED473C75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7E363F8-78B5-405C-9AE1-2DE2B59640CB}">
      <dgm:prSet phldrT="[Text]" custT="1"/>
      <dgm:spPr>
        <a:solidFill>
          <a:schemeClr val="bg1"/>
        </a:solidFill>
      </dgm:spPr>
      <dgm:t>
        <a:bodyPr/>
        <a:lstStyle/>
        <a:p>
          <a:pPr>
            <a:spcAft>
              <a:spcPct val="35000"/>
            </a:spcAft>
          </a:pPr>
          <a:r>
            <a:rPr lang="zh-TW" altLang="en-US" sz="1200" b="1" dirty="0" smtClean="0"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+mj-ea"/>
              <a:ea typeface="+mj-ea"/>
            </a:rPr>
            <a:t>六月 </a:t>
          </a:r>
          <a:r>
            <a:rPr lang="en-US" altLang="zh-TW" sz="1200" b="1" dirty="0" smtClean="0"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+mj-ea"/>
              <a:ea typeface="+mj-ea"/>
            </a:rPr>
            <a:t>/ </a:t>
          </a:r>
          <a:r>
            <a:rPr lang="zh-TW" altLang="en-US" sz="1200" b="1" dirty="0" smtClean="0"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+mj-ea"/>
              <a:ea typeface="+mj-ea"/>
            </a:rPr>
            <a:t>七月</a:t>
          </a:r>
          <a:endParaRPr lang="en-US" altLang="zh-TW" sz="1200" b="1" dirty="0" smtClean="0">
            <a:solidFill>
              <a:srgbClr val="0000FF"/>
            </a:solidFill>
            <a:effectLst>
              <a:outerShdw dist="35921" dir="2700000" algn="ctr" rotWithShape="0">
                <a:srgbClr val="C0C0C0">
                  <a:alpha val="79999"/>
                </a:srgbClr>
              </a:outerShdw>
            </a:effectLst>
            <a:latin typeface="+mj-ea"/>
            <a:ea typeface="+mj-ea"/>
          </a:endParaRPr>
        </a:p>
        <a:p>
          <a:pPr>
            <a:spcAft>
              <a:spcPts val="0"/>
            </a:spcAft>
          </a:pPr>
          <a:r>
            <a:rPr lang="zh-TW" altLang="en-US" sz="1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第一階段</a:t>
          </a:r>
          <a:endParaRPr lang="en-US" altLang="zh-TW" sz="11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ea"/>
            <a:ea typeface="+mj-ea"/>
          </a:endParaRPr>
        </a:p>
        <a:p>
          <a:pPr>
            <a:spcAft>
              <a:spcPts val="0"/>
            </a:spcAft>
          </a:pPr>
          <a:r>
            <a:rPr lang="zh-TW" altLang="en-US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rPr>
            <a:t>公開考試報名</a:t>
          </a:r>
          <a:endParaRPr lang="en-US" altLang="zh-TW" sz="12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endParaRPr>
        </a:p>
        <a:p>
          <a:pPr>
            <a:spcAft>
              <a:spcPts val="0"/>
            </a:spcAft>
          </a:pPr>
          <a:endParaRPr lang="en-US" altLang="zh-TW" sz="4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endParaRPr>
        </a:p>
        <a:p>
          <a:pPr>
            <a:spcAft>
              <a:spcPct val="35000"/>
            </a:spcAft>
          </a:pPr>
          <a:r>
            <a:rPr lang="en-US" altLang="zh-TW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適用於丙類科目</a:t>
          </a:r>
          <a:r>
            <a:rPr lang="en-US" altLang="zh-TW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en-US" altLang="zh-HK" sz="900" b="1" dirty="0">
            <a:solidFill>
              <a:schemeClr val="tx1"/>
            </a:solidFill>
          </a:endParaRPr>
        </a:p>
      </dgm:t>
    </dgm:pt>
    <dgm:pt modelId="{E87F9568-288C-4B6F-B00E-D81198358520}" type="parTrans" cxnId="{927AF0F1-E8F4-400A-A7FF-CDECD103F99F}">
      <dgm:prSet/>
      <dgm:spPr/>
      <dgm:t>
        <a:bodyPr/>
        <a:lstStyle/>
        <a:p>
          <a:endParaRPr lang="en-US" altLang="zh-HK"/>
        </a:p>
      </dgm:t>
    </dgm:pt>
    <dgm:pt modelId="{E8B980B5-7A0B-47EB-84DE-64B2B77A1515}" type="sibTrans" cxnId="{927AF0F1-E8F4-400A-A7FF-CDECD103F99F}">
      <dgm:prSet/>
      <dgm:spPr/>
      <dgm:t>
        <a:bodyPr/>
        <a:lstStyle/>
        <a:p>
          <a:endParaRPr lang="en-US" altLang="zh-HK"/>
        </a:p>
      </dgm:t>
    </dgm:pt>
    <dgm:pt modelId="{735CD018-B133-48FA-8CB7-57491DC450DC}">
      <dgm:prSet phldrT="[Text]" custT="1"/>
      <dgm:spPr>
        <a:solidFill>
          <a:schemeClr val="bg1"/>
        </a:solidFill>
      </dgm:spPr>
      <dgm:t>
        <a:bodyPr/>
        <a:lstStyle/>
        <a:p>
          <a:pPr>
            <a:spcAft>
              <a:spcPct val="35000"/>
            </a:spcAft>
          </a:pPr>
          <a:r>
            <a:rPr lang="zh-TW" altLang="en-US" sz="1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 panose="02020500000000000000" pitchFamily="18" charset="-120"/>
            </a:rPr>
            <a:t>九月 </a:t>
          </a:r>
          <a:r>
            <a:rPr lang="en-US" altLang="zh-TW" sz="1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 panose="02020500000000000000" pitchFamily="18" charset="-120"/>
            </a:rPr>
            <a:t>/ </a:t>
          </a:r>
          <a:r>
            <a:rPr lang="zh-TW" altLang="en-US" sz="1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 panose="02020500000000000000" pitchFamily="18" charset="-120"/>
            </a:rPr>
            <a:t>十月</a:t>
          </a:r>
          <a:endParaRPr lang="en-US" altLang="zh-TW" sz="1200" b="1" dirty="0" smtClean="0">
            <a:solidFill>
              <a:srgbClr val="0000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新細明體" panose="02020500000000000000" pitchFamily="18" charset="-120"/>
          </a:endParaRPr>
        </a:p>
        <a:p>
          <a:pPr>
            <a:spcAft>
              <a:spcPts val="0"/>
            </a:spcAft>
          </a:pPr>
          <a:r>
            <a:rPr lang="zh-TW" altLang="en-US" sz="11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第二階段</a:t>
          </a:r>
          <a:endParaRPr lang="en-US" altLang="zh-TW" sz="11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ea"/>
            <a:ea typeface="+mj-ea"/>
          </a:endParaRPr>
        </a:p>
        <a:p>
          <a:pPr>
            <a:spcAft>
              <a:spcPts val="0"/>
            </a:spcAft>
          </a:pPr>
          <a:r>
            <a:rPr lang="zh-TW" altLang="en-US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rPr>
            <a:t>公開考試報名</a:t>
          </a:r>
          <a:endParaRPr lang="en-US" altLang="zh-TW" sz="12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endParaRPr>
        </a:p>
        <a:p>
          <a:pPr>
            <a:spcAft>
              <a:spcPts val="0"/>
            </a:spcAft>
          </a:pPr>
          <a:endParaRPr lang="en-US" altLang="zh-TW" sz="400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endParaRPr>
        </a:p>
        <a:p>
          <a:pPr>
            <a:spcAft>
              <a:spcPts val="0"/>
            </a:spcAft>
          </a:pPr>
          <a:r>
            <a:rPr lang="en-US" altLang="zh-TW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適用於甲類和乙類科目</a:t>
          </a:r>
          <a:r>
            <a:rPr lang="en-US" altLang="zh-TW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en-US" altLang="zh-HK" sz="900" b="1" dirty="0">
            <a:solidFill>
              <a:schemeClr val="tx1"/>
            </a:solidFill>
          </a:endParaRPr>
        </a:p>
      </dgm:t>
    </dgm:pt>
    <dgm:pt modelId="{EC5A3CCA-76EF-48BD-873C-802D495B3865}" type="parTrans" cxnId="{AEA7BC14-C7FD-4A96-863A-5B1BD4977CCC}">
      <dgm:prSet/>
      <dgm:spPr/>
      <dgm:t>
        <a:bodyPr/>
        <a:lstStyle/>
        <a:p>
          <a:endParaRPr lang="en-US" altLang="zh-HK"/>
        </a:p>
      </dgm:t>
    </dgm:pt>
    <dgm:pt modelId="{0207A431-7C30-4AD4-913C-F81253765BEA}" type="sibTrans" cxnId="{AEA7BC14-C7FD-4A96-863A-5B1BD4977CCC}">
      <dgm:prSet/>
      <dgm:spPr/>
      <dgm:t>
        <a:bodyPr/>
        <a:lstStyle/>
        <a:p>
          <a:endParaRPr lang="en-US" altLang="zh-HK"/>
        </a:p>
      </dgm:t>
    </dgm:pt>
    <dgm:pt modelId="{C0495A6D-CA77-4FC2-B53F-10FC859C4988}">
      <dgm:prSet phldrT="[Text]" custT="1"/>
      <dgm:spPr>
        <a:solidFill>
          <a:srgbClr val="CC00CC"/>
        </a:solidFill>
      </dgm:spPr>
      <dgm:t>
        <a:bodyPr/>
        <a:lstStyle/>
        <a:p>
          <a:r>
            <a:rPr lang="zh-HK" altLang="zh-TW" sz="105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傳送</a:t>
          </a:r>
          <a:endParaRPr lang="en-US" altLang="zh-TW" sz="1050" b="1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zh-TW" altLang="en-US" sz="1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報考資料</a:t>
          </a:r>
          <a:endParaRPr lang="en-US" altLang="zh-TW" sz="1200" b="1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US" altLang="zh-TW" sz="1000" b="0" dirty="0" smtClean="0">
              <a:solidFill>
                <a:srgbClr val="99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rPr>
            <a:t>(</a:t>
          </a:r>
          <a:r>
            <a:rPr lang="zh-TW" altLang="en-US" sz="1000" b="1" dirty="0" smtClean="0">
              <a:solidFill>
                <a:srgbClr val="99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聯遞系統</a:t>
          </a:r>
          <a:r>
            <a:rPr lang="en-US" altLang="zh-TW" sz="1000" b="0" dirty="0" smtClean="0">
              <a:solidFill>
                <a:srgbClr val="99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en-US" altLang="zh-HK" sz="600" dirty="0">
            <a:solidFill>
              <a:srgbClr val="99FF99"/>
            </a:solidFill>
          </a:endParaRPr>
        </a:p>
      </dgm:t>
    </dgm:pt>
    <dgm:pt modelId="{B23907D1-8AD6-463E-9322-C88380E209F7}" type="parTrans" cxnId="{1B81B094-D2E0-4BF5-985D-B93557B00F2F}">
      <dgm:prSet/>
      <dgm:spPr/>
      <dgm:t>
        <a:bodyPr/>
        <a:lstStyle/>
        <a:p>
          <a:endParaRPr lang="en-US" altLang="zh-HK"/>
        </a:p>
      </dgm:t>
    </dgm:pt>
    <dgm:pt modelId="{CF4E38C3-C660-4704-A1D6-C5F6200B3C84}" type="sibTrans" cxnId="{1B81B094-D2E0-4BF5-985D-B93557B00F2F}">
      <dgm:prSet/>
      <dgm:spPr/>
      <dgm:t>
        <a:bodyPr/>
        <a:lstStyle/>
        <a:p>
          <a:endParaRPr lang="en-US" altLang="zh-HK"/>
        </a:p>
      </dgm:t>
    </dgm:pt>
    <dgm:pt modelId="{6BCD97AD-9006-472F-A7E1-90422626A588}" type="pres">
      <dgm:prSet presAssocID="{A123B159-DFDD-4428-B7D1-EE6ED473C753}" presName="CompostProcess" presStyleCnt="0">
        <dgm:presLayoutVars>
          <dgm:dir/>
          <dgm:resizeHandles val="exact"/>
        </dgm:presLayoutVars>
      </dgm:prSet>
      <dgm:spPr/>
    </dgm:pt>
    <dgm:pt modelId="{22E5291D-4FAB-41C9-A8AF-4526885EAFE8}" type="pres">
      <dgm:prSet presAssocID="{A123B159-DFDD-4428-B7D1-EE6ED473C753}" presName="arrow" presStyleLbl="bgShp" presStyleIdx="0" presStyleCnt="1" custScaleX="117647" custLinFactNeighborX="-11635" custLinFactNeighborY="-123"/>
      <dgm:spPr>
        <a:solidFill>
          <a:srgbClr val="CC00CC"/>
        </a:solidFill>
        <a:ln>
          <a:solidFill>
            <a:srgbClr val="CC00CC"/>
          </a:solidFill>
        </a:ln>
      </dgm:spPr>
      <dgm:t>
        <a:bodyPr/>
        <a:lstStyle/>
        <a:p>
          <a:endParaRPr lang="zh-TW" altLang="en-US"/>
        </a:p>
      </dgm:t>
    </dgm:pt>
    <dgm:pt modelId="{924F0DAD-4C19-48A1-8F37-48F235187917}" type="pres">
      <dgm:prSet presAssocID="{A123B159-DFDD-4428-B7D1-EE6ED473C753}" presName="linearProcess" presStyleCnt="0"/>
      <dgm:spPr/>
    </dgm:pt>
    <dgm:pt modelId="{95F636CA-0488-4CEC-9563-123F27CF760C}" type="pres">
      <dgm:prSet presAssocID="{D7E363F8-78B5-405C-9AE1-2DE2B59640CB}" presName="textNode" presStyleLbl="node1" presStyleIdx="0" presStyleCnt="3" custLinFactNeighborX="68495" custLinFactNeighborY="-1057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36CB6C31-835E-4888-B4A5-06CC1F063109}" type="pres">
      <dgm:prSet presAssocID="{E8B980B5-7A0B-47EB-84DE-64B2B77A1515}" presName="sibTrans" presStyleCnt="0"/>
      <dgm:spPr/>
    </dgm:pt>
    <dgm:pt modelId="{A5CDF46E-9869-4375-996B-CEECE3455285}" type="pres">
      <dgm:prSet presAssocID="{735CD018-B133-48FA-8CB7-57491DC450DC}" presName="textNode" presStyleLbl="node1" presStyleIdx="1" presStyleCnt="3" custScaleX="127186" custLinFactNeighborX="39021" custLinFactNeighborY="-753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  <dgm:pt modelId="{0405E0F3-8919-40B2-B5ED-98159D7DB8F8}" type="pres">
      <dgm:prSet presAssocID="{0207A431-7C30-4AD4-913C-F81253765BEA}" presName="sibTrans" presStyleCnt="0"/>
      <dgm:spPr/>
    </dgm:pt>
    <dgm:pt modelId="{8AD7F3BD-95BB-4443-AF73-FE729DC42105}" type="pres">
      <dgm:prSet presAssocID="{C0495A6D-CA77-4FC2-B53F-10FC859C4988}" presName="textNode" presStyleLbl="node1" presStyleIdx="2" presStyleCnt="3" custScaleX="78983" custScaleY="92793" custLinFactNeighborX="14179" custLinFactNeighborY="66235">
        <dgm:presLayoutVars>
          <dgm:bulletEnabled val="1"/>
        </dgm:presLayoutVars>
      </dgm:prSet>
      <dgm:spPr/>
      <dgm:t>
        <a:bodyPr/>
        <a:lstStyle/>
        <a:p>
          <a:endParaRPr lang="en-US" altLang="zh-HK"/>
        </a:p>
      </dgm:t>
    </dgm:pt>
  </dgm:ptLst>
  <dgm:cxnLst>
    <dgm:cxn modelId="{ABA63DC2-6D1C-404A-B211-76B69C26F703}" type="presOf" srcId="{A123B159-DFDD-4428-B7D1-EE6ED473C753}" destId="{6BCD97AD-9006-472F-A7E1-90422626A588}" srcOrd="0" destOrd="0" presId="urn:microsoft.com/office/officeart/2005/8/layout/hProcess9"/>
    <dgm:cxn modelId="{3801D320-2304-479F-86C2-BEC6FE2F1956}" type="presOf" srcId="{735CD018-B133-48FA-8CB7-57491DC450DC}" destId="{A5CDF46E-9869-4375-996B-CEECE3455285}" srcOrd="0" destOrd="0" presId="urn:microsoft.com/office/officeart/2005/8/layout/hProcess9"/>
    <dgm:cxn modelId="{AEA7BC14-C7FD-4A96-863A-5B1BD4977CCC}" srcId="{A123B159-DFDD-4428-B7D1-EE6ED473C753}" destId="{735CD018-B133-48FA-8CB7-57491DC450DC}" srcOrd="1" destOrd="0" parTransId="{EC5A3CCA-76EF-48BD-873C-802D495B3865}" sibTransId="{0207A431-7C30-4AD4-913C-F81253765BEA}"/>
    <dgm:cxn modelId="{1B81B094-D2E0-4BF5-985D-B93557B00F2F}" srcId="{A123B159-DFDD-4428-B7D1-EE6ED473C753}" destId="{C0495A6D-CA77-4FC2-B53F-10FC859C4988}" srcOrd="2" destOrd="0" parTransId="{B23907D1-8AD6-463E-9322-C88380E209F7}" sibTransId="{CF4E38C3-C660-4704-A1D6-C5F6200B3C84}"/>
    <dgm:cxn modelId="{223DB0AE-73AF-4F74-80FB-DE74260F97AD}" type="presOf" srcId="{C0495A6D-CA77-4FC2-B53F-10FC859C4988}" destId="{8AD7F3BD-95BB-4443-AF73-FE729DC42105}" srcOrd="0" destOrd="0" presId="urn:microsoft.com/office/officeart/2005/8/layout/hProcess9"/>
    <dgm:cxn modelId="{9DF481D6-C2B8-4BEF-8993-E205563B9520}" type="presOf" srcId="{D7E363F8-78B5-405C-9AE1-2DE2B59640CB}" destId="{95F636CA-0488-4CEC-9563-123F27CF760C}" srcOrd="0" destOrd="0" presId="urn:microsoft.com/office/officeart/2005/8/layout/hProcess9"/>
    <dgm:cxn modelId="{927AF0F1-E8F4-400A-A7FF-CDECD103F99F}" srcId="{A123B159-DFDD-4428-B7D1-EE6ED473C753}" destId="{D7E363F8-78B5-405C-9AE1-2DE2B59640CB}" srcOrd="0" destOrd="0" parTransId="{E87F9568-288C-4B6F-B00E-D81198358520}" sibTransId="{E8B980B5-7A0B-47EB-84DE-64B2B77A1515}"/>
    <dgm:cxn modelId="{3E851C2E-3DA8-4AA6-93D1-B7581F60693C}" type="presParOf" srcId="{6BCD97AD-9006-472F-A7E1-90422626A588}" destId="{22E5291D-4FAB-41C9-A8AF-4526885EAFE8}" srcOrd="0" destOrd="0" presId="urn:microsoft.com/office/officeart/2005/8/layout/hProcess9"/>
    <dgm:cxn modelId="{39B12EEA-565E-4BD0-ACAC-6DB5792850F4}" type="presParOf" srcId="{6BCD97AD-9006-472F-A7E1-90422626A588}" destId="{924F0DAD-4C19-48A1-8F37-48F235187917}" srcOrd="1" destOrd="0" presId="urn:microsoft.com/office/officeart/2005/8/layout/hProcess9"/>
    <dgm:cxn modelId="{E986174E-4569-40CF-B90C-03B73DEAE9E9}" type="presParOf" srcId="{924F0DAD-4C19-48A1-8F37-48F235187917}" destId="{95F636CA-0488-4CEC-9563-123F27CF760C}" srcOrd="0" destOrd="0" presId="urn:microsoft.com/office/officeart/2005/8/layout/hProcess9"/>
    <dgm:cxn modelId="{B17780B7-A8DB-4597-AB54-66E25BFCF5B2}" type="presParOf" srcId="{924F0DAD-4C19-48A1-8F37-48F235187917}" destId="{36CB6C31-835E-4888-B4A5-06CC1F063109}" srcOrd="1" destOrd="0" presId="urn:microsoft.com/office/officeart/2005/8/layout/hProcess9"/>
    <dgm:cxn modelId="{D0ED2B64-C0EF-41B4-A38C-71DDA82213D1}" type="presParOf" srcId="{924F0DAD-4C19-48A1-8F37-48F235187917}" destId="{A5CDF46E-9869-4375-996B-CEECE3455285}" srcOrd="2" destOrd="0" presId="urn:microsoft.com/office/officeart/2005/8/layout/hProcess9"/>
    <dgm:cxn modelId="{08C53473-DBD6-4F5F-8484-5714EFDFEEAB}" type="presParOf" srcId="{924F0DAD-4C19-48A1-8F37-48F235187917}" destId="{0405E0F3-8919-40B2-B5ED-98159D7DB8F8}" srcOrd="3" destOrd="0" presId="urn:microsoft.com/office/officeart/2005/8/layout/hProcess9"/>
    <dgm:cxn modelId="{4CEEBCFC-756B-49CE-9F5B-4523F7EA5364}" type="presParOf" srcId="{924F0DAD-4C19-48A1-8F37-48F235187917}" destId="{8AD7F3BD-95BB-4443-AF73-FE729DC4210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5291D-4FAB-41C9-A8AF-4526885EAFE8}">
      <dsp:nvSpPr>
        <dsp:cNvPr id="0" name=""/>
        <dsp:cNvSpPr/>
      </dsp:nvSpPr>
      <dsp:spPr>
        <a:xfrm>
          <a:off x="0" y="0"/>
          <a:ext cx="4056722" cy="2139950"/>
        </a:xfrm>
        <a:prstGeom prst="rightArrow">
          <a:avLst/>
        </a:prstGeom>
        <a:solidFill>
          <a:srgbClr val="CC00CC"/>
        </a:solidFill>
        <a:ln>
          <a:solidFill>
            <a:srgbClr val="CC00CC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F636CA-0488-4CEC-9563-123F27CF760C}">
      <dsp:nvSpPr>
        <dsp:cNvPr id="0" name=""/>
        <dsp:cNvSpPr/>
      </dsp:nvSpPr>
      <dsp:spPr>
        <a:xfrm>
          <a:off x="121707" y="632937"/>
          <a:ext cx="1209292" cy="85598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+mj-ea"/>
              <a:ea typeface="+mj-ea"/>
            </a:rPr>
            <a:t>六月 </a:t>
          </a:r>
          <a:r>
            <a:rPr lang="en-US" altLang="zh-TW" sz="1200" b="1" kern="1200" dirty="0" smtClean="0"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+mj-ea"/>
              <a:ea typeface="+mj-ea"/>
            </a:rPr>
            <a:t>/ </a:t>
          </a:r>
          <a:r>
            <a:rPr lang="zh-TW" altLang="en-US" sz="1200" b="1" kern="1200" dirty="0" smtClean="0">
              <a:solidFill>
                <a:srgbClr val="0000FF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+mj-ea"/>
              <a:ea typeface="+mj-ea"/>
            </a:rPr>
            <a:t>七月</a:t>
          </a:r>
          <a:endParaRPr lang="en-US" altLang="zh-TW" sz="1200" b="1" kern="1200" dirty="0" smtClean="0">
            <a:solidFill>
              <a:srgbClr val="0000FF"/>
            </a:solidFill>
            <a:effectLst>
              <a:outerShdw dist="35921" dir="2700000" algn="ctr" rotWithShape="0">
                <a:srgbClr val="C0C0C0">
                  <a:alpha val="79999"/>
                </a:srgbClr>
              </a:outerShdw>
            </a:effectLst>
            <a:latin typeface="+mj-ea"/>
            <a:ea typeface="+mj-e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1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第一階段</a:t>
          </a:r>
          <a:endParaRPr lang="en-US" altLang="zh-TW" sz="11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ea"/>
            <a:ea typeface="+mj-e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rPr>
            <a:t>公開考試報名</a:t>
          </a:r>
          <a:endParaRPr lang="en-US" altLang="zh-TW" sz="12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US" altLang="zh-TW" sz="4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9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9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適用於丙類科目</a:t>
          </a:r>
          <a:r>
            <a:rPr lang="en-US" altLang="zh-TW" sz="9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en-US" altLang="zh-HK" sz="900" b="1" kern="1200" dirty="0">
            <a:solidFill>
              <a:schemeClr val="tx1"/>
            </a:solidFill>
          </a:endParaRPr>
        </a:p>
      </dsp:txBody>
      <dsp:txXfrm>
        <a:off x="163492" y="674722"/>
        <a:ext cx="1125722" cy="772410"/>
      </dsp:txXfrm>
    </dsp:sp>
    <dsp:sp modelId="{A5CDF46E-9869-4375-996B-CEECE3455285}">
      <dsp:nvSpPr>
        <dsp:cNvPr id="0" name=""/>
        <dsp:cNvSpPr/>
      </dsp:nvSpPr>
      <dsp:spPr>
        <a:xfrm>
          <a:off x="1455052" y="635539"/>
          <a:ext cx="1538050" cy="855980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 panose="02020500000000000000" pitchFamily="18" charset="-120"/>
            </a:rPr>
            <a:t>九月 </a:t>
          </a:r>
          <a:r>
            <a:rPr lang="en-US" altLang="zh-TW" sz="1200" b="1" kern="12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 panose="02020500000000000000" pitchFamily="18" charset="-120"/>
            </a:rPr>
            <a:t>/ </a:t>
          </a:r>
          <a:r>
            <a:rPr lang="zh-TW" altLang="en-US" sz="1200" b="1" kern="12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 panose="02020500000000000000" pitchFamily="18" charset="-120"/>
            </a:rPr>
            <a:t>十月</a:t>
          </a:r>
          <a:endParaRPr lang="en-US" altLang="zh-TW" sz="1200" b="1" kern="1200" dirty="0" smtClean="0">
            <a:solidFill>
              <a:srgbClr val="0000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新細明體" panose="02020500000000000000" pitchFamily="18" charset="-12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1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rPr>
            <a:t>第二階段</a:t>
          </a:r>
          <a:endParaRPr lang="en-US" altLang="zh-TW" sz="11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j-ea"/>
            <a:ea typeface="+mj-ea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zh-TW" altLang="en-US" sz="12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rPr>
            <a:t>公開考試報名</a:t>
          </a:r>
          <a:endParaRPr lang="en-US" altLang="zh-TW" sz="12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en-US" altLang="zh-TW" sz="4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altLang="zh-TW" sz="9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9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適用於甲類和乙類科目</a:t>
          </a:r>
          <a:r>
            <a:rPr lang="en-US" altLang="zh-TW" sz="9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en-US" altLang="zh-HK" sz="900" b="1" kern="1200" dirty="0">
            <a:solidFill>
              <a:schemeClr val="tx1"/>
            </a:solidFill>
          </a:endParaRPr>
        </a:p>
      </dsp:txBody>
      <dsp:txXfrm>
        <a:off x="1496837" y="677324"/>
        <a:ext cx="1454480" cy="772410"/>
      </dsp:txXfrm>
    </dsp:sp>
    <dsp:sp modelId="{8AD7F3BD-95BB-4443-AF73-FE729DC42105}">
      <dsp:nvSpPr>
        <dsp:cNvPr id="0" name=""/>
        <dsp:cNvSpPr/>
      </dsp:nvSpPr>
      <dsp:spPr>
        <a:xfrm>
          <a:off x="3101589" y="1239788"/>
          <a:ext cx="955135" cy="794289"/>
        </a:xfrm>
        <a:prstGeom prst="roundRect">
          <a:avLst/>
        </a:prstGeom>
        <a:solidFill>
          <a:srgbClr val="CC00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zh-TW" sz="105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傳送</a:t>
          </a:r>
          <a:endParaRPr lang="en-US" altLang="zh-TW" sz="1050" b="1" kern="120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200" b="1" kern="1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報考資料</a:t>
          </a:r>
          <a:endParaRPr lang="en-US" altLang="zh-TW" sz="1200" b="1" kern="1200" dirty="0" smtClean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000" b="0" kern="1200" dirty="0" smtClean="0">
              <a:solidFill>
                <a:srgbClr val="99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rPr>
            <a:t>(</a:t>
          </a:r>
          <a:r>
            <a:rPr lang="zh-TW" altLang="en-US" sz="1000" b="1" kern="1200" dirty="0" smtClean="0">
              <a:solidFill>
                <a:srgbClr val="99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聯遞系統</a:t>
          </a:r>
          <a:r>
            <a:rPr lang="en-US" altLang="zh-TW" sz="1000" b="0" kern="1200" dirty="0" smtClean="0">
              <a:solidFill>
                <a:srgbClr val="99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en-US" altLang="zh-HK" sz="600" kern="1200" dirty="0">
            <a:solidFill>
              <a:srgbClr val="99FF99"/>
            </a:solidFill>
          </a:endParaRPr>
        </a:p>
      </dsp:txBody>
      <dsp:txXfrm>
        <a:off x="3140363" y="1278562"/>
        <a:ext cx="877587" cy="716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4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0" tIns="45785" rIns="91570" bIns="4578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0" tIns="45785" rIns="91570" bIns="457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0" tIns="45785" rIns="91570" bIns="45785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2925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0" tIns="45785" rIns="91570" bIns="457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b="0"/>
            </a:lvl1pPr>
          </a:lstStyle>
          <a:p>
            <a:pPr>
              <a:defRPr/>
            </a:pPr>
            <a:fld id="{3A615E7F-95D4-432E-8C60-7D3C5C16610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71500" y="3195638"/>
            <a:ext cx="6477000" cy="22050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5829300"/>
            <a:ext cx="5334000" cy="2628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B4AC8-C8F8-4BCB-BD28-F8E1645E924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8723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E3D4E-5A63-40F6-8483-A04F7191EF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058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B7DEE-22F4-49C4-AAB7-E50643B72E3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D5617-C1FD-43B5-97DC-291C022BBB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2381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1663" y="6610350"/>
            <a:ext cx="6477000" cy="20431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1663" y="4360863"/>
            <a:ext cx="6477000" cy="22494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E00E-760D-4CB2-A81C-D135ABAE892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244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2764D-4A92-487B-9AD0-518A264ADA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791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12750"/>
            <a:ext cx="6858000" cy="17145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303463"/>
            <a:ext cx="3367088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1000" y="3262313"/>
            <a:ext cx="3367088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70325" y="2303463"/>
            <a:ext cx="3368675" cy="958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70325" y="3262313"/>
            <a:ext cx="3368675" cy="5927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E91B5-42AA-4735-8934-BC61C4BD33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4117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0ADA0-3E2B-4F04-B759-8669CE84FD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2098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84BA5-161A-4FB1-A141-A6F5814BBE4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81907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09575"/>
            <a:ext cx="2506663" cy="174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79738" y="409575"/>
            <a:ext cx="4259262" cy="8780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2152650"/>
            <a:ext cx="2506663" cy="70373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BAD29-400E-4B14-A699-42B2A7BB649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4695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93838" y="7200900"/>
            <a:ext cx="4572000" cy="850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93838" y="919163"/>
            <a:ext cx="4572000" cy="6172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93838" y="8051800"/>
            <a:ext cx="4572000" cy="1206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C0F01-3F38-4E8F-85CD-50DB1CA391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8479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l" defTabSz="1044575" eaLnBrk="1" hangingPunct="1">
              <a:defRPr sz="16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 b="0"/>
            </a:lvl1pPr>
          </a:lstStyle>
          <a:p>
            <a:pPr>
              <a:defRPr/>
            </a:pPr>
            <a:fld id="{04430C14-0B63-4CBF-BDEA-50D76F48D2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>
          <a:solidFill>
            <a:schemeClr val="tx1"/>
          </a:solidFill>
          <a:latin typeface="+mn-lt"/>
          <a:ea typeface="+mn-ea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>
          <a:solidFill>
            <a:schemeClr val="tx1"/>
          </a:solidFill>
          <a:latin typeface="+mn-lt"/>
          <a:ea typeface="+mn-ea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5pPr>
      <a:lvl6pPr marL="28082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6pPr>
      <a:lvl7pPr marL="32654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7pPr>
      <a:lvl8pPr marL="37226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8pPr>
      <a:lvl9pPr marL="4179888" indent="-260350" algn="l" defTabSz="1044575" rtl="0" fontAlgn="base">
        <a:spcBef>
          <a:spcPct val="20000"/>
        </a:spcBef>
        <a:spcAft>
          <a:spcPct val="0"/>
        </a:spcAft>
        <a:buChar char="»"/>
        <a:defRPr kumimoji="1"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11.png"/><Relationship Id="rId18" Type="http://schemas.openxmlformats.org/officeDocument/2006/relationships/diagramColors" Target="../diagrams/colors1.xml"/><Relationship Id="rId3" Type="http://schemas.openxmlformats.org/officeDocument/2006/relationships/oleObject" Target="../embeddings/oleObject1.bin"/><Relationship Id="rId21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10.png"/><Relationship Id="rId17" Type="http://schemas.openxmlformats.org/officeDocument/2006/relationships/diagramQuickStyle" Target="../diagrams/quickStyle1.xml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6" Type="http://schemas.openxmlformats.org/officeDocument/2006/relationships/diagramLayout" Target="../diagrams/layout1.xml"/><Relationship Id="rId20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24" Type="http://schemas.openxmlformats.org/officeDocument/2006/relationships/oleObject" Target="../embeddings/oleObject4.bin"/><Relationship Id="rId5" Type="http://schemas.openxmlformats.org/officeDocument/2006/relationships/image" Target="../media/image5.png"/><Relationship Id="rId15" Type="http://schemas.openxmlformats.org/officeDocument/2006/relationships/diagramData" Target="../diagrams/data1.xml"/><Relationship Id="rId23" Type="http://schemas.openxmlformats.org/officeDocument/2006/relationships/image" Target="../media/image14.png"/><Relationship Id="rId10" Type="http://schemas.openxmlformats.org/officeDocument/2006/relationships/image" Target="../media/image8.wmf"/><Relationship Id="rId19" Type="http://schemas.microsoft.com/office/2007/relationships/diagramDrawing" Target="../diagrams/drawing1.xml"/><Relationship Id="rId4" Type="http://schemas.openxmlformats.org/officeDocument/2006/relationships/image" Target="../media/image1.emf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7"/>
          <p:cNvSpPr txBox="1">
            <a:spLocks noChangeArrowheads="1"/>
          </p:cNvSpPr>
          <p:nvPr/>
        </p:nvSpPr>
        <p:spPr bwMode="auto">
          <a:xfrm>
            <a:off x="3719513" y="1919288"/>
            <a:ext cx="3546475" cy="157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marL="806450" indent="-806450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2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第二階段：適用於報考</a:t>
            </a:r>
            <a:r>
              <a:rPr lang="zh-TW" altLang="en-US" sz="1200" u="sng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甲類</a:t>
            </a:r>
            <a:r>
              <a:rPr lang="zh-TW" altLang="en-US" sz="12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和</a:t>
            </a:r>
            <a:r>
              <a:rPr lang="zh-TW" altLang="en-US" sz="1200" u="sng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乙類</a:t>
            </a:r>
            <a:r>
              <a:rPr lang="en-US" altLang="zh-TW" sz="1200" u="sng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HK" altLang="en-US" sz="1200" u="sng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應用學習</a:t>
            </a:r>
            <a:r>
              <a:rPr lang="en-US" altLang="zh-TW" sz="1200" u="sng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zh-TW" altLang="en-US" sz="1200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科目</a:t>
            </a:r>
            <a:endParaRPr lang="en-US" altLang="zh-TW" sz="1200" dirty="0" smtClean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TW" sz="1200" b="0" dirty="0" smtClean="0">
              <a:solidFill>
                <a:srgbClr val="009900"/>
              </a:solidFill>
            </a:endParaRPr>
          </a:p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Char char="u"/>
              <a:defRPr/>
            </a:pPr>
            <a:r>
              <a:rPr lang="zh-TW" altLang="en-US" sz="1200" b="0" dirty="0" smtClean="0">
                <a:solidFill>
                  <a:srgbClr val="009900"/>
                </a:solidFill>
              </a:rPr>
              <a:t> 抽取報考資料前須確定學校資料及</a:t>
            </a:r>
            <a:r>
              <a:rPr lang="zh-TW" altLang="en-US" sz="1200" b="0" dirty="0" smtClean="0">
                <a:solidFill>
                  <a:srgbClr val="009900"/>
                </a:solidFill>
                <a:sym typeface="Wingdings 2" panose="05020102010507070707" pitchFamily="18" charset="2"/>
              </a:rPr>
              <a:t>設定</a:t>
            </a:r>
            <a:r>
              <a:rPr lang="zh-TW" altLang="en-US" sz="1200" b="0" dirty="0" smtClean="0">
                <a:solidFill>
                  <a:srgbClr val="009900"/>
                </a:solidFill>
              </a:rPr>
              <a:t>科目</a:t>
            </a:r>
            <a:endParaRPr lang="en-US" altLang="zh-TW" sz="1200" b="0" dirty="0" smtClean="0">
              <a:solidFill>
                <a:srgbClr val="0099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TW" altLang="en-US" sz="1200" b="0" dirty="0" smtClean="0">
              <a:solidFill>
                <a:srgbClr val="009900"/>
              </a:solidFill>
            </a:endParaRPr>
          </a:p>
          <a:p>
            <a:pPr eaLnBrk="1" hangingPunct="1">
              <a:spcBef>
                <a:spcPct val="0"/>
              </a:spcBef>
              <a:buFont typeface="Wingdings 2" panose="05020102010507070707" pitchFamily="18" charset="2"/>
              <a:buNone/>
              <a:defRPr/>
            </a:pPr>
            <a:endParaRPr lang="zh-TW" altLang="en-US" sz="1200" b="0" dirty="0" smtClean="0">
              <a:solidFill>
                <a:srgbClr val="009900"/>
              </a:solidFill>
              <a:sym typeface="Wingdings 2" panose="050201020105070707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200" b="0" dirty="0" smtClean="0">
                <a:solidFill>
                  <a:srgbClr val="009900"/>
                </a:solidFill>
                <a:sym typeface="Wingdings 2" panose="05020102010507070707" pitchFamily="18" charset="2"/>
              </a:rPr>
              <a:t> 核實</a:t>
            </a:r>
            <a:r>
              <a:rPr lang="zh-TW" altLang="en-US" sz="1200" b="0" dirty="0" smtClean="0">
                <a:solidFill>
                  <a:srgbClr val="009900"/>
                </a:solidFill>
              </a:rPr>
              <a:t>學生個人資料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200" b="0" dirty="0" smtClean="0">
                <a:solidFill>
                  <a:srgbClr val="009900"/>
                </a:solidFill>
                <a:sym typeface="Wingdings 2" panose="05020102010507070707" pitchFamily="18" charset="2"/>
              </a:rPr>
              <a:t> 收集學生電郵地址和學生流動電話號碼</a:t>
            </a:r>
            <a:endParaRPr lang="zh-TW" altLang="en-US" sz="1200" b="0" dirty="0" smtClean="0">
              <a:solidFill>
                <a:srgbClr val="0099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200" b="0" dirty="0" smtClean="0">
                <a:solidFill>
                  <a:srgbClr val="009900"/>
                </a:solidFill>
                <a:sym typeface="Wingdings 2" panose="05020102010507070707" pitchFamily="18" charset="2"/>
              </a:rPr>
              <a:t> 匯入</a:t>
            </a:r>
            <a:r>
              <a:rPr lang="zh-TW" altLang="en-US" sz="1200" b="0" dirty="0" smtClean="0">
                <a:solidFill>
                  <a:srgbClr val="009900"/>
                </a:solidFill>
              </a:rPr>
              <a:t>減免學費資料</a:t>
            </a:r>
            <a:r>
              <a:rPr lang="en-US" altLang="zh-TW" sz="1200" b="0" dirty="0" smtClean="0">
                <a:solidFill>
                  <a:srgbClr val="009900"/>
                </a:solidFill>
              </a:rPr>
              <a:t>(</a:t>
            </a:r>
            <a:r>
              <a:rPr lang="zh-TW" altLang="en-US" sz="1200" b="0" dirty="0" smtClean="0">
                <a:solidFill>
                  <a:srgbClr val="009900"/>
                </a:solidFill>
              </a:rPr>
              <a:t>如適用</a:t>
            </a:r>
            <a:r>
              <a:rPr lang="en-US" altLang="zh-TW" sz="1200" b="0" dirty="0" smtClean="0">
                <a:solidFill>
                  <a:srgbClr val="009900"/>
                </a:solidFill>
              </a:rPr>
              <a:t>)</a:t>
            </a:r>
            <a:endParaRPr lang="en-US" altLang="zh-TW" sz="1200" b="0" dirty="0" smtClean="0">
              <a:solidFill>
                <a:srgbClr val="009900"/>
              </a:solidFill>
              <a:sym typeface="Wingdings 2" panose="05020102010507070707" pitchFamily="18" charset="2"/>
            </a:endParaRPr>
          </a:p>
        </p:txBody>
      </p:sp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1744663" y="144463"/>
          <a:ext cx="4794250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Clip" r:id="rId3" imgW="6159600" imgH="3320969" progId="MS_ClipArt_Gallery.5">
                  <p:embed/>
                </p:oleObj>
              </mc:Choice>
              <mc:Fallback>
                <p:oleObj name="Clip" r:id="rId3" imgW="6159600" imgH="3320969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144463"/>
                        <a:ext cx="4794250" cy="887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6" name="Picture 3" descr="logo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7163"/>
            <a:ext cx="14478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2290763" y="322263"/>
            <a:ext cx="3552825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香港考評局程序 </a:t>
            </a:r>
            <a:r>
              <a:rPr lang="en-US" altLang="zh-TW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– </a:t>
            </a:r>
            <a:r>
              <a:rPr lang="zh-TW" altLang="en-US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香港中學</a:t>
            </a:r>
            <a:r>
              <a:rPr lang="zh-TW" altLang="en-US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文憑考試</a:t>
            </a:r>
            <a:r>
              <a:rPr lang="en-US" altLang="zh-TW" sz="1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anose="03000509000000000000" pitchFamily="65" charset="-120"/>
              </a:rPr>
              <a:t>HKEAA - HKDSE</a:t>
            </a:r>
            <a:endParaRPr lang="en-US" altLang="zh-TW" sz="1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04800" y="1219200"/>
            <a:ext cx="7010400" cy="24130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HK" altLang="en-US" sz="1200"/>
          </a:p>
        </p:txBody>
      </p:sp>
      <p:sp>
        <p:nvSpPr>
          <p:cNvPr id="3079" name="Rectangle 51"/>
          <p:cNvSpPr>
            <a:spLocks noChangeArrowheads="1"/>
          </p:cNvSpPr>
          <p:nvPr/>
        </p:nvSpPr>
        <p:spPr bwMode="auto">
          <a:xfrm>
            <a:off x="304800" y="3819525"/>
            <a:ext cx="7026275" cy="44196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zh-HK" sz="2400" b="0"/>
          </a:p>
        </p:txBody>
      </p:sp>
      <p:sp>
        <p:nvSpPr>
          <p:cNvPr id="3080" name="Rectangle 64"/>
          <p:cNvSpPr>
            <a:spLocks noChangeArrowheads="1"/>
          </p:cNvSpPr>
          <p:nvPr/>
        </p:nvSpPr>
        <p:spPr bwMode="auto">
          <a:xfrm>
            <a:off x="304800" y="8378825"/>
            <a:ext cx="7026275" cy="1398588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HK" altLang="en-US" sz="1200"/>
          </a:p>
        </p:txBody>
      </p:sp>
      <p:pic>
        <p:nvPicPr>
          <p:cNvPr id="3081" name="Picture 83" descr="thumb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43025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WordArt 84"/>
          <p:cNvSpPr>
            <a:spLocks noChangeArrowheads="1" noChangeShapeType="1" noTextEdit="1"/>
          </p:cNvSpPr>
          <p:nvPr/>
        </p:nvSpPr>
        <p:spPr bwMode="auto">
          <a:xfrm>
            <a:off x="971550" y="13843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3" name="WordArt 120"/>
          <p:cNvSpPr>
            <a:spLocks noChangeArrowheads="1" noChangeShapeType="1" noTextEdit="1"/>
          </p:cNvSpPr>
          <p:nvPr/>
        </p:nvSpPr>
        <p:spPr bwMode="auto">
          <a:xfrm>
            <a:off x="968375" y="4017963"/>
            <a:ext cx="369888" cy="2238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流程</a:t>
            </a:r>
          </a:p>
        </p:txBody>
      </p:sp>
      <p:sp>
        <p:nvSpPr>
          <p:cNvPr id="3084" name="WordArt 130"/>
          <p:cNvSpPr>
            <a:spLocks noChangeArrowheads="1" noChangeShapeType="1" noTextEdit="1"/>
          </p:cNvSpPr>
          <p:nvPr/>
        </p:nvSpPr>
        <p:spPr bwMode="auto">
          <a:xfrm>
            <a:off x="1033463" y="86614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85" name="Object 136"/>
          <p:cNvGraphicFramePr>
            <a:graphicFrameLocks noChangeAspect="1"/>
          </p:cNvGraphicFramePr>
          <p:nvPr/>
        </p:nvGraphicFramePr>
        <p:xfrm>
          <a:off x="496888" y="3935413"/>
          <a:ext cx="4032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name="Clip" r:id="rId7" imgW="1700543" imgH="1831818" progId="MS_ClipArt_Gallery.5">
                  <p:embed/>
                </p:oleObj>
              </mc:Choice>
              <mc:Fallback>
                <p:oleObj name="Clip" r:id="rId7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3935413"/>
                        <a:ext cx="4032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6" name="Text Box 185"/>
          <p:cNvSpPr txBox="1">
            <a:spLocks noChangeArrowheads="1"/>
          </p:cNvSpPr>
          <p:nvPr/>
        </p:nvSpPr>
        <p:spPr bwMode="auto">
          <a:xfrm>
            <a:off x="762000" y="2209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zh-HK" sz="2400" b="0"/>
          </a:p>
        </p:txBody>
      </p:sp>
      <p:sp>
        <p:nvSpPr>
          <p:cNvPr id="3087" name="Rectangle 203"/>
          <p:cNvSpPr>
            <a:spLocks noChangeArrowheads="1"/>
          </p:cNvSpPr>
          <p:nvPr/>
        </p:nvSpPr>
        <p:spPr bwMode="auto">
          <a:xfrm>
            <a:off x="3176588" y="4548188"/>
            <a:ext cx="762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HK" altLang="en-US" sz="1200"/>
          </a:p>
        </p:txBody>
      </p:sp>
      <p:sp>
        <p:nvSpPr>
          <p:cNvPr id="3088" name="Text Box 269"/>
          <p:cNvSpPr txBox="1">
            <a:spLocks noChangeArrowheads="1"/>
          </p:cNvSpPr>
          <p:nvPr/>
        </p:nvSpPr>
        <p:spPr bwMode="auto">
          <a:xfrm>
            <a:off x="425450" y="4892675"/>
            <a:ext cx="1157288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400"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14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TW" sz="2400"/>
          </a:p>
        </p:txBody>
      </p:sp>
      <p:sp>
        <p:nvSpPr>
          <p:cNvPr id="3089" name="Rectangle 273"/>
          <p:cNvSpPr>
            <a:spLocks noChangeArrowheads="1"/>
          </p:cNvSpPr>
          <p:nvPr/>
        </p:nvSpPr>
        <p:spPr bwMode="auto">
          <a:xfrm>
            <a:off x="2624138" y="4876800"/>
            <a:ext cx="762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HK" altLang="en-US" sz="1200"/>
          </a:p>
        </p:txBody>
      </p:sp>
      <p:pic>
        <p:nvPicPr>
          <p:cNvPr id="3090" name="Picture 330" descr="Click To Downloa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" y="8547100"/>
            <a:ext cx="5461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1" name="Text Box 30"/>
          <p:cNvSpPr txBox="1">
            <a:spLocks noChangeArrowheads="1"/>
          </p:cNvSpPr>
          <p:nvPr/>
        </p:nvSpPr>
        <p:spPr bwMode="auto">
          <a:xfrm>
            <a:off x="2582863" y="5727700"/>
            <a:ext cx="1809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zh-HK" sz="1000" b="0">
              <a:latin typeface="Arial" panose="020B0604020202020204" pitchFamily="34" charset="0"/>
            </a:endParaRPr>
          </a:p>
        </p:txBody>
      </p:sp>
      <p:pic>
        <p:nvPicPr>
          <p:cNvPr id="3092" name="Picture 81" descr="j023352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563" y="1446213"/>
            <a:ext cx="1066800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2" name="Text Box 104"/>
          <p:cNvSpPr txBox="1">
            <a:spLocks noChangeArrowheads="1"/>
          </p:cNvSpPr>
          <p:nvPr/>
        </p:nvSpPr>
        <p:spPr bwMode="auto">
          <a:xfrm>
            <a:off x="468313" y="2301875"/>
            <a:ext cx="3132137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sym typeface="Wingdings 2" panose="05020102010507070707" pitchFamily="18" charset="2"/>
              </a:rPr>
              <a:t>第一階段：適用於報考</a:t>
            </a:r>
            <a:r>
              <a:rPr lang="zh-TW" altLang="en-US" sz="12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sym typeface="Wingdings 2" panose="05020102010507070707" pitchFamily="18" charset="2"/>
              </a:rPr>
              <a:t>丙類</a:t>
            </a:r>
            <a:r>
              <a:rPr lang="en-US" altLang="zh-TW" sz="12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sym typeface="Wingdings 2" panose="05020102010507070707" pitchFamily="18" charset="2"/>
              </a:rPr>
              <a:t>(</a:t>
            </a:r>
            <a:r>
              <a:rPr lang="zh-HK" altLang="en-US" sz="1200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sym typeface="Wingdings 2" panose="05020102010507070707" pitchFamily="18" charset="2"/>
              </a:rPr>
              <a:t>其他語言</a:t>
            </a:r>
            <a:r>
              <a:rPr lang="en-US" altLang="zh-TW" sz="12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sym typeface="Wingdings 2" panose="05020102010507070707" pitchFamily="18" charset="2"/>
              </a:rPr>
              <a:t>)</a:t>
            </a:r>
            <a:r>
              <a:rPr lang="zh-TW" altLang="en-US" sz="12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  <a:sym typeface="Wingdings 2" panose="05020102010507070707" pitchFamily="18" charset="2"/>
              </a:rPr>
              <a:t>科目</a:t>
            </a:r>
            <a:endParaRPr lang="en-US" altLang="zh-TW" sz="1200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新細明體" panose="02020500000000000000" pitchFamily="18" charset="-120"/>
              <a:sym typeface="Wingdings 2" panose="050201020105070707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TW" sz="1200" b="0" dirty="0" smtClean="0">
              <a:solidFill>
                <a:srgbClr val="0000FF"/>
              </a:solidFill>
              <a:latin typeface="新細明體" panose="02020500000000000000" pitchFamily="18" charset="-120"/>
              <a:sym typeface="Wingdings 2" panose="050201020105070707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sz="1200" b="0" dirty="0" smtClean="0">
                <a:solidFill>
                  <a:srgbClr val="0000FF"/>
                </a:solidFill>
                <a:latin typeface="新細明體" panose="02020500000000000000" pitchFamily="18" charset="-120"/>
                <a:sym typeface="Wingdings 2" panose="05020102010507070707" pitchFamily="18" charset="2"/>
              </a:rPr>
              <a:t> </a:t>
            </a:r>
            <a:r>
              <a:rPr kumimoji="0" lang="zh-TW" altLang="en-US" sz="1200" b="0" dirty="0" smtClean="0">
                <a:solidFill>
                  <a:srgbClr val="0000FF"/>
                </a:solidFill>
              </a:rPr>
              <a:t>策劃新學年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200" b="0" dirty="0" smtClean="0">
                <a:solidFill>
                  <a:srgbClr val="0000FF"/>
                </a:solidFill>
                <a:sym typeface="Wingdings 2" panose="05020102010507070707" pitchFamily="18" charset="2"/>
              </a:rPr>
              <a:t> 核實</a:t>
            </a:r>
            <a:r>
              <a:rPr lang="zh-TW" altLang="en-US" sz="1200" b="0" dirty="0" smtClean="0">
                <a:solidFill>
                  <a:srgbClr val="0000FF"/>
                </a:solidFill>
              </a:rPr>
              <a:t>學生個人資料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200" b="0" dirty="0" smtClean="0">
                <a:solidFill>
                  <a:srgbClr val="0000FF"/>
                </a:solidFill>
                <a:sym typeface="Wingdings 2" panose="05020102010507070707" pitchFamily="18" charset="2"/>
              </a:rPr>
              <a:t> 收集學生電郵地址和學生流動電話號碼</a:t>
            </a:r>
            <a:endParaRPr lang="en-US" altLang="zh-TW" sz="1200" b="0" dirty="0" smtClean="0">
              <a:solidFill>
                <a:srgbClr val="0000FF"/>
              </a:solidFill>
              <a:sym typeface="Wingdings 2" panose="050201020105070707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200" b="0" dirty="0" smtClean="0">
                <a:solidFill>
                  <a:srgbClr val="0000FF"/>
                </a:solidFill>
                <a:sym typeface="Wingdings 2" panose="05020102010507070707" pitchFamily="18" charset="2"/>
              </a:rPr>
              <a:t> 匯入</a:t>
            </a:r>
            <a:r>
              <a:rPr lang="zh-TW" altLang="en-US" sz="1200" b="0" dirty="0" smtClean="0">
                <a:solidFill>
                  <a:srgbClr val="0000FF"/>
                </a:solidFill>
              </a:rPr>
              <a:t>減免學費資料</a:t>
            </a:r>
            <a:r>
              <a:rPr lang="en-US" altLang="zh-TW" sz="1200" b="0" dirty="0" smtClean="0">
                <a:solidFill>
                  <a:srgbClr val="0000FF"/>
                </a:solidFill>
              </a:rPr>
              <a:t>(</a:t>
            </a:r>
            <a:r>
              <a:rPr lang="zh-TW" altLang="en-US" sz="1200" b="0" dirty="0" smtClean="0">
                <a:solidFill>
                  <a:srgbClr val="0000FF"/>
                </a:solidFill>
              </a:rPr>
              <a:t>如適用</a:t>
            </a:r>
            <a:r>
              <a:rPr lang="en-US" altLang="zh-TW" sz="1200" b="0" dirty="0" smtClean="0">
                <a:solidFill>
                  <a:srgbClr val="0000FF"/>
                </a:solidFill>
              </a:rPr>
              <a:t>)</a:t>
            </a:r>
            <a:endParaRPr lang="en-US" altLang="zh-TW" sz="1200" b="0" dirty="0" smtClean="0">
              <a:solidFill>
                <a:srgbClr val="0000FF"/>
              </a:solidFill>
              <a:sym typeface="Wingdings 2" panose="050201020105070707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TW" sz="1200" b="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TW" altLang="en-US" sz="1200" b="0" dirty="0" smtClean="0">
              <a:solidFill>
                <a:srgbClr val="0000FF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TW" sz="1200" b="0" dirty="0" smtClean="0">
              <a:solidFill>
                <a:srgbClr val="0000FF"/>
              </a:solidFill>
            </a:endParaRPr>
          </a:p>
        </p:txBody>
      </p:sp>
      <p:sp>
        <p:nvSpPr>
          <p:cNvPr id="3094" name="WordArt 109"/>
          <p:cNvSpPr>
            <a:spLocks noChangeArrowheads="1" noChangeShapeType="1" noTextEdit="1"/>
          </p:cNvSpPr>
          <p:nvPr/>
        </p:nvSpPr>
        <p:spPr bwMode="auto">
          <a:xfrm>
            <a:off x="566738" y="6015038"/>
            <a:ext cx="720725" cy="2873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HK" altLang="en-US" sz="2800" kern="10">
              <a:solidFill>
                <a:srgbClr val="339966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新細明體" panose="02020500000000000000" pitchFamily="18" charset="-120"/>
            </a:endParaRPr>
          </a:p>
        </p:txBody>
      </p:sp>
      <p:pic>
        <p:nvPicPr>
          <p:cNvPr id="3095" name="Picture 12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689225"/>
            <a:ext cx="1162050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96" name="Picture 126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54288"/>
            <a:ext cx="1400175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97" name="Text Box 129"/>
          <p:cNvSpPr txBox="1">
            <a:spLocks noChangeArrowheads="1"/>
          </p:cNvSpPr>
          <p:nvPr/>
        </p:nvSpPr>
        <p:spPr bwMode="auto">
          <a:xfrm>
            <a:off x="1871663" y="8437563"/>
            <a:ext cx="3287712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30"/>
              </a:spcBef>
              <a:spcAft>
                <a:spcPts val="30"/>
              </a:spcAft>
              <a:buFontTx/>
              <a:buNone/>
              <a:defRPr/>
            </a:pPr>
            <a:r>
              <a:rPr lang="zh-TW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產生各類報表</a:t>
            </a:r>
            <a:endParaRPr lang="en-US" altLang="zh-TW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eaLnBrk="1" hangingPunct="1">
              <a:spcBef>
                <a:spcPts val="30"/>
              </a:spcBef>
              <a:spcAft>
                <a:spcPts val="30"/>
              </a:spcAft>
              <a:buFontTx/>
              <a:buNone/>
              <a:defRPr/>
            </a:pPr>
            <a:r>
              <a:rPr lang="en-US" altLang="zh-TW" sz="1100" b="0" dirty="0" smtClean="0">
                <a:sym typeface="Wingdings" panose="05000000000000000000" pitchFamily="2" charset="2"/>
              </a:rPr>
              <a:t> </a:t>
            </a:r>
            <a:r>
              <a:rPr lang="zh-TW" altLang="en-US" sz="1100" b="0" dirty="0" smtClean="0"/>
              <a:t>香港中學文憑考試成績報告</a:t>
            </a:r>
            <a:endParaRPr lang="zh-TW" altLang="en-US" sz="1100" b="0" dirty="0" smtClean="0">
              <a:sym typeface="Wingdings" panose="05000000000000000000" pitchFamily="2" charset="2"/>
            </a:endParaRPr>
          </a:p>
          <a:p>
            <a:pPr eaLnBrk="1" hangingPunct="1">
              <a:spcBef>
                <a:spcPts val="30"/>
              </a:spcBef>
              <a:spcAft>
                <a:spcPts val="30"/>
              </a:spcAft>
              <a:buFontTx/>
              <a:buNone/>
              <a:defRPr/>
            </a:pPr>
            <a:r>
              <a:rPr lang="zh-TW" altLang="en-US" sz="1100" b="0" dirty="0" smtClean="0">
                <a:sym typeface="Wingdings" panose="05000000000000000000" pitchFamily="2" charset="2"/>
              </a:rPr>
              <a:t> </a:t>
            </a:r>
            <a:r>
              <a:rPr lang="zh-TW" altLang="en-US" sz="1100" b="0" dirty="0" smtClean="0"/>
              <a:t>香港中學文憑考試學校成績分析表 </a:t>
            </a:r>
            <a:endParaRPr lang="zh-TW" altLang="en-US" sz="1100" b="0" dirty="0" smtClean="0">
              <a:sym typeface="Wingdings" panose="05000000000000000000" pitchFamily="2" charset="2"/>
            </a:endParaRPr>
          </a:p>
          <a:p>
            <a:pPr eaLnBrk="1" hangingPunct="1">
              <a:spcBef>
                <a:spcPts val="30"/>
              </a:spcBef>
              <a:spcAft>
                <a:spcPts val="30"/>
              </a:spcAft>
              <a:buFontTx/>
              <a:buNone/>
              <a:defRPr/>
            </a:pPr>
            <a:r>
              <a:rPr lang="zh-TW" altLang="en-US" sz="1100" b="0" dirty="0" smtClean="0">
                <a:sym typeface="Wingdings" panose="05000000000000000000" pitchFamily="2" charset="2"/>
              </a:rPr>
              <a:t> </a:t>
            </a:r>
            <a:r>
              <a:rPr lang="zh-TW" altLang="en-US" sz="1100" b="0" dirty="0" smtClean="0"/>
              <a:t>香港中學文憑考試學校成績分析表</a:t>
            </a:r>
            <a:r>
              <a:rPr lang="en-US" altLang="zh-TW" sz="1100" b="0" dirty="0" smtClean="0"/>
              <a:t>(</a:t>
            </a:r>
            <a:r>
              <a:rPr lang="zh-TW" altLang="en-US" sz="1100" b="0" dirty="0" smtClean="0"/>
              <a:t>依班級</a:t>
            </a:r>
            <a:r>
              <a:rPr lang="en-US" altLang="zh-TW" sz="1100" b="0" dirty="0" smtClean="0"/>
              <a:t>)</a:t>
            </a:r>
            <a:endParaRPr lang="en-US" altLang="zh-TW" sz="1100" b="0" dirty="0" smtClean="0">
              <a:sym typeface="Wingdings" panose="05000000000000000000" pitchFamily="2" charset="2"/>
            </a:endParaRPr>
          </a:p>
          <a:p>
            <a:pPr eaLnBrk="1" hangingPunct="1">
              <a:spcBef>
                <a:spcPts val="30"/>
              </a:spcBef>
              <a:spcAft>
                <a:spcPts val="30"/>
              </a:spcAft>
              <a:buFontTx/>
              <a:buNone/>
              <a:defRPr/>
            </a:pPr>
            <a:r>
              <a:rPr lang="en-US" altLang="zh-TW" sz="1100" b="0" dirty="0" smtClean="0">
                <a:sym typeface="Wingdings" panose="05000000000000000000" pitchFamily="2" charset="2"/>
              </a:rPr>
              <a:t> </a:t>
            </a:r>
            <a:r>
              <a:rPr lang="zh-TW" altLang="en-US" sz="1100" b="0" dirty="0" smtClean="0"/>
              <a:t>歷年香港中學文憑考試學校成績分析表 </a:t>
            </a:r>
          </a:p>
        </p:txBody>
      </p:sp>
      <p:sp>
        <p:nvSpPr>
          <p:cNvPr id="3098" name="WordArt 110"/>
          <p:cNvSpPr>
            <a:spLocks noChangeArrowheads="1" noChangeShapeType="1" noTextEdit="1"/>
          </p:cNvSpPr>
          <p:nvPr/>
        </p:nvSpPr>
        <p:spPr bwMode="auto">
          <a:xfrm>
            <a:off x="569913" y="1968500"/>
            <a:ext cx="43180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HK" altLang="en-US" sz="2800" kern="10">
                <a:solidFill>
                  <a:srgbClr val="0000FF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新細明體" panose="02020500000000000000" pitchFamily="18" charset="-120"/>
              </a:rPr>
              <a:t>六月</a:t>
            </a:r>
          </a:p>
        </p:txBody>
      </p:sp>
      <p:sp>
        <p:nvSpPr>
          <p:cNvPr id="3099" name="WordArt 110"/>
          <p:cNvSpPr>
            <a:spLocks noChangeArrowheads="1" noChangeShapeType="1" noTextEdit="1"/>
          </p:cNvSpPr>
          <p:nvPr/>
        </p:nvSpPr>
        <p:spPr bwMode="auto">
          <a:xfrm>
            <a:off x="3810000" y="1593850"/>
            <a:ext cx="43180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HK" altLang="en-US" sz="2800" kern="10">
                <a:solidFill>
                  <a:srgbClr val="0099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新細明體" panose="02020500000000000000" pitchFamily="18" charset="-120"/>
              </a:rPr>
              <a:t>九月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13188" y="7053263"/>
            <a:ext cx="247650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zh-TW" altLang="en-US" sz="1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defRPr/>
            </a:pPr>
            <a:endParaRPr lang="zh-HK" altLang="en-US" dirty="0"/>
          </a:p>
        </p:txBody>
      </p:sp>
      <p:sp>
        <p:nvSpPr>
          <p:cNvPr id="73" name="Text Box 12"/>
          <p:cNvSpPr txBox="1">
            <a:spLocks noChangeArrowheads="1"/>
          </p:cNvSpPr>
          <p:nvPr/>
        </p:nvSpPr>
        <p:spPr bwMode="auto">
          <a:xfrm>
            <a:off x="5426075" y="6003925"/>
            <a:ext cx="2016125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12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接收</a:t>
            </a:r>
            <a:r>
              <a:rPr lang="zh-TW" altLang="en-US" sz="1000" dirty="0" smtClean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zh-TW" altLang="en-US" sz="1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報考檔案</a:t>
            </a:r>
            <a:endParaRPr lang="zh-TW" altLang="en-US" sz="2400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2" name="Picture 52" descr="Database PNG Transparent Images | PNG All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757988"/>
            <a:ext cx="995363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TextBox 53"/>
          <p:cNvSpPr txBox="1"/>
          <p:nvPr/>
        </p:nvSpPr>
        <p:spPr bwMode="auto">
          <a:xfrm>
            <a:off x="707098" y="7223355"/>
            <a:ext cx="1121702" cy="338554"/>
          </a:xfrm>
          <a:prstGeom prst="rect">
            <a:avLst/>
          </a:prstGeom>
          <a:noFill/>
          <a:ln/>
          <a:effectLst>
            <a:glow rad="101600">
              <a:srgbClr val="FFFF00">
                <a:alpha val="60000"/>
              </a:srgb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altLang="zh-TW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HKEAA</a:t>
            </a:r>
            <a:endParaRPr lang="zh-HK" altLang="en-US" sz="1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106" name="Group 17"/>
          <p:cNvGrpSpPr>
            <a:grpSpLocks/>
          </p:cNvGrpSpPr>
          <p:nvPr/>
        </p:nvGrpSpPr>
        <p:grpSpPr bwMode="auto">
          <a:xfrm>
            <a:off x="425450" y="4017963"/>
            <a:ext cx="5502275" cy="2139950"/>
            <a:chOff x="360569" y="4496034"/>
            <a:chExt cx="5501796" cy="2140301"/>
          </a:xfrm>
        </p:grpSpPr>
        <p:grpSp>
          <p:nvGrpSpPr>
            <p:cNvPr id="3122" name="Group 15"/>
            <p:cNvGrpSpPr>
              <a:grpSpLocks/>
            </p:cNvGrpSpPr>
            <p:nvPr/>
          </p:nvGrpSpPr>
          <p:grpSpPr bwMode="auto">
            <a:xfrm>
              <a:off x="360569" y="5378831"/>
              <a:ext cx="1319631" cy="1031603"/>
              <a:chOff x="1049698" y="3203028"/>
              <a:chExt cx="1299546" cy="940986"/>
            </a:xfrm>
          </p:grpSpPr>
          <p:pic>
            <p:nvPicPr>
              <p:cNvPr id="3125" name="Picture 4" descr="Computer Database Network · Free vector graphic on Pixabay"/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80646" y="3203028"/>
                <a:ext cx="921488" cy="9409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" name="TextBox 5"/>
              <p:cNvSpPr txBox="1"/>
              <p:nvPr/>
            </p:nvSpPr>
            <p:spPr>
              <a:xfrm rot="21448374">
                <a:off x="1049698" y="3649655"/>
                <a:ext cx="1299546" cy="336875"/>
              </a:xfrm>
              <a:prstGeom prst="rect">
                <a:avLst/>
              </a:prstGeom>
              <a:noFill/>
              <a:ln>
                <a:solidFill>
                  <a:srgbClr val="CC00CC"/>
                </a:solidFill>
              </a:ln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127000" dist="38100" dir="2700000" algn="ctr">
                  <a:srgbClr val="000000">
                    <a:alpha val="45000"/>
                  </a:srgbClr>
                </a:outerShdw>
              </a:effectLst>
              <a:scene3d>
                <a:camera prst="isometricOffAxis1Right"/>
                <a:lightRig rig="soft" dir="t">
                  <a:rot lat="0" lon="0" rev="0"/>
                </a:lightRig>
              </a:scene3d>
              <a:sp3d prstMaterial="translucentPowder">
                <a:bevelT w="203200" h="50800" prst="softRound"/>
              </a:sp3d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altLang="zh-HK" sz="1800" dirty="0" err="1">
                    <a:solidFill>
                      <a:srgbClr val="FF33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WebSAMS</a:t>
                </a:r>
                <a:endParaRPr lang="zh-HK" altLang="en-US" sz="1800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graphicFrame>
          <p:nvGraphicFramePr>
            <p:cNvPr id="7" name="Diagram 6"/>
            <p:cNvGraphicFramePr/>
            <p:nvPr/>
          </p:nvGraphicFramePr>
          <p:xfrm>
            <a:off x="1805993" y="4496034"/>
            <a:ext cx="4056372" cy="214030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5" r:lo="rId16" r:qs="rId17" r:cs="rId18"/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528829" y="4964423"/>
              <a:ext cx="839715" cy="276270"/>
            </a:xfrm>
            <a:prstGeom prst="rect">
              <a:avLst/>
            </a:prstGeom>
            <a:solidFill>
              <a:srgbClr val="FF9900"/>
            </a:solidFill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HK" alt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考試報名 </a:t>
              </a: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474663" y="6365875"/>
            <a:ext cx="1108075" cy="276225"/>
          </a:xfrm>
          <a:prstGeom prst="rect">
            <a:avLst/>
          </a:prstGeom>
          <a:solidFill>
            <a:srgbClr val="FF9900"/>
          </a:solidFill>
        </p:spPr>
        <p:txBody>
          <a:bodyPr wrap="none">
            <a:spAutoFit/>
          </a:bodyPr>
          <a:lstStyle>
            <a:defPPr>
              <a:defRPr lang="zh-TW"/>
            </a:defPPr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r>
              <a:rPr lang="zh-HK" altLang="en-US" dirty="0"/>
              <a:t>考試成績接收</a:t>
            </a:r>
          </a:p>
        </p:txBody>
      </p:sp>
      <p:grpSp>
        <p:nvGrpSpPr>
          <p:cNvPr id="3108" name="群組 2"/>
          <p:cNvGrpSpPr>
            <a:grpSpLocks/>
          </p:cNvGrpSpPr>
          <p:nvPr/>
        </p:nvGrpSpPr>
        <p:grpSpPr bwMode="auto">
          <a:xfrm>
            <a:off x="1871663" y="6245225"/>
            <a:ext cx="5294312" cy="2152650"/>
            <a:chOff x="1888165" y="6307749"/>
            <a:chExt cx="5294229" cy="2153399"/>
          </a:xfrm>
        </p:grpSpPr>
        <p:sp>
          <p:nvSpPr>
            <p:cNvPr id="4" name="向右箭號 3"/>
            <p:cNvSpPr/>
            <p:nvPr/>
          </p:nvSpPr>
          <p:spPr>
            <a:xfrm>
              <a:off x="1888165" y="6307749"/>
              <a:ext cx="5214855" cy="2153399"/>
            </a:xfrm>
            <a:prstGeom prst="rightArrow">
              <a:avLst/>
            </a:prstGeom>
            <a:solidFill>
              <a:srgbClr val="963D1A"/>
            </a:soli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" name="手繪多邊形 4"/>
            <p:cNvSpPr/>
            <p:nvPr/>
          </p:nvSpPr>
          <p:spPr>
            <a:xfrm>
              <a:off x="2027863" y="6942970"/>
              <a:ext cx="1473177" cy="862313"/>
            </a:xfrm>
            <a:custGeom>
              <a:avLst/>
              <a:gdLst>
                <a:gd name="connsiteX0" fmla="*/ 0 w 1473763"/>
                <a:gd name="connsiteY0" fmla="*/ 143863 h 863161"/>
                <a:gd name="connsiteX1" fmla="*/ 143863 w 1473763"/>
                <a:gd name="connsiteY1" fmla="*/ 0 h 863161"/>
                <a:gd name="connsiteX2" fmla="*/ 1329900 w 1473763"/>
                <a:gd name="connsiteY2" fmla="*/ 0 h 863161"/>
                <a:gd name="connsiteX3" fmla="*/ 1473763 w 1473763"/>
                <a:gd name="connsiteY3" fmla="*/ 143863 h 863161"/>
                <a:gd name="connsiteX4" fmla="*/ 1473763 w 1473763"/>
                <a:gd name="connsiteY4" fmla="*/ 719298 h 863161"/>
                <a:gd name="connsiteX5" fmla="*/ 1329900 w 1473763"/>
                <a:gd name="connsiteY5" fmla="*/ 863161 h 863161"/>
                <a:gd name="connsiteX6" fmla="*/ 143863 w 1473763"/>
                <a:gd name="connsiteY6" fmla="*/ 863161 h 863161"/>
                <a:gd name="connsiteX7" fmla="*/ 0 w 1473763"/>
                <a:gd name="connsiteY7" fmla="*/ 719298 h 863161"/>
                <a:gd name="connsiteX8" fmla="*/ 0 w 1473763"/>
                <a:gd name="connsiteY8" fmla="*/ 143863 h 863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3763" h="863161">
                  <a:moveTo>
                    <a:pt x="0" y="143863"/>
                  </a:moveTo>
                  <a:cubicBezTo>
                    <a:pt x="0" y="64410"/>
                    <a:pt x="64410" y="0"/>
                    <a:pt x="143863" y="0"/>
                  </a:cubicBezTo>
                  <a:lnTo>
                    <a:pt x="1329900" y="0"/>
                  </a:lnTo>
                  <a:cubicBezTo>
                    <a:pt x="1409353" y="0"/>
                    <a:pt x="1473763" y="64410"/>
                    <a:pt x="1473763" y="143863"/>
                  </a:cubicBezTo>
                  <a:lnTo>
                    <a:pt x="1473763" y="719298"/>
                  </a:lnTo>
                  <a:cubicBezTo>
                    <a:pt x="1473763" y="798751"/>
                    <a:pt x="1409353" y="863161"/>
                    <a:pt x="1329900" y="863161"/>
                  </a:cubicBezTo>
                  <a:lnTo>
                    <a:pt x="143863" y="863161"/>
                  </a:lnTo>
                  <a:cubicBezTo>
                    <a:pt x="64410" y="863161"/>
                    <a:pt x="0" y="798751"/>
                    <a:pt x="0" y="719298"/>
                  </a:cubicBezTo>
                  <a:lnTo>
                    <a:pt x="0" y="143863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7856" tIns="87856" rIns="87856" bIns="87856" spcCol="1270" anchor="ctr"/>
            <a:lstStyle/>
            <a:p>
              <a:pPr algn="ctr" defTabSz="533400">
                <a:lnSpc>
                  <a:spcPct val="150000"/>
                </a:lnSpc>
                <a:spcAft>
                  <a:spcPts val="0"/>
                </a:spcAft>
                <a:defRPr/>
              </a:pPr>
              <a:r>
                <a:rPr lang="zh-HK" altLang="en-US" dirty="0">
                  <a:solidFill>
                    <a:srgbClr val="0000FF"/>
                  </a:solidFill>
                  <a:effectLst>
                    <a:outerShdw dist="35921" dir="2700000" algn="ctr" rotWithShape="0">
                      <a:srgbClr val="C0C0C0">
                        <a:alpha val="79999"/>
                      </a:srgbClr>
                    </a:outerShdw>
                  </a:effectLst>
                  <a:latin typeface="新細明體" panose="02020500000000000000" pitchFamily="18" charset="-120"/>
                </a:rPr>
                <a:t>翌年七月</a:t>
              </a:r>
              <a:endParaRPr lang="en-US" altLang="zh-HK" dirty="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新細明體" panose="02020500000000000000" pitchFamily="18" charset="-120"/>
              </a:endParaRPr>
            </a:p>
            <a:p>
              <a:pPr algn="ctr" defTabSz="533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zh-TW" altLang="en-U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發放 </a:t>
              </a:r>
              <a:endParaRPr lang="en-US" altLang="zh-TW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  <a:p>
              <a:pPr algn="ctr" defTabSz="533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zh-TW" altLang="en-U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公開考試成績檔案</a:t>
              </a:r>
              <a:endParaRPr lang="en-US" altLang="zh-TW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  <a:p>
              <a:pPr algn="ctr" defTabSz="533400">
                <a:lnSpc>
                  <a:spcPct val="90000"/>
                </a:lnSpc>
                <a:spcAft>
                  <a:spcPts val="0"/>
                </a:spcAft>
                <a:defRPr/>
              </a:pPr>
              <a:endParaRPr lang="en-US" altLang="zh-TW" sz="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  <a:p>
              <a:pPr algn="ctr" defTabSz="533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altLang="zh-TW" sz="1000" b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(</a:t>
              </a:r>
              <a:r>
                <a:rPr lang="zh-TW" altLang="en-US" sz="10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聯遞系統</a:t>
              </a:r>
              <a:r>
                <a:rPr lang="en-US" altLang="zh-TW" sz="1000" b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)</a:t>
              </a:r>
              <a:endParaRPr lang="en-US" altLang="zh-HK" sz="1000" dirty="0">
                <a:solidFill>
                  <a:srgbClr val="FF0000"/>
                </a:solidFill>
              </a:endParaRPr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5080577" y="6958850"/>
              <a:ext cx="1009634" cy="792439"/>
            </a:xfrm>
            <a:custGeom>
              <a:avLst/>
              <a:gdLst>
                <a:gd name="connsiteX0" fmla="*/ 0 w 1008686"/>
                <a:gd name="connsiteY0" fmla="*/ 132064 h 792369"/>
                <a:gd name="connsiteX1" fmla="*/ 132064 w 1008686"/>
                <a:gd name="connsiteY1" fmla="*/ 0 h 792369"/>
                <a:gd name="connsiteX2" fmla="*/ 876622 w 1008686"/>
                <a:gd name="connsiteY2" fmla="*/ 0 h 792369"/>
                <a:gd name="connsiteX3" fmla="*/ 1008686 w 1008686"/>
                <a:gd name="connsiteY3" fmla="*/ 132064 h 792369"/>
                <a:gd name="connsiteX4" fmla="*/ 1008686 w 1008686"/>
                <a:gd name="connsiteY4" fmla="*/ 660305 h 792369"/>
                <a:gd name="connsiteX5" fmla="*/ 876622 w 1008686"/>
                <a:gd name="connsiteY5" fmla="*/ 792369 h 792369"/>
                <a:gd name="connsiteX6" fmla="*/ 132064 w 1008686"/>
                <a:gd name="connsiteY6" fmla="*/ 792369 h 792369"/>
                <a:gd name="connsiteX7" fmla="*/ 0 w 1008686"/>
                <a:gd name="connsiteY7" fmla="*/ 660305 h 792369"/>
                <a:gd name="connsiteX8" fmla="*/ 0 w 1008686"/>
                <a:gd name="connsiteY8" fmla="*/ 132064 h 792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8686" h="792369">
                  <a:moveTo>
                    <a:pt x="0" y="132064"/>
                  </a:moveTo>
                  <a:cubicBezTo>
                    <a:pt x="0" y="59127"/>
                    <a:pt x="59127" y="0"/>
                    <a:pt x="132064" y="0"/>
                  </a:cubicBezTo>
                  <a:lnTo>
                    <a:pt x="876622" y="0"/>
                  </a:lnTo>
                  <a:cubicBezTo>
                    <a:pt x="949559" y="0"/>
                    <a:pt x="1008686" y="59127"/>
                    <a:pt x="1008686" y="132064"/>
                  </a:cubicBezTo>
                  <a:lnTo>
                    <a:pt x="1008686" y="660305"/>
                  </a:lnTo>
                  <a:cubicBezTo>
                    <a:pt x="1008686" y="733242"/>
                    <a:pt x="949559" y="792369"/>
                    <a:pt x="876622" y="792369"/>
                  </a:cubicBezTo>
                  <a:lnTo>
                    <a:pt x="132064" y="792369"/>
                  </a:lnTo>
                  <a:cubicBezTo>
                    <a:pt x="59127" y="792369"/>
                    <a:pt x="0" y="733242"/>
                    <a:pt x="0" y="660305"/>
                  </a:cubicBezTo>
                  <a:lnTo>
                    <a:pt x="0" y="132064"/>
                  </a:lnTo>
                  <a:close/>
                </a:path>
              </a:pathLst>
            </a:custGeom>
            <a:solidFill>
              <a:schemeClr val="bg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4400" tIns="84400" rIns="84400" bIns="84400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HK" altLang="en-U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接收及匯入</a:t>
              </a:r>
              <a:endParaRPr lang="en-US" altLang="zh-HK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defTabSz="533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zh-TW" altLang="en-U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公開考試</a:t>
              </a:r>
              <a:endParaRPr lang="en-US" altLang="zh-TW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endParaRPr>
            </a:p>
            <a:p>
              <a:pPr algn="ctr" defTabSz="53340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zh-TW" altLang="en-US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</a:rPr>
                <a:t>成績檔案</a:t>
              </a:r>
              <a:endParaRPr lang="en-US" altLang="zh-HK" dirty="0">
                <a:solidFill>
                  <a:schemeClr val="tx1"/>
                </a:solidFill>
              </a:endParaRPr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6291821" y="7395565"/>
              <a:ext cx="890573" cy="935362"/>
            </a:xfrm>
            <a:custGeom>
              <a:avLst/>
              <a:gdLst>
                <a:gd name="connsiteX0" fmla="*/ 0 w 890340"/>
                <a:gd name="connsiteY0" fmla="*/ 148393 h 935175"/>
                <a:gd name="connsiteX1" fmla="*/ 148393 w 890340"/>
                <a:gd name="connsiteY1" fmla="*/ 0 h 935175"/>
                <a:gd name="connsiteX2" fmla="*/ 741947 w 890340"/>
                <a:gd name="connsiteY2" fmla="*/ 0 h 935175"/>
                <a:gd name="connsiteX3" fmla="*/ 890340 w 890340"/>
                <a:gd name="connsiteY3" fmla="*/ 148393 h 935175"/>
                <a:gd name="connsiteX4" fmla="*/ 890340 w 890340"/>
                <a:gd name="connsiteY4" fmla="*/ 786782 h 935175"/>
                <a:gd name="connsiteX5" fmla="*/ 741947 w 890340"/>
                <a:gd name="connsiteY5" fmla="*/ 935175 h 935175"/>
                <a:gd name="connsiteX6" fmla="*/ 148393 w 890340"/>
                <a:gd name="connsiteY6" fmla="*/ 935175 h 935175"/>
                <a:gd name="connsiteX7" fmla="*/ 0 w 890340"/>
                <a:gd name="connsiteY7" fmla="*/ 786782 h 935175"/>
                <a:gd name="connsiteX8" fmla="*/ 0 w 890340"/>
                <a:gd name="connsiteY8" fmla="*/ 148393 h 9351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0340" h="935175">
                  <a:moveTo>
                    <a:pt x="0" y="148393"/>
                  </a:moveTo>
                  <a:cubicBezTo>
                    <a:pt x="0" y="66438"/>
                    <a:pt x="66438" y="0"/>
                    <a:pt x="148393" y="0"/>
                  </a:cubicBezTo>
                  <a:lnTo>
                    <a:pt x="741947" y="0"/>
                  </a:lnTo>
                  <a:cubicBezTo>
                    <a:pt x="823902" y="0"/>
                    <a:pt x="890340" y="66438"/>
                    <a:pt x="890340" y="148393"/>
                  </a:cubicBezTo>
                  <a:lnTo>
                    <a:pt x="890340" y="786782"/>
                  </a:lnTo>
                  <a:cubicBezTo>
                    <a:pt x="890340" y="868737"/>
                    <a:pt x="823902" y="935175"/>
                    <a:pt x="741947" y="935175"/>
                  </a:cubicBezTo>
                  <a:lnTo>
                    <a:pt x="148393" y="935175"/>
                  </a:lnTo>
                  <a:cubicBezTo>
                    <a:pt x="66438" y="935175"/>
                    <a:pt x="0" y="868737"/>
                    <a:pt x="0" y="786782"/>
                  </a:cubicBezTo>
                  <a:lnTo>
                    <a:pt x="0" y="148393"/>
                  </a:lnTo>
                  <a:close/>
                </a:path>
              </a:pathLst>
            </a:custGeom>
            <a:solidFill>
              <a:srgbClr val="963D1A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9183" tIns="89183" rIns="89183" bIns="89183" spcCol="1270" anchor="ctr"/>
            <a:lstStyle/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HK" altLang="en-US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發放</a:t>
              </a:r>
              <a:r>
                <a:rPr lang="zh-HK" altLang="en-US" sz="1400" dirty="0">
                  <a:solidFill>
                    <a:srgbClr val="FFFF00"/>
                  </a:solidFill>
                </a:rPr>
                <a:t> </a:t>
              </a:r>
              <a:endParaRPr lang="en-US" altLang="zh-HK" sz="1400" dirty="0">
                <a:solidFill>
                  <a:srgbClr val="FFFF00"/>
                </a:solidFill>
              </a:endParaRPr>
            </a:p>
            <a:p>
              <a:pPr algn="ctr" defTabSz="5334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zh-HK" altLang="en-US" sz="1400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學生成績</a:t>
              </a:r>
              <a:endParaRPr lang="en-US" altLang="zh-HK" sz="1400" dirty="0">
                <a:solidFill>
                  <a:srgbClr val="FFFF00"/>
                </a:solidFill>
              </a:endParaRPr>
            </a:p>
          </p:txBody>
        </p:sp>
      </p:grpSp>
      <p:graphicFrame>
        <p:nvGraphicFramePr>
          <p:cNvPr id="3109" name="Object 41"/>
          <p:cNvGraphicFramePr>
            <a:graphicFrameLocks noChangeAspect="1"/>
          </p:cNvGraphicFramePr>
          <p:nvPr/>
        </p:nvGraphicFramePr>
        <p:xfrm>
          <a:off x="4854575" y="8018463"/>
          <a:ext cx="1277938" cy="16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點陣圖影像" r:id="rId20" imgW="1552792" imgH="209524" progId="Paint.Picture">
                  <p:embed/>
                </p:oleObj>
              </mc:Choice>
              <mc:Fallback>
                <p:oleObj name="點陣圖影像" r:id="rId20" imgW="1552792" imgH="209524" progId="Paint.Picture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4575" y="8018463"/>
                        <a:ext cx="1277938" cy="16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10" name="Group 62"/>
          <p:cNvGrpSpPr>
            <a:grpSpLocks/>
          </p:cNvGrpSpPr>
          <p:nvPr/>
        </p:nvGrpSpPr>
        <p:grpSpPr bwMode="auto">
          <a:xfrm>
            <a:off x="5810250" y="4789488"/>
            <a:ext cx="1295400" cy="1149350"/>
            <a:chOff x="1089461" y="4707155"/>
            <a:chExt cx="2735679" cy="1956461"/>
          </a:xfrm>
        </p:grpSpPr>
        <p:pic>
          <p:nvPicPr>
            <p:cNvPr id="3114" name="Picture 63" descr="Database PNG Transparent Images | PNG All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461" y="4707155"/>
              <a:ext cx="1956461" cy="1956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TextBox 64"/>
            <p:cNvSpPr txBox="1"/>
            <p:nvPr/>
          </p:nvSpPr>
          <p:spPr>
            <a:xfrm>
              <a:off x="1430712" y="5469885"/>
              <a:ext cx="2394428" cy="628689"/>
            </a:xfrm>
            <a:prstGeom prst="rect">
              <a:avLst/>
            </a:prstGeom>
            <a:noFill/>
            <a:ln/>
            <a:effectLst>
              <a:glow rad="101600">
                <a:srgbClr val="FFFF00">
                  <a:alpha val="60000"/>
                </a:srgbClr>
              </a:glow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TW" sz="1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HKEAA</a:t>
              </a:r>
              <a:endParaRPr lang="zh-HK" altLang="en-US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3111" name="Picture 65" descr="Computer Database Network · Free vector graphic on Pixabay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6570663"/>
            <a:ext cx="97155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TextBox 68"/>
          <p:cNvSpPr txBox="1"/>
          <p:nvPr/>
        </p:nvSpPr>
        <p:spPr>
          <a:xfrm rot="21448374">
            <a:off x="3593900" y="7146548"/>
            <a:ext cx="1346598" cy="369332"/>
          </a:xfrm>
          <a:prstGeom prst="rect">
            <a:avLst/>
          </a:prstGeom>
          <a:noFill/>
          <a:ln>
            <a:solidFill>
              <a:srgbClr val="CC00CC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isometricOffAxis1Right"/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HK" sz="1800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WebSAMS</a:t>
            </a:r>
            <a:endParaRPr lang="zh-HK" altLang="en-US" sz="18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113" name="Object 43"/>
          <p:cNvGraphicFramePr>
            <a:graphicFrameLocks noChangeAspect="1"/>
          </p:cNvGraphicFramePr>
          <p:nvPr/>
        </p:nvGraphicFramePr>
        <p:xfrm>
          <a:off x="5146675" y="7877175"/>
          <a:ext cx="815975" cy="17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點陣圖影像" r:id="rId24" imgW="990738" imgH="190426" progId="Paint.Picture">
                  <p:embed/>
                </p:oleObj>
              </mc:Choice>
              <mc:Fallback>
                <p:oleObj name="點陣圖影像" r:id="rId24" imgW="990738" imgH="190426" progId="Paint.Picture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675" y="7877175"/>
                        <a:ext cx="815975" cy="17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</TotalTime>
  <Words>229</Words>
  <Application>Microsoft Office PowerPoint</Application>
  <PresentationFormat>自訂</PresentationFormat>
  <Paragraphs>57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Times New Roman</vt:lpstr>
      <vt:lpstr>新細明體</vt:lpstr>
      <vt:lpstr>Arial</vt:lpstr>
      <vt:lpstr>Calibri</vt:lpstr>
      <vt:lpstr>Wingdings 2</vt:lpstr>
      <vt:lpstr>標楷體</vt:lpstr>
      <vt:lpstr>Wingdings</vt:lpstr>
      <vt:lpstr>預設簡報設計</vt:lpstr>
      <vt:lpstr>Microsoft Clip Gallery</vt:lpstr>
      <vt:lpstr>點陣圖影像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302</cp:revision>
  <cp:lastPrinted>2020-11-20T03:43:41Z</cp:lastPrinted>
  <dcterms:created xsi:type="dcterms:W3CDTF">2003-03-14T04:14:17Z</dcterms:created>
  <dcterms:modified xsi:type="dcterms:W3CDTF">2023-01-19T03:04:44Z</dcterms:modified>
</cp:coreProperties>
</file>