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00CC"/>
    <a:srgbClr val="FF9933"/>
    <a:srgbClr val="FFFFCC"/>
    <a:srgbClr val="FFCCCC"/>
    <a:srgbClr val="FF9900"/>
    <a:srgbClr val="CC33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1" autoAdjust="0"/>
    <p:restoredTop sz="90929"/>
  </p:normalViewPr>
  <p:slideViewPr>
    <p:cSldViewPr>
      <p:cViewPr varScale="1">
        <p:scale>
          <a:sx n="45" d="100"/>
          <a:sy n="45" d="100"/>
        </p:scale>
        <p:origin x="2064" y="4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C625320-E6F0-43CB-B219-D6C55786DF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A0B61-5D02-4562-AB68-FF5EAF5F0A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02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5AD79-C11C-4751-BFB4-7A2EEAAB07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38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ED3AA-8433-4799-8EC8-84E615A73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069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6F6B4-205B-4FD3-879B-79E3436188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632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BA124-EB28-4294-9525-2D777CDAFD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035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16DF4-D81C-42C1-8C81-7E6455E5DB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787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19BEB-3B4D-48D9-90CE-B51F46B30A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277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AB6F-5949-4BC7-9069-8D041DABC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53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93248-7D71-4F2A-B92A-3AFC601007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809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1A233-8327-4D50-8A6D-B3C9A6951E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25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1D0BE-97AF-4409-B30E-7C51EABCFC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64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 smtClean="0"/>
            </a:lvl1pPr>
          </a:lstStyle>
          <a:p>
            <a:pPr>
              <a:defRPr/>
            </a:pPr>
            <a:fld id="{3392CA10-0C1B-4119-A7C1-94C94632FC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5.png"/><Relationship Id="rId15" Type="http://schemas.openxmlformats.org/officeDocument/2006/relationships/image" Target="../media/image9.wmf"/><Relationship Id="rId10" Type="http://schemas.openxmlformats.org/officeDocument/2006/relationships/image" Target="../media/image3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05000" y="211138"/>
          <a:ext cx="42672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Clip" r:id="rId3" imgW="6267551" imgH="3428890" progId="MS_ClipArt_Gallery.5">
                  <p:embed/>
                </p:oleObj>
              </mc:Choice>
              <mc:Fallback>
                <p:oleObj name="Clip" r:id="rId3" imgW="6267551" imgH="342889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11138"/>
                        <a:ext cx="426720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logo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163"/>
            <a:ext cx="14478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59000" y="228600"/>
            <a:ext cx="37846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 b="1">
                <a:solidFill>
                  <a:srgbClr val="6600CC"/>
                </a:solidFill>
                <a:ea typeface="標楷體" panose="03000509000000000000" pitchFamily="65" charset="-120"/>
              </a:rPr>
              <a:t>香港學科測驗</a:t>
            </a:r>
            <a:r>
              <a:rPr lang="zh-TW" altLang="en-US" sz="1800" b="1">
                <a:solidFill>
                  <a:srgbClr val="6600CC"/>
                </a:solidFill>
                <a:ea typeface="標楷體" panose="03000509000000000000" pitchFamily="65" charset="-120"/>
              </a:rPr>
              <a:t>  </a:t>
            </a:r>
            <a:endParaRPr lang="zh-TW" altLang="en-US" sz="1600" b="1">
              <a:solidFill>
                <a:srgbClr val="6600CC"/>
              </a:solidFill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600" b="1">
                <a:solidFill>
                  <a:srgbClr val="6600CC"/>
                </a:solidFill>
                <a:ea typeface="標楷體" panose="03000509000000000000" pitchFamily="65" charset="-120"/>
              </a:rPr>
              <a:t>Hong Kong Attainment Tests (HKAT)</a:t>
            </a:r>
            <a:endParaRPr lang="en-US" altLang="zh-TW" sz="1600">
              <a:solidFill>
                <a:srgbClr val="6600CC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1524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3886200"/>
            <a:ext cx="7086600" cy="3581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9" name="Rectangle 64"/>
          <p:cNvSpPr>
            <a:spLocks noChangeArrowheads="1"/>
          </p:cNvSpPr>
          <p:nvPr/>
        </p:nvSpPr>
        <p:spPr bwMode="auto">
          <a:xfrm>
            <a:off x="304800" y="8001000"/>
            <a:ext cx="7086600" cy="18478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pic>
        <p:nvPicPr>
          <p:cNvPr id="3080" name="Picture 83" descr="thumb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WordArt 84"/>
          <p:cNvSpPr>
            <a:spLocks noChangeArrowheads="1" noChangeShapeType="1" noTextEdit="1"/>
          </p:cNvSpPr>
          <p:nvPr/>
        </p:nvSpPr>
        <p:spPr bwMode="auto">
          <a:xfrm>
            <a:off x="952500" y="13716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2" name="Text Box 88"/>
          <p:cNvSpPr txBox="1">
            <a:spLocks noChangeArrowheads="1"/>
          </p:cNvSpPr>
          <p:nvPr/>
        </p:nvSpPr>
        <p:spPr bwMode="auto">
          <a:xfrm>
            <a:off x="1905000" y="1960563"/>
            <a:ext cx="2438400" cy="330200"/>
          </a:xfrm>
          <a:prstGeom prst="rect">
            <a:avLst/>
          </a:prstGeom>
          <a:solidFill>
            <a:srgbClr val="FFFF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70C0"/>
                </a:solidFill>
                <a:sym typeface="Wingdings" panose="05000000000000000000" pitchFamily="2" charset="2"/>
              </a:rPr>
              <a:t> </a:t>
            </a:r>
            <a:r>
              <a:rPr lang="zh-TW" altLang="en-US" sz="1400">
                <a:solidFill>
                  <a:srgbClr val="0070C0"/>
                </a:solidFill>
                <a:sym typeface="Wingdings" panose="05000000000000000000" pitchFamily="2" charset="2"/>
              </a:rPr>
              <a:t>確定經聯遞系統匯入資料</a:t>
            </a:r>
          </a:p>
        </p:txBody>
      </p:sp>
      <p:sp>
        <p:nvSpPr>
          <p:cNvPr id="3083" name="Text Box 93"/>
          <p:cNvSpPr txBox="1">
            <a:spLocks noChangeArrowheads="1"/>
          </p:cNvSpPr>
          <p:nvPr/>
        </p:nvSpPr>
        <p:spPr bwMode="auto">
          <a:xfrm>
            <a:off x="2209800" y="2362200"/>
            <a:ext cx="1584325" cy="5651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olidFill>
                  <a:srgbClr val="0070C0"/>
                </a:solidFill>
                <a:sym typeface="Wingdings" panose="05000000000000000000" pitchFamily="2" charset="2"/>
              </a:rPr>
              <a:t>  </a:t>
            </a:r>
            <a:r>
              <a:rPr lang="zh-TW" altLang="en-US" sz="1200">
                <a:solidFill>
                  <a:srgbClr val="0070C0"/>
                </a:solidFill>
                <a:sym typeface="Wingdings" panose="05000000000000000000" pitchFamily="2" charset="2"/>
              </a:rPr>
              <a:t>學科測驗資料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olidFill>
                  <a:srgbClr val="0070C0"/>
                </a:solidFill>
                <a:sym typeface="Wingdings" panose="05000000000000000000" pitchFamily="2" charset="2"/>
              </a:rPr>
              <a:t>  學科測驗常模表</a:t>
            </a:r>
          </a:p>
        </p:txBody>
      </p:sp>
      <p:sp>
        <p:nvSpPr>
          <p:cNvPr id="3084" name="WordArt 120"/>
          <p:cNvSpPr>
            <a:spLocks noChangeArrowheads="1" noChangeShapeType="1" noTextEdit="1"/>
          </p:cNvSpPr>
          <p:nvPr/>
        </p:nvSpPr>
        <p:spPr bwMode="auto">
          <a:xfrm>
            <a:off x="914400" y="35433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85" name="WordArt 130"/>
          <p:cNvSpPr>
            <a:spLocks noChangeArrowheads="1" noChangeShapeType="1" noTextEdit="1"/>
          </p:cNvSpPr>
          <p:nvPr/>
        </p:nvSpPr>
        <p:spPr bwMode="auto">
          <a:xfrm>
            <a:off x="990600" y="76581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6" name="Object 132"/>
          <p:cNvGraphicFramePr>
            <a:graphicFrameLocks noChangeAspect="1"/>
          </p:cNvGraphicFramePr>
          <p:nvPr/>
        </p:nvGraphicFramePr>
        <p:xfrm>
          <a:off x="533400" y="772953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Clip" r:id="rId7" imgW="1814170" imgH="1376172" progId="MS_ClipArt_Gallery.5">
                  <p:embed/>
                </p:oleObj>
              </mc:Choice>
              <mc:Fallback>
                <p:oleObj name="Clip" r:id="rId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72953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33"/>
          <p:cNvGraphicFramePr>
            <a:graphicFrameLocks noChangeAspect="1"/>
          </p:cNvGraphicFramePr>
          <p:nvPr/>
        </p:nvGraphicFramePr>
        <p:xfrm>
          <a:off x="3665538" y="8312150"/>
          <a:ext cx="10937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Clip" r:id="rId9" imgW="1190531" imgH="1243343" progId="MS_ClipArt_Gallery.5">
                  <p:embed/>
                </p:oleObj>
              </mc:Choice>
              <mc:Fallback>
                <p:oleObj name="Clip" r:id="rId9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8312150"/>
                        <a:ext cx="109378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36"/>
          <p:cNvGraphicFramePr>
            <a:graphicFrameLocks noChangeAspect="1"/>
          </p:cNvGraphicFramePr>
          <p:nvPr/>
        </p:nvGraphicFramePr>
        <p:xfrm>
          <a:off x="457200" y="3602038"/>
          <a:ext cx="40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Clip" r:id="rId11" imgW="1700543" imgH="1831818" progId="MS_ClipArt_Gallery.5">
                  <p:embed/>
                </p:oleObj>
              </mc:Choice>
              <mc:Fallback>
                <p:oleObj name="Clip" r:id="rId11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02038"/>
                        <a:ext cx="4032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Text Box 183"/>
          <p:cNvSpPr txBox="1">
            <a:spLocks noChangeArrowheads="1"/>
          </p:cNvSpPr>
          <p:nvPr/>
        </p:nvSpPr>
        <p:spPr bwMode="auto">
          <a:xfrm>
            <a:off x="1624013" y="8355013"/>
            <a:ext cx="186055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>
                <a:solidFill>
                  <a:srgbClr val="6600CC"/>
                </a:solidFill>
              </a:rPr>
              <a:t>列 印 報 告</a:t>
            </a:r>
            <a:endParaRPr lang="en-US" altLang="zh-TW" sz="1400">
              <a:solidFill>
                <a:srgbClr val="6600CC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olidFill>
                  <a:srgbClr val="6600CC"/>
                </a:solidFill>
                <a:sym typeface="Wingdings 2" panose="05020102010507070707" pitchFamily="18" charset="2"/>
              </a:rPr>
              <a:t></a:t>
            </a:r>
            <a:r>
              <a:rPr lang="zh-TW" altLang="en-US" sz="1200">
                <a:sym typeface="Wingdings 2" panose="05020102010507070707" pitchFamily="18" charset="2"/>
              </a:rPr>
              <a:t> </a:t>
            </a:r>
            <a:r>
              <a:rPr lang="zh-TW" altLang="en-US" sz="1200">
                <a:solidFill>
                  <a:srgbClr val="6600CC"/>
                </a:solidFill>
                <a:sym typeface="Wingdings" panose="05000000000000000000" pitchFamily="2" charset="2"/>
              </a:rPr>
              <a:t>原始數據</a:t>
            </a:r>
            <a:r>
              <a:rPr lang="en-US" altLang="zh-TW" sz="1200">
                <a:solidFill>
                  <a:srgbClr val="6600CC"/>
                </a:solidFill>
                <a:sym typeface="Wingdings" panose="05000000000000000000" pitchFamily="2" charset="2"/>
              </a:rPr>
              <a:t>/</a:t>
            </a:r>
            <a:r>
              <a:rPr lang="zh-TW" altLang="en-US" sz="1200">
                <a:solidFill>
                  <a:srgbClr val="6600CC"/>
                </a:solidFill>
                <a:sym typeface="Wingdings" panose="05000000000000000000" pitchFamily="2" charset="2"/>
              </a:rPr>
              <a:t>報表</a:t>
            </a:r>
            <a:r>
              <a:rPr lang="en-US" altLang="zh-TW" sz="1200">
                <a:solidFill>
                  <a:srgbClr val="6600CC"/>
                </a:solidFill>
                <a:sym typeface="Wingdings" panose="05000000000000000000" pitchFamily="2" charset="2"/>
              </a:rPr>
              <a:t>/</a:t>
            </a:r>
            <a:r>
              <a:rPr lang="zh-TW" altLang="en-US" sz="1200">
                <a:solidFill>
                  <a:srgbClr val="6600CC"/>
                </a:solidFill>
                <a:sym typeface="Wingdings 2" panose="05020102010507070707" pitchFamily="18" charset="2"/>
              </a:rPr>
              <a:t>表單</a:t>
            </a:r>
            <a:endParaRPr lang="en-US" altLang="zh-TW" sz="1200">
              <a:solidFill>
                <a:srgbClr val="6600CC"/>
              </a:solidFill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olidFill>
                  <a:srgbClr val="6600CC"/>
                </a:solidFill>
                <a:sym typeface="Wingdings 2" panose="05020102010507070707" pitchFamily="18" charset="2"/>
              </a:rPr>
              <a:t>  </a:t>
            </a:r>
            <a:r>
              <a:rPr lang="zh-TW" altLang="en-US" sz="1200">
                <a:solidFill>
                  <a:srgbClr val="6600CC"/>
                </a:solidFill>
                <a:sym typeface="Wingdings" panose="05000000000000000000" pitchFamily="2" charset="2"/>
              </a:rPr>
              <a:t>追查學生往年成績</a:t>
            </a:r>
            <a:endParaRPr lang="en-US" altLang="zh-TW" sz="1200">
              <a:solidFill>
                <a:srgbClr val="6600CC"/>
              </a:solidFill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olidFill>
                  <a:srgbClr val="6600CC"/>
                </a:solidFill>
                <a:sym typeface="Wingdings 2" panose="05020102010507070707" pitchFamily="18" charset="2"/>
              </a:rPr>
              <a:t>  學生成績比對報告</a:t>
            </a:r>
          </a:p>
        </p:txBody>
      </p:sp>
      <p:pic>
        <p:nvPicPr>
          <p:cNvPr id="3090" name="Picture 184" descr="j022342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47863"/>
            <a:ext cx="11430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Text Box 214"/>
          <p:cNvSpPr txBox="1">
            <a:spLocks noChangeArrowheads="1"/>
          </p:cNvSpPr>
          <p:nvPr/>
        </p:nvSpPr>
        <p:spPr bwMode="auto">
          <a:xfrm>
            <a:off x="990600" y="5334000"/>
            <a:ext cx="19050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>
                <a:solidFill>
                  <a:srgbClr val="009900"/>
                </a:solidFill>
                <a:sym typeface="Wingdings" panose="05000000000000000000" pitchFamily="2" charset="2"/>
              </a:rPr>
              <a:t></a:t>
            </a:r>
            <a:r>
              <a:rPr lang="en-US" altLang="zh-TW" sz="1400">
                <a:solidFill>
                  <a:srgbClr val="6600CC"/>
                </a:solidFill>
                <a:sym typeface="Wingdings" panose="05000000000000000000" pitchFamily="2" charset="2"/>
              </a:rPr>
              <a:t> </a:t>
            </a:r>
            <a:r>
              <a:rPr lang="zh-TW" altLang="en-US" sz="1400">
                <a:solidFill>
                  <a:srgbClr val="009900"/>
                </a:solidFill>
              </a:rPr>
              <a:t>接收及匯入</a:t>
            </a:r>
            <a:r>
              <a:rPr lang="en-US" altLang="zh-TW" sz="1400">
                <a:solidFill>
                  <a:srgbClr val="009900"/>
                </a:solidFill>
              </a:rPr>
              <a:t/>
            </a:r>
            <a:br>
              <a:rPr lang="en-US" altLang="zh-TW" sz="1400">
                <a:solidFill>
                  <a:srgbClr val="009900"/>
                </a:solidFill>
              </a:rPr>
            </a:br>
            <a:r>
              <a:rPr lang="en-US" altLang="zh-TW" sz="1400">
                <a:solidFill>
                  <a:srgbClr val="009900"/>
                </a:solidFill>
              </a:rPr>
              <a:t>     </a:t>
            </a:r>
            <a:r>
              <a:rPr lang="zh-TW" altLang="en-US" sz="1400">
                <a:solidFill>
                  <a:srgbClr val="009900"/>
                </a:solidFill>
              </a:rPr>
              <a:t>測驗資料和常模表</a:t>
            </a:r>
          </a:p>
        </p:txBody>
      </p:sp>
      <p:sp>
        <p:nvSpPr>
          <p:cNvPr id="3092" name="Text Box 218"/>
          <p:cNvSpPr txBox="1">
            <a:spLocks noChangeArrowheads="1"/>
          </p:cNvSpPr>
          <p:nvPr/>
        </p:nvSpPr>
        <p:spPr bwMode="auto">
          <a:xfrm>
            <a:off x="2297113" y="6943725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>
                <a:solidFill>
                  <a:srgbClr val="009900"/>
                </a:solidFill>
                <a:sym typeface="Wingdings" panose="05000000000000000000" pitchFamily="2" charset="2"/>
              </a:rPr>
              <a:t></a:t>
            </a:r>
            <a:r>
              <a:rPr lang="en-US" altLang="zh-TW" sz="140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zh-TW" altLang="en-US" sz="1400">
                <a:solidFill>
                  <a:srgbClr val="009900"/>
                </a:solidFill>
              </a:rPr>
              <a:t>設定及編修學科測驗參數</a:t>
            </a:r>
          </a:p>
        </p:txBody>
      </p:sp>
      <p:sp>
        <p:nvSpPr>
          <p:cNvPr id="3093" name="Text Box 220"/>
          <p:cNvSpPr txBox="1">
            <a:spLocks noChangeArrowheads="1"/>
          </p:cNvSpPr>
          <p:nvPr/>
        </p:nvSpPr>
        <p:spPr bwMode="auto">
          <a:xfrm>
            <a:off x="5465763" y="6943725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>
                <a:solidFill>
                  <a:srgbClr val="009900"/>
                </a:solidFill>
                <a:sym typeface="Wingdings" panose="05000000000000000000" pitchFamily="2" charset="2"/>
              </a:rPr>
              <a:t></a:t>
            </a:r>
            <a:r>
              <a:rPr lang="en-US" altLang="zh-TW" sz="1400">
                <a:solidFill>
                  <a:srgbClr val="009900"/>
                </a:solidFill>
              </a:rPr>
              <a:t> </a:t>
            </a:r>
            <a:r>
              <a:rPr lang="zh-TW" altLang="en-US" sz="1400">
                <a:solidFill>
                  <a:srgbClr val="009900"/>
                </a:solidFill>
              </a:rPr>
              <a:t>讀入及編修積分</a:t>
            </a:r>
          </a:p>
        </p:txBody>
      </p:sp>
      <p:pic>
        <p:nvPicPr>
          <p:cNvPr id="3094" name="Picture 223" descr="j022364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89438"/>
            <a:ext cx="10668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5" name="Rectangle 225"/>
          <p:cNvSpPr>
            <a:spLocks noChangeArrowheads="1"/>
          </p:cNvSpPr>
          <p:nvPr/>
        </p:nvSpPr>
        <p:spPr bwMode="auto">
          <a:xfrm>
            <a:off x="3233738" y="4135438"/>
            <a:ext cx="10668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600"/>
              <a:t>教育局</a:t>
            </a:r>
          </a:p>
        </p:txBody>
      </p:sp>
      <p:pic>
        <p:nvPicPr>
          <p:cNvPr id="3096" name="Picture 229" descr="PE01744_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6223000"/>
            <a:ext cx="107315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7" name="AutoShape 230"/>
          <p:cNvSpPr>
            <a:spLocks noChangeArrowheads="1"/>
          </p:cNvSpPr>
          <p:nvPr/>
        </p:nvSpPr>
        <p:spPr bwMode="auto">
          <a:xfrm rot="3510691">
            <a:off x="2438400" y="3733800"/>
            <a:ext cx="304800" cy="1066800"/>
          </a:xfrm>
          <a:prstGeom prst="curvedRightArrow">
            <a:avLst>
              <a:gd name="adj1" fmla="val 70000"/>
              <a:gd name="adj2" fmla="val 140000"/>
              <a:gd name="adj3" fmla="val 74236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98" name="AutoShape 231"/>
          <p:cNvSpPr>
            <a:spLocks noChangeArrowheads="1"/>
          </p:cNvSpPr>
          <p:nvPr/>
        </p:nvSpPr>
        <p:spPr bwMode="auto">
          <a:xfrm rot="-1275331">
            <a:off x="1793875" y="5935663"/>
            <a:ext cx="304800" cy="990600"/>
          </a:xfrm>
          <a:prstGeom prst="curvedRightArrow">
            <a:avLst>
              <a:gd name="adj1" fmla="val 65000"/>
              <a:gd name="adj2" fmla="val 130000"/>
              <a:gd name="adj3" fmla="val 74236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pic>
        <p:nvPicPr>
          <p:cNvPr id="3099" name="Picture 236" descr="j016045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563" y="5935663"/>
            <a:ext cx="917575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AutoShape 237"/>
          <p:cNvSpPr>
            <a:spLocks noChangeArrowheads="1"/>
          </p:cNvSpPr>
          <p:nvPr/>
        </p:nvSpPr>
        <p:spPr bwMode="auto">
          <a:xfrm>
            <a:off x="4602163" y="6296025"/>
            <a:ext cx="720725" cy="485775"/>
          </a:xfrm>
          <a:custGeom>
            <a:avLst/>
            <a:gdLst>
              <a:gd name="T0" fmla="*/ 540544 w 21600"/>
              <a:gd name="T1" fmla="*/ 0 h 21600"/>
              <a:gd name="T2" fmla="*/ 0 w 21600"/>
              <a:gd name="T3" fmla="*/ 242888 h 21600"/>
              <a:gd name="T4" fmla="*/ 540544 w 21600"/>
              <a:gd name="T5" fmla="*/ 485775 h 21600"/>
              <a:gd name="T6" fmla="*/ 720725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pic>
        <p:nvPicPr>
          <p:cNvPr id="3101" name="Picture 241" descr="BD06925_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4711700"/>
            <a:ext cx="17113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" name="Text Box 244"/>
          <p:cNvSpPr txBox="1">
            <a:spLocks noChangeArrowheads="1"/>
          </p:cNvSpPr>
          <p:nvPr/>
        </p:nvSpPr>
        <p:spPr bwMode="auto">
          <a:xfrm>
            <a:off x="4648200" y="1960563"/>
            <a:ext cx="2057400" cy="330200"/>
          </a:xfrm>
          <a:prstGeom prst="rect">
            <a:avLst/>
          </a:prstGeom>
          <a:solidFill>
            <a:srgbClr val="FFFFCC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70C0"/>
                </a:solidFill>
                <a:sym typeface="Wingdings" panose="05000000000000000000" pitchFamily="2" charset="2"/>
              </a:rPr>
              <a:t> </a:t>
            </a:r>
            <a:r>
              <a:rPr lang="zh-TW" altLang="en-US" sz="1400">
                <a:solidFill>
                  <a:srgbClr val="0070C0"/>
                </a:solidFill>
                <a:sym typeface="Wingdings" panose="05000000000000000000" pitchFamily="2" charset="2"/>
              </a:rPr>
              <a:t>設定積分輸入方法</a:t>
            </a:r>
          </a:p>
        </p:txBody>
      </p:sp>
      <p:sp>
        <p:nvSpPr>
          <p:cNvPr id="3103" name="Text Box 245"/>
          <p:cNvSpPr txBox="1">
            <a:spLocks noChangeArrowheads="1"/>
          </p:cNvSpPr>
          <p:nvPr/>
        </p:nvSpPr>
        <p:spPr bwMode="auto">
          <a:xfrm>
            <a:off x="4968875" y="2362200"/>
            <a:ext cx="1355725" cy="5651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olidFill>
                  <a:srgbClr val="0070C0"/>
                </a:solidFill>
                <a:sym typeface="Wingdings" panose="05000000000000000000" pitchFamily="2" charset="2"/>
              </a:rPr>
              <a:t>  </a:t>
            </a:r>
            <a:r>
              <a:rPr lang="zh-TW" altLang="en-US" sz="1200">
                <a:solidFill>
                  <a:srgbClr val="0070C0"/>
                </a:solidFill>
                <a:sym typeface="Wingdings" panose="05000000000000000000" pitchFamily="2" charset="2"/>
              </a:rPr>
              <a:t>輸入每項分數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olidFill>
                  <a:srgbClr val="0070C0"/>
                </a:solidFill>
                <a:sym typeface="Wingdings" panose="05000000000000000000" pitchFamily="2" charset="2"/>
              </a:rPr>
              <a:t>  輸入全卷總分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96</Words>
  <Application>Microsoft Office PowerPoint</Application>
  <PresentationFormat>自訂</PresentationFormat>
  <Paragraphs>19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標楷體</vt:lpstr>
      <vt:lpstr>Wingdings</vt:lpstr>
      <vt:lpstr>Wingdings 2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73</cp:revision>
  <cp:lastPrinted>2003-03-18T09:11:00Z</cp:lastPrinted>
  <dcterms:created xsi:type="dcterms:W3CDTF">2003-03-14T04:14:17Z</dcterms:created>
  <dcterms:modified xsi:type="dcterms:W3CDTF">2023-01-19T02:57:35Z</dcterms:modified>
</cp:coreProperties>
</file>