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620000" cy="10287000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A4A3A4"/>
          </p15:clr>
        </p15:guide>
        <p15:guide id="2" pos="24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660033"/>
    <a:srgbClr val="990099"/>
    <a:srgbClr val="FF33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31" autoAdjust="0"/>
    <p:restoredTop sz="90929"/>
  </p:normalViewPr>
  <p:slideViewPr>
    <p:cSldViewPr>
      <p:cViewPr varScale="1">
        <p:scale>
          <a:sx n="45" d="100"/>
          <a:sy n="45" d="100"/>
        </p:scale>
        <p:origin x="1998" y="48"/>
      </p:cViewPr>
      <p:guideLst>
        <p:guide orient="horz" pos="3240"/>
        <p:guide pos="24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12" Type="http://schemas.openxmlformats.org/officeDocument/2006/relationships/image" Target="../media/image12.png"/><Relationship Id="rId2" Type="http://schemas.openxmlformats.org/officeDocument/2006/relationships/image" Target="../media/image2.wmf"/><Relationship Id="rId1" Type="http://schemas.openxmlformats.org/officeDocument/2006/relationships/image" Target="../media/image1.e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E7AA118-02F4-473C-A60D-0C1182A50568}" type="datetimeFigureOut">
              <a:rPr lang="zh-HK" altLang="en-US"/>
              <a:pPr>
                <a:defRPr/>
              </a:pPr>
              <a:t>19/1/2023</a:t>
            </a:fld>
            <a:endParaRPr lang="zh-HK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1143000"/>
            <a:ext cx="22860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HK" altLang="en-US" noProof="0" smtClean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  <a:endParaRPr lang="zh-HK" altLang="en-US" noProof="0" smtClean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3011AAD-D78C-4E8B-829A-49C24DDCDB67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HK" altLang="en-US" smtClean="0"/>
          </a:p>
        </p:txBody>
      </p:sp>
      <p:sp>
        <p:nvSpPr>
          <p:cNvPr id="410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7B3A7F61-27F7-4DA1-B9A3-FEF11E3DD1B6}" type="slidenum">
              <a:rPr lang="zh-HK" altLang="en-US" sz="1200" smtClean="0"/>
              <a:pPr/>
              <a:t>1</a:t>
            </a:fld>
            <a:endParaRPr lang="zh-HK" alt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52500" y="1684338"/>
            <a:ext cx="5715000" cy="35814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952500" y="5403850"/>
            <a:ext cx="5715000" cy="248285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DA8A88-58EB-4A21-92A8-5DC892A14AE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44441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D7849C-D7E7-4C41-957E-77DBB023BBF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91103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5429250" y="914400"/>
            <a:ext cx="1619250" cy="82296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71500" y="914400"/>
            <a:ext cx="4705350" cy="82296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1012E-9987-4355-AA93-7EE5F354E67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80113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DA83F8-10C4-48D8-8CA6-E8D79CFEB97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8842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0700" y="2565400"/>
            <a:ext cx="6572250" cy="427831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20700" y="6884988"/>
            <a:ext cx="6572250" cy="22494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F0D051-AAFD-4E6E-8CE7-F468825F9A5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59005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71500" y="2971800"/>
            <a:ext cx="3162300" cy="6172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886200" y="2971800"/>
            <a:ext cx="3162300" cy="6172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A4E9C6-3DAB-4A53-87C2-E7C7C8BD26B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06610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5463" y="547688"/>
            <a:ext cx="6572250" cy="198913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25463" y="2522538"/>
            <a:ext cx="3222625" cy="1235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5463" y="3757613"/>
            <a:ext cx="3222625" cy="552767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857625" y="2522538"/>
            <a:ext cx="3240088" cy="1235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857625" y="3757613"/>
            <a:ext cx="3240088" cy="552767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9E11E-B6F7-4D1A-8E0B-C4563DCF5B9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9056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6F9C7D-1609-47AD-A9F4-78EA9975CA1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411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DCAC9-7AAD-4C05-A5F0-9A91AA19B72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11339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5463" y="685800"/>
            <a:ext cx="2457450" cy="2400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40088" y="1481138"/>
            <a:ext cx="3857625" cy="7310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25463" y="3086100"/>
            <a:ext cx="2457450" cy="57181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4A6546-E3ED-4467-96EF-DBDBFB14411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68154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5463" y="685800"/>
            <a:ext cx="2457450" cy="2400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240088" y="1481138"/>
            <a:ext cx="3857625" cy="73104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HK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25463" y="3086100"/>
            <a:ext cx="2457450" cy="57181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06B9A-E227-4DF6-93BD-9EEB70EDB70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35814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914400"/>
            <a:ext cx="6477000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2971800"/>
            <a:ext cx="6477000" cy="617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71500" y="9372600"/>
            <a:ext cx="15875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defTabSz="1044575" eaLnBrk="1" hangingPunct="1">
              <a:defRPr sz="16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03500" y="9372600"/>
            <a:ext cx="2413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algn="ctr" defTabSz="1044575" eaLnBrk="1" hangingPunct="1">
              <a:defRPr sz="16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61000" y="9372600"/>
            <a:ext cx="15875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algn="r" defTabSz="1044575" eaLnBrk="1" hangingPunct="1">
              <a:defRPr sz="1600"/>
            </a:lvl1pPr>
          </a:lstStyle>
          <a:p>
            <a:pPr>
              <a:defRPr/>
            </a:pPr>
            <a:fld id="{FCC8AD85-D8AC-4ABD-8D46-51E0D0938FC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4575" rtl="0" eaLnBrk="0" fontAlgn="base" hangingPunct="0">
        <a:spcBef>
          <a:spcPct val="0"/>
        </a:spcBef>
        <a:spcAft>
          <a:spcPct val="0"/>
        </a:spcAft>
        <a:defRPr kumimoji="1"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2pPr>
      <a:lvl3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3pPr>
      <a:lvl4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4pPr>
      <a:lvl5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5pPr>
      <a:lvl6pPr marL="4572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6pPr>
      <a:lvl7pPr marL="9144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7pPr>
      <a:lvl8pPr marL="13716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8pPr>
      <a:lvl9pPr marL="18288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9pPr>
    </p:titleStyle>
    <p:bodyStyle>
      <a:lvl1pPr marL="392113" indent="-392113" algn="l" defTabSz="1044575" rtl="0" eaLnBrk="0" fontAlgn="base" hangingPunct="0">
        <a:spcBef>
          <a:spcPct val="20000"/>
        </a:spcBef>
        <a:spcAft>
          <a:spcPct val="0"/>
        </a:spcAft>
        <a:buChar char="•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9313" indent="-327025" algn="l" defTabSz="1044575" rtl="0" eaLnBrk="0" fontAlgn="base" hangingPunct="0">
        <a:spcBef>
          <a:spcPct val="20000"/>
        </a:spcBef>
        <a:spcAft>
          <a:spcPct val="0"/>
        </a:spcAft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513" indent="-261938" algn="l" defTabSz="1044575" rtl="0" eaLnBrk="0" fontAlgn="base" hangingPunct="0">
        <a:spcBef>
          <a:spcPct val="20000"/>
        </a:spcBef>
        <a:spcAft>
          <a:spcPct val="0"/>
        </a:spcAft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261938" algn="l" defTabSz="1044575" rtl="0" eaLnBrk="0" fontAlgn="base" hangingPunct="0">
        <a:spcBef>
          <a:spcPct val="20000"/>
        </a:spcBef>
        <a:spcAft>
          <a:spcPct val="0"/>
        </a:spcAft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1088" indent="-260350" algn="l" defTabSz="1044575" rtl="0" eaLnBrk="0" fontAlgn="base" hangingPunct="0">
        <a:spcBef>
          <a:spcPct val="20000"/>
        </a:spcBef>
        <a:spcAft>
          <a:spcPct val="0"/>
        </a:spcAft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13" Type="http://schemas.openxmlformats.org/officeDocument/2006/relationships/oleObject" Target="../embeddings/oleObject5.bin"/><Relationship Id="rId18" Type="http://schemas.openxmlformats.org/officeDocument/2006/relationships/image" Target="../media/image7.wmf"/><Relationship Id="rId26" Type="http://schemas.openxmlformats.org/officeDocument/2006/relationships/image" Target="../media/image11.wmf"/><Relationship Id="rId3" Type="http://schemas.openxmlformats.org/officeDocument/2006/relationships/notesSlide" Target="../notesSlides/notesSlide1.xml"/><Relationship Id="rId21" Type="http://schemas.openxmlformats.org/officeDocument/2006/relationships/oleObject" Target="../embeddings/oleObject9.bin"/><Relationship Id="rId7" Type="http://schemas.openxmlformats.org/officeDocument/2006/relationships/oleObject" Target="../embeddings/oleObject2.bin"/><Relationship Id="rId12" Type="http://schemas.openxmlformats.org/officeDocument/2006/relationships/image" Target="../media/image4.wmf"/><Relationship Id="rId17" Type="http://schemas.openxmlformats.org/officeDocument/2006/relationships/oleObject" Target="../embeddings/oleObject7.bin"/><Relationship Id="rId25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.wmf"/><Relationship Id="rId20" Type="http://schemas.openxmlformats.org/officeDocument/2006/relationships/image" Target="../media/image8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13.png"/><Relationship Id="rId11" Type="http://schemas.openxmlformats.org/officeDocument/2006/relationships/oleObject" Target="../embeddings/oleObject4.bin"/><Relationship Id="rId24" Type="http://schemas.openxmlformats.org/officeDocument/2006/relationships/image" Target="../media/image10.wmf"/><Relationship Id="rId5" Type="http://schemas.openxmlformats.org/officeDocument/2006/relationships/image" Target="../media/image1.emf"/><Relationship Id="rId15" Type="http://schemas.openxmlformats.org/officeDocument/2006/relationships/oleObject" Target="../embeddings/oleObject6.bin"/><Relationship Id="rId23" Type="http://schemas.openxmlformats.org/officeDocument/2006/relationships/oleObject" Target="../embeddings/oleObject10.bin"/><Relationship Id="rId28" Type="http://schemas.openxmlformats.org/officeDocument/2006/relationships/image" Target="../media/image12.png"/><Relationship Id="rId10" Type="http://schemas.openxmlformats.org/officeDocument/2006/relationships/image" Target="../media/image3.wmf"/><Relationship Id="rId19" Type="http://schemas.openxmlformats.org/officeDocument/2006/relationships/oleObject" Target="../embeddings/oleObject8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3.bin"/><Relationship Id="rId14" Type="http://schemas.openxmlformats.org/officeDocument/2006/relationships/image" Target="../media/image5.wmf"/><Relationship Id="rId22" Type="http://schemas.openxmlformats.org/officeDocument/2006/relationships/image" Target="../media/image9.wmf"/><Relationship Id="rId27" Type="http://schemas.openxmlformats.org/officeDocument/2006/relationships/oleObject" Target="../embeddings/oleObject1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2286000" y="228600"/>
          <a:ext cx="2895600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Clip" r:id="rId4" imgW="6263626" imgH="3421440" progId="MS_ClipArt_Gallery.5">
                  <p:embed/>
                </p:oleObj>
              </mc:Choice>
              <mc:Fallback>
                <p:oleObj name="Clip" r:id="rId4" imgW="6263626" imgH="3421440" progId="MS_ClipArt_Gallery.5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28600"/>
                        <a:ext cx="2895600" cy="72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5" name="Picture 3" descr="D:\Data Conversion chart\logo1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"/>
            <a:ext cx="9906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819400" y="304800"/>
            <a:ext cx="18288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4498" tIns="52249" rIns="104498" bIns="52249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1400" b="1" dirty="0" smtClean="0">
                <a:latin typeface="+mj-lt"/>
              </a:rPr>
              <a:t>電子郵件   </a:t>
            </a:r>
            <a:endParaRPr lang="en-US" altLang="zh-TW" sz="1400" b="1" dirty="0" smtClean="0">
              <a:latin typeface="+mj-lt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TW" sz="1400" b="1" dirty="0" smtClean="0">
                <a:latin typeface="+mj-lt"/>
              </a:rPr>
              <a:t>E-Mail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304800" y="1676400"/>
            <a:ext cx="7086600" cy="2286000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HK" altLang="en-US"/>
          </a:p>
        </p:txBody>
      </p:sp>
      <p:sp>
        <p:nvSpPr>
          <p:cNvPr id="3078" name="Rectangle 51"/>
          <p:cNvSpPr>
            <a:spLocks noChangeArrowheads="1"/>
          </p:cNvSpPr>
          <p:nvPr/>
        </p:nvSpPr>
        <p:spPr bwMode="auto">
          <a:xfrm>
            <a:off x="304800" y="5029200"/>
            <a:ext cx="7026275" cy="1600200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HK" altLang="en-US"/>
          </a:p>
        </p:txBody>
      </p:sp>
      <p:sp>
        <p:nvSpPr>
          <p:cNvPr id="3079" name="Text Box 63"/>
          <p:cNvSpPr txBox="1">
            <a:spLocks noChangeArrowheads="1"/>
          </p:cNvSpPr>
          <p:nvPr/>
        </p:nvSpPr>
        <p:spPr bwMode="auto">
          <a:xfrm>
            <a:off x="609600" y="5119688"/>
            <a:ext cx="4495800" cy="59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>
                <a:sym typeface="Wingdings" panose="05000000000000000000" pitchFamily="2" charset="2"/>
              </a:rPr>
              <a:t> </a:t>
            </a:r>
            <a:r>
              <a:rPr lang="zh-TW" altLang="en-US" sz="1200">
                <a:latin typeface="Arial" panose="020B0604020202020204" pitchFamily="34" charset="0"/>
              </a:rPr>
              <a:t>教職員、學生及家長的電郵地址，由</a:t>
            </a:r>
            <a:r>
              <a:rPr lang="zh-TW" altLang="en-US" sz="1200"/>
              <a:t>「</a:t>
            </a:r>
            <a:r>
              <a:rPr lang="zh-TW" altLang="en-US" sz="1200">
                <a:latin typeface="Arial" panose="020B0604020202020204" pitchFamily="34" charset="0"/>
              </a:rPr>
              <a:t>教職員資料</a:t>
            </a:r>
            <a:r>
              <a:rPr lang="zh-TW" altLang="en-US" sz="1200"/>
              <a:t>」模組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1200"/>
              <a:t>或「</a:t>
            </a:r>
            <a:r>
              <a:rPr lang="zh-TW" altLang="en-US" sz="1200">
                <a:latin typeface="Arial" panose="020B0604020202020204" pitchFamily="34" charset="0"/>
              </a:rPr>
              <a:t>學生資料</a:t>
            </a:r>
            <a:r>
              <a:rPr lang="zh-TW" altLang="en-US" sz="1200"/>
              <a:t>」</a:t>
            </a:r>
            <a:r>
              <a:rPr lang="zh-TW" altLang="en-US" sz="1200">
                <a:latin typeface="Arial" panose="020B0604020202020204" pitchFamily="34" charset="0"/>
              </a:rPr>
              <a:t>模組直接抽取</a:t>
            </a:r>
            <a:endParaRPr lang="zh-TW" altLang="en-US" sz="2400">
              <a:latin typeface="Arial" panose="020B0604020202020204" pitchFamily="34" charset="0"/>
            </a:endParaRPr>
          </a:p>
        </p:txBody>
      </p:sp>
      <p:sp>
        <p:nvSpPr>
          <p:cNvPr id="3080" name="Rectangle 64"/>
          <p:cNvSpPr>
            <a:spLocks noChangeArrowheads="1"/>
          </p:cNvSpPr>
          <p:nvPr/>
        </p:nvSpPr>
        <p:spPr bwMode="auto">
          <a:xfrm>
            <a:off x="304800" y="7315200"/>
            <a:ext cx="7026275" cy="1600200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HK" altLang="en-US"/>
          </a:p>
        </p:txBody>
      </p:sp>
      <p:sp>
        <p:nvSpPr>
          <p:cNvPr id="3081" name="Text Box 68"/>
          <p:cNvSpPr txBox="1">
            <a:spLocks noChangeArrowheads="1"/>
          </p:cNvSpPr>
          <p:nvPr/>
        </p:nvSpPr>
        <p:spPr bwMode="auto">
          <a:xfrm>
            <a:off x="533400" y="7543800"/>
            <a:ext cx="162242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>
                <a:sym typeface="Wingdings" panose="05000000000000000000" pitchFamily="2" charset="2"/>
              </a:rPr>
              <a:t></a:t>
            </a:r>
            <a:r>
              <a:rPr lang="en-US" altLang="zh-TW" sz="1200">
                <a:sym typeface="Wingdings" panose="05000000000000000000" pitchFamily="2" charset="2"/>
              </a:rPr>
              <a:t> </a:t>
            </a:r>
            <a:r>
              <a:rPr lang="zh-TW" altLang="en-US" sz="1200">
                <a:latin typeface="Arial" panose="020B0604020202020204" pitchFamily="34" charset="0"/>
              </a:rPr>
              <a:t>儲存送出電郵備份</a:t>
            </a:r>
            <a:endParaRPr lang="zh-TW" altLang="en-US" sz="2400">
              <a:latin typeface="Arial" panose="020B0604020202020204" pitchFamily="34" charset="0"/>
            </a:endParaRPr>
          </a:p>
        </p:txBody>
      </p:sp>
      <p:sp>
        <p:nvSpPr>
          <p:cNvPr id="3082" name="WordArt 84"/>
          <p:cNvSpPr>
            <a:spLocks noChangeArrowheads="1" noChangeShapeType="1" noTextEdit="1"/>
          </p:cNvSpPr>
          <p:nvPr/>
        </p:nvSpPr>
        <p:spPr bwMode="auto">
          <a:xfrm>
            <a:off x="990600" y="1371600"/>
            <a:ext cx="723900" cy="266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HK" altLang="en-US" sz="1400" b="1" kern="1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新細明體" panose="02020500000000000000" pitchFamily="18" charset="-120"/>
              </a:rPr>
              <a:t>電郵傳送</a:t>
            </a:r>
          </a:p>
        </p:txBody>
      </p:sp>
      <p:sp>
        <p:nvSpPr>
          <p:cNvPr id="3083" name="AutoShape 86"/>
          <p:cNvSpPr>
            <a:spLocks noChangeArrowheads="1"/>
          </p:cNvSpPr>
          <p:nvPr/>
        </p:nvSpPr>
        <p:spPr bwMode="auto">
          <a:xfrm>
            <a:off x="2133600" y="1066800"/>
            <a:ext cx="2667000" cy="533400"/>
          </a:xfrm>
          <a:prstGeom prst="wedgeRoundRectCallout">
            <a:avLst>
              <a:gd name="adj1" fmla="val -62144"/>
              <a:gd name="adj2" fmla="val -4167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sz="1200"/>
              <a:t>系統只會送出電郵，不會接收電郵</a:t>
            </a:r>
          </a:p>
        </p:txBody>
      </p:sp>
      <p:sp>
        <p:nvSpPr>
          <p:cNvPr id="3084" name="Text Box 88"/>
          <p:cNvSpPr txBox="1">
            <a:spLocks noChangeArrowheads="1"/>
          </p:cNvSpPr>
          <p:nvPr/>
        </p:nvSpPr>
        <p:spPr bwMode="auto">
          <a:xfrm>
            <a:off x="838200" y="1835150"/>
            <a:ext cx="33528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>
                <a:sym typeface="Wingdings" panose="05000000000000000000" pitchFamily="2" charset="2"/>
              </a:rPr>
              <a:t> </a:t>
            </a:r>
            <a:r>
              <a:rPr lang="zh-TW" altLang="en-US" sz="1200">
                <a:latin typeface="Arial" panose="020B0604020202020204" pitchFamily="34" charset="0"/>
              </a:rPr>
              <a:t>可依班別或全校，發電郵給學生或家長</a:t>
            </a:r>
            <a:endParaRPr lang="zh-TW" altLang="en-US" sz="2400">
              <a:latin typeface="Arial" panose="020B0604020202020204" pitchFamily="34" charset="0"/>
            </a:endParaRPr>
          </a:p>
        </p:txBody>
      </p:sp>
      <p:sp>
        <p:nvSpPr>
          <p:cNvPr id="3085" name="Text Box 100"/>
          <p:cNvSpPr txBox="1">
            <a:spLocks noChangeArrowheads="1"/>
          </p:cNvSpPr>
          <p:nvPr/>
        </p:nvSpPr>
        <p:spPr bwMode="auto">
          <a:xfrm>
            <a:off x="838200" y="2725738"/>
            <a:ext cx="38100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>
                <a:sym typeface="Wingdings" panose="05000000000000000000" pitchFamily="2" charset="2"/>
              </a:rPr>
              <a:t> </a:t>
            </a:r>
            <a:r>
              <a:rPr lang="zh-TW" altLang="en-US" sz="1200">
                <a:sym typeface="Wingdings" panose="05000000000000000000" pitchFamily="2" charset="2"/>
              </a:rPr>
              <a:t>若有</a:t>
            </a:r>
            <a:r>
              <a:rPr lang="zh-TW" altLang="en-US" sz="1200">
                <a:latin typeface="Arial" panose="020B0604020202020204" pitchFamily="34" charset="0"/>
              </a:rPr>
              <a:t>收件者太多，郵件會以批量形式發送</a:t>
            </a:r>
            <a:endParaRPr lang="zh-TW" altLang="en-US" sz="2400">
              <a:latin typeface="Arial" panose="020B0604020202020204" pitchFamily="34" charset="0"/>
            </a:endParaRPr>
          </a:p>
        </p:txBody>
      </p:sp>
      <p:sp>
        <p:nvSpPr>
          <p:cNvPr id="3086" name="Text Box 110"/>
          <p:cNvSpPr txBox="1">
            <a:spLocks noChangeArrowheads="1"/>
          </p:cNvSpPr>
          <p:nvPr/>
        </p:nvSpPr>
        <p:spPr bwMode="auto">
          <a:xfrm>
            <a:off x="838200" y="2286000"/>
            <a:ext cx="43434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>
                <a:sym typeface="Wingdings" panose="05000000000000000000" pitchFamily="2" charset="2"/>
              </a:rPr>
              <a:t> </a:t>
            </a:r>
            <a:r>
              <a:rPr lang="zh-TW" altLang="en-US" sz="1200">
                <a:latin typeface="Arial" panose="020B0604020202020204" pitchFamily="34" charset="0"/>
              </a:rPr>
              <a:t>亦可發電郵給儲存在「電郵組別」內的電郵用戶</a:t>
            </a:r>
            <a:endParaRPr lang="zh-TW" altLang="en-US" sz="2400">
              <a:latin typeface="Arial" panose="020B0604020202020204" pitchFamily="34" charset="0"/>
            </a:endParaRPr>
          </a:p>
        </p:txBody>
      </p:sp>
      <p:sp>
        <p:nvSpPr>
          <p:cNvPr id="3087" name="Text Box 116"/>
          <p:cNvSpPr txBox="1">
            <a:spLocks noChangeArrowheads="1"/>
          </p:cNvSpPr>
          <p:nvPr/>
        </p:nvSpPr>
        <p:spPr bwMode="auto">
          <a:xfrm>
            <a:off x="838200" y="3200400"/>
            <a:ext cx="3811588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>
                <a:sym typeface="Wingdings" panose="05000000000000000000" pitchFamily="2" charset="2"/>
              </a:rPr>
              <a:t> </a:t>
            </a:r>
            <a:r>
              <a:rPr lang="zh-TW" altLang="en-US" sz="1200">
                <a:latin typeface="Arial" panose="020B0604020202020204" pitchFamily="34" charset="0"/>
              </a:rPr>
              <a:t>電郵會經學校所使用電郵戶口的 </a:t>
            </a:r>
            <a:r>
              <a:rPr lang="en-US" altLang="zh-TW" sz="1200" b="1">
                <a:latin typeface="Arial" panose="020B0604020202020204" pitchFamily="34" charset="0"/>
              </a:rPr>
              <a:t>SMTP</a:t>
            </a:r>
            <a:r>
              <a:rPr lang="en-US" altLang="zh-TW" sz="1200">
                <a:latin typeface="Arial" panose="020B0604020202020204" pitchFamily="34" charset="0"/>
              </a:rPr>
              <a:t> </a:t>
            </a:r>
            <a:r>
              <a:rPr lang="zh-TW" altLang="en-US" sz="1200">
                <a:latin typeface="Arial" panose="020B0604020202020204" pitchFamily="34" charset="0"/>
              </a:rPr>
              <a:t>伺服器送出</a:t>
            </a:r>
            <a:endParaRPr lang="zh-TW" altLang="en-US" sz="2400">
              <a:latin typeface="Arial" panose="020B0604020202020204" pitchFamily="34" charset="0"/>
            </a:endParaRPr>
          </a:p>
        </p:txBody>
      </p:sp>
      <p:sp>
        <p:nvSpPr>
          <p:cNvPr id="3088" name="WordArt 120"/>
          <p:cNvSpPr>
            <a:spLocks noChangeArrowheads="1" noChangeShapeType="1" noTextEdit="1"/>
          </p:cNvSpPr>
          <p:nvPr/>
        </p:nvSpPr>
        <p:spPr bwMode="auto">
          <a:xfrm>
            <a:off x="990600" y="4648200"/>
            <a:ext cx="723900" cy="266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HK" altLang="en-US" sz="1400" b="1" kern="1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新細明體" panose="02020500000000000000" pitchFamily="18" charset="-120"/>
              </a:rPr>
              <a:t>電郵組別</a:t>
            </a:r>
          </a:p>
        </p:txBody>
      </p:sp>
      <p:sp>
        <p:nvSpPr>
          <p:cNvPr id="3089" name="Text Box 121"/>
          <p:cNvSpPr txBox="1">
            <a:spLocks noChangeArrowheads="1"/>
          </p:cNvSpPr>
          <p:nvPr/>
        </p:nvSpPr>
        <p:spPr bwMode="auto">
          <a:xfrm>
            <a:off x="609600" y="5867400"/>
            <a:ext cx="315277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>
                <a:sym typeface="Wingdings" panose="05000000000000000000" pitchFamily="2" charset="2"/>
              </a:rPr>
              <a:t> </a:t>
            </a:r>
            <a:r>
              <a:rPr lang="zh-TW" altLang="en-US" sz="1200">
                <a:latin typeface="Arial" panose="020B0604020202020204" pitchFamily="34" charset="0"/>
              </a:rPr>
              <a:t>可增新或編修電郵組別，以輸入電郵地址</a:t>
            </a:r>
            <a:endParaRPr lang="zh-TW" altLang="en-US" sz="2400">
              <a:latin typeface="Arial" panose="020B0604020202020204" pitchFamily="34" charset="0"/>
            </a:endParaRPr>
          </a:p>
        </p:txBody>
      </p:sp>
      <p:sp>
        <p:nvSpPr>
          <p:cNvPr id="3090" name="WordArt 130"/>
          <p:cNvSpPr>
            <a:spLocks noChangeArrowheads="1" noChangeShapeType="1" noTextEdit="1"/>
          </p:cNvSpPr>
          <p:nvPr/>
        </p:nvSpPr>
        <p:spPr bwMode="auto">
          <a:xfrm>
            <a:off x="990600" y="6858000"/>
            <a:ext cx="762000" cy="3048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HK" altLang="en-US" sz="1400" b="1" kern="1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新細明體" panose="02020500000000000000" pitchFamily="18" charset="-120"/>
              </a:rPr>
              <a:t>電郵紀錄</a:t>
            </a:r>
          </a:p>
        </p:txBody>
      </p:sp>
      <p:sp>
        <p:nvSpPr>
          <p:cNvPr id="3091" name="Text Box 134"/>
          <p:cNvSpPr txBox="1">
            <a:spLocks noChangeArrowheads="1"/>
          </p:cNvSpPr>
          <p:nvPr/>
        </p:nvSpPr>
        <p:spPr bwMode="auto">
          <a:xfrm>
            <a:off x="533400" y="7910513"/>
            <a:ext cx="3276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>
                <a:sym typeface="Wingdings" panose="05000000000000000000" pitchFamily="2" charset="2"/>
              </a:rPr>
              <a:t></a:t>
            </a:r>
            <a:r>
              <a:rPr lang="en-US" altLang="zh-TW" sz="1200">
                <a:sym typeface="Wingdings" panose="05000000000000000000" pitchFamily="2" charset="2"/>
              </a:rPr>
              <a:t> </a:t>
            </a:r>
            <a:r>
              <a:rPr lang="zh-TW" altLang="en-US" sz="1200">
                <a:latin typeface="Arial" panose="020B0604020202020204" pitchFamily="34" charset="0"/>
              </a:rPr>
              <a:t>提供郵件傳送狀況的紀錄</a:t>
            </a:r>
          </a:p>
        </p:txBody>
      </p:sp>
      <p:sp>
        <p:nvSpPr>
          <p:cNvPr id="3092" name="Text Box 172"/>
          <p:cNvSpPr txBox="1">
            <a:spLocks noChangeArrowheads="1"/>
          </p:cNvSpPr>
          <p:nvPr/>
        </p:nvSpPr>
        <p:spPr bwMode="auto">
          <a:xfrm>
            <a:off x="533400" y="8253413"/>
            <a:ext cx="2497138" cy="309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TW" sz="1400">
                <a:sym typeface="Wingdings" panose="05000000000000000000" pitchFamily="2" charset="2"/>
              </a:rPr>
              <a:t></a:t>
            </a:r>
            <a:r>
              <a:rPr lang="zh-TW" altLang="en-US" sz="1200">
                <a:latin typeface="Arial" panose="020B0604020202020204" pitchFamily="34" charset="0"/>
              </a:rPr>
              <a:t>容許再次傳送已成功送出的郵件</a:t>
            </a:r>
          </a:p>
        </p:txBody>
      </p:sp>
      <p:graphicFrame>
        <p:nvGraphicFramePr>
          <p:cNvPr id="3093" name="Object 175"/>
          <p:cNvGraphicFramePr>
            <a:graphicFrameLocks noChangeAspect="1"/>
          </p:cNvGraphicFramePr>
          <p:nvPr/>
        </p:nvGraphicFramePr>
        <p:xfrm>
          <a:off x="533400" y="6858000"/>
          <a:ext cx="338138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Clip" r:id="rId7" imgW="1781251" imgH="2002536" progId="MS_ClipArt_Gallery.5">
                  <p:embed/>
                </p:oleObj>
              </mc:Choice>
              <mc:Fallback>
                <p:oleObj name="Clip" r:id="rId7" imgW="1781251" imgH="2002536" progId="MS_ClipArt_Gallery.5">
                  <p:embed/>
                  <p:pic>
                    <p:nvPicPr>
                      <p:cNvPr id="0" name="Object 1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6858000"/>
                        <a:ext cx="338138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4" name="Object 177"/>
          <p:cNvGraphicFramePr>
            <a:graphicFrameLocks noChangeAspect="1"/>
          </p:cNvGraphicFramePr>
          <p:nvPr/>
        </p:nvGraphicFramePr>
        <p:xfrm>
          <a:off x="3265488" y="8231188"/>
          <a:ext cx="403225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name="Clip" r:id="rId9" imgW="1700543" imgH="1831818" progId="MS_ClipArt_Gallery.5">
                  <p:embed/>
                </p:oleObj>
              </mc:Choice>
              <mc:Fallback>
                <p:oleObj name="Clip" r:id="rId9" imgW="1700543" imgH="1831818" progId="MS_ClipArt_Gallery.5">
                  <p:embed/>
                  <p:pic>
                    <p:nvPicPr>
                      <p:cNvPr id="0" name="Object 1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5488" y="8231188"/>
                        <a:ext cx="403225" cy="436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5" name="Object 178"/>
          <p:cNvGraphicFramePr>
            <a:graphicFrameLocks noChangeAspect="1"/>
          </p:cNvGraphicFramePr>
          <p:nvPr/>
        </p:nvGraphicFramePr>
        <p:xfrm>
          <a:off x="457200" y="4572000"/>
          <a:ext cx="3810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" name="Clip" r:id="rId11" imgW="3713430" imgH="3468986" progId="MS_ClipArt_Gallery.5">
                  <p:embed/>
                </p:oleObj>
              </mc:Choice>
              <mc:Fallback>
                <p:oleObj name="Clip" r:id="rId11" imgW="3713430" imgH="3468986" progId="MS_ClipArt_Gallery.5">
                  <p:embed/>
                  <p:pic>
                    <p:nvPicPr>
                      <p:cNvPr id="0" name="Object 1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572000"/>
                        <a:ext cx="3810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6" name="Object 181"/>
          <p:cNvGraphicFramePr>
            <a:graphicFrameLocks noChangeAspect="1"/>
          </p:cNvGraphicFramePr>
          <p:nvPr/>
        </p:nvGraphicFramePr>
        <p:xfrm>
          <a:off x="304800" y="1219200"/>
          <a:ext cx="533400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" name="多媒體項目" r:id="rId13" imgW="1826057" imgH="1270102" progId="MS_ClipArt_Gallery.2">
                  <p:embed/>
                </p:oleObj>
              </mc:Choice>
              <mc:Fallback>
                <p:oleObj name="多媒體項目" r:id="rId13" imgW="1826057" imgH="1270102" progId="MS_ClipArt_Gallery.2">
                  <p:embed/>
                  <p:pic>
                    <p:nvPicPr>
                      <p:cNvPr id="0" name="Object 1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219200"/>
                        <a:ext cx="533400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7" name="Object 188"/>
          <p:cNvGraphicFramePr>
            <a:graphicFrameLocks noChangeAspect="1"/>
          </p:cNvGraphicFramePr>
          <p:nvPr/>
        </p:nvGraphicFramePr>
        <p:xfrm>
          <a:off x="3962400" y="1752600"/>
          <a:ext cx="5334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name="多媒體項目" r:id="rId15" imgW="1812341" imgH="1575511" progId="MS_ClipArt_Gallery.2">
                  <p:embed/>
                </p:oleObj>
              </mc:Choice>
              <mc:Fallback>
                <p:oleObj name="多媒體項目" r:id="rId15" imgW="1812341" imgH="1575511" progId="MS_ClipArt_Gallery.2">
                  <p:embed/>
                  <p:pic>
                    <p:nvPicPr>
                      <p:cNvPr id="0" name="Object 1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1752600"/>
                        <a:ext cx="5334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8" name="Object 191"/>
          <p:cNvGraphicFramePr>
            <a:graphicFrameLocks noChangeAspect="1"/>
          </p:cNvGraphicFramePr>
          <p:nvPr/>
        </p:nvGraphicFramePr>
        <p:xfrm>
          <a:off x="2133600" y="7391400"/>
          <a:ext cx="53340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name="Clip" r:id="rId17" imgW="14630400" imgH="13407847" progId="MS_ClipArt_Gallery.5">
                  <p:embed/>
                </p:oleObj>
              </mc:Choice>
              <mc:Fallback>
                <p:oleObj name="Clip" r:id="rId17" imgW="14630400" imgH="13407847" progId="MS_ClipArt_Gallery.5">
                  <p:embed/>
                  <p:pic>
                    <p:nvPicPr>
                      <p:cNvPr id="0" name="Object 1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7391400"/>
                        <a:ext cx="533400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9" name="Object 192"/>
          <p:cNvGraphicFramePr>
            <a:graphicFrameLocks noChangeAspect="1"/>
          </p:cNvGraphicFramePr>
          <p:nvPr/>
        </p:nvGraphicFramePr>
        <p:xfrm>
          <a:off x="4800600" y="5181600"/>
          <a:ext cx="603250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" name="Clip" r:id="rId19" imgW="1823314" imgH="1700784" progId="MS_ClipArt_Gallery.5">
                  <p:embed/>
                </p:oleObj>
              </mc:Choice>
              <mc:Fallback>
                <p:oleObj name="Clip" r:id="rId19" imgW="1823314" imgH="1700784" progId="MS_ClipArt_Gallery.5">
                  <p:embed/>
                  <p:pic>
                    <p:nvPicPr>
                      <p:cNvPr id="0" name="Object 1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5181600"/>
                        <a:ext cx="603250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00" name="Object 193"/>
          <p:cNvGraphicFramePr>
            <a:graphicFrameLocks noChangeAspect="1"/>
          </p:cNvGraphicFramePr>
          <p:nvPr/>
        </p:nvGraphicFramePr>
        <p:xfrm>
          <a:off x="3862388" y="5791200"/>
          <a:ext cx="487362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2" name="Clip" r:id="rId21" imgW="2165287" imgH="3194364" progId="MS_ClipArt_Gallery.5">
                  <p:embed/>
                </p:oleObj>
              </mc:Choice>
              <mc:Fallback>
                <p:oleObj name="Clip" r:id="rId21" imgW="2165287" imgH="3194364" progId="MS_ClipArt_Gallery.5">
                  <p:embed/>
                  <p:pic>
                    <p:nvPicPr>
                      <p:cNvPr id="0" name="Object 1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2388" y="5791200"/>
                        <a:ext cx="487362" cy="719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01" name="Object 195"/>
          <p:cNvGraphicFramePr>
            <a:graphicFrameLocks noChangeAspect="1"/>
          </p:cNvGraphicFramePr>
          <p:nvPr/>
        </p:nvGraphicFramePr>
        <p:xfrm>
          <a:off x="2667000" y="7848600"/>
          <a:ext cx="528638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" name="Clip" r:id="rId23" imgW="1672438" imgH="1132027" progId="MS_ClipArt_Gallery.5">
                  <p:embed/>
                </p:oleObj>
              </mc:Choice>
              <mc:Fallback>
                <p:oleObj name="Clip" r:id="rId23" imgW="1672438" imgH="1132027" progId="MS_ClipArt_Gallery.5">
                  <p:embed/>
                  <p:pic>
                    <p:nvPicPr>
                      <p:cNvPr id="0" name="Object 1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7848600"/>
                        <a:ext cx="528638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02" name="Object 196"/>
          <p:cNvGraphicFramePr>
            <a:graphicFrameLocks noChangeAspect="1"/>
          </p:cNvGraphicFramePr>
          <p:nvPr/>
        </p:nvGraphicFramePr>
        <p:xfrm>
          <a:off x="4572000" y="3505200"/>
          <a:ext cx="381000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" name="Clip" r:id="rId25" imgW="1819656" imgH="1424635" progId="MS_ClipArt_Gallery.5">
                  <p:embed/>
                </p:oleObj>
              </mc:Choice>
              <mc:Fallback>
                <p:oleObj name="Clip" r:id="rId25" imgW="1819656" imgH="1424635" progId="MS_ClipArt_Gallery.5">
                  <p:embed/>
                  <p:pic>
                    <p:nvPicPr>
                      <p:cNvPr id="0" name="Object 1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505200"/>
                        <a:ext cx="381000" cy="29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03" name="Object 197"/>
          <p:cNvGraphicFramePr>
            <a:graphicFrameLocks noChangeAspect="1"/>
          </p:cNvGraphicFramePr>
          <p:nvPr/>
        </p:nvGraphicFramePr>
        <p:xfrm>
          <a:off x="4953000" y="1828800"/>
          <a:ext cx="2286000" cy="162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" name="點陣圖影像" r:id="rId27" imgW="7430537" imgH="5266667" progId="Paint.Picture">
                  <p:embed/>
                </p:oleObj>
              </mc:Choice>
              <mc:Fallback>
                <p:oleObj name="點陣圖影像" r:id="rId27" imgW="7430537" imgH="5266667" progId="Paint.Picture">
                  <p:embed/>
                  <p:pic>
                    <p:nvPicPr>
                      <p:cNvPr id="0" name="Object 1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1828800"/>
                        <a:ext cx="2286000" cy="1620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新細明體" panose="02020500000000000000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新細明體" panose="02020500000000000000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981</TotalTime>
  <Words>148</Words>
  <Application>Microsoft Office PowerPoint</Application>
  <PresentationFormat>自訂</PresentationFormat>
  <Paragraphs>17</Paragraphs>
  <Slides>1</Slides>
  <Notes>1</Notes>
  <HiddenSlides>0</HiddenSlides>
  <MMClips>0</MMClips>
  <ScaleCrop>false</ScaleCrop>
  <HeadingPairs>
    <vt:vector size="8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3</vt:i4>
      </vt:variant>
      <vt:variant>
        <vt:lpstr>投影片標題</vt:lpstr>
      </vt:variant>
      <vt:variant>
        <vt:i4>1</vt:i4>
      </vt:variant>
    </vt:vector>
  </HeadingPairs>
  <TitlesOfParts>
    <vt:vector size="10" baseType="lpstr">
      <vt:lpstr>Times New Roman</vt:lpstr>
      <vt:lpstr>新細明體</vt:lpstr>
      <vt:lpstr>Arial</vt:lpstr>
      <vt:lpstr>Calibri</vt:lpstr>
      <vt:lpstr>Wingdings</vt:lpstr>
      <vt:lpstr>預設簡報設計</vt:lpstr>
      <vt:lpstr>Microsoft Clip Gallery</vt:lpstr>
      <vt:lpstr>Microsoft 多媒體藝廊</vt:lpstr>
      <vt:lpstr>點陣圖影像</vt:lpstr>
      <vt:lpstr>PowerPoint 簡報</vt:lpstr>
    </vt:vector>
  </TitlesOfParts>
  <Company>Education Department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無投影片標題</dc:title>
  <dc:creator>Thomas CHU</dc:creator>
  <cp:lastModifiedBy>LAW, Yuen-sum Jenny</cp:lastModifiedBy>
  <cp:revision>44</cp:revision>
  <cp:lastPrinted>2003-06-15T08:52:56Z</cp:lastPrinted>
  <dcterms:created xsi:type="dcterms:W3CDTF">2003-03-14T04:14:17Z</dcterms:created>
  <dcterms:modified xsi:type="dcterms:W3CDTF">2023-01-19T02:59:37Z</dcterms:modified>
</cp:coreProperties>
</file>