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858000" cy="99790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9D7DD"/>
    <a:srgbClr val="9900CC"/>
    <a:srgbClr val="660033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2526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80550"/>
            <a:ext cx="29718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ADFB7E-07E9-489B-9A95-2D21FEE57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938B-B392-4DE9-80CC-5CF7BE55CA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23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3079D-373D-4352-A294-ED90C87A1F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22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D1A7-4FB6-434B-BA23-3BC78AB11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46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2504-926E-4C7A-B91A-8694A205E7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93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9AD85-6249-488A-97CF-9808946A00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20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D094-2C18-4762-9D67-A78E133FB9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900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23176-66F6-4FB9-A776-5BE23B5E20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28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EB8D-9B05-46EA-B29A-0B88CE8952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507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D8A2-2280-468C-B7AC-816F1B6CDA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982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723C-5B51-407D-9ED2-773895B136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8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B655-23B6-4B75-A352-546D6B9BFE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88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BF221026-4CCF-474F-9473-CC21C57D90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wmf"/><Relationship Id="rId5" Type="http://schemas.openxmlformats.org/officeDocument/2006/relationships/image" Target="../media/image5.png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1.emf"/><Relationship Id="rId9" Type="http://schemas.openxmlformats.org/officeDocument/2006/relationships/image" Target="../media/image2.wmf"/><Relationship Id="rId1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228600"/>
          <a:ext cx="381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多媒體項目" r:id="rId3" imgW="6141743" imgH="3307176" progId="MS_ClipArt_Gallery.2">
                  <p:embed/>
                </p:oleObj>
              </mc:Choice>
              <mc:Fallback>
                <p:oleObj name="多媒體項目" r:id="rId3" imgW="6141743" imgH="3307176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"/>
                        <a:ext cx="381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35175" y="333375"/>
            <a:ext cx="34131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400" b="1" dirty="0" smtClean="0">
                <a:latin typeface="+mj-lt"/>
              </a:rPr>
              <a:t>資料選取工具 </a:t>
            </a:r>
            <a:endParaRPr lang="en-US" altLang="zh-TW" sz="1400" b="1" dirty="0" smtClean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400" b="1" dirty="0" smtClean="0">
                <a:latin typeface="+mj-lt"/>
              </a:rPr>
              <a:t>Data Query</a:t>
            </a:r>
            <a:r>
              <a:rPr lang="zh-TW" altLang="en-US" sz="1400" b="1" dirty="0" smtClean="0">
                <a:latin typeface="+mj-lt"/>
              </a:rPr>
              <a:t> </a:t>
            </a:r>
            <a:r>
              <a:rPr lang="en-US" altLang="zh-TW" sz="1400" b="1" dirty="0" smtClean="0">
                <a:latin typeface="+mj-lt"/>
              </a:rPr>
              <a:t>Tools</a:t>
            </a:r>
            <a:endParaRPr lang="en-US" altLang="zh-TW" sz="2400" dirty="0" smtClean="0">
              <a:latin typeface="+mj-l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76225" y="1211263"/>
            <a:ext cx="7086600" cy="1524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pic>
        <p:nvPicPr>
          <p:cNvPr id="3078" name="Picture 83" descr="thumb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906463"/>
            <a:ext cx="39052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WordArt 84"/>
          <p:cNvSpPr>
            <a:spLocks noChangeArrowheads="1" noChangeShapeType="1" noTextEdit="1"/>
          </p:cNvSpPr>
          <p:nvPr/>
        </p:nvSpPr>
        <p:spPr bwMode="auto">
          <a:xfrm>
            <a:off x="923925" y="90646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0" name="Text Box 88"/>
          <p:cNvSpPr txBox="1">
            <a:spLocks noChangeArrowheads="1"/>
          </p:cNvSpPr>
          <p:nvPr/>
        </p:nvSpPr>
        <p:spPr bwMode="auto">
          <a:xfrm>
            <a:off x="2060575" y="1463675"/>
            <a:ext cx="2552700" cy="323850"/>
          </a:xfrm>
          <a:prstGeom prst="rect">
            <a:avLst/>
          </a:prstGeom>
          <a:solidFill>
            <a:srgbClr val="FFFFCC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285750" indent="-2857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zh-TW" altLang="en-US" sz="1400">
                <a:solidFill>
                  <a:srgbClr val="7030A0"/>
                </a:solidFill>
                <a:sym typeface="Wingdings" panose="05000000000000000000" pitchFamily="2" charset="2"/>
              </a:rPr>
              <a:t>確定經聯遞系統匯入資料</a:t>
            </a:r>
          </a:p>
        </p:txBody>
      </p:sp>
      <p:pic>
        <p:nvPicPr>
          <p:cNvPr id="3081" name="Picture 184" descr="j02234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1482725"/>
            <a:ext cx="11430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244"/>
          <p:cNvSpPr txBox="1">
            <a:spLocks noChangeArrowheads="1"/>
          </p:cNvSpPr>
          <p:nvPr/>
        </p:nvSpPr>
        <p:spPr bwMode="auto">
          <a:xfrm>
            <a:off x="4876800" y="1487488"/>
            <a:ext cx="2073275" cy="330200"/>
          </a:xfrm>
          <a:prstGeom prst="rect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7030A0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7030A0"/>
                </a:solidFill>
                <a:sym typeface="Wingdings" panose="05000000000000000000" pitchFamily="2" charset="2"/>
              </a:rPr>
              <a:t>設定用戶組別的權限</a:t>
            </a:r>
          </a:p>
        </p:txBody>
      </p:sp>
      <p:sp>
        <p:nvSpPr>
          <p:cNvPr id="3083" name="Text Box 245"/>
          <p:cNvSpPr txBox="1">
            <a:spLocks noChangeArrowheads="1"/>
          </p:cNvSpPr>
          <p:nvPr/>
        </p:nvSpPr>
        <p:spPr bwMode="auto">
          <a:xfrm>
            <a:off x="5246688" y="1908175"/>
            <a:ext cx="1403350" cy="569913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8"/>
              <a:defRPr/>
            </a:pPr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DQT_ADMIN</a:t>
            </a:r>
            <a:r>
              <a:rPr lang="zh-TW" altLang="en-US" sz="1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endParaRPr lang="en-US" altLang="zh-TW" sz="12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8"/>
              <a:defRPr/>
            </a:pPr>
            <a:r>
              <a:rPr lang="en-US" altLang="zh-TW" sz="1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DQT_USER</a:t>
            </a:r>
            <a:r>
              <a:rPr lang="zh-TW" altLang="en-US" sz="1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084" name="Rectangle 51"/>
          <p:cNvSpPr>
            <a:spLocks noChangeArrowheads="1"/>
          </p:cNvSpPr>
          <p:nvPr/>
        </p:nvSpPr>
        <p:spPr bwMode="auto">
          <a:xfrm>
            <a:off x="279400" y="3321050"/>
            <a:ext cx="7086600" cy="3963988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sp>
        <p:nvSpPr>
          <p:cNvPr id="3085" name="WordArt 120"/>
          <p:cNvSpPr>
            <a:spLocks noChangeArrowheads="1" noChangeShapeType="1" noTextEdit="1"/>
          </p:cNvSpPr>
          <p:nvPr/>
        </p:nvSpPr>
        <p:spPr bwMode="auto">
          <a:xfrm>
            <a:off x="889000" y="29781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graphicFrame>
        <p:nvGraphicFramePr>
          <p:cNvPr id="3086" name="Object 136"/>
          <p:cNvGraphicFramePr>
            <a:graphicFrameLocks noChangeAspect="1"/>
          </p:cNvGraphicFramePr>
          <p:nvPr/>
        </p:nvGraphicFramePr>
        <p:xfrm>
          <a:off x="431800" y="303688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lip" r:id="rId8" imgW="1700543" imgH="1831818" progId="MS_ClipArt_Gallery.5">
                  <p:embed/>
                </p:oleObj>
              </mc:Choice>
              <mc:Fallback>
                <p:oleObj name="Clip" r:id="rId8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303688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214"/>
          <p:cNvSpPr txBox="1">
            <a:spLocks noChangeArrowheads="1"/>
          </p:cNvSpPr>
          <p:nvPr/>
        </p:nvSpPr>
        <p:spPr bwMode="auto">
          <a:xfrm>
            <a:off x="785813" y="5024438"/>
            <a:ext cx="1905000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chemeClr val="accent2"/>
                </a:solidFill>
              </a:rPr>
              <a:t>收到及匯入選取集</a:t>
            </a:r>
          </a:p>
        </p:txBody>
      </p:sp>
      <p:sp>
        <p:nvSpPr>
          <p:cNvPr id="3088" name="Text Box 218"/>
          <p:cNvSpPr txBox="1">
            <a:spLocks noChangeArrowheads="1"/>
          </p:cNvSpPr>
          <p:nvPr/>
        </p:nvSpPr>
        <p:spPr bwMode="auto">
          <a:xfrm>
            <a:off x="1943100" y="6584950"/>
            <a:ext cx="1724025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zh-TW" altLang="en-US" sz="1400">
                <a:solidFill>
                  <a:schemeClr val="accent2"/>
                </a:solidFill>
              </a:rPr>
              <a:t>執行</a:t>
            </a:r>
            <a:r>
              <a:rPr lang="en-US" altLang="zh-TW" sz="1400">
                <a:solidFill>
                  <a:schemeClr val="accent2"/>
                </a:solidFill>
              </a:rPr>
              <a:t>SQL</a:t>
            </a:r>
            <a:r>
              <a:rPr lang="zh-TW" altLang="en-US" sz="1400">
                <a:solidFill>
                  <a:schemeClr val="accent2"/>
                </a:solidFill>
              </a:rPr>
              <a:t> 語句  　及填寫附加資料</a:t>
            </a:r>
          </a:p>
        </p:txBody>
      </p:sp>
      <p:sp>
        <p:nvSpPr>
          <p:cNvPr id="3089" name="Text Box 220"/>
          <p:cNvSpPr txBox="1">
            <a:spLocks noChangeArrowheads="1"/>
          </p:cNvSpPr>
          <p:nvPr/>
        </p:nvSpPr>
        <p:spPr bwMode="auto">
          <a:xfrm>
            <a:off x="5024438" y="5726113"/>
            <a:ext cx="22907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經聯遞系統匯出　　　已完成及加密的選取集</a:t>
            </a:r>
            <a:endParaRPr lang="zh-TW" altLang="en-US" sz="1400">
              <a:solidFill>
                <a:schemeClr val="accent2"/>
              </a:solidFill>
            </a:endParaRPr>
          </a:p>
        </p:txBody>
      </p:sp>
      <p:pic>
        <p:nvPicPr>
          <p:cNvPr id="3090" name="Picture 223" descr="j022364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4079875"/>
            <a:ext cx="1066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Rectangle 225"/>
          <p:cNvSpPr>
            <a:spLocks noChangeArrowheads="1"/>
          </p:cNvSpPr>
          <p:nvPr/>
        </p:nvSpPr>
        <p:spPr bwMode="auto">
          <a:xfrm>
            <a:off x="3208338" y="3570288"/>
            <a:ext cx="10668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 sz="1600" b="1"/>
              <a:t>教育局</a:t>
            </a:r>
          </a:p>
        </p:txBody>
      </p:sp>
      <p:pic>
        <p:nvPicPr>
          <p:cNvPr id="3092" name="Picture 229" descr="PE01744_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5807075"/>
            <a:ext cx="107315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AutoShape 230"/>
          <p:cNvSpPr>
            <a:spLocks noChangeArrowheads="1"/>
          </p:cNvSpPr>
          <p:nvPr/>
        </p:nvSpPr>
        <p:spPr bwMode="auto">
          <a:xfrm rot="3510691">
            <a:off x="2284413" y="3198812"/>
            <a:ext cx="236538" cy="1122363"/>
          </a:xfrm>
          <a:prstGeom prst="curvedRightArrow">
            <a:avLst>
              <a:gd name="adj1" fmla="val 69812"/>
              <a:gd name="adj2" fmla="val 139625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sp>
        <p:nvSpPr>
          <p:cNvPr id="3094" name="AutoShape 231"/>
          <p:cNvSpPr>
            <a:spLocks noChangeArrowheads="1"/>
          </p:cNvSpPr>
          <p:nvPr/>
        </p:nvSpPr>
        <p:spPr bwMode="auto">
          <a:xfrm rot="-1275331">
            <a:off x="1352550" y="5627688"/>
            <a:ext cx="304800" cy="990600"/>
          </a:xfrm>
          <a:prstGeom prst="curvedRightArrow">
            <a:avLst>
              <a:gd name="adj1" fmla="val 65000"/>
              <a:gd name="adj2" fmla="val 130000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pic>
        <p:nvPicPr>
          <p:cNvPr id="3095" name="Picture 236" descr="j016045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4616450"/>
            <a:ext cx="9175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6" name="AutoShape 231"/>
          <p:cNvSpPr>
            <a:spLocks noChangeArrowheads="1"/>
          </p:cNvSpPr>
          <p:nvPr/>
        </p:nvSpPr>
        <p:spPr bwMode="auto">
          <a:xfrm rot="7276816">
            <a:off x="5053013" y="3128962"/>
            <a:ext cx="350838" cy="1554163"/>
          </a:xfrm>
          <a:prstGeom prst="curvedRightArrow">
            <a:avLst>
              <a:gd name="adj1" fmla="val 65422"/>
              <a:gd name="adj2" fmla="val 130845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sp>
        <p:nvSpPr>
          <p:cNvPr id="3097" name="Rectangle 64"/>
          <p:cNvSpPr>
            <a:spLocks noChangeArrowheads="1"/>
          </p:cNvSpPr>
          <p:nvPr/>
        </p:nvSpPr>
        <p:spPr bwMode="auto">
          <a:xfrm>
            <a:off x="250825" y="7785100"/>
            <a:ext cx="7086600" cy="14541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  <p:sp>
        <p:nvSpPr>
          <p:cNvPr id="3098" name="WordArt 130"/>
          <p:cNvSpPr>
            <a:spLocks noChangeArrowheads="1" noChangeShapeType="1" noTextEdit="1"/>
          </p:cNvSpPr>
          <p:nvPr/>
        </p:nvSpPr>
        <p:spPr bwMode="auto">
          <a:xfrm>
            <a:off x="936625" y="7442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9" name="Object 132"/>
          <p:cNvGraphicFramePr>
            <a:graphicFrameLocks noChangeAspect="1"/>
          </p:cNvGraphicFramePr>
          <p:nvPr/>
        </p:nvGraphicFramePr>
        <p:xfrm>
          <a:off x="479425" y="751363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lip" r:id="rId13" imgW="1814170" imgH="1376172" progId="MS_ClipArt_Gallery.5">
                  <p:embed/>
                </p:oleObj>
              </mc:Choice>
              <mc:Fallback>
                <p:oleObj name="Clip" r:id="rId13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751363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0" name="文字方塊 4"/>
          <p:cNvSpPr txBox="1">
            <a:spLocks noChangeArrowheads="1"/>
          </p:cNvSpPr>
          <p:nvPr/>
        </p:nvSpPr>
        <p:spPr bwMode="auto">
          <a:xfrm>
            <a:off x="2384425" y="8316913"/>
            <a:ext cx="3057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chemeClr val="accent2"/>
                </a:solidFill>
              </a:rPr>
              <a:t>可備份選取集內的資料以供日後使用</a:t>
            </a:r>
            <a:endParaRPr lang="zh-HK" altLang="en-US" sz="1400">
              <a:solidFill>
                <a:schemeClr val="accent2"/>
              </a:solidFill>
            </a:endParaRPr>
          </a:p>
        </p:txBody>
      </p:sp>
      <p:graphicFrame>
        <p:nvGraphicFramePr>
          <p:cNvPr id="3101" name="Object 133"/>
          <p:cNvGraphicFramePr>
            <a:graphicFrameLocks noChangeAspect="1"/>
          </p:cNvGraphicFramePr>
          <p:nvPr/>
        </p:nvGraphicFramePr>
        <p:xfrm>
          <a:off x="1150938" y="7980363"/>
          <a:ext cx="10937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lip" r:id="rId15" imgW="1190531" imgH="1243343" progId="MS_ClipArt_Gallery.5">
                  <p:embed/>
                </p:oleObj>
              </mc:Choice>
              <mc:Fallback>
                <p:oleObj name="Clip" r:id="rId15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7980363"/>
                        <a:ext cx="109378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245"/>
          <p:cNvSpPr txBox="1">
            <a:spLocks noChangeArrowheads="1"/>
          </p:cNvSpPr>
          <p:nvPr/>
        </p:nvSpPr>
        <p:spPr bwMode="auto">
          <a:xfrm>
            <a:off x="2366963" y="1912938"/>
            <a:ext cx="1939925" cy="2921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8"/>
              <a:defRPr/>
            </a:pPr>
            <a:r>
              <a:rPr lang="zh-TW" altLang="en-US" sz="1200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由教育局發出的選取集</a:t>
            </a:r>
            <a:endParaRPr lang="en-US" altLang="zh-TW" sz="1200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2" name="AutoShape 231"/>
          <p:cNvSpPr>
            <a:spLocks noChangeArrowheads="1"/>
          </p:cNvSpPr>
          <p:nvPr/>
        </p:nvSpPr>
        <p:spPr bwMode="auto">
          <a:xfrm rot="-6202762">
            <a:off x="4394994" y="5706269"/>
            <a:ext cx="354013" cy="1622425"/>
          </a:xfrm>
          <a:prstGeom prst="curvedRightArrow">
            <a:avLst>
              <a:gd name="adj1" fmla="val 64883"/>
              <a:gd name="adj2" fmla="val 129765"/>
              <a:gd name="adj3" fmla="val 74236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endParaRPr lang="zh-HK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76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Wingdings</vt:lpstr>
      <vt:lpstr>預設簡報設計</vt:lpstr>
      <vt:lpstr>Microsoft 多媒體藝廊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107</cp:revision>
  <cp:lastPrinted>2018-02-21T04:47:13Z</cp:lastPrinted>
  <dcterms:created xsi:type="dcterms:W3CDTF">2003-03-14T04:14:17Z</dcterms:created>
  <dcterms:modified xsi:type="dcterms:W3CDTF">2023-01-19T03:40:55Z</dcterms:modified>
</cp:coreProperties>
</file>