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620000" cy="10287000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8000"/>
    <a:srgbClr val="0033CC"/>
    <a:srgbClr val="9900CC"/>
    <a:srgbClr val="660033"/>
    <a:srgbClr val="990099"/>
    <a:srgbClr val="FF33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20" autoAdjust="0"/>
    <p:restoredTop sz="90929"/>
  </p:normalViewPr>
  <p:slideViewPr>
    <p:cSldViewPr>
      <p:cViewPr varScale="1">
        <p:scale>
          <a:sx n="63" d="100"/>
          <a:sy n="63" d="100"/>
        </p:scale>
        <p:origin x="2508" y="78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6" Type="http://schemas.openxmlformats.org/officeDocument/2006/relationships/image" Target="../media/image6.wmf"/><Relationship Id="rId11" Type="http://schemas.openxmlformats.org/officeDocument/2006/relationships/image" Target="../media/image11.png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71500" y="3195638"/>
            <a:ext cx="6477000" cy="22050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5829300"/>
            <a:ext cx="5334000" cy="26289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24462-BBC2-4F20-930C-6CF87FD7C6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32920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3AA81-6879-4B5A-8244-FBE5199C93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5961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BADCE-61AD-4474-8B82-95F8253711C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104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58FB1-9C8A-42B3-90A6-8C7A33EE1CC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92660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1663" y="6610350"/>
            <a:ext cx="6477000" cy="20431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1663" y="4360863"/>
            <a:ext cx="6477000" cy="22494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AF5DB-8835-41A0-A2A9-61F4D81C27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1520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16DAE-F457-43B8-94F1-CBB17A8330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87132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412750"/>
            <a:ext cx="685800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2303463"/>
            <a:ext cx="3367088" cy="958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1000" y="3262313"/>
            <a:ext cx="3367088" cy="592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70325" y="2303463"/>
            <a:ext cx="3368675" cy="958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70325" y="3262313"/>
            <a:ext cx="3368675" cy="592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33B5D-E4D9-454E-B970-4E9AD12C4B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228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A3FEA-1C8B-409D-9AC2-0E3A0D4B9F8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1978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12C50-ADD1-4EDD-A9B3-07DACEF544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014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409575"/>
            <a:ext cx="2506663" cy="1743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79738" y="409575"/>
            <a:ext cx="4259262" cy="87804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2152650"/>
            <a:ext cx="2506663" cy="70373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E3286-9737-4356-A839-906213C816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009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93838" y="7200900"/>
            <a:ext cx="4572000" cy="850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493838" y="919163"/>
            <a:ext cx="4572000" cy="6172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93838" y="8051800"/>
            <a:ext cx="4572000" cy="1206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F66A4-E639-4BF4-B8CE-A2961459D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2274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>
                <a:latin typeface="Times New Roman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>
                <a:latin typeface="Times New Roman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/>
            </a:lvl1pPr>
          </a:lstStyle>
          <a:p>
            <a:pPr>
              <a:defRPr/>
            </a:pPr>
            <a:fld id="{55CEF1E8-42EE-4B45-A119-61B73CAF28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pitchFamily="18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pitchFamily="18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pitchFamily="18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pitchFamily="18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pitchFamily="18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pitchFamily="18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pitchFamily="18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pitchFamily="18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>
          <a:solidFill>
            <a:schemeClr val="tx1"/>
          </a:solidFill>
          <a:latin typeface="+mn-lt"/>
          <a:ea typeface="+mn-ea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>
          <a:solidFill>
            <a:schemeClr val="tx1"/>
          </a:solidFill>
          <a:latin typeface="+mn-lt"/>
          <a:ea typeface="+mn-ea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5pPr>
      <a:lvl6pPr marL="28082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6pPr>
      <a:lvl7pPr marL="32654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7pPr>
      <a:lvl8pPr marL="37226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8pPr>
      <a:lvl9pPr marL="41798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26" Type="http://schemas.openxmlformats.org/officeDocument/2006/relationships/image" Target="../media/image13.png"/><Relationship Id="rId3" Type="http://schemas.openxmlformats.org/officeDocument/2006/relationships/oleObject" Target="../embeddings/oleObject1.bin"/><Relationship Id="rId21" Type="http://schemas.openxmlformats.org/officeDocument/2006/relationships/image" Target="../media/image9.pn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5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12.png"/><Relationship Id="rId15" Type="http://schemas.openxmlformats.org/officeDocument/2006/relationships/image" Target="../media/image6.wmf"/><Relationship Id="rId23" Type="http://schemas.openxmlformats.org/officeDocument/2006/relationships/image" Target="../media/image10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4" Type="http://schemas.openxmlformats.org/officeDocument/2006/relationships/image" Target="../media/image1.emf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347913" y="231775"/>
          <a:ext cx="32766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Clip" r:id="rId3" imgW="6233155" imgH="3390984" progId="MS_ClipArt_Gallery.5">
                  <p:embed/>
                </p:oleObj>
              </mc:Choice>
              <mc:Fallback>
                <p:oleObj name="Clip" r:id="rId3" imgW="6233155" imgH="3390984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913" y="231775"/>
                        <a:ext cx="32766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1" name="Picture 3" descr="D:\Data Conversion chart\logo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9906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919413" y="277813"/>
            <a:ext cx="2590800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 eaLnBrk="0" hangingPunct="0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 eaLnBrk="0" hangingPunct="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 eaLnBrk="0" hangingPunct="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 eaLnBrk="0" hangingPunct="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 eaLnBrk="0" hangingPunct="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1800" b="1" dirty="0" smtClean="0">
                <a:latin typeface="+mj-lt"/>
              </a:rPr>
              <a:t>設定   </a:t>
            </a:r>
            <a:r>
              <a:rPr lang="en-US" altLang="zh-TW" sz="1800" b="1" dirty="0" smtClean="0">
                <a:latin typeface="+mj-lt"/>
              </a:rPr>
              <a:t>Customization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04800" y="1173163"/>
            <a:ext cx="7026275" cy="169545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2054" name="Rectangle 51"/>
          <p:cNvSpPr>
            <a:spLocks noChangeArrowheads="1"/>
          </p:cNvSpPr>
          <p:nvPr/>
        </p:nvSpPr>
        <p:spPr bwMode="auto">
          <a:xfrm>
            <a:off x="304800" y="3338513"/>
            <a:ext cx="7026275" cy="16002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2055" name="Text Box 63"/>
          <p:cNvSpPr txBox="1">
            <a:spLocks noChangeArrowheads="1"/>
          </p:cNvSpPr>
          <p:nvPr/>
        </p:nvSpPr>
        <p:spPr bwMode="auto">
          <a:xfrm>
            <a:off x="609600" y="3490913"/>
            <a:ext cx="3657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 </a:t>
            </a:r>
            <a:r>
              <a:rPr lang="zh-TW" altLang="en-US" sz="1200">
                <a:latin typeface="Arial" panose="020B0604020202020204" pitchFamily="34" charset="0"/>
              </a:rPr>
              <a:t>更改系統色彩：</a:t>
            </a:r>
            <a:r>
              <a:rPr lang="zh-TW" altLang="en-US" sz="1200" b="1">
                <a:solidFill>
                  <a:srgbClr val="0033CC"/>
                </a:solidFill>
                <a:latin typeface="Arial" panose="020B0604020202020204" pitchFamily="34" charset="0"/>
              </a:rPr>
              <a:t>藍</a:t>
            </a:r>
            <a:r>
              <a:rPr lang="zh-TW" altLang="en-US" sz="1200" b="1">
                <a:latin typeface="Arial" panose="020B0604020202020204" pitchFamily="34" charset="0"/>
              </a:rPr>
              <a:t>、</a:t>
            </a:r>
            <a:r>
              <a:rPr lang="zh-TW" altLang="en-US" sz="1200" b="1">
                <a:solidFill>
                  <a:srgbClr val="008000"/>
                </a:solidFill>
                <a:latin typeface="Arial" panose="020B0604020202020204" pitchFamily="34" charset="0"/>
              </a:rPr>
              <a:t>綠</a:t>
            </a:r>
            <a:r>
              <a:rPr lang="zh-TW" altLang="en-US" sz="1200" b="1">
                <a:latin typeface="Arial" panose="020B0604020202020204" pitchFamily="34" charset="0"/>
              </a:rPr>
              <a:t>、</a:t>
            </a:r>
            <a:r>
              <a:rPr lang="zh-TW" altLang="en-US" sz="1200" b="1">
                <a:solidFill>
                  <a:srgbClr val="FF9900"/>
                </a:solidFill>
                <a:latin typeface="Arial" panose="020B0604020202020204" pitchFamily="34" charset="0"/>
              </a:rPr>
              <a:t>黃</a:t>
            </a:r>
            <a:r>
              <a:rPr lang="zh-TW" altLang="en-US" sz="1200" b="1">
                <a:latin typeface="Arial" panose="020B0604020202020204" pitchFamily="34" charset="0"/>
              </a:rPr>
              <a:t>、</a:t>
            </a:r>
            <a:r>
              <a:rPr lang="zh-TW" altLang="en-US" sz="1200" b="1">
                <a:solidFill>
                  <a:srgbClr val="990099"/>
                </a:solidFill>
                <a:latin typeface="Arial" panose="020B0604020202020204" pitchFamily="34" charset="0"/>
              </a:rPr>
              <a:t>紫</a:t>
            </a:r>
            <a:endParaRPr lang="zh-TW" altLang="en-US" sz="1200" b="1">
              <a:latin typeface="Arial" panose="020B0604020202020204" pitchFamily="34" charset="0"/>
            </a:endParaRPr>
          </a:p>
        </p:txBody>
      </p:sp>
      <p:sp>
        <p:nvSpPr>
          <p:cNvPr id="2056" name="Rectangle 64"/>
          <p:cNvSpPr>
            <a:spLocks noChangeArrowheads="1"/>
          </p:cNvSpPr>
          <p:nvPr/>
        </p:nvSpPr>
        <p:spPr bwMode="auto">
          <a:xfrm>
            <a:off x="304800" y="5457825"/>
            <a:ext cx="7026275" cy="21336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2057" name="Text Box 68"/>
          <p:cNvSpPr txBox="1">
            <a:spLocks noChangeArrowheads="1"/>
          </p:cNvSpPr>
          <p:nvPr/>
        </p:nvSpPr>
        <p:spPr bwMode="auto">
          <a:xfrm>
            <a:off x="533400" y="5534025"/>
            <a:ext cx="27051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</a:t>
            </a:r>
            <a:r>
              <a:rPr lang="en-US" altLang="zh-TW" sz="1200">
                <a:sym typeface="Wingdings" panose="05000000000000000000" pitchFamily="2" charset="2"/>
              </a:rPr>
              <a:t> </a:t>
            </a:r>
            <a:r>
              <a:rPr lang="zh-TW" altLang="en-US" sz="1200">
                <a:latin typeface="Arial" panose="020B0604020202020204" pitchFamily="34" charset="0"/>
              </a:rPr>
              <a:t>密碼到期前</a:t>
            </a:r>
            <a:r>
              <a:rPr lang="en-US" altLang="zh-TW" sz="1200">
                <a:latin typeface="Arial" panose="020B0604020202020204" pitchFamily="34" charset="0"/>
              </a:rPr>
              <a:t>14</a:t>
            </a:r>
            <a:r>
              <a:rPr lang="zh-TW" altLang="en-US" sz="1200">
                <a:latin typeface="Arial" panose="020B0604020202020204" pitchFamily="34" charset="0"/>
              </a:rPr>
              <a:t>天，系統會通知用戶</a:t>
            </a:r>
            <a:endParaRPr lang="zh-TW" altLang="en-US" sz="2400">
              <a:latin typeface="Arial" panose="020B0604020202020204" pitchFamily="34" charset="0"/>
            </a:endParaRPr>
          </a:p>
        </p:txBody>
      </p:sp>
      <p:sp>
        <p:nvSpPr>
          <p:cNvPr id="2058" name="WordArt 84"/>
          <p:cNvSpPr>
            <a:spLocks noChangeArrowheads="1" noChangeShapeType="1" noTextEdit="1"/>
          </p:cNvSpPr>
          <p:nvPr/>
        </p:nvSpPr>
        <p:spPr bwMode="auto">
          <a:xfrm>
            <a:off x="990600" y="868363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用戶資料</a:t>
            </a:r>
          </a:p>
        </p:txBody>
      </p:sp>
      <p:sp>
        <p:nvSpPr>
          <p:cNvPr id="2059" name="AutoShape 86"/>
          <p:cNvSpPr>
            <a:spLocks noChangeArrowheads="1"/>
          </p:cNvSpPr>
          <p:nvPr/>
        </p:nvSpPr>
        <p:spPr bwMode="auto">
          <a:xfrm>
            <a:off x="3048000" y="1212850"/>
            <a:ext cx="2346325" cy="1554163"/>
          </a:xfrm>
          <a:prstGeom prst="wedgeRoundRectCallout">
            <a:avLst>
              <a:gd name="adj1" fmla="val -65741"/>
              <a:gd name="adj2" fmla="val -2735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zh-HK" sz="1200"/>
          </a:p>
        </p:txBody>
      </p:sp>
      <p:sp>
        <p:nvSpPr>
          <p:cNvPr id="2060" name="Text Box 88"/>
          <p:cNvSpPr txBox="1">
            <a:spLocks noChangeArrowheads="1"/>
          </p:cNvSpPr>
          <p:nvPr/>
        </p:nvSpPr>
        <p:spPr bwMode="auto">
          <a:xfrm>
            <a:off x="838200" y="1338263"/>
            <a:ext cx="1905000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200">
                <a:latin typeface="Arial" panose="020B0604020202020204" pitchFamily="34" charset="0"/>
              </a:rPr>
              <a:t>顯現的用戶資料：</a:t>
            </a:r>
          </a:p>
        </p:txBody>
      </p:sp>
      <p:sp>
        <p:nvSpPr>
          <p:cNvPr id="2061" name="WordArt 120"/>
          <p:cNvSpPr>
            <a:spLocks noChangeArrowheads="1" noChangeShapeType="1" noTextEdit="1"/>
          </p:cNvSpPr>
          <p:nvPr/>
        </p:nvSpPr>
        <p:spPr bwMode="auto">
          <a:xfrm>
            <a:off x="952500" y="3038475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個人設定</a:t>
            </a:r>
          </a:p>
        </p:txBody>
      </p:sp>
      <p:sp>
        <p:nvSpPr>
          <p:cNvPr id="2062" name="Text Box 121"/>
          <p:cNvSpPr txBox="1">
            <a:spLocks noChangeArrowheads="1"/>
          </p:cNvSpPr>
          <p:nvPr/>
        </p:nvSpPr>
        <p:spPr bwMode="auto">
          <a:xfrm>
            <a:off x="609600" y="4006850"/>
            <a:ext cx="27209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 </a:t>
            </a:r>
            <a:r>
              <a:rPr lang="zh-TW" altLang="en-US" sz="1200">
                <a:latin typeface="Arial" panose="020B0604020202020204" pitchFamily="34" charset="0"/>
              </a:rPr>
              <a:t>選取系統的預設語言：中文或英文</a:t>
            </a:r>
            <a:endParaRPr lang="zh-TW" altLang="en-US" sz="2400">
              <a:latin typeface="Arial" panose="020B0604020202020204" pitchFamily="34" charset="0"/>
            </a:endParaRPr>
          </a:p>
        </p:txBody>
      </p:sp>
      <p:sp>
        <p:nvSpPr>
          <p:cNvPr id="2063" name="WordArt 130"/>
          <p:cNvSpPr>
            <a:spLocks noChangeArrowheads="1" noChangeShapeType="1" noTextEdit="1"/>
          </p:cNvSpPr>
          <p:nvPr/>
        </p:nvSpPr>
        <p:spPr bwMode="auto">
          <a:xfrm>
            <a:off x="930275" y="5126038"/>
            <a:ext cx="762000" cy="304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密碼設定</a:t>
            </a:r>
          </a:p>
        </p:txBody>
      </p:sp>
      <p:sp>
        <p:nvSpPr>
          <p:cNvPr id="2064" name="Text Box 134"/>
          <p:cNvSpPr txBox="1">
            <a:spLocks noChangeArrowheads="1"/>
          </p:cNvSpPr>
          <p:nvPr/>
        </p:nvSpPr>
        <p:spPr bwMode="auto">
          <a:xfrm>
            <a:off x="554038" y="5991225"/>
            <a:ext cx="39624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</a:t>
            </a:r>
            <a:r>
              <a:rPr lang="en-US" altLang="zh-TW" sz="1200">
                <a:sym typeface="Wingdings" panose="05000000000000000000" pitchFamily="2" charset="2"/>
              </a:rPr>
              <a:t> </a:t>
            </a:r>
            <a:r>
              <a:rPr lang="zh-TW" altLang="en-US" sz="1200">
                <a:latin typeface="Arial" panose="020B0604020202020204" pitchFamily="34" charset="0"/>
              </a:rPr>
              <a:t>密碼有大小楷之分，必須為六至十二個字元</a:t>
            </a:r>
            <a:endParaRPr lang="zh-TW" altLang="en-US" sz="2400">
              <a:latin typeface="Arial" panose="020B0604020202020204" pitchFamily="34" charset="0"/>
            </a:endParaRPr>
          </a:p>
        </p:txBody>
      </p:sp>
      <p:graphicFrame>
        <p:nvGraphicFramePr>
          <p:cNvPr id="2065" name="Object 140"/>
          <p:cNvGraphicFramePr>
            <a:graphicFrameLocks noChangeAspect="1"/>
          </p:cNvGraphicFramePr>
          <p:nvPr/>
        </p:nvGraphicFramePr>
        <p:xfrm>
          <a:off x="381000" y="822325"/>
          <a:ext cx="482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Clip" r:id="rId6" imgW="1585570" imgH="1759306" progId="MS_ClipArt_Gallery.5">
                  <p:embed/>
                </p:oleObj>
              </mc:Choice>
              <mc:Fallback>
                <p:oleObj name="Clip" r:id="rId6" imgW="1585570" imgH="1759306" progId="MS_ClipArt_Gallery.5">
                  <p:embed/>
                  <p:pic>
                    <p:nvPicPr>
                      <p:cNvPr id="0" name="Object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822325"/>
                        <a:ext cx="482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6" name="Text Box 152"/>
          <p:cNvSpPr txBox="1">
            <a:spLocks noChangeArrowheads="1"/>
          </p:cNvSpPr>
          <p:nvPr/>
        </p:nvSpPr>
        <p:spPr bwMode="auto">
          <a:xfrm>
            <a:off x="3249613" y="1306513"/>
            <a:ext cx="1931987" cy="197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1000">
                <a:latin typeface="Arial" panose="020B0604020202020204" pitchFamily="34" charset="0"/>
              </a:rPr>
              <a:t>上一次登入系統的日期和時間</a:t>
            </a:r>
            <a:endParaRPr lang="zh-TW" altLang="en-US" sz="1000"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zh-TW" altLang="en-US" sz="1000"/>
              <a:t>用戶類別</a:t>
            </a:r>
            <a:endParaRPr lang="zh-TW" altLang="en-US" sz="1000"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zh-TW" altLang="en-US" sz="1000">
                <a:latin typeface="Arial" panose="020B0604020202020204" pitchFamily="34" charset="0"/>
              </a:rPr>
              <a:t>所屬用戶組別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sz="1000">
                <a:latin typeface="Arial" panose="020B0604020202020204" pitchFamily="34" charset="0"/>
              </a:rPr>
              <a:t>容許登入時間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sz="1000">
                <a:latin typeface="Arial" panose="020B0604020202020204" pitchFamily="34" charset="0"/>
              </a:rPr>
              <a:t>密碼及用戶到期日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1000">
                <a:latin typeface="Arial" panose="020B0604020202020204" pitchFamily="34" charset="0"/>
              </a:rPr>
              <a:t>…….</a:t>
            </a:r>
            <a:endParaRPr lang="en-US" altLang="zh-TW" sz="1000"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</a:pPr>
            <a:endParaRPr lang="en-US" altLang="zh-TW" sz="2400">
              <a:latin typeface="Arial" panose="020B0604020202020204" pitchFamily="34" charset="0"/>
            </a:endParaRPr>
          </a:p>
        </p:txBody>
      </p:sp>
      <p:sp>
        <p:nvSpPr>
          <p:cNvPr id="2067" name="Text Box 177"/>
          <p:cNvSpPr txBox="1">
            <a:spLocks noChangeArrowheads="1"/>
          </p:cNvSpPr>
          <p:nvPr/>
        </p:nvSpPr>
        <p:spPr bwMode="auto">
          <a:xfrm>
            <a:off x="574675" y="6459538"/>
            <a:ext cx="5216525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171450" indent="-171450" eaLnBrk="1" hangingPunct="1">
              <a:spcBef>
                <a:spcPct val="50000"/>
              </a:spcBef>
              <a:buFont typeface="Wingdings" panose="05000000000000000000" pitchFamily="2" charset="2"/>
              <a:buChar char=""/>
              <a:defRPr/>
            </a:pPr>
            <a:r>
              <a:rPr lang="zh-TW" altLang="en-US" sz="1200" dirty="0" smtClean="0">
                <a:latin typeface="Arial" panose="020B0604020202020204" pitchFamily="34" charset="0"/>
              </a:rPr>
              <a:t>「用戶名稱」、</a:t>
            </a:r>
            <a:r>
              <a:rPr lang="en-US" altLang="zh-TW" sz="1200" dirty="0" smtClean="0">
                <a:latin typeface="Arial" panose="020B0604020202020204" pitchFamily="34" charset="0"/>
              </a:rPr>
              <a:t> password </a:t>
            </a:r>
            <a:r>
              <a:rPr lang="zh-TW" altLang="en-US" sz="1200" dirty="0" smtClean="0">
                <a:latin typeface="Arial" panose="020B0604020202020204" pitchFamily="34" charset="0"/>
              </a:rPr>
              <a:t>和 </a:t>
            </a:r>
            <a:r>
              <a:rPr lang="en-US" altLang="zh-TW" sz="1200" dirty="0" err="1" smtClean="0">
                <a:latin typeface="Arial" panose="020B0604020202020204" pitchFamily="34" charset="0"/>
              </a:rPr>
              <a:t>websams</a:t>
            </a:r>
            <a:r>
              <a:rPr lang="zh-TW" altLang="en-US" sz="1200" dirty="0" smtClean="0">
                <a:latin typeface="Arial" panose="020B0604020202020204" pitchFamily="34" charset="0"/>
              </a:rPr>
              <a:t>不能作為密碼，</a:t>
            </a:r>
            <a:endParaRPr lang="en-US" altLang="zh-TW" sz="1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zh-TW" altLang="en-US" sz="1200" dirty="0" smtClean="0">
                <a:latin typeface="Arial" panose="020B0604020202020204" pitchFamily="34" charset="0"/>
              </a:rPr>
              <a:t>     密碼可包括</a:t>
            </a:r>
            <a:r>
              <a:rPr lang="en-US" altLang="zh-TW" sz="1200" dirty="0" smtClean="0">
                <a:latin typeface="Arial" panose="020B0604020202020204" pitchFamily="34" charset="0"/>
              </a:rPr>
              <a:t>a-z, A-Z, 0-9 </a:t>
            </a:r>
            <a:r>
              <a:rPr lang="zh-TW" altLang="en-US" sz="1200" dirty="0" smtClean="0">
                <a:latin typeface="Arial" panose="020B0604020202020204" pitchFamily="34" charset="0"/>
              </a:rPr>
              <a:t>或特別字元，但不容許有空位</a:t>
            </a:r>
          </a:p>
        </p:txBody>
      </p:sp>
      <p:sp>
        <p:nvSpPr>
          <p:cNvPr id="2068" name="Text Box 178"/>
          <p:cNvSpPr txBox="1">
            <a:spLocks noChangeArrowheads="1"/>
          </p:cNvSpPr>
          <p:nvPr/>
        </p:nvSpPr>
        <p:spPr bwMode="auto">
          <a:xfrm>
            <a:off x="547688" y="7131050"/>
            <a:ext cx="3157537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 </a:t>
            </a:r>
            <a:r>
              <a:rPr lang="zh-TW" altLang="en-US" sz="1200">
                <a:latin typeface="Arial" panose="020B0604020202020204" pitchFamily="34" charset="0"/>
              </a:rPr>
              <a:t>當第一次登入系統，用户須立刻更改密碼</a:t>
            </a:r>
          </a:p>
        </p:txBody>
      </p:sp>
      <p:graphicFrame>
        <p:nvGraphicFramePr>
          <p:cNvPr id="2069" name="Object 179"/>
          <p:cNvGraphicFramePr>
            <a:graphicFrameLocks noChangeAspect="1"/>
          </p:cNvGraphicFramePr>
          <p:nvPr/>
        </p:nvGraphicFramePr>
        <p:xfrm>
          <a:off x="381000" y="5230813"/>
          <a:ext cx="60960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多媒體項目" r:id="rId8" imgW="1749247" imgH="1196035" progId="MS_ClipArt_Gallery.2">
                  <p:embed/>
                </p:oleObj>
              </mc:Choice>
              <mc:Fallback>
                <p:oleObj name="多媒體項目" r:id="rId8" imgW="1749247" imgH="1196035" progId="MS_ClipArt_Gallery.2">
                  <p:embed/>
                  <p:pic>
                    <p:nvPicPr>
                      <p:cNvPr id="0" name="Object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230813"/>
                        <a:ext cx="60960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0" name="Object 180"/>
          <p:cNvGraphicFramePr>
            <a:graphicFrameLocks noChangeAspect="1"/>
          </p:cNvGraphicFramePr>
          <p:nvPr/>
        </p:nvGraphicFramePr>
        <p:xfrm>
          <a:off x="1058863" y="1789113"/>
          <a:ext cx="6778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多媒體項目" r:id="rId10" imgW="1763878" imgH="1786738" progId="MS_ClipArt_Gallery.2">
                  <p:embed/>
                </p:oleObj>
              </mc:Choice>
              <mc:Fallback>
                <p:oleObj name="多媒體項目" r:id="rId10" imgW="1763878" imgH="1786738" progId="MS_ClipArt_Gallery.2">
                  <p:embed/>
                  <p:pic>
                    <p:nvPicPr>
                      <p:cNvPr id="0" name="Object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1789113"/>
                        <a:ext cx="67786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1" name="Object 181"/>
          <p:cNvGraphicFramePr>
            <a:graphicFrameLocks noChangeAspect="1"/>
          </p:cNvGraphicFramePr>
          <p:nvPr/>
        </p:nvGraphicFramePr>
        <p:xfrm>
          <a:off x="436563" y="2982913"/>
          <a:ext cx="4381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Clip" r:id="rId12" imgW="1314907" imgH="1820570" progId="MS_ClipArt_Gallery.5">
                  <p:embed/>
                </p:oleObj>
              </mc:Choice>
              <mc:Fallback>
                <p:oleObj name="Clip" r:id="rId12" imgW="1314907" imgH="1820570" progId="MS_ClipArt_Gallery.5">
                  <p:embed/>
                  <p:pic>
                    <p:nvPicPr>
                      <p:cNvPr id="0" name="Object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563" y="2982913"/>
                        <a:ext cx="4381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2" name="Object 182"/>
          <p:cNvGraphicFramePr>
            <a:graphicFrameLocks noChangeAspect="1"/>
          </p:cNvGraphicFramePr>
          <p:nvPr/>
        </p:nvGraphicFramePr>
        <p:xfrm>
          <a:off x="3276600" y="3414713"/>
          <a:ext cx="5556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Clip" r:id="rId14" imgW="1875434" imgH="1675181" progId="MS_ClipArt_Gallery.5">
                  <p:embed/>
                </p:oleObj>
              </mc:Choice>
              <mc:Fallback>
                <p:oleObj name="Clip" r:id="rId14" imgW="1875434" imgH="1675181" progId="MS_ClipArt_Gallery.5">
                  <p:embed/>
                  <p:pic>
                    <p:nvPicPr>
                      <p:cNvPr id="0" name="Object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414713"/>
                        <a:ext cx="5556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3" name="Object 183"/>
          <p:cNvGraphicFramePr>
            <a:graphicFrameLocks noChangeAspect="1"/>
          </p:cNvGraphicFramePr>
          <p:nvPr/>
        </p:nvGraphicFramePr>
        <p:xfrm>
          <a:off x="3352800" y="3948113"/>
          <a:ext cx="4730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Clip" r:id="rId16" imgW="12962534" imgH="14630400" progId="MS_ClipArt_Gallery.5">
                  <p:embed/>
                </p:oleObj>
              </mc:Choice>
              <mc:Fallback>
                <p:oleObj name="Clip" r:id="rId16" imgW="12962534" imgH="14630400" progId="MS_ClipArt_Gallery.5">
                  <p:embed/>
                  <p:pic>
                    <p:nvPicPr>
                      <p:cNvPr id="0" name="Object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948113"/>
                        <a:ext cx="4730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4" name="Object 186"/>
          <p:cNvGraphicFramePr>
            <a:graphicFrameLocks noChangeAspect="1"/>
          </p:cNvGraphicFramePr>
          <p:nvPr/>
        </p:nvGraphicFramePr>
        <p:xfrm>
          <a:off x="5791200" y="5991225"/>
          <a:ext cx="76200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Clip" r:id="rId18" imgW="1820570" imgH="1620317" progId="MS_ClipArt_Gallery.5">
                  <p:embed/>
                </p:oleObj>
              </mc:Choice>
              <mc:Fallback>
                <p:oleObj name="Clip" r:id="rId18" imgW="1820570" imgH="1620317" progId="MS_ClipArt_Gallery.5">
                  <p:embed/>
                  <p:pic>
                    <p:nvPicPr>
                      <p:cNvPr id="0" name="Object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991225"/>
                        <a:ext cx="762000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5" name="Object 187"/>
          <p:cNvGraphicFramePr>
            <a:graphicFrameLocks noChangeAspect="1"/>
          </p:cNvGraphicFramePr>
          <p:nvPr/>
        </p:nvGraphicFramePr>
        <p:xfrm>
          <a:off x="3124200" y="5534025"/>
          <a:ext cx="6477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Clip" r:id="rId20" imgW="1409897" imgH="1133633" progId="MS_ClipArt_Gallery.5">
                  <p:embed/>
                </p:oleObj>
              </mc:Choice>
              <mc:Fallback>
                <p:oleObj name="Clip" r:id="rId20" imgW="1409897" imgH="1133633" progId="MS_ClipArt_Gallery.5">
                  <p:embed/>
                  <p:pic>
                    <p:nvPicPr>
                      <p:cNvPr id="0" name="Object 1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534025"/>
                        <a:ext cx="6477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6" name="Object 189"/>
          <p:cNvGraphicFramePr>
            <a:graphicFrameLocks noChangeAspect="1"/>
          </p:cNvGraphicFramePr>
          <p:nvPr/>
        </p:nvGraphicFramePr>
        <p:xfrm>
          <a:off x="4038600" y="7134225"/>
          <a:ext cx="3810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Clip" r:id="rId22" imgW="939089" imgH="913486" progId="MS_ClipArt_Gallery.5">
                  <p:embed/>
                </p:oleObj>
              </mc:Choice>
              <mc:Fallback>
                <p:oleObj name="Clip" r:id="rId22" imgW="939089" imgH="913486" progId="MS_ClipArt_Gallery.5">
                  <p:embed/>
                  <p:pic>
                    <p:nvPicPr>
                      <p:cNvPr id="0" name="Object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7134225"/>
                        <a:ext cx="38100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7" name="Object 190"/>
          <p:cNvGraphicFramePr>
            <a:graphicFrameLocks noChangeAspect="1"/>
          </p:cNvGraphicFramePr>
          <p:nvPr/>
        </p:nvGraphicFramePr>
        <p:xfrm>
          <a:off x="4572000" y="3490913"/>
          <a:ext cx="2286000" cy="131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點陣圖影像" r:id="rId24" imgW="2943636" imgH="1695687" progId="Paint.Picture">
                  <p:embed/>
                </p:oleObj>
              </mc:Choice>
              <mc:Fallback>
                <p:oleObj name="點陣圖影像" r:id="rId24" imgW="2943636" imgH="1695687" progId="Paint.Picture">
                  <p:embed/>
                  <p:pic>
                    <p:nvPicPr>
                      <p:cNvPr id="0" name="Object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490913"/>
                        <a:ext cx="2286000" cy="1316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8" name="Rectangle 51"/>
          <p:cNvSpPr>
            <a:spLocks noChangeArrowheads="1"/>
          </p:cNvSpPr>
          <p:nvPr/>
        </p:nvSpPr>
        <p:spPr bwMode="auto">
          <a:xfrm>
            <a:off x="280988" y="8296275"/>
            <a:ext cx="7026275" cy="1311275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2079" name="Text Box 63"/>
          <p:cNvSpPr txBox="1">
            <a:spLocks noChangeArrowheads="1"/>
          </p:cNvSpPr>
          <p:nvPr/>
        </p:nvSpPr>
        <p:spPr bwMode="auto">
          <a:xfrm>
            <a:off x="585788" y="8431213"/>
            <a:ext cx="4808537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 </a:t>
            </a:r>
            <a:r>
              <a:rPr lang="zh-TW" altLang="en-US" sz="1400"/>
              <a:t>「快速存取」容許用戶進行個人快速存取偏好設定</a:t>
            </a:r>
            <a:endParaRPr lang="zh-TW" altLang="en-US" sz="1400" b="1">
              <a:latin typeface="Arial" panose="020B0604020202020204" pitchFamily="34" charset="0"/>
            </a:endParaRPr>
          </a:p>
        </p:txBody>
      </p:sp>
      <p:sp>
        <p:nvSpPr>
          <p:cNvPr id="2080" name="WordArt 120"/>
          <p:cNvSpPr>
            <a:spLocks noChangeArrowheads="1" noChangeShapeType="1" noTextEdit="1"/>
          </p:cNvSpPr>
          <p:nvPr/>
        </p:nvSpPr>
        <p:spPr bwMode="auto">
          <a:xfrm>
            <a:off x="930275" y="7880350"/>
            <a:ext cx="762000" cy="3587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快速存取</a:t>
            </a:r>
          </a:p>
        </p:txBody>
      </p:sp>
      <p:sp>
        <p:nvSpPr>
          <p:cNvPr id="2081" name="Text Box 121"/>
          <p:cNvSpPr txBox="1">
            <a:spLocks noChangeArrowheads="1"/>
          </p:cNvSpPr>
          <p:nvPr/>
        </p:nvSpPr>
        <p:spPr bwMode="auto">
          <a:xfrm>
            <a:off x="585788" y="8948738"/>
            <a:ext cx="4273550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   </a:t>
            </a:r>
            <a:r>
              <a:rPr lang="zh-TW" altLang="en-US" sz="1400"/>
              <a:t>在首頁按「快速存取」</a:t>
            </a:r>
            <a:r>
              <a:rPr lang="zh-TW" altLang="zh-HK" sz="1400"/>
              <a:t>連結可直接到達指定版面</a:t>
            </a:r>
            <a:endParaRPr lang="zh-TW" altLang="en-US" sz="2400">
              <a:latin typeface="Arial" panose="020B0604020202020204" pitchFamily="34" charset="0"/>
            </a:endParaRPr>
          </a:p>
        </p:txBody>
      </p:sp>
      <p:pic>
        <p:nvPicPr>
          <p:cNvPr id="2082" name="Picture 34" descr="C:\Users\polinlaw\AppData\Local\Microsoft\Windows\Temporary Internet Files\Content.IE5\W8JFIBW6\shortcut-on-desktop[1].png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7870825"/>
            <a:ext cx="557212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155</Words>
  <Application>Microsoft Office PowerPoint</Application>
  <PresentationFormat>自訂</PresentationFormat>
  <Paragraphs>21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3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Times New Roman</vt:lpstr>
      <vt:lpstr>新細明體</vt:lpstr>
      <vt:lpstr>Arial</vt:lpstr>
      <vt:lpstr>Calibri</vt:lpstr>
      <vt:lpstr>Wingdings</vt:lpstr>
      <vt:lpstr>預設簡報設計</vt:lpstr>
      <vt:lpstr>Microsoft Clip Gallery</vt:lpstr>
      <vt:lpstr>Microsoft 多媒體藝廊</vt:lpstr>
      <vt:lpstr>點陣圖影像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LAW, Yuen-sum Jenny</cp:lastModifiedBy>
  <cp:revision>44</cp:revision>
  <cp:lastPrinted>2003-03-18T09:11:00Z</cp:lastPrinted>
  <dcterms:created xsi:type="dcterms:W3CDTF">2003-03-14T04:14:17Z</dcterms:created>
  <dcterms:modified xsi:type="dcterms:W3CDTF">2023-01-19T03:00:31Z</dcterms:modified>
</cp:coreProperties>
</file>