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F3399"/>
    <a:srgbClr val="CC0099"/>
    <a:srgbClr val="FFDA65"/>
    <a:srgbClr val="6600CC"/>
    <a:srgbClr val="9900CC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5979" autoAdjust="0"/>
  </p:normalViewPr>
  <p:slideViewPr>
    <p:cSldViewPr>
      <p:cViewPr varScale="1">
        <p:scale>
          <a:sx n="69" d="100"/>
          <a:sy n="69" d="100"/>
        </p:scale>
        <p:origin x="1794" y="84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EAD14A-738F-4C98-B853-E40B6E51A3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C1AF8-2E81-48FD-B7DB-66AFF973BC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505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7582A-9A85-4E6F-8CA5-0EEA067B9E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125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97A81-9C97-410E-BFE4-AD399C7C2D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344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B73D7-A49F-4C07-BAE5-15DB7E5CD9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598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528CC-C5F7-4B51-95C3-71C4C513A2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430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5D3BE-E8CA-4EF5-B95C-5FA2B8A516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337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2F27B-55BB-4092-8894-EA2B7453EC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777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C2759-6200-4FA6-BA0E-C93BC8829C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855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5D129-9206-441D-9B49-90CCCDDC9C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972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D2FE2-2CC5-4252-B13D-A160DC1FFA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806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8174E-6AC9-4C66-A61B-5C9CE84B08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064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999A0ADD-9421-4CF0-9574-933BDA890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7.wmf"/><Relationship Id="rId5" Type="http://schemas.openxmlformats.org/officeDocument/2006/relationships/image" Target="../media/image5.png"/><Relationship Id="rId10" Type="http://schemas.openxmlformats.org/officeDocument/2006/relationships/image" Target="../media/image3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24013" y="177800"/>
          <a:ext cx="52578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Clip" r:id="rId3" imgW="6240719" imgH="3398544" progId="MS_ClipArt_Gallery.5">
                  <p:embed/>
                </p:oleObj>
              </mc:Choice>
              <mc:Fallback>
                <p:oleObj name="Clip" r:id="rId3" imgW="6240719" imgH="3398544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177800"/>
                        <a:ext cx="52578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163"/>
            <a:ext cx="14478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830388" y="288925"/>
            <a:ext cx="46736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b="1">
                <a:solidFill>
                  <a:srgbClr val="6600CC"/>
                </a:solidFill>
                <a:ea typeface="標楷體" panose="03000509000000000000" pitchFamily="65" charset="-120"/>
              </a:rPr>
              <a:t>代碼管理 </a:t>
            </a:r>
            <a:endParaRPr lang="en-US" altLang="zh-TW" sz="1800" b="1">
              <a:solidFill>
                <a:srgbClr val="6600CC"/>
              </a:solidFill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6600CC"/>
                </a:solidFill>
                <a:ea typeface="標楷體" panose="03000509000000000000" pitchFamily="65" charset="-120"/>
              </a:rPr>
              <a:t>Code Management </a:t>
            </a:r>
            <a:endParaRPr lang="en-US" altLang="zh-TW" sz="2700">
              <a:solidFill>
                <a:srgbClr val="6600CC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1903413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4079875"/>
            <a:ext cx="7026275" cy="5816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pic>
        <p:nvPicPr>
          <p:cNvPr id="3079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WordArt 84"/>
          <p:cNvSpPr>
            <a:spLocks noChangeArrowheads="1" noChangeShapeType="1" noTextEdit="1"/>
          </p:cNvSpPr>
          <p:nvPr/>
        </p:nvSpPr>
        <p:spPr bwMode="auto">
          <a:xfrm>
            <a:off x="990600" y="13335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1" name="WordArt 120"/>
          <p:cNvSpPr>
            <a:spLocks noChangeArrowheads="1" noChangeShapeType="1" noTextEdit="1"/>
          </p:cNvSpPr>
          <p:nvPr/>
        </p:nvSpPr>
        <p:spPr bwMode="auto">
          <a:xfrm>
            <a:off x="817563" y="40449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graphicFrame>
        <p:nvGraphicFramePr>
          <p:cNvPr id="3082" name="Object 136"/>
          <p:cNvGraphicFramePr>
            <a:graphicFrameLocks noChangeAspect="1"/>
          </p:cNvGraphicFramePr>
          <p:nvPr/>
        </p:nvGraphicFramePr>
        <p:xfrm>
          <a:off x="354013" y="3908425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Clip" r:id="rId7" imgW="1700543" imgH="1831818" progId="MS_ClipArt_Gallery.5">
                  <p:embed/>
                </p:oleObj>
              </mc:Choice>
              <mc:Fallback>
                <p:oleObj name="Clip" r:id="rId7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3908425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40"/>
          <p:cNvGraphicFramePr>
            <a:graphicFrameLocks noChangeAspect="1"/>
          </p:cNvGraphicFramePr>
          <p:nvPr/>
        </p:nvGraphicFramePr>
        <p:xfrm>
          <a:off x="6607175" y="3775075"/>
          <a:ext cx="550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Clip" r:id="rId9" imgW="1585570" imgH="1759306" progId="MS_ClipArt_Gallery.5">
                  <p:embed/>
                </p:oleObj>
              </mc:Choice>
              <mc:Fallback>
                <p:oleObj name="Clip" r:id="rId9" imgW="1585570" imgH="1759306" progId="MS_ClipArt_Gallery.5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175" y="3775075"/>
                        <a:ext cx="5508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4" name="群組 1"/>
          <p:cNvGrpSpPr>
            <a:grpSpLocks/>
          </p:cNvGrpSpPr>
          <p:nvPr/>
        </p:nvGrpSpPr>
        <p:grpSpPr bwMode="auto">
          <a:xfrm>
            <a:off x="1814513" y="8356600"/>
            <a:ext cx="1600200" cy="914400"/>
            <a:chOff x="457200" y="6324600"/>
            <a:chExt cx="1600200" cy="914400"/>
          </a:xfrm>
        </p:grpSpPr>
        <p:pic>
          <p:nvPicPr>
            <p:cNvPr id="3105" name="Picture 202" descr="C:\Documents and Settings\administrator\Application Data\Microsoft\Media Catalog\Downloaded Clips\cl7a\j0305665.wmf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324600"/>
              <a:ext cx="1219200" cy="909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6" name="Line 203"/>
            <p:cNvSpPr>
              <a:spLocks noChangeShapeType="1"/>
            </p:cNvSpPr>
            <p:nvPr/>
          </p:nvSpPr>
          <p:spPr bwMode="auto">
            <a:xfrm>
              <a:off x="457200" y="7162800"/>
              <a:ext cx="38100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HK" altLang="en-US"/>
            </a:p>
          </p:txBody>
        </p:sp>
        <p:sp>
          <p:nvSpPr>
            <p:cNvPr id="3107" name="Line 204"/>
            <p:cNvSpPr>
              <a:spLocks noChangeShapeType="1"/>
            </p:cNvSpPr>
            <p:nvPr/>
          </p:nvSpPr>
          <p:spPr bwMode="auto">
            <a:xfrm>
              <a:off x="685800" y="7239000"/>
              <a:ext cx="30480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HK" altLang="en-US"/>
            </a:p>
          </p:txBody>
        </p:sp>
      </p:grpSp>
      <p:sp>
        <p:nvSpPr>
          <p:cNvPr id="38" name="Text Box 88"/>
          <p:cNvSpPr txBox="1">
            <a:spLocks noChangeArrowheads="1"/>
          </p:cNvSpPr>
          <p:nvPr/>
        </p:nvSpPr>
        <p:spPr bwMode="auto">
          <a:xfrm>
            <a:off x="1785938" y="1892300"/>
            <a:ext cx="52578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（１）</a:t>
            </a:r>
            <a:r>
              <a:rPr lang="zh-TW" altLang="en-US" sz="1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授權</a:t>
            </a:r>
            <a:r>
              <a:rPr lang="zh-TW" altLang="en-US" sz="1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用戶</a:t>
            </a:r>
            <a:endParaRPr lang="en-US" altLang="zh-TW" sz="1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（２）參照教育局代碼表資訊</a:t>
            </a:r>
            <a:endParaRPr lang="en-US" altLang="zh-TW" sz="14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　　　（例：每年六月教育局通知學校有關科目代碼的信息）</a:t>
            </a:r>
            <a:endParaRPr lang="en-US" altLang="zh-TW" sz="14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（３）設定校本適用的代碼表</a:t>
            </a:r>
            <a:r>
              <a:rPr lang="zh-TW" altLang="en-US" sz="1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項目</a:t>
            </a:r>
            <a:endParaRPr lang="zh-TW" altLang="en-US" sz="1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</p:txBody>
      </p:sp>
      <p:pic>
        <p:nvPicPr>
          <p:cNvPr id="3086" name="Picture 268" descr="BS00559_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2043113"/>
            <a:ext cx="9906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87" name="Object 117"/>
          <p:cNvGraphicFramePr>
            <a:graphicFrameLocks noChangeAspect="1"/>
          </p:cNvGraphicFramePr>
          <p:nvPr/>
        </p:nvGraphicFramePr>
        <p:xfrm>
          <a:off x="6353175" y="2741613"/>
          <a:ext cx="8477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Clip" r:id="rId13" imgW="4579545" imgH="4199299" progId="MS_ClipArt_Gallery.5">
                  <p:embed/>
                </p:oleObj>
              </mc:Choice>
              <mc:Fallback>
                <p:oleObj name="Clip" r:id="rId13" imgW="4579545" imgH="4199299" progId="MS_ClipArt_Gallery.5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5" y="2741613"/>
                        <a:ext cx="84772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矩形 3"/>
          <p:cNvSpPr>
            <a:spLocks noChangeArrowheads="1"/>
          </p:cNvSpPr>
          <p:nvPr/>
        </p:nvSpPr>
        <p:spPr bwMode="auto">
          <a:xfrm>
            <a:off x="1014413" y="5102225"/>
            <a:ext cx="227012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89" name="矩形 33"/>
          <p:cNvSpPr>
            <a:spLocks noChangeArrowheads="1"/>
          </p:cNvSpPr>
          <p:nvPr/>
        </p:nvSpPr>
        <p:spPr bwMode="auto">
          <a:xfrm>
            <a:off x="971550" y="5862638"/>
            <a:ext cx="227013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90" name="矩形 2"/>
          <p:cNvSpPr>
            <a:spLocks noChangeArrowheads="1"/>
          </p:cNvSpPr>
          <p:nvPr/>
        </p:nvSpPr>
        <p:spPr bwMode="auto">
          <a:xfrm>
            <a:off x="1252538" y="4762500"/>
            <a:ext cx="2125662" cy="76517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400"/>
              <a:t>教育局傳送新代碼</a:t>
            </a:r>
            <a:endParaRPr lang="en-US" altLang="zh-TW" sz="1400"/>
          </a:p>
          <a:p>
            <a:pPr eaLnBrk="1" hangingPunct="1"/>
            <a:r>
              <a:rPr lang="zh-TW" altLang="en-US" sz="1400"/>
              <a:t>（八月中）</a:t>
            </a:r>
            <a:endParaRPr lang="zh-HK" altLang="en-US" sz="1400"/>
          </a:p>
        </p:txBody>
      </p:sp>
      <p:sp>
        <p:nvSpPr>
          <p:cNvPr id="4" name="流程圖: 接點 3"/>
          <p:cNvSpPr/>
          <p:nvPr/>
        </p:nvSpPr>
        <p:spPr bwMode="auto">
          <a:xfrm>
            <a:off x="2151063" y="4371975"/>
            <a:ext cx="363537" cy="31908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r>
              <a:rPr lang="en-US" altLang="zh-TW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zh-HK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92" name="直線單箭頭接點 5"/>
          <p:cNvCxnSpPr>
            <a:cxnSpLocks noChangeShapeType="1"/>
          </p:cNvCxnSpPr>
          <p:nvPr/>
        </p:nvCxnSpPr>
        <p:spPr bwMode="auto">
          <a:xfrm>
            <a:off x="3436938" y="5135563"/>
            <a:ext cx="8493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矩形 39"/>
          <p:cNvSpPr>
            <a:spLocks noChangeArrowheads="1"/>
          </p:cNvSpPr>
          <p:nvPr/>
        </p:nvSpPr>
        <p:spPr bwMode="auto">
          <a:xfrm>
            <a:off x="4341813" y="4752975"/>
            <a:ext cx="1916112" cy="757238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400"/>
              <a:t>新代碼自動匯入至學校</a:t>
            </a:r>
            <a:endParaRPr lang="en-US" altLang="zh-TW" sz="1400"/>
          </a:p>
          <a:p>
            <a:pPr eaLnBrk="1" hangingPunct="1"/>
            <a:r>
              <a:rPr lang="en-US" altLang="zh-TW" sz="1400"/>
              <a:t>WebSAMS </a:t>
            </a:r>
            <a:r>
              <a:rPr lang="zh-TW" altLang="en-US" sz="1400"/>
              <a:t>系統內</a:t>
            </a:r>
            <a:endParaRPr lang="zh-HK" altLang="en-US" sz="1400"/>
          </a:p>
        </p:txBody>
      </p:sp>
      <p:sp>
        <p:nvSpPr>
          <p:cNvPr id="3094" name="矩形 40"/>
          <p:cNvSpPr>
            <a:spLocks noChangeArrowheads="1"/>
          </p:cNvSpPr>
          <p:nvPr/>
        </p:nvSpPr>
        <p:spPr bwMode="auto">
          <a:xfrm>
            <a:off x="3463925" y="4772025"/>
            <a:ext cx="7905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000"/>
              <a:t>經聯遞系統</a:t>
            </a:r>
            <a:endParaRPr lang="zh-HK" altLang="en-US" sz="1000"/>
          </a:p>
        </p:txBody>
      </p:sp>
      <p:sp>
        <p:nvSpPr>
          <p:cNvPr id="42" name="流程圖: 接點 41"/>
          <p:cNvSpPr/>
          <p:nvPr/>
        </p:nvSpPr>
        <p:spPr bwMode="auto">
          <a:xfrm>
            <a:off x="5118100" y="4371975"/>
            <a:ext cx="363538" cy="31908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r>
              <a:rPr lang="en-US" altLang="zh-TW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zh-HK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96" name="矩形 42"/>
          <p:cNvSpPr>
            <a:spLocks noChangeArrowheads="1"/>
          </p:cNvSpPr>
          <p:nvPr/>
        </p:nvSpPr>
        <p:spPr bwMode="auto">
          <a:xfrm>
            <a:off x="1289050" y="6232525"/>
            <a:ext cx="2089150" cy="585788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400"/>
              <a:t>學校按需要增加校本</a:t>
            </a:r>
            <a:endParaRPr lang="en-US" altLang="zh-TW" sz="1400"/>
          </a:p>
          <a:p>
            <a:pPr eaLnBrk="1" hangingPunct="1"/>
            <a:r>
              <a:rPr lang="zh-TW" altLang="en-US" sz="1400"/>
              <a:t>適用代碼</a:t>
            </a:r>
            <a:endParaRPr lang="zh-HK" altLang="en-US" sz="1400"/>
          </a:p>
        </p:txBody>
      </p:sp>
      <p:sp>
        <p:nvSpPr>
          <p:cNvPr id="3097" name="矩形 43"/>
          <p:cNvSpPr>
            <a:spLocks noChangeArrowheads="1"/>
          </p:cNvSpPr>
          <p:nvPr/>
        </p:nvSpPr>
        <p:spPr bwMode="auto">
          <a:xfrm>
            <a:off x="1252538" y="6626225"/>
            <a:ext cx="2312987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HK" altLang="en-US" sz="1000"/>
          </a:p>
        </p:txBody>
      </p:sp>
      <p:sp>
        <p:nvSpPr>
          <p:cNvPr id="3098" name="矩形 44"/>
          <p:cNvSpPr>
            <a:spLocks noChangeArrowheads="1"/>
          </p:cNvSpPr>
          <p:nvPr/>
        </p:nvSpPr>
        <p:spPr bwMode="auto">
          <a:xfrm>
            <a:off x="4316413" y="6061075"/>
            <a:ext cx="2447925" cy="757238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/>
              <a:t>學校只能選擇啟用</a:t>
            </a:r>
            <a:r>
              <a:rPr lang="en-US" altLang="zh-TW" sz="1400"/>
              <a:t>(A)/</a:t>
            </a:r>
          </a:p>
          <a:p>
            <a:pPr algn="ctr" eaLnBrk="1" hangingPunct="1"/>
            <a:r>
              <a:rPr lang="zh-TW" altLang="en-US" sz="1400"/>
              <a:t>停用</a:t>
            </a:r>
            <a:r>
              <a:rPr lang="en-US" altLang="zh-TW" sz="1400"/>
              <a:t>(I)</a:t>
            </a:r>
            <a:r>
              <a:rPr lang="zh-TW" altLang="en-US" sz="1400"/>
              <a:t>新增代碼，而不得刪除</a:t>
            </a:r>
            <a:endParaRPr lang="zh-HK" altLang="en-US" sz="1400"/>
          </a:p>
        </p:txBody>
      </p:sp>
      <p:cxnSp>
        <p:nvCxnSpPr>
          <p:cNvPr id="3099" name="直線單箭頭接點 45"/>
          <p:cNvCxnSpPr>
            <a:cxnSpLocks noChangeShapeType="1"/>
          </p:cNvCxnSpPr>
          <p:nvPr/>
        </p:nvCxnSpPr>
        <p:spPr bwMode="auto">
          <a:xfrm flipH="1">
            <a:off x="2514600" y="5597525"/>
            <a:ext cx="2574925" cy="5540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0" name="直線單箭頭接點 46"/>
          <p:cNvCxnSpPr>
            <a:cxnSpLocks noChangeShapeType="1"/>
          </p:cNvCxnSpPr>
          <p:nvPr/>
        </p:nvCxnSpPr>
        <p:spPr bwMode="auto">
          <a:xfrm flipV="1">
            <a:off x="3455988" y="6416675"/>
            <a:ext cx="798512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流程圖: 接點 48"/>
          <p:cNvSpPr/>
          <p:nvPr/>
        </p:nvSpPr>
        <p:spPr bwMode="auto">
          <a:xfrm>
            <a:off x="2151063" y="5810250"/>
            <a:ext cx="363537" cy="3175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r>
              <a:rPr lang="en-US" altLang="zh-TW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zh-HK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流程圖: 接點 49"/>
          <p:cNvSpPr/>
          <p:nvPr/>
        </p:nvSpPr>
        <p:spPr bwMode="auto">
          <a:xfrm>
            <a:off x="5332413" y="5673725"/>
            <a:ext cx="363537" cy="3175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r>
              <a:rPr lang="en-US" altLang="zh-TW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zh-HK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03" name="摺角紙張 10"/>
          <p:cNvSpPr>
            <a:spLocks noChangeArrowheads="1"/>
          </p:cNvSpPr>
          <p:nvPr/>
        </p:nvSpPr>
        <p:spPr bwMode="auto">
          <a:xfrm>
            <a:off x="4316413" y="6978650"/>
            <a:ext cx="2447925" cy="2755900"/>
          </a:xfrm>
          <a:prstGeom prst="foldedCorner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400" b="1"/>
              <a:t>代碼範疇包括</a:t>
            </a:r>
            <a:r>
              <a:rPr lang="en-US" altLang="zh-TW" sz="1400" b="1"/>
              <a:t>:</a:t>
            </a:r>
          </a:p>
          <a:p>
            <a:pPr eaLnBrk="1" hangingPunct="1"/>
            <a:endParaRPr lang="en-US" altLang="zh-TW" sz="1400"/>
          </a:p>
          <a:p>
            <a:pPr eaLnBrk="1" hangingPunct="1"/>
            <a:r>
              <a:rPr lang="zh-TW" altLang="en-US" sz="1400"/>
              <a:t>出席資料</a:t>
            </a:r>
            <a:endParaRPr lang="en-US" altLang="zh-TW" sz="1400"/>
          </a:p>
          <a:p>
            <a:pPr eaLnBrk="1" hangingPunct="1"/>
            <a:r>
              <a:rPr lang="zh-TW" altLang="en-US" sz="1400"/>
              <a:t>獎懲資料</a:t>
            </a:r>
            <a:endParaRPr lang="en-US" altLang="zh-TW" sz="1400"/>
          </a:p>
          <a:p>
            <a:pPr eaLnBrk="1" hangingPunct="1"/>
            <a:r>
              <a:rPr lang="zh-TW" altLang="en-US" sz="1400"/>
              <a:t>一般</a:t>
            </a:r>
            <a:endParaRPr lang="en-US" altLang="zh-TW" sz="1400"/>
          </a:p>
          <a:p>
            <a:pPr eaLnBrk="1" hangingPunct="1"/>
            <a:r>
              <a:rPr lang="zh-TW" altLang="en-US" sz="1400"/>
              <a:t>學校管理</a:t>
            </a:r>
            <a:endParaRPr lang="en-US" altLang="zh-TW" sz="1400"/>
          </a:p>
          <a:p>
            <a:pPr eaLnBrk="1" hangingPunct="1"/>
            <a:r>
              <a:rPr lang="zh-TW" altLang="en-US" sz="1400"/>
              <a:t>特殊教育</a:t>
            </a:r>
            <a:endParaRPr lang="en-US" altLang="zh-TW" sz="1400"/>
          </a:p>
          <a:p>
            <a:pPr eaLnBrk="1" hangingPunct="1"/>
            <a:r>
              <a:rPr lang="zh-TW" altLang="en-US" sz="1400"/>
              <a:t>教職員</a:t>
            </a:r>
            <a:endParaRPr lang="en-US" altLang="zh-TW" sz="1400"/>
          </a:p>
          <a:p>
            <a:pPr eaLnBrk="1" hangingPunct="1"/>
            <a:r>
              <a:rPr lang="zh-TW" altLang="en-US" sz="1400"/>
              <a:t>學生資料</a:t>
            </a:r>
            <a:endParaRPr lang="en-US" altLang="zh-TW" sz="1400"/>
          </a:p>
          <a:p>
            <a:pPr eaLnBrk="1" hangingPunct="1"/>
            <a:r>
              <a:rPr lang="zh-TW" altLang="en-US" sz="1400"/>
              <a:t>學生課外活動</a:t>
            </a:r>
            <a:endParaRPr lang="en-US" altLang="zh-TW" sz="1400"/>
          </a:p>
          <a:p>
            <a:pPr eaLnBrk="1" hangingPunct="1"/>
            <a:r>
              <a:rPr lang="zh-TW" altLang="en-US" sz="1400"/>
              <a:t>人才資料庫</a:t>
            </a:r>
            <a:endParaRPr lang="zh-HK" altLang="en-US" sz="1400"/>
          </a:p>
        </p:txBody>
      </p:sp>
      <p:sp>
        <p:nvSpPr>
          <p:cNvPr id="3104" name="矩形 55"/>
          <p:cNvSpPr>
            <a:spLocks noChangeArrowheads="1"/>
          </p:cNvSpPr>
          <p:nvPr/>
        </p:nvSpPr>
        <p:spPr bwMode="auto">
          <a:xfrm>
            <a:off x="3521075" y="6065838"/>
            <a:ext cx="646113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000"/>
              <a:t>自行編修</a:t>
            </a:r>
            <a:endParaRPr lang="zh-HK" alt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117</Words>
  <Application>Microsoft Office PowerPoint</Application>
  <PresentationFormat>自訂</PresentationFormat>
  <Paragraphs>33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標楷體</vt:lpstr>
      <vt:lpstr>Wingdings</vt:lpstr>
      <vt:lpstr>預設簡報設計</vt:lpstr>
      <vt:lpstr>Clip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110</cp:revision>
  <cp:lastPrinted>2003-03-18T09:11:00Z</cp:lastPrinted>
  <dcterms:created xsi:type="dcterms:W3CDTF">2003-03-14T04:14:17Z</dcterms:created>
  <dcterms:modified xsi:type="dcterms:W3CDTF">2023-01-19T03:02:19Z</dcterms:modified>
</cp:coreProperties>
</file>