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7"/>
  </p:notesMasterIdLst>
  <p:handoutMasterIdLst>
    <p:handoutMasterId r:id="rId78"/>
  </p:handoutMasterIdLst>
  <p:sldIdLst>
    <p:sldId id="611" r:id="rId2"/>
    <p:sldId id="772" r:id="rId3"/>
    <p:sldId id="773" r:id="rId4"/>
    <p:sldId id="700" r:id="rId5"/>
    <p:sldId id="727" r:id="rId6"/>
    <p:sldId id="618" r:id="rId7"/>
    <p:sldId id="774" r:id="rId8"/>
    <p:sldId id="624" r:id="rId9"/>
    <p:sldId id="725" r:id="rId10"/>
    <p:sldId id="726" r:id="rId11"/>
    <p:sldId id="756" r:id="rId12"/>
    <p:sldId id="775" r:id="rId13"/>
    <p:sldId id="697" r:id="rId14"/>
    <p:sldId id="751" r:id="rId15"/>
    <p:sldId id="780" r:id="rId16"/>
    <p:sldId id="767" r:id="rId17"/>
    <p:sldId id="754" r:id="rId18"/>
    <p:sldId id="776" r:id="rId19"/>
    <p:sldId id="681" r:id="rId20"/>
    <p:sldId id="627" r:id="rId21"/>
    <p:sldId id="680" r:id="rId22"/>
    <p:sldId id="733" r:id="rId23"/>
    <p:sldId id="731" r:id="rId24"/>
    <p:sldId id="734" r:id="rId25"/>
    <p:sldId id="676" r:id="rId26"/>
    <p:sldId id="735" r:id="rId27"/>
    <p:sldId id="679" r:id="rId28"/>
    <p:sldId id="732" r:id="rId29"/>
    <p:sldId id="742" r:id="rId30"/>
    <p:sldId id="658" r:id="rId31"/>
    <p:sldId id="668" r:id="rId32"/>
    <p:sldId id="743" r:id="rId33"/>
    <p:sldId id="685" r:id="rId34"/>
    <p:sldId id="686" r:id="rId35"/>
    <p:sldId id="687" r:id="rId36"/>
    <p:sldId id="682" r:id="rId37"/>
    <p:sldId id="703" r:id="rId38"/>
    <p:sldId id="768" r:id="rId39"/>
    <p:sldId id="695" r:id="rId40"/>
    <p:sldId id="692" r:id="rId41"/>
    <p:sldId id="717" r:id="rId42"/>
    <p:sldId id="694" r:id="rId43"/>
    <p:sldId id="691" r:id="rId44"/>
    <p:sldId id="752" r:id="rId45"/>
    <p:sldId id="636" r:id="rId46"/>
    <p:sldId id="665" r:id="rId47"/>
    <p:sldId id="765" r:id="rId48"/>
    <p:sldId id="755" r:id="rId49"/>
    <p:sldId id="631" r:id="rId50"/>
    <p:sldId id="786" r:id="rId51"/>
    <p:sldId id="750" r:id="rId52"/>
    <p:sldId id="748" r:id="rId53"/>
    <p:sldId id="749" r:id="rId54"/>
    <p:sldId id="671" r:id="rId55"/>
    <p:sldId id="632" r:id="rId56"/>
    <p:sldId id="644" r:id="rId57"/>
    <p:sldId id="736" r:id="rId58"/>
    <p:sldId id="672" r:id="rId59"/>
    <p:sldId id="645" r:id="rId60"/>
    <p:sldId id="655" r:id="rId61"/>
    <p:sldId id="741" r:id="rId62"/>
    <p:sldId id="646" r:id="rId63"/>
    <p:sldId id="656" r:id="rId64"/>
    <p:sldId id="650" r:id="rId65"/>
    <p:sldId id="653" r:id="rId66"/>
    <p:sldId id="785" r:id="rId67"/>
    <p:sldId id="709" r:id="rId68"/>
    <p:sldId id="696" r:id="rId69"/>
    <p:sldId id="652" r:id="rId70"/>
    <p:sldId id="784" r:id="rId71"/>
    <p:sldId id="781" r:id="rId72"/>
    <p:sldId id="718" r:id="rId73"/>
    <p:sldId id="782" r:id="rId74"/>
    <p:sldId id="783" r:id="rId75"/>
    <p:sldId id="713" r:id="rId76"/>
  </p:sldIdLst>
  <p:sldSz cx="10117138" cy="7200900"/>
  <p:notesSz cx="9928225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5" userDrawn="1">
          <p15:clr>
            <a:srgbClr val="A4A3A4"/>
          </p15:clr>
        </p15:guide>
        <p15:guide id="2" pos="3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00FF"/>
    <a:srgbClr val="FFFFFF"/>
    <a:srgbClr val="0CF459"/>
    <a:srgbClr val="D2A000"/>
    <a:srgbClr val="007A37"/>
    <a:srgbClr val="2C5160"/>
    <a:srgbClr val="E3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6159" autoAdjust="0"/>
  </p:normalViewPr>
  <p:slideViewPr>
    <p:cSldViewPr snapToGrid="0">
      <p:cViewPr varScale="1">
        <p:scale>
          <a:sx n="79" d="100"/>
          <a:sy n="79" d="100"/>
        </p:scale>
        <p:origin x="36" y="484"/>
      </p:cViewPr>
      <p:guideLst>
        <p:guide orient="horz" pos="2245"/>
        <p:guide pos="3187"/>
      </p:guideLst>
    </p:cSldViewPr>
  </p:slideViewPr>
  <p:outlineViewPr>
    <p:cViewPr>
      <p:scale>
        <a:sx n="33" d="100"/>
        <a:sy n="33" d="100"/>
      </p:scale>
      <p:origin x="0" y="-1210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654"/>
    </p:cViewPr>
  </p:sorterViewPr>
  <p:notes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41"/>
        <p:guide pos="312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37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6588" y="511175"/>
            <a:ext cx="3575050" cy="25447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3228975"/>
            <a:ext cx="728345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BCF7C1F-3223-406F-A821-2BB4DF81B5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HK" altLang="zh-HK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5" tIns="49213" rIns="98425" bIns="49213" anchor="b"/>
          <a:lstStyle>
            <a:lvl1pPr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5FC1364-3CFE-4EC0-92F3-18E0E6A75845}" type="slidenum">
              <a:rPr kumimoji="1" lang="zh-HK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/>
              <a:t>13</a:t>
            </a:fld>
            <a:endParaRPr kumimoji="1" lang="en-US" altLang="zh-HK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5" tIns="49213" rIns="98425" bIns="49213" anchor="b"/>
          <a:lstStyle>
            <a:lvl1pPr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F08C782-6623-480B-8C2D-A0DF58715A01}" type="slidenum">
              <a:rPr kumimoji="1" lang="zh-HK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/>
              <a:t>14</a:t>
            </a:fld>
            <a:endParaRPr kumimoji="1" lang="en-US" altLang="zh-HK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5" tIns="49213" rIns="98425" bIns="49213" anchor="b"/>
          <a:lstStyle>
            <a:lvl1pPr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5A5776E4-47B5-4DC1-94F1-16BE6BFA5565}" type="slidenum">
              <a:rPr kumimoji="1" lang="zh-HK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/>
              <a:t>15</a:t>
            </a:fld>
            <a:endParaRPr kumimoji="1" lang="en-US" altLang="zh-HK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5" tIns="49213" rIns="98425" bIns="49213" anchor="b"/>
          <a:lstStyle>
            <a:lvl1pPr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6809442-8F64-462D-9B86-9D7ED2E79EB4}" type="slidenum">
              <a:rPr kumimoji="1" lang="zh-HK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/>
              <a:t>16</a:t>
            </a:fld>
            <a:endParaRPr kumimoji="1" lang="en-US" altLang="zh-HK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425" tIns="49213" rIns="98425" bIns="49213" anchor="b"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32BD61-2784-4A88-AD7F-7766522E79A1}" type="slidenum">
              <a:rPr lang="zh-HK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zh-H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06465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HK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gray">
          <a:xfrm>
            <a:off x="525463" y="1724025"/>
            <a:ext cx="7962900" cy="33338"/>
          </a:xfrm>
          <a:prstGeom prst="rect">
            <a:avLst/>
          </a:prstGeom>
          <a:gradFill rotWithShape="0">
            <a:gsLst>
              <a:gs pos="0">
                <a:srgbClr val="007A37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979488" y="2005013"/>
            <a:ext cx="7827962" cy="823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zh-HK" altLang="zh-HK" sz="480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gray">
          <a:xfrm>
            <a:off x="0" y="0"/>
            <a:ext cx="10117138" cy="320675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516060"/>
            <a:ext cx="6577013" cy="9572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9817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1027113" y="1692275"/>
          <a:ext cx="24511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2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41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027113" y="1692275"/>
                        <a:ext cx="2451100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47788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7625" y="266700"/>
            <a:ext cx="2212975" cy="6119813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7113" y="266700"/>
            <a:ext cx="6488112" cy="6119813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37087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8786" y="2236947"/>
            <a:ext cx="8599567" cy="154352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7571" y="4080510"/>
            <a:ext cx="7081997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9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9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8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6413" y="6673850"/>
            <a:ext cx="2360612" cy="384175"/>
          </a:xfrm>
          <a:prstGeom prst="rect">
            <a:avLst/>
          </a:prstGeom>
        </p:spPr>
        <p:txBody>
          <a:bodyPr vert="horz" wrap="square" lIns="98956" tIns="49478" rIns="98956" bIns="4947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55988" y="6673850"/>
            <a:ext cx="3205162" cy="384175"/>
          </a:xfrm>
          <a:prstGeom prst="rect">
            <a:avLst/>
          </a:prstGeom>
        </p:spPr>
        <p:txBody>
          <a:bodyPr vert="horz" wrap="square" lIns="98956" tIns="49478" rIns="98956" bIns="4947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250113" y="6673850"/>
            <a:ext cx="2360612" cy="384175"/>
          </a:xfrm>
          <a:prstGeom prst="rect">
            <a:avLst/>
          </a:prstGeom>
        </p:spPr>
        <p:txBody>
          <a:bodyPr vert="horz" wrap="square" lIns="98956" tIns="49478" rIns="98956" bIns="4947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lvl1pPr>
          </a:lstStyle>
          <a:p>
            <a:pPr>
              <a:defRPr/>
            </a:pPr>
            <a:fld id="{91BCF53C-FB52-430A-8D59-EA6B05FBDA3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286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0" y="0"/>
            <a:ext cx="10117138" cy="320675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/>
              <a:t>Click to edit Master text styles</a:t>
            </a:r>
          </a:p>
          <a:p>
            <a:pPr lvl="1"/>
            <a:r>
              <a:rPr lang="en-US" altLang="zh-HK" dirty="0"/>
              <a:t>Second level</a:t>
            </a:r>
          </a:p>
          <a:p>
            <a:pPr lvl="2"/>
            <a:r>
              <a:rPr lang="en-US" altLang="zh-HK" dirty="0"/>
              <a:t>Third level</a:t>
            </a:r>
          </a:p>
          <a:p>
            <a:pPr lvl="3"/>
            <a:r>
              <a:rPr lang="en-US" altLang="zh-HK" dirty="0"/>
              <a:t>Fourth level</a:t>
            </a:r>
          </a:p>
          <a:p>
            <a:pPr lvl="4"/>
            <a:r>
              <a:rPr lang="en-US" altLang="zh-HK" dirty="0"/>
              <a:t>Fifth level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710737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4627563"/>
            <a:ext cx="8599487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513" y="3052763"/>
            <a:ext cx="8599487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676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113" y="1408113"/>
            <a:ext cx="4214812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325" y="1408113"/>
            <a:ext cx="42164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2195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288925"/>
            <a:ext cx="9104312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413" y="1611313"/>
            <a:ext cx="4468812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413" y="2284413"/>
            <a:ext cx="4468812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8738" y="1611313"/>
            <a:ext cx="447198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8738" y="2284413"/>
            <a:ext cx="447198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864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28753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3760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287338"/>
            <a:ext cx="3327400" cy="12192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287338"/>
            <a:ext cx="565467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413" y="1506538"/>
            <a:ext cx="332740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5940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788" y="5040313"/>
            <a:ext cx="6070600" cy="59531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2788" y="642938"/>
            <a:ext cx="6070600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2788" y="5635625"/>
            <a:ext cx="6070600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4538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701800" y="346075"/>
            <a:ext cx="34925" cy="11064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522288" y="1066800"/>
            <a:ext cx="9101137" cy="33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54213" y="266700"/>
            <a:ext cx="7926387" cy="8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7113" y="1408113"/>
            <a:ext cx="8583612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701800" y="346075"/>
            <a:ext cx="34925" cy="11064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22288" y="1066800"/>
            <a:ext cx="9101137" cy="33338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3894138" y="1146175"/>
            <a:ext cx="4379912" cy="33338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6165850" y="1246188"/>
            <a:ext cx="2786063" cy="33337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1" descr="wo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4346575"/>
            <a:ext cx="8159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6880225"/>
            <a:ext cx="10117138" cy="338138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1600" dirty="0" smtClean="0"/>
              <a:t>    </a:t>
            </a:r>
            <a:r>
              <a:rPr lang="zh-TW" altLang="en-US" sz="1600" baseline="0" dirty="0" smtClean="0"/>
              <a:t>                                   </a:t>
            </a:r>
            <a:r>
              <a:rPr lang="zh-TW" altLang="en-US" sz="1600" dirty="0" smtClean="0"/>
              <a:t>                                                                                                          </a:t>
            </a:r>
            <a:fld id="{AD234D95-93B0-402B-A612-394BA2B93355}" type="slidenum">
              <a:rPr kumimoji="1" lang="en-US" altLang="zh-TW" sz="1600" smtClean="0">
                <a:latin typeface="Tahoma" panose="020B060403050404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kumimoji="1" lang="en-US" altLang="zh-TW" sz="1400" dirty="0" smtClean="0">
              <a:latin typeface="Tahoma" panose="020B060403050404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gray">
          <a:xfrm>
            <a:off x="0" y="0"/>
            <a:ext cx="10117138" cy="320675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9" r:id="rId1"/>
    <p:sldLayoutId id="2147485460" r:id="rId2"/>
    <p:sldLayoutId id="2147485451" r:id="rId3"/>
    <p:sldLayoutId id="2147485452" r:id="rId4"/>
    <p:sldLayoutId id="2147485453" r:id="rId5"/>
    <p:sldLayoutId id="2147485454" r:id="rId6"/>
    <p:sldLayoutId id="2147485455" r:id="rId7"/>
    <p:sldLayoutId id="2147485456" r:id="rId8"/>
    <p:sldLayoutId id="2147485457" r:id="rId9"/>
    <p:sldLayoutId id="2147485461" r:id="rId10"/>
    <p:sldLayoutId id="2147485458" r:id="rId11"/>
    <p:sldLayoutId id="2147485462" r:id="rId1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37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hyperlink" Target="WEBSAMS/ST1/Outstanding%20Subject%20Mapping%20and%20Exam%20Lang%20Status%20Report.pdf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WEBSAMS/ST1/Student%20with%20missing%20invalid%20particulars%20list.pdf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.jpeg"/><Relationship Id="rId4" Type="http://schemas.openxmlformats.org/officeDocument/2006/relationships/image" Target="../media/image9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dget.gov.hk/2023/chi/budget07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9.jpeg"/><Relationship Id="rId4" Type="http://schemas.openxmlformats.org/officeDocument/2006/relationships/image" Target="../media/image10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WEBSAMS/ST1/HKDSE%20Subject%20%20Paper%20Extraction%20Report.pdf" TargetMode="External"/><Relationship Id="rId2" Type="http://schemas.openxmlformats.org/officeDocument/2006/relationships/hyperlink" Target="WEBSAMS/ST1/HKDSE%20Registration%20Data%20Extrac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3.png"/><Relationship Id="rId4" Type="http://schemas.openxmlformats.org/officeDocument/2006/relationships/hyperlink" Target="WEBSAMS/ST1/Outstanding%20Subject%20Mapping%20and%20Exam%20Lang%20Status%20Repor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hyperlink" Target="https://cdr.websams.edb.gov.h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86"/>
          <p:cNvSpPr>
            <a:spLocks noChangeAspect="1" noChangeArrowheads="1"/>
          </p:cNvSpPr>
          <p:nvPr/>
        </p:nvSpPr>
        <p:spPr bwMode="auto">
          <a:xfrm>
            <a:off x="495300" y="2476500"/>
            <a:ext cx="9621838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790575"/>
            <a:ext cx="10117138" cy="43561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4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kumimoji="1" lang="zh-TW" altLang="en-US" sz="4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教育局網上校管系統</a:t>
            </a:r>
            <a:endParaRPr kumimoji="1" lang="en-US" altLang="zh-TW" sz="46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sz="43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1" lang="en-US" altLang="zh-TW" sz="43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en-US" altLang="zh-TW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1" lang="en-US" altLang="zh-TW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TW" alt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香港考試及評核局</a:t>
            </a:r>
            <a:r>
              <a:rPr lang="en-US" altLang="zh-TW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(HKEAA)</a:t>
            </a:r>
            <a:r>
              <a:rPr lang="zh-TW" alt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程序</a:t>
            </a:r>
            <a:endParaRPr lang="en-US" altLang="zh-TW" sz="40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TW" sz="100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香港中學文憑考試</a:t>
            </a:r>
            <a:r>
              <a:rPr kumimoji="1" lang="en-US" altLang="zh-TW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(HKDSE)</a:t>
            </a: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 </a:t>
            </a:r>
            <a:r>
              <a:rPr kumimoji="1" lang="zh-TW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抽取學生報名資料</a:t>
            </a:r>
            <a:endParaRPr kumimoji="1" lang="en-US" altLang="zh-TW" sz="4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60938"/>
            <a:ext cx="4681538" cy="1854200"/>
          </a:xfrm>
        </p:spPr>
        <p:txBody>
          <a:bodyPr/>
          <a:lstStyle/>
          <a:p>
            <a:pPr>
              <a:defRPr/>
            </a:pPr>
            <a:endParaRPr kumimoji="1" lang="en-US" altLang="zh-TW" sz="3000" dirty="0" smtClean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  <a:p>
            <a:pPr>
              <a:defRPr/>
            </a:pPr>
            <a:endParaRPr kumimoji="1" lang="en-US" altLang="zh-TW" sz="1600" dirty="0" smtClean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  <a:p>
            <a:pPr>
              <a:defRPr/>
            </a:pPr>
            <a:r>
              <a:rPr kumimoji="1" lang="zh-TW" altLang="en-US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二零二三</a:t>
            </a:r>
            <a:r>
              <a:rPr kumimoji="1" lang="zh-TW" altLang="en-GB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年</a:t>
            </a:r>
            <a:r>
              <a:rPr kumimoji="1" lang="zh-TW" altLang="en-US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九</a:t>
            </a:r>
            <a:r>
              <a:rPr kumimoji="1" lang="zh-TW" altLang="en-GB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月</a:t>
            </a:r>
            <a:endParaRPr kumimoji="1" lang="zh-TW" altLang="en-US" sz="30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108200"/>
            <a:ext cx="94392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3556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3557" name="Text Box 84"/>
          <p:cNvSpPr txBox="1">
            <a:spLocks noChangeArrowheads="1"/>
          </p:cNvSpPr>
          <p:nvPr/>
        </p:nvSpPr>
        <p:spPr bwMode="auto">
          <a:xfrm>
            <a:off x="482600" y="1508125"/>
            <a:ext cx="94789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HK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應用學習模組 </a:t>
            </a:r>
            <a:r>
              <a:rPr kumimoji="1" lang="en-US" altLang="zh-HK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報告 </a:t>
            </a:r>
            <a:r>
              <a:rPr kumimoji="1" lang="en-US" altLang="zh-TW">
                <a:solidFill>
                  <a:srgbClr val="FF0000"/>
                </a:solidFill>
                <a:latin typeface="Times New Roman" panose="02020603050405020304" pitchFamily="18" charset="0"/>
              </a:rPr>
              <a:t>(R-APL003) : </a:t>
            </a:r>
            <a:r>
              <a:rPr kumimoji="1" lang="zh-TW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檢查應用學習科目資料</a:t>
            </a:r>
            <a:endParaRPr lang="zh-HK" altLang="zh-HK">
              <a:solidFill>
                <a:srgbClr val="0000FF"/>
              </a:solidFill>
            </a:endParaRPr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814388" y="2776538"/>
            <a:ext cx="387350" cy="325437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3560" name="Isosceles Triangle 3"/>
          <p:cNvSpPr>
            <a:spLocks noChangeArrowheads="1"/>
          </p:cNvSpPr>
          <p:nvPr/>
        </p:nvSpPr>
        <p:spPr bwMode="auto">
          <a:xfrm rot="197469">
            <a:off x="8100691" y="4544141"/>
            <a:ext cx="936224" cy="1194386"/>
          </a:xfrm>
          <a:prstGeom prst="triangle">
            <a:avLst>
              <a:gd name="adj" fmla="val 89830"/>
            </a:avLst>
          </a:prstGeom>
          <a:solidFill>
            <a:schemeClr val="bg1"/>
          </a:solidFill>
          <a:ln w="508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3561" name="Rectangle 2"/>
          <p:cNvSpPr>
            <a:spLocks noChangeArrowheads="1"/>
          </p:cNvSpPr>
          <p:nvPr/>
        </p:nvSpPr>
        <p:spPr bwMode="auto">
          <a:xfrm>
            <a:off x="431800" y="1430338"/>
            <a:ext cx="5270500" cy="677862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287352" y="4100363"/>
            <a:ext cx="1232033" cy="393850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CF459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乙類科目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320140" y="2185987"/>
            <a:ext cx="1560896" cy="393850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CF45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25" y="3385344"/>
            <a:ext cx="6943594" cy="283338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" name="Cloud 1"/>
          <p:cNvSpPr/>
          <p:nvPr/>
        </p:nvSpPr>
        <p:spPr bwMode="auto">
          <a:xfrm>
            <a:off x="5788025" y="4959350"/>
            <a:ext cx="4173538" cy="1992313"/>
          </a:xfrm>
          <a:prstGeom prst="cloud">
            <a:avLst/>
          </a:prstGeom>
          <a:solidFill>
            <a:schemeClr val="bg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已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完成</a:t>
            </a:r>
            <a:r>
              <a:rPr lang="en-US" altLang="zh-TW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的中四、五重讀生</a:t>
            </a:r>
            <a:endParaRPr lang="en-US" altLang="zh-TW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也要報名！</a:t>
            </a:r>
            <a:endParaRPr lang="zh-HK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339975"/>
            <a:ext cx="8839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5604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5605" name="Text Box 84"/>
          <p:cNvSpPr txBox="1">
            <a:spLocks noChangeArrowheads="1"/>
          </p:cNvSpPr>
          <p:nvPr/>
        </p:nvSpPr>
        <p:spPr bwMode="auto">
          <a:xfrm>
            <a:off x="95250" y="1558925"/>
            <a:ext cx="101171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HK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應用學習模組 </a:t>
            </a:r>
            <a:r>
              <a:rPr kumimoji="1" lang="en-US" altLang="zh-HK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報告 </a:t>
            </a:r>
            <a:r>
              <a:rPr kumimoji="1" lang="en-US" altLang="zh-TW">
                <a:solidFill>
                  <a:srgbClr val="FF0000"/>
                </a:solidFill>
                <a:latin typeface="Times New Roman" panose="02020603050405020304" pitchFamily="18" charset="0"/>
              </a:rPr>
              <a:t>(R-APL036) : </a:t>
            </a:r>
            <a:r>
              <a:rPr kumimoji="1" lang="zh-TW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檢查應用學習</a:t>
            </a:r>
            <a:r>
              <a:rPr kumimoji="1" lang="en-US" altLang="zh-TW" b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kumimoji="1" lang="zh-TW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中文</a:t>
            </a:r>
            <a:r>
              <a:rPr kumimoji="1" lang="en-US" altLang="zh-TW" b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kumimoji="1" lang="zh-TW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科目資料</a:t>
            </a:r>
            <a:endParaRPr lang="zh-HK" altLang="zh-HK">
              <a:solidFill>
                <a:srgbClr val="0000FF"/>
              </a:solidFill>
            </a:endParaRPr>
          </a:p>
        </p:txBody>
      </p:sp>
      <p:pic>
        <p:nvPicPr>
          <p:cNvPr id="2560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57" y="4148622"/>
            <a:ext cx="6588961" cy="21812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95250" y="1517650"/>
            <a:ext cx="5198645" cy="582613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CF459"/>
              </a:solidFill>
            </a:endParaRP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082614" y="4076700"/>
            <a:ext cx="1225015" cy="707056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CF459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062729" y="2301741"/>
            <a:ext cx="2222568" cy="707056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CF45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651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-234950" y="1493838"/>
            <a:ext cx="103520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HK" altLang="en-US" dirty="0">
                <a:solidFill>
                  <a:srgbClr val="0000FF"/>
                </a:solidFill>
                <a:latin typeface="新細明體" panose="02020500000000000000" pitchFamily="18" charset="-120"/>
              </a:rPr>
              <a:t>       </a:t>
            </a:r>
            <a:r>
              <a:rPr lang="zh-HK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在職家庭及學生資助事務處</a:t>
            </a:r>
            <a:r>
              <a:rPr kumimoji="1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(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學生資助處</a:t>
            </a:r>
            <a:r>
              <a:rPr kumimoji="1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)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模組</a:t>
            </a:r>
            <a:endParaRPr kumimoji="1" lang="en-US" altLang="zh-TW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u"/>
            </a:pPr>
            <a:r>
              <a:rPr kumimoji="1"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sym typeface="Wingdings 2" panose="05020102010507070707" pitchFamily="18" charset="2"/>
              </a:rPr>
              <a:t> 匯入</a:t>
            </a:r>
            <a:r>
              <a:rPr kumimoji="1" lang="zh-TW" altLang="en-US" b="0" dirty="0">
                <a:solidFill>
                  <a:srgbClr val="0000FF"/>
                </a:solidFill>
                <a:latin typeface="新細明體" panose="02020500000000000000" pitchFamily="18" charset="-120"/>
                <a:sym typeface="Wingdings 2" panose="05020102010507070707" pitchFamily="18" charset="2"/>
              </a:rPr>
              <a:t>書簿津貼及學生車船津貼</a:t>
            </a:r>
            <a:r>
              <a:rPr kumimoji="1" lang="zh-TW" altLang="en-US" dirty="0">
                <a:solidFill>
                  <a:srgbClr val="FF0000"/>
                </a:solidFill>
                <a:latin typeface="新細明體" panose="02020500000000000000" pitchFamily="18" charset="-120"/>
                <a:sym typeface="Wingdings 2" panose="05020102010507070707" pitchFamily="18" charset="2"/>
              </a:rPr>
              <a:t>申請結果檔案</a:t>
            </a:r>
            <a:endParaRPr kumimoji="1" lang="zh-HK" altLang="zh-HK" b="0" dirty="0">
              <a:solidFill>
                <a:srgbClr val="0000FF"/>
              </a:solidFill>
              <a:latin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HK" altLang="en-US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dirty="0">
                <a:solidFill>
                  <a:srgbClr val="0000FF"/>
                </a:solidFill>
                <a:latin typeface="新細明體" panose="02020500000000000000" pitchFamily="18" charset="-120"/>
              </a:rPr>
              <a:t> </a:t>
            </a:r>
            <a:endParaRPr lang="zh-HK" altLang="en-US" dirty="0">
              <a:solidFill>
                <a:srgbClr val="0000FF"/>
              </a:solidFill>
            </a:endParaRPr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541588"/>
            <a:ext cx="852646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622300" y="2547938"/>
            <a:ext cx="1882775" cy="32861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2727325" y="5024438"/>
            <a:ext cx="714375" cy="4286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656" name="Rectangle 2"/>
          <p:cNvSpPr>
            <a:spLocks noChangeArrowheads="1"/>
          </p:cNvSpPr>
          <p:nvPr/>
        </p:nvSpPr>
        <p:spPr bwMode="auto">
          <a:xfrm>
            <a:off x="2693988" y="4151313"/>
            <a:ext cx="790575" cy="43021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CF459"/>
              </a:solidFill>
            </a:endParaRPr>
          </a:p>
        </p:txBody>
      </p:sp>
      <p:sp>
        <p:nvSpPr>
          <p:cNvPr id="27657" name="Oval 4"/>
          <p:cNvSpPr>
            <a:spLocks noChangeArrowheads="1"/>
          </p:cNvSpPr>
          <p:nvPr/>
        </p:nvSpPr>
        <p:spPr bwMode="auto">
          <a:xfrm>
            <a:off x="2590800" y="2917825"/>
            <a:ext cx="1395413" cy="468313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658" name="Rectangle 2"/>
          <p:cNvSpPr>
            <a:spLocks noChangeArrowheads="1"/>
          </p:cNvSpPr>
          <p:nvPr/>
        </p:nvSpPr>
        <p:spPr bwMode="auto">
          <a:xfrm>
            <a:off x="622300" y="4651375"/>
            <a:ext cx="1882775" cy="32861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84"/>
          <p:cNvSpPr txBox="1">
            <a:spLocks noChangeArrowheads="1"/>
          </p:cNvSpPr>
          <p:nvPr/>
        </p:nvSpPr>
        <p:spPr bwMode="auto">
          <a:xfrm>
            <a:off x="469900" y="2662635"/>
            <a:ext cx="6915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</a:rPr>
              <a:t>(I) 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整批下載現學年中六學生的個人資料</a:t>
            </a:r>
            <a:endParaRPr lang="zh-HK" altLang="zh-HK" b="0" dirty="0">
              <a:solidFill>
                <a:schemeClr val="tx1"/>
              </a:solidFill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94645" y="1293813"/>
            <a:ext cx="985413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/>
              </a:buClr>
              <a:buSzPct val="100000"/>
              <a:buNone/>
            </a:pPr>
            <a:r>
              <a:rPr kumimoji="1" lang="en-US" altLang="zh-TW" dirty="0">
                <a:solidFill>
                  <a:srgbClr val="0000FF"/>
                </a:solidFill>
                <a:latin typeface="新細明體" panose="02020500000000000000" pitchFamily="18" charset="-120"/>
              </a:rPr>
              <a:t> </a:t>
            </a:r>
            <a:r>
              <a:rPr kumimoji="1"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學生資料模組 </a:t>
            </a:r>
            <a:r>
              <a:rPr kumimoji="1" lang="en-US" altLang="zh-TW" dirty="0">
                <a:solidFill>
                  <a:srgbClr val="FF0000"/>
                </a:solidFill>
                <a:latin typeface="新細明體" panose="02020500000000000000" pitchFamily="18" charset="-120"/>
              </a:rPr>
              <a:t>&gt; </a:t>
            </a:r>
            <a:r>
              <a:rPr kumimoji="1"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資料上</a:t>
            </a:r>
            <a:r>
              <a:rPr kumimoji="1"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載</a:t>
            </a:r>
            <a:r>
              <a:rPr kumimoji="1" lang="en-US" altLang="zh-TW" dirty="0">
                <a:solidFill>
                  <a:srgbClr val="0000FF"/>
                </a:solidFill>
                <a:latin typeface="新細明體" panose="02020500000000000000" pitchFamily="18" charset="-120"/>
              </a:rPr>
              <a:t> </a:t>
            </a:r>
            <a:r>
              <a:rPr kumimoji="1"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：</a:t>
            </a:r>
            <a:r>
              <a:rPr kumimoji="1" lang="zh-HK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檢查</a:t>
            </a:r>
            <a:r>
              <a:rPr kumimoji="1"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及輸入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學生的個人資料（如有需要）</a:t>
            </a:r>
            <a:endParaRPr kumimoji="1" lang="en-US" altLang="zh-TW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100000"/>
              <a:buNone/>
            </a:pPr>
            <a:r>
              <a:rPr kumimoji="1" lang="en-US" altLang="zh-HK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(</a:t>
            </a:r>
            <a:r>
              <a:rPr kumimoji="1"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例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如：</a:t>
            </a:r>
            <a:r>
              <a:rPr kumimoji="1"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地址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、</a:t>
            </a:r>
            <a:r>
              <a:rPr kumimoji="1"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聯絡電話號碼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、學生流動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電話</a:t>
            </a:r>
            <a:r>
              <a:rPr kumimoji="1" lang="en-US" altLang="zh-TW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/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短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訊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電話號碼</a:t>
            </a:r>
            <a:r>
              <a:rPr kumimoji="1" lang="en-US" altLang="zh-TW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(</a:t>
            </a:r>
            <a:r>
              <a:rPr kumimoji="1" lang="zh-HK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如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需要</a:t>
            </a:r>
            <a:r>
              <a:rPr kumimoji="1" lang="en-US" altLang="zh-TW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)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、</a:t>
            </a:r>
            <a:endParaRPr kumimoji="1" lang="en-US" altLang="zh-TW" sz="2400" b="0" dirty="0" smtClean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100000"/>
              <a:buNone/>
            </a:pPr>
            <a:r>
              <a:rPr kumimoji="1"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kumimoji="1" lang="en-US" altLang="zh-TW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          </a:t>
            </a:r>
            <a:r>
              <a:rPr kumimoji="1" lang="zh-TW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電</a:t>
            </a:r>
            <a:r>
              <a:rPr kumimoji="1"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郵地址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等考評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局指定資料</a:t>
            </a:r>
            <a:r>
              <a:rPr kumimoji="1"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)</a:t>
            </a:r>
            <a:endParaRPr kumimoji="1" lang="zh-TW" altLang="en-US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244689" y="1300909"/>
            <a:ext cx="4476750" cy="515937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22"/>
          <p:cNvGrpSpPr/>
          <p:nvPr/>
        </p:nvGrpSpPr>
        <p:grpSpPr>
          <a:xfrm>
            <a:off x="864235" y="3117913"/>
            <a:ext cx="8409280" cy="3670470"/>
            <a:chOff x="552514" y="2464944"/>
            <a:chExt cx="8882887" cy="4337790"/>
          </a:xfrm>
        </p:grpSpPr>
        <p:pic>
          <p:nvPicPr>
            <p:cNvPr id="22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14" y="2464944"/>
              <a:ext cx="8882887" cy="4337790"/>
            </a:xfrm>
            <a:prstGeom prst="rect">
              <a:avLst/>
            </a:prstGeom>
          </p:spPr>
        </p:pic>
        <p:sp>
          <p:nvSpPr>
            <p:cNvPr id="32" name="文字方塊 2"/>
            <p:cNvSpPr txBox="1">
              <a:spLocks noChangeArrowheads="1"/>
            </p:cNvSpPr>
            <p:nvPr/>
          </p:nvSpPr>
          <p:spPr bwMode="auto">
            <a:xfrm>
              <a:off x="4832785" y="4441086"/>
              <a:ext cx="602122" cy="376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</a:t>
              </a:r>
              <a:endParaRPr lang="zh-HK" altLang="en-US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709" name="Rectangle 2"/>
          <p:cNvSpPr>
            <a:spLocks noChangeArrowheads="1"/>
          </p:cNvSpPr>
          <p:nvPr/>
        </p:nvSpPr>
        <p:spPr bwMode="auto">
          <a:xfrm>
            <a:off x="560601" y="3355149"/>
            <a:ext cx="1608138" cy="3270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9710" name="Rectangle 2"/>
          <p:cNvSpPr>
            <a:spLocks noChangeArrowheads="1"/>
          </p:cNvSpPr>
          <p:nvPr/>
        </p:nvSpPr>
        <p:spPr bwMode="auto">
          <a:xfrm>
            <a:off x="986631" y="4152900"/>
            <a:ext cx="1608138" cy="5810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9711" name="Rectangle 2"/>
          <p:cNvSpPr>
            <a:spLocks noChangeArrowheads="1"/>
          </p:cNvSpPr>
          <p:nvPr/>
        </p:nvSpPr>
        <p:spPr bwMode="auto">
          <a:xfrm>
            <a:off x="4120595" y="4770234"/>
            <a:ext cx="1802223" cy="32149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9705" name="Rectangle 2"/>
          <p:cNvSpPr>
            <a:spLocks noChangeArrowheads="1"/>
          </p:cNvSpPr>
          <p:nvPr/>
        </p:nvSpPr>
        <p:spPr bwMode="auto">
          <a:xfrm>
            <a:off x="4173866" y="6108700"/>
            <a:ext cx="671512" cy="22066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9708" name="Text Box 19"/>
          <p:cNvSpPr txBox="1">
            <a:spLocks noChangeArrowheads="1"/>
          </p:cNvSpPr>
          <p:nvPr/>
        </p:nvSpPr>
        <p:spPr bwMode="auto">
          <a:xfrm>
            <a:off x="5068875" y="5848350"/>
            <a:ext cx="444500" cy="5207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7140676" y="5920361"/>
            <a:ext cx="1800124" cy="23913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9707" name="Text Box 19"/>
          <p:cNvSpPr txBox="1">
            <a:spLocks noChangeArrowheads="1"/>
          </p:cNvSpPr>
          <p:nvPr/>
        </p:nvSpPr>
        <p:spPr bwMode="auto">
          <a:xfrm>
            <a:off x="9163014" y="5634038"/>
            <a:ext cx="444500" cy="51911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03" name="矩形 1"/>
          <p:cNvSpPr>
            <a:spLocks noChangeArrowheads="1"/>
          </p:cNvSpPr>
          <p:nvPr/>
        </p:nvSpPr>
        <p:spPr bwMode="auto">
          <a:xfrm>
            <a:off x="3216178" y="6462610"/>
            <a:ext cx="784321" cy="36998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9704" name="Text Box 19"/>
          <p:cNvSpPr txBox="1">
            <a:spLocks noChangeArrowheads="1"/>
          </p:cNvSpPr>
          <p:nvPr/>
        </p:nvSpPr>
        <p:spPr bwMode="auto">
          <a:xfrm>
            <a:off x="4173866" y="6571404"/>
            <a:ext cx="444500" cy="51752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817" y="4851775"/>
            <a:ext cx="1169498" cy="1647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30724" name="Text Box 84"/>
          <p:cNvSpPr txBox="1">
            <a:spLocks noChangeArrowheads="1"/>
          </p:cNvSpPr>
          <p:nvPr/>
        </p:nvSpPr>
        <p:spPr bwMode="auto">
          <a:xfrm>
            <a:off x="515938" y="1522413"/>
            <a:ext cx="93392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注意事項：</a:t>
            </a:r>
            <a:r>
              <a:rPr kumimoji="1" lang="zh-TW" altLang="en-US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輸入學生個人資料，修改後需存檔</a:t>
            </a:r>
            <a:endParaRPr kumimoji="1" lang="en-US" altLang="zh-TW" dirty="0" smtClean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342900" indent="-342900" eaLnBrk="1" hangingPunct="1"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HK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必須讓學生</a:t>
            </a:r>
            <a:r>
              <a:rPr kumimoji="1" lang="zh-HK" altLang="en-US" sz="24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核對學年、電郵地址及</a:t>
            </a:r>
            <a:r>
              <a:rPr kumimoji="1" lang="zh-TW" altLang="en-US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聯絡電話</a:t>
            </a:r>
            <a:r>
              <a:rPr kumimoji="1" lang="zh-TW" altLang="en-US" sz="24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號碼</a:t>
            </a:r>
            <a:r>
              <a:rPr kumimoji="1" lang="en-US" altLang="zh-TW" sz="24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/</a:t>
            </a:r>
            <a:r>
              <a:rPr kumimoji="1" lang="zh-HK" altLang="en-US" sz="24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住宅電話</a:t>
            </a:r>
            <a:r>
              <a:rPr kumimoji="1" lang="zh-HK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等項目</a:t>
            </a:r>
            <a:endParaRPr kumimoji="1" lang="zh-TW" altLang="en-US" sz="24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zh-HK" altLang="zh-HK" sz="2000" dirty="0" smtClean="0">
              <a:solidFill>
                <a:srgbClr val="0000FF"/>
              </a:solidFill>
            </a:endParaRP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雲朵形圖說文字 4"/>
          <p:cNvSpPr/>
          <p:nvPr/>
        </p:nvSpPr>
        <p:spPr bwMode="auto">
          <a:xfrm>
            <a:off x="5577306" y="102000"/>
            <a:ext cx="4391025" cy="1315639"/>
          </a:xfrm>
          <a:prstGeom prst="cloudCallout">
            <a:avLst>
              <a:gd name="adj1" fmla="val 17345"/>
              <a:gd name="adj2" fmla="val 1484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kumimoji="1" lang="zh-TW" alt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非指定填報的資料，</a:t>
            </a:r>
            <a:endParaRPr kumimoji="1" lang="en-US" altLang="zh-TW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kumimoji="1" lang="zh-TW" alt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供考評局聯絡學生</a:t>
            </a:r>
            <a:r>
              <a:rPr kumimoji="1" lang="zh-TW" alt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用</a:t>
            </a:r>
            <a:endParaRPr kumimoji="1" lang="en-US" altLang="zh-TW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50850" y="2536825"/>
            <a:ext cx="8158163" cy="3747293"/>
            <a:chOff x="450850" y="2536825"/>
            <a:chExt cx="8158163" cy="3747293"/>
          </a:xfrm>
        </p:grpSpPr>
        <p:sp>
          <p:nvSpPr>
            <p:cNvPr id="2" name="矩形 1"/>
            <p:cNvSpPr/>
            <p:nvPr/>
          </p:nvSpPr>
          <p:spPr bwMode="auto">
            <a:xfrm>
              <a:off x="1941513" y="3101975"/>
              <a:ext cx="352425" cy="25527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  <a:defRPr/>
              </a:pPr>
              <a:endParaRPr lang="zh-HK" altLang="en-US">
                <a:solidFill>
                  <a:srgbClr val="0000FF"/>
                </a:solidFill>
                <a:ea typeface="新細明體" pitchFamily="18" charset="-120"/>
              </a:endParaRPr>
            </a:p>
          </p:txBody>
        </p:sp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6700838" y="3143250"/>
              <a:ext cx="904875" cy="24701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grpSp>
          <p:nvGrpSpPr>
            <p:cNvPr id="31752" name="Group 15"/>
            <p:cNvGrpSpPr>
              <a:grpSpLocks/>
            </p:cNvGrpSpPr>
            <p:nvPr/>
          </p:nvGrpSpPr>
          <p:grpSpPr bwMode="auto">
            <a:xfrm>
              <a:off x="450850" y="2536825"/>
              <a:ext cx="8091488" cy="3711575"/>
              <a:chOff x="545543" y="2552278"/>
              <a:chExt cx="9024536" cy="4230356"/>
            </a:xfrm>
          </p:grpSpPr>
          <p:pic>
            <p:nvPicPr>
              <p:cNvPr id="31758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543" y="2552278"/>
                <a:ext cx="9024536" cy="4230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59" name="Rectangle 3"/>
              <p:cNvSpPr>
                <a:spLocks noChangeArrowheads="1"/>
              </p:cNvSpPr>
              <p:nvPr/>
            </p:nvSpPr>
            <p:spPr bwMode="auto">
              <a:xfrm>
                <a:off x="2062911" y="2849234"/>
                <a:ext cx="538251" cy="318237"/>
              </a:xfrm>
              <a:prstGeom prst="rect">
                <a:avLst/>
              </a:prstGeom>
              <a:solidFill>
                <a:srgbClr val="CCECFF">
                  <a:alpha val="0"/>
                </a:srgbClr>
              </a:solidFill>
              <a:ln w="38100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31760" name="Rectangle 4"/>
              <p:cNvSpPr>
                <a:spLocks noChangeArrowheads="1"/>
              </p:cNvSpPr>
              <p:nvPr/>
            </p:nvSpPr>
            <p:spPr bwMode="auto">
              <a:xfrm>
                <a:off x="5534976" y="2859284"/>
                <a:ext cx="2721349" cy="337138"/>
              </a:xfrm>
              <a:prstGeom prst="rect">
                <a:avLst/>
              </a:prstGeom>
              <a:solidFill>
                <a:srgbClr val="CCECFF">
                  <a:alpha val="0"/>
                </a:srgbClr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1753" name="Rectangle 3"/>
            <p:cNvSpPr>
              <a:spLocks noChangeArrowheads="1"/>
            </p:cNvSpPr>
            <p:nvPr/>
          </p:nvSpPr>
          <p:spPr bwMode="auto">
            <a:xfrm>
              <a:off x="7431088" y="3184525"/>
              <a:ext cx="1177925" cy="164465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1755" name="Rectangle 3"/>
            <p:cNvSpPr>
              <a:spLocks noChangeArrowheads="1"/>
            </p:cNvSpPr>
            <p:nvPr/>
          </p:nvSpPr>
          <p:spPr bwMode="auto">
            <a:xfrm>
              <a:off x="1811337" y="3145631"/>
              <a:ext cx="482600" cy="3138487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1756" name="Rectangle 4"/>
            <p:cNvSpPr>
              <a:spLocks noChangeArrowheads="1"/>
            </p:cNvSpPr>
            <p:nvPr/>
          </p:nvSpPr>
          <p:spPr bwMode="auto">
            <a:xfrm>
              <a:off x="4924425" y="3155950"/>
              <a:ext cx="2439988" cy="311785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7431087" y="2806182"/>
              <a:ext cx="1177925" cy="295794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987800" y="3268717"/>
              <a:ext cx="869950" cy="283779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5091509" y="3268717"/>
              <a:ext cx="869950" cy="283779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6494462" y="3268717"/>
              <a:ext cx="727076" cy="283779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7523162" y="3719841"/>
              <a:ext cx="871538" cy="92578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1922044" y="3203163"/>
              <a:ext cx="256799" cy="290334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sp>
        <p:nvSpPr>
          <p:cNvPr id="19" name="圓角矩形圖說文字 18"/>
          <p:cNvSpPr/>
          <p:nvPr/>
        </p:nvSpPr>
        <p:spPr bwMode="auto">
          <a:xfrm>
            <a:off x="7431087" y="5138739"/>
            <a:ext cx="2537244" cy="967772"/>
          </a:xfrm>
          <a:prstGeom prst="wedgeRoundRectCallout">
            <a:avLst>
              <a:gd name="adj1" fmla="val -31298"/>
              <a:gd name="adj2" fmla="val -122448"/>
              <a:gd name="adj3" fmla="val 16667"/>
            </a:avLst>
          </a:prstGeom>
          <a:blipFill>
            <a:blip r:embed="rId5"/>
            <a:tile tx="0" ty="0" sx="100000" sy="100000" flip="none" algn="tl"/>
          </a:blipFill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endParaRPr lang="en-US" altLang="zh-HK" dirty="0" smtClean="0"/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預設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為聯絡電話號碼</a:t>
            </a:r>
            <a:endParaRPr lang="zh-HK" alt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33795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33796" name="Text Box 84"/>
          <p:cNvSpPr txBox="1">
            <a:spLocks noChangeArrowheads="1"/>
          </p:cNvSpPr>
          <p:nvPr/>
        </p:nvSpPr>
        <p:spPr bwMode="auto">
          <a:xfrm>
            <a:off x="473075" y="1487363"/>
            <a:ext cx="91725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整批上載學生的個人資料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（已準備好更新後的學生檔案）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HK" altLang="zh-HK" sz="2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13"/>
          <p:cNvGrpSpPr/>
          <p:nvPr/>
        </p:nvGrpSpPr>
        <p:grpSpPr>
          <a:xfrm>
            <a:off x="562564" y="2019300"/>
            <a:ext cx="9083086" cy="4569011"/>
            <a:chOff x="552514" y="2464944"/>
            <a:chExt cx="8882887" cy="4337790"/>
          </a:xfrm>
        </p:grpSpPr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14" y="2464944"/>
              <a:ext cx="8882887" cy="4337790"/>
            </a:xfrm>
            <a:prstGeom prst="rect">
              <a:avLst/>
            </a:prstGeom>
          </p:spPr>
        </p:pic>
        <p:sp>
          <p:nvSpPr>
            <p:cNvPr id="13" name="文字方塊 2"/>
            <p:cNvSpPr txBox="1">
              <a:spLocks noChangeArrowheads="1"/>
            </p:cNvSpPr>
            <p:nvPr/>
          </p:nvSpPr>
          <p:spPr bwMode="auto">
            <a:xfrm>
              <a:off x="4832785" y="4468797"/>
              <a:ext cx="602122" cy="3027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</a:t>
              </a:r>
              <a:endParaRPr lang="zh-HK" altLang="en-US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370049" y="2614065"/>
            <a:ext cx="3007527" cy="412132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77037" y="2293699"/>
            <a:ext cx="1334302" cy="320366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89262" y="3294370"/>
            <a:ext cx="1634838" cy="655329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057525" y="3294371"/>
            <a:ext cx="917575" cy="414030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8567113" y="2517775"/>
            <a:ext cx="444500" cy="5207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119562" y="3371850"/>
            <a:ext cx="444500" cy="51911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393" y="4170909"/>
            <a:ext cx="1242601" cy="2119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4"/>
          <p:cNvSpPr txBox="1">
            <a:spLocks noChangeArrowheads="1"/>
          </p:cNvSpPr>
          <p:nvPr/>
        </p:nvSpPr>
        <p:spPr bwMode="auto">
          <a:xfrm>
            <a:off x="444500" y="1522413"/>
            <a:ext cx="9486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HK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注意事項：</a:t>
            </a:r>
            <a:r>
              <a:rPr kumimoji="1" lang="zh-HK" altLang="en-US">
                <a:solidFill>
                  <a:schemeClr val="tx1"/>
                </a:solidFill>
                <a:latin typeface="Times New Roman" panose="02020603050405020304" pitchFamily="18" charset="0"/>
              </a:rPr>
              <a:t>學生資料</a:t>
            </a:r>
            <a:r>
              <a:rPr kumimoji="1" lang="zh-TW" altLang="en-US">
                <a:solidFill>
                  <a:schemeClr val="tx1"/>
                </a:solidFill>
                <a:latin typeface="Times New Roman" panose="02020603050405020304" pitchFamily="18" charset="0"/>
              </a:rPr>
              <a:t>模組內學生的</a:t>
            </a:r>
            <a:r>
              <a:rPr kumimoji="1" lang="zh-TW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出生日期及身份證號碼</a:t>
            </a:r>
            <a:endParaRPr kumimoji="1" lang="en-US" altLang="zh-TW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3200" b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3200" b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endParaRPr lang="zh-HK" altLang="zh-HK" sz="2000">
              <a:solidFill>
                <a:srgbClr val="0000FF"/>
              </a:solidFill>
            </a:endParaRPr>
          </a:p>
        </p:txBody>
      </p:sp>
      <p:pic>
        <p:nvPicPr>
          <p:cNvPr id="35843" name="Picture 2" descr="File:House key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065338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444500" y="5584825"/>
            <a:ext cx="9248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0000FF"/>
                </a:solidFill>
                <a:latin typeface="新細明體" panose="02020500000000000000" pitchFamily="18" charset="-120"/>
              </a:rPr>
              <a:t>經</a:t>
            </a:r>
            <a:r>
              <a:rPr lang="en-US" altLang="zh-TW" dirty="0" err="1">
                <a:solidFill>
                  <a:srgbClr val="0000FF"/>
                </a:solidFill>
                <a:latin typeface="新細明體" panose="02020500000000000000" pitchFamily="18" charset="-120"/>
              </a:rPr>
              <a:t>WebSAMS</a:t>
            </a:r>
            <a:r>
              <a:rPr lang="zh-TW" altLang="en-US" dirty="0">
                <a:solidFill>
                  <a:srgbClr val="0000FF"/>
                </a:solidFill>
                <a:latin typeface="新細明體" panose="02020500000000000000" pitchFamily="18" charset="-120"/>
              </a:rPr>
              <a:t>傳送報考資料到考評局後，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在考評局平台更新上述資料，必須在</a:t>
            </a:r>
            <a:r>
              <a:rPr lang="en-US" altLang="zh-TW" dirty="0" err="1">
                <a:solidFill>
                  <a:srgbClr val="FF0000"/>
                </a:solidFill>
                <a:latin typeface="新細明體" panose="02020500000000000000" pitchFamily="18" charset="-120"/>
              </a:rPr>
              <a:t>WebSAMS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作相同更新！</a:t>
            </a:r>
            <a:endParaRPr lang="zh-HK" altLang="en-US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10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01775" y="2347913"/>
            <a:ext cx="4029075" cy="2016125"/>
            <a:chOff x="1501775" y="2347913"/>
            <a:chExt cx="4029075" cy="2016125"/>
          </a:xfrm>
        </p:grpSpPr>
        <p:pic>
          <p:nvPicPr>
            <p:cNvPr id="3584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2347913"/>
              <a:ext cx="4029075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 bwMode="auto">
            <a:xfrm>
              <a:off x="4406636" y="3140028"/>
              <a:ext cx="586052" cy="4571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5032376" y="2841578"/>
              <a:ext cx="256799" cy="56678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406636" y="3941233"/>
              <a:ext cx="533664" cy="26657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sp>
        <p:nvSpPr>
          <p:cNvPr id="35847" name="Isosceles Triangle 2"/>
          <p:cNvSpPr>
            <a:spLocks noChangeArrowheads="1"/>
          </p:cNvSpPr>
          <p:nvPr/>
        </p:nvSpPr>
        <p:spPr bwMode="auto">
          <a:xfrm rot="-4341311">
            <a:off x="4650582" y="2518569"/>
            <a:ext cx="890587" cy="2778125"/>
          </a:xfrm>
          <a:prstGeom prst="triangle">
            <a:avLst>
              <a:gd name="adj" fmla="val 70514"/>
            </a:avLst>
          </a:prstGeom>
          <a:solidFill>
            <a:schemeClr val="bg1"/>
          </a:solidFill>
          <a:ln w="508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" name="Cloud 1"/>
          <p:cNvSpPr/>
          <p:nvPr/>
        </p:nvSpPr>
        <p:spPr bwMode="auto">
          <a:xfrm>
            <a:off x="5068888" y="2192338"/>
            <a:ext cx="4862512" cy="2976562"/>
          </a:xfrm>
          <a:prstGeom prst="cloud">
            <a:avLst/>
          </a:prstGeom>
          <a:solidFill>
            <a:schemeClr val="bg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zh-TW" altLang="en-US" dirty="0">
                <a:solidFill>
                  <a:schemeClr val="tx1"/>
                </a:solidFill>
              </a:rPr>
              <a:t>考評局平台及</a:t>
            </a:r>
            <a:r>
              <a:rPr lang="en-US" altLang="zh-TW" dirty="0" err="1">
                <a:solidFill>
                  <a:schemeClr val="tx1"/>
                </a:solidFill>
              </a:rPr>
              <a:t>WebSAMS</a:t>
            </a:r>
            <a:r>
              <a:rPr lang="zh-TW" altLang="en-US" dirty="0">
                <a:solidFill>
                  <a:schemeClr val="tx1"/>
                </a:solidFill>
              </a:rPr>
              <a:t>內的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zh-TW" altLang="en-US" dirty="0">
                <a:solidFill>
                  <a:schemeClr val="tx1"/>
                </a:solidFill>
              </a:rPr>
              <a:t>上述資料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必須相符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zh-TW" altLang="en-US" dirty="0">
                <a:solidFill>
                  <a:schemeClr val="tx1"/>
                </a:solidFill>
              </a:rPr>
              <a:t>否則學校接收</a:t>
            </a:r>
            <a:r>
              <a:rPr lang="en-US" altLang="zh-TW" dirty="0">
                <a:solidFill>
                  <a:schemeClr val="tx1"/>
                </a:solidFill>
              </a:rPr>
              <a:t>HKDSE</a:t>
            </a:r>
            <a:r>
              <a:rPr lang="zh-TW" altLang="en-US" dirty="0">
                <a:solidFill>
                  <a:schemeClr val="tx1"/>
                </a:solidFill>
              </a:rPr>
              <a:t>放榜成績時，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zh-TW" altLang="en-US" dirty="0">
                <a:solidFill>
                  <a:schemeClr val="tx1"/>
                </a:solidFill>
              </a:rPr>
              <a:t>將不能匯入相關學生的成績檔</a:t>
            </a:r>
            <a:endParaRPr lang="zh-HK" altLang="en-US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defRPr/>
            </a:pP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12" name="Explosion 1 12"/>
          <p:cNvSpPr/>
          <p:nvPr/>
        </p:nvSpPr>
        <p:spPr bwMode="auto">
          <a:xfrm rot="1123046">
            <a:off x="405853" y="3825422"/>
            <a:ext cx="1944914" cy="1683657"/>
          </a:xfrm>
          <a:prstGeom prst="irregularSeal1">
            <a:avLst/>
          </a:prstGeom>
          <a:solidFill>
            <a:srgbClr val="FFC000">
              <a:alpha val="0"/>
            </a:srgbClr>
          </a:solidFill>
          <a:ln w="28575" cap="flat" cmpd="sng" algn="ctr">
            <a:solidFill>
              <a:srgbClr val="0CF459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3200" dirty="0" smtClean="0">
                <a:ln>
                  <a:solidFill>
                    <a:srgbClr val="0CF459"/>
                  </a:solidFill>
                </a:ln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</a:t>
            </a:r>
            <a:endParaRPr kumimoji="0" lang="zh-HK" altLang="en-US" sz="3200" b="1" i="0" u="none" strike="noStrike" cap="none" normalizeH="0" baseline="0" dirty="0" smtClean="0">
              <a:ln>
                <a:solidFill>
                  <a:srgbClr val="0CF459"/>
                </a:solidFill>
              </a:ln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37891" name="Text Box 84"/>
          <p:cNvSpPr txBox="1">
            <a:spLocks noChangeArrowheads="1"/>
          </p:cNvSpPr>
          <p:nvPr/>
        </p:nvSpPr>
        <p:spPr bwMode="auto">
          <a:xfrm>
            <a:off x="511175" y="1479550"/>
            <a:ext cx="936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rgbClr val="FF0000"/>
                </a:solidFill>
              </a:rPr>
              <a:t>檢查學生個人資料是否已完備，下載報告：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rgbClr val="0000FF"/>
                </a:solidFill>
              </a:rPr>
              <a:t>欠缺／錯誤學生個人資料（香港中學文憑報名資料）清單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(R-HKE050) </a:t>
            </a:r>
            <a:endParaRPr lang="zh-HK" altLang="zh-HK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3" name="圖片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t="40746" r="78065" b="33975"/>
          <a:stretch>
            <a:fillRect/>
          </a:stretch>
        </p:blipFill>
        <p:spPr bwMode="auto">
          <a:xfrm>
            <a:off x="511175" y="3114675"/>
            <a:ext cx="26003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03338" y="2898775"/>
            <a:ext cx="8407300" cy="3835400"/>
            <a:chOff x="503338" y="2898775"/>
            <a:chExt cx="8407300" cy="3835400"/>
          </a:xfrm>
        </p:grpSpPr>
        <p:pic>
          <p:nvPicPr>
            <p:cNvPr id="3789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12321" r="39999" b="50656"/>
            <a:stretch>
              <a:fillRect/>
            </a:stretch>
          </p:blipFill>
          <p:spPr bwMode="auto">
            <a:xfrm>
              <a:off x="3516313" y="2898775"/>
              <a:ext cx="5394325" cy="383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矩形 20"/>
            <p:cNvSpPr>
              <a:spLocks noChangeArrowheads="1"/>
            </p:cNvSpPr>
            <p:nvPr/>
          </p:nvSpPr>
          <p:spPr bwMode="auto">
            <a:xfrm>
              <a:off x="3603625" y="4672013"/>
              <a:ext cx="4038600" cy="309562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7896" name="矩形 21"/>
            <p:cNvSpPr>
              <a:spLocks noChangeArrowheads="1"/>
            </p:cNvSpPr>
            <p:nvPr/>
          </p:nvSpPr>
          <p:spPr bwMode="auto">
            <a:xfrm>
              <a:off x="3603625" y="5686425"/>
              <a:ext cx="4038600" cy="382588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338" y="2997597"/>
              <a:ext cx="3031463" cy="3637756"/>
            </a:xfrm>
            <a:prstGeom prst="rect">
              <a:avLst/>
            </a:prstGeom>
          </p:spPr>
        </p:pic>
        <p:sp>
          <p:nvSpPr>
            <p:cNvPr id="37898" name="矩形 1"/>
            <p:cNvSpPr>
              <a:spLocks noChangeArrowheads="1"/>
            </p:cNvSpPr>
            <p:nvPr/>
          </p:nvSpPr>
          <p:spPr bwMode="auto">
            <a:xfrm>
              <a:off x="924026" y="5930901"/>
              <a:ext cx="887312" cy="354396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7899" name="Rectangle 2"/>
            <p:cNvSpPr>
              <a:spLocks noChangeArrowheads="1"/>
            </p:cNvSpPr>
            <p:nvPr/>
          </p:nvSpPr>
          <p:spPr bwMode="auto">
            <a:xfrm>
              <a:off x="503338" y="3059907"/>
              <a:ext cx="1691222" cy="293729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7900" name="Rectangle 2"/>
            <p:cNvSpPr>
              <a:spLocks noChangeArrowheads="1"/>
            </p:cNvSpPr>
            <p:nvPr/>
          </p:nvSpPr>
          <p:spPr bwMode="auto">
            <a:xfrm>
              <a:off x="741306" y="3402849"/>
              <a:ext cx="1597633" cy="330993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2288" y="1676400"/>
            <a:ext cx="9101137" cy="5524500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匯入香港中學文憑考試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— 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科目參數檔案</a:t>
            </a:r>
            <a:endParaRPr kumimoji="1"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產生科目聯繫及應考語言 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產生所有學生的報名資料</a:t>
            </a:r>
            <a:endParaRPr kumimoji="1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檢視欠缺／錯誤的學生個人資料</a:t>
            </a:r>
            <a:endParaRPr kumimoji="1"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（報告 </a:t>
            </a:r>
            <a:r>
              <a:rPr kumimoji="1"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R-HKE050</a:t>
            </a:r>
            <a:r>
              <a:rPr kumimoji="1"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kumimoji="1"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欠缺／錯誤學生（香港中學文憑報名）個人資料清單</a:t>
            </a:r>
            <a:r>
              <a:rPr kumimoji="1"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endParaRPr kumimoji="1"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 startAt="5"/>
              <a:defRPr/>
            </a:pP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編修香港中學文憑報名資料</a:t>
            </a:r>
            <a:endParaRPr kumimoji="1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 startAt="5"/>
              <a:defRPr/>
            </a:pP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確定減免考試費示標</a:t>
            </a: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*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 startAt="5"/>
              <a:defRPr/>
            </a:pP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預備、檢查和確定香港中學文憑考試資料檔案</a:t>
            </a:r>
            <a:endParaRPr kumimoji="1"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 startAt="5"/>
              <a:defRPr/>
            </a:pP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報考香港中學文憑考試後的報告製作</a:t>
            </a:r>
            <a:endParaRPr kumimoji="1"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 startAt="5"/>
              <a:defRPr/>
            </a:pPr>
            <a:endParaRPr kumimoji="1" lang="zh-TW" alt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0963" name="Rectangle 9"/>
          <p:cNvSpPr>
            <a:spLocks noChangeArrowheads="1"/>
          </p:cNvSpPr>
          <p:nvPr/>
        </p:nvSpPr>
        <p:spPr bwMode="auto">
          <a:xfrm>
            <a:off x="522288" y="1644650"/>
            <a:ext cx="4421187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香港考評局程序模組</a:t>
            </a:r>
            <a:r>
              <a:rPr lang="en-US" altLang="zh-TW" sz="2400" dirty="0">
                <a:solidFill>
                  <a:srgbClr val="FF0000"/>
                </a:solidFill>
              </a:rPr>
              <a:t>&gt; 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香港中學文憑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科目聯繫及應考語言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編修香港中學文憑報名資料</a:t>
            </a:r>
          </a:p>
          <a:p>
            <a:pPr eaLnBrk="1" hangingPunct="1"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確定減免考試費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香港中學文憑資料互換 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522288" y="1619250"/>
            <a:ext cx="3228975" cy="1074738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grpSp>
        <p:nvGrpSpPr>
          <p:cNvPr id="40966" name="Group 2"/>
          <p:cNvGrpSpPr>
            <a:grpSpLocks/>
          </p:cNvGrpSpPr>
          <p:nvPr/>
        </p:nvGrpSpPr>
        <p:grpSpPr bwMode="auto">
          <a:xfrm>
            <a:off x="5368925" y="1544638"/>
            <a:ext cx="4133850" cy="5248275"/>
            <a:chOff x="5726963" y="1478748"/>
            <a:chExt cx="4133850" cy="5248275"/>
          </a:xfrm>
        </p:grpSpPr>
        <p:pic>
          <p:nvPicPr>
            <p:cNvPr id="40967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963" y="1478748"/>
              <a:ext cx="4133850" cy="524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6307989" y="2488676"/>
              <a:ext cx="2788877" cy="461913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0969" name="Rectangle 8"/>
            <p:cNvSpPr>
              <a:spLocks noChangeArrowheads="1"/>
            </p:cNvSpPr>
            <p:nvPr/>
          </p:nvSpPr>
          <p:spPr bwMode="auto">
            <a:xfrm>
              <a:off x="6307989" y="3050617"/>
              <a:ext cx="3552824" cy="461913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0970" name="Rectangle 8"/>
            <p:cNvSpPr>
              <a:spLocks noChangeArrowheads="1"/>
            </p:cNvSpPr>
            <p:nvPr/>
          </p:nvSpPr>
          <p:spPr bwMode="auto">
            <a:xfrm>
              <a:off x="6307989" y="4060545"/>
              <a:ext cx="2213842" cy="461913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6307989" y="6096000"/>
              <a:ext cx="3071681" cy="521543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563" y="284163"/>
            <a:ext cx="8162925" cy="800100"/>
          </a:xfrm>
        </p:spPr>
        <p:txBody>
          <a:bodyPr/>
          <a:lstStyle/>
          <a:p>
            <a:pPr>
              <a:defRPr/>
            </a:pPr>
            <a:r>
              <a:rPr kumimoji="1" lang="zh-TW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香港中學文憑考試 </a:t>
            </a:r>
            <a:r>
              <a:rPr kumimoji="1" lang="en-US" altLang="zh-TW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(HKDSE)</a:t>
            </a:r>
            <a:r>
              <a:rPr kumimoji="1" lang="zh-TW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流程</a:t>
            </a:r>
            <a:endParaRPr lang="zh-HK" altLang="en-US" dirty="0" smtClean="0">
              <a:solidFill>
                <a:schemeClr val="accent1">
                  <a:lumMod val="60000"/>
                  <a:lumOff val="40000"/>
                </a:schemeClr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725613"/>
            <a:ext cx="4613275" cy="2595562"/>
          </a:xfrm>
          <a:ln w="50800">
            <a:solidFill>
              <a:srgbClr val="0000FF"/>
            </a:solidFill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WebSAMS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學生的個人資料</a:t>
            </a:r>
            <a:endParaRPr kumimoji="1" lang="en-US" altLang="zh-TW" sz="2000" b="1" dirty="0" smtClean="0">
              <a:solidFill>
                <a:srgbClr val="0000FF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科目聯繫及應考語言 </a:t>
            </a:r>
            <a:endParaRPr kumimoji="1" lang="en-US" altLang="zh-TW" sz="2000" b="1" dirty="0" smtClean="0">
              <a:solidFill>
                <a:srgbClr val="0000FF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學生的報名資料</a:t>
            </a:r>
            <a:endParaRPr kumimoji="1" lang="en-US" altLang="zh-TW" sz="2000" b="1" dirty="0" smtClean="0">
              <a:solidFill>
                <a:srgbClr val="0000FF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減免考試費示標</a:t>
            </a:r>
            <a:endParaRPr kumimoji="1" lang="en-US" altLang="zh-TW" sz="2000" b="1" dirty="0" smtClean="0">
              <a:solidFill>
                <a:srgbClr val="0000FF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預備、檢查和確定香港中學文憑考試 </a:t>
            </a:r>
            <a:endParaRPr kumimoji="1" lang="en-US" altLang="zh-TW" sz="2000" b="1" dirty="0" smtClean="0">
              <a:solidFill>
                <a:srgbClr val="0000FF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kumimoji="1" lang="zh-TW" alt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    報名</a:t>
            </a:r>
            <a:r>
              <a:rPr kumimoji="1" lang="zh-TW" altLang="en-US" sz="2000" b="1" dirty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資料</a:t>
            </a:r>
            <a:r>
              <a:rPr kumimoji="1" lang="zh-TW" altLang="en-US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檔</a:t>
            </a:r>
          </a:p>
          <a:p>
            <a:pPr marL="0" indent="0"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57912" y="1725613"/>
            <a:ext cx="3455987" cy="1346200"/>
          </a:xfrm>
          <a:prstGeom prst="rect">
            <a:avLst/>
          </a:prstGeom>
          <a:noFill/>
          <a:ln w="508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sz="2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HKEAA Registration System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kern="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ahoma" panose="020B0604030504040204" pitchFamily="34" charset="0"/>
              </a:rPr>
              <a:t>修改學生的報考資料</a:t>
            </a:r>
            <a:endParaRPr kumimoji="1" lang="en-US" altLang="zh-TW" sz="2000" kern="0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kern="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ahoma" panose="020B0604030504040204" pitchFamily="34" charset="0"/>
              </a:rPr>
              <a:t>校長確定</a:t>
            </a:r>
          </a:p>
          <a:p>
            <a:pPr>
              <a:defRPr/>
            </a:pPr>
            <a:endParaRPr lang="zh-HK" altLang="en-US" b="0" kern="0" dirty="0"/>
          </a:p>
        </p:txBody>
      </p:sp>
      <p:cxnSp>
        <p:nvCxnSpPr>
          <p:cNvPr id="10245" name="Straight Arrow Connector 7"/>
          <p:cNvCxnSpPr>
            <a:cxnSpLocks noChangeShapeType="1"/>
          </p:cNvCxnSpPr>
          <p:nvPr/>
        </p:nvCxnSpPr>
        <p:spPr bwMode="auto">
          <a:xfrm>
            <a:off x="5241925" y="2414588"/>
            <a:ext cx="720725" cy="0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6" name="Straight Arrow Connector 9"/>
          <p:cNvCxnSpPr>
            <a:cxnSpLocks noChangeShapeType="1"/>
          </p:cNvCxnSpPr>
          <p:nvPr/>
        </p:nvCxnSpPr>
        <p:spPr bwMode="auto">
          <a:xfrm flipH="1">
            <a:off x="3071813" y="5681663"/>
            <a:ext cx="2881312" cy="0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157913" y="5008563"/>
            <a:ext cx="3035300" cy="1346200"/>
          </a:xfrm>
          <a:prstGeom prst="rect">
            <a:avLst/>
          </a:prstGeom>
          <a:noFill/>
          <a:ln w="508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sz="2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HKEAA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kern="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ahoma" panose="020B0604030504040204" pitchFamily="34" charset="0"/>
              </a:rPr>
              <a:t>學生成績</a:t>
            </a:r>
            <a:endParaRPr lang="zh-HK" altLang="en-US" b="0" kern="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88950" y="5008563"/>
            <a:ext cx="2436813" cy="1346200"/>
          </a:xfrm>
          <a:prstGeom prst="rect">
            <a:avLst/>
          </a:prstGeom>
          <a:noFill/>
          <a:ln w="508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sz="2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WebSAMS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kern="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ahoma" panose="020B0604030504040204" pitchFamily="34" charset="0"/>
              </a:rPr>
              <a:t>學生</a:t>
            </a:r>
            <a:r>
              <a:rPr kumimoji="1" lang="zh-TW" altLang="en-US" sz="2000" kern="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ahoma" panose="020B0604030504040204" pitchFamily="34" charset="0"/>
              </a:rPr>
              <a:t>成績</a:t>
            </a:r>
            <a:endParaRPr kumimoji="1" lang="zh-HK" altLang="en-US" sz="2000" kern="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ahoma" panose="020B0604030504040204" pitchFamily="34" charset="0"/>
            </a:endParaRPr>
          </a:p>
        </p:txBody>
      </p:sp>
      <p:cxnSp>
        <p:nvCxnSpPr>
          <p:cNvPr id="10249" name="Straight Arrow Connector 15"/>
          <p:cNvCxnSpPr>
            <a:cxnSpLocks noChangeShapeType="1"/>
          </p:cNvCxnSpPr>
          <p:nvPr/>
        </p:nvCxnSpPr>
        <p:spPr bwMode="auto">
          <a:xfrm>
            <a:off x="7675563" y="3295650"/>
            <a:ext cx="0" cy="1439863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0" name="TextBox 2"/>
          <p:cNvSpPr txBox="1">
            <a:spLocks noChangeArrowheads="1"/>
          </p:cNvSpPr>
          <p:nvPr/>
        </p:nvSpPr>
        <p:spPr bwMode="auto">
          <a:xfrm>
            <a:off x="5187950" y="1625279"/>
            <a:ext cx="7747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六月</a:t>
            </a:r>
            <a:r>
              <a:rPr lang="zh-TW" altLang="en-US" sz="2000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九月</a:t>
            </a:r>
            <a:endParaRPr lang="en-US" altLang="zh-TW" sz="2000" dirty="0">
              <a:solidFill>
                <a:srgbClr val="00CC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抽取報名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資料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(CDS)</a:t>
            </a:r>
            <a:endParaRPr lang="zh-HK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10251" name="矩形 3"/>
          <p:cNvSpPr>
            <a:spLocks noChangeArrowheads="1"/>
          </p:cNvSpPr>
          <p:nvPr/>
        </p:nvSpPr>
        <p:spPr bwMode="auto">
          <a:xfrm>
            <a:off x="6346825" y="3295650"/>
            <a:ext cx="5057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HK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十月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翌年四</a:t>
            </a:r>
            <a:r>
              <a:rPr lang="en-US" altLang="zh-TW" sz="2000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000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五月</a:t>
            </a:r>
            <a:endParaRPr lang="en-US" altLang="zh-TW" sz="2000" dirty="0">
              <a:solidFill>
                <a:srgbClr val="00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考試評卷</a:t>
            </a:r>
            <a:endParaRPr lang="zh-HK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52" name="矩形 4"/>
          <p:cNvSpPr>
            <a:spLocks noChangeArrowheads="1"/>
          </p:cNvSpPr>
          <p:nvPr/>
        </p:nvSpPr>
        <p:spPr bwMode="auto">
          <a:xfrm>
            <a:off x="3840163" y="4914900"/>
            <a:ext cx="12747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rgbClr val="0CF4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翌年七月 </a:t>
            </a:r>
            <a:endParaRPr lang="en-US" altLang="zh-TW" sz="2000" dirty="0">
              <a:solidFill>
                <a:srgbClr val="0CF4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HK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發放</a:t>
            </a:r>
            <a:r>
              <a:rPr lang="zh-HK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endParaRPr lang="en-US" altLang="zh-HK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(CDS)</a:t>
            </a:r>
            <a:endParaRPr lang="zh-HK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919413"/>
            <a:ext cx="676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0869"/>
          <a:stretch>
            <a:fillRect/>
          </a:stretch>
        </p:blipFill>
        <p:spPr bwMode="auto">
          <a:xfrm>
            <a:off x="2936875" y="3284538"/>
            <a:ext cx="668813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495300" y="1393825"/>
            <a:ext cx="90916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匯入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香港中學文憑考試科目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參數檔案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香港考評局程序模組 </a:t>
            </a:r>
            <a:r>
              <a:rPr kumimoji="1"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香港中學文憑 </a:t>
            </a:r>
            <a:r>
              <a:rPr kumimoji="1"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香港中學文憑資料互換 </a:t>
            </a:r>
            <a:r>
              <a:rPr kumimoji="1"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&gt;  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處理已接收資料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t="68593" r="31477"/>
          <a:stretch>
            <a:fillRect/>
          </a:stretch>
        </p:blipFill>
        <p:spPr bwMode="auto">
          <a:xfrm>
            <a:off x="2992438" y="5503863"/>
            <a:ext cx="64230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Rectangle 3"/>
          <p:cNvSpPr>
            <a:spLocks noChangeArrowheads="1"/>
          </p:cNvSpPr>
          <p:nvPr/>
        </p:nvSpPr>
        <p:spPr bwMode="auto">
          <a:xfrm>
            <a:off x="3775075" y="4802188"/>
            <a:ext cx="468313" cy="4032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1994" name="Rectangle 5"/>
          <p:cNvSpPr>
            <a:spLocks noChangeArrowheads="1"/>
          </p:cNvSpPr>
          <p:nvPr/>
        </p:nvSpPr>
        <p:spPr bwMode="auto">
          <a:xfrm>
            <a:off x="5043488" y="4802188"/>
            <a:ext cx="4371975" cy="7112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1996" name="Oval 1"/>
          <p:cNvSpPr>
            <a:spLocks noChangeArrowheads="1"/>
          </p:cNvSpPr>
          <p:nvPr/>
        </p:nvSpPr>
        <p:spPr bwMode="auto">
          <a:xfrm flipV="1">
            <a:off x="2997310" y="3230727"/>
            <a:ext cx="1774387" cy="506413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8" name="Rectangle 1"/>
          <p:cNvSpPr>
            <a:spLocks noChangeArrowheads="1"/>
          </p:cNvSpPr>
          <p:nvPr/>
        </p:nvSpPr>
        <p:spPr bwMode="auto">
          <a:xfrm>
            <a:off x="446088" y="2032000"/>
            <a:ext cx="8880475" cy="782638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76" y="3284538"/>
            <a:ext cx="2620420" cy="3144503"/>
          </a:xfrm>
          <a:prstGeom prst="rect">
            <a:avLst/>
          </a:prstGeom>
        </p:spPr>
      </p:pic>
      <p:sp>
        <p:nvSpPr>
          <p:cNvPr id="41992" name="Rectangle 2"/>
          <p:cNvSpPr>
            <a:spLocks noChangeArrowheads="1"/>
          </p:cNvSpPr>
          <p:nvPr/>
        </p:nvSpPr>
        <p:spPr bwMode="auto">
          <a:xfrm>
            <a:off x="602789" y="6186488"/>
            <a:ext cx="2180099" cy="24255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1999" name="Rectangle 2"/>
          <p:cNvSpPr>
            <a:spLocks noChangeArrowheads="1"/>
          </p:cNvSpPr>
          <p:nvPr/>
        </p:nvSpPr>
        <p:spPr bwMode="auto">
          <a:xfrm>
            <a:off x="495299" y="3650757"/>
            <a:ext cx="1477879" cy="28306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2000" name="Rectangle 2"/>
          <p:cNvSpPr>
            <a:spLocks noChangeArrowheads="1"/>
          </p:cNvSpPr>
          <p:nvPr/>
        </p:nvSpPr>
        <p:spPr bwMode="auto">
          <a:xfrm>
            <a:off x="328036" y="3309937"/>
            <a:ext cx="1483302" cy="25876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808289" y="5593821"/>
            <a:ext cx="1460500" cy="37941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3011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3012" name="Content Placeholder 5"/>
          <p:cNvSpPr txBox="1">
            <a:spLocks/>
          </p:cNvSpPr>
          <p:nvPr/>
        </p:nvSpPr>
        <p:spPr bwMode="auto">
          <a:xfrm>
            <a:off x="493712" y="1985963"/>
            <a:ext cx="9133764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kumimoji="1"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產生</a:t>
            </a:r>
            <a:r>
              <a:rPr kumimoji="1"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功能</a:t>
            </a:r>
            <a:endParaRPr kumimoji="1" lang="en-US" altLang="zh-TW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400" b="0" dirty="0" smtClean="0">
                <a:solidFill>
                  <a:schemeClr val="tx1"/>
                </a:solidFill>
              </a:rPr>
              <a:t> 系統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將預設的</a:t>
            </a:r>
            <a:r>
              <a:rPr lang="zh-HK" altLang="en-US" sz="2400" b="0" dirty="0" smtClean="0">
                <a:solidFill>
                  <a:schemeClr val="tx1"/>
                </a:solidFill>
              </a:rPr>
              <a:t>學校科目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及所有應用學習科目與中學文憑 試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pPr marL="0" indent="0">
              <a:buSzPct val="100000"/>
              <a:buNone/>
              <a:defRPr/>
            </a:pPr>
            <a:r>
              <a:rPr lang="en-US" altLang="zh-TW" sz="2400" b="0" dirty="0">
                <a:solidFill>
                  <a:schemeClr val="tx1"/>
                </a:solidFill>
              </a:rPr>
              <a:t> 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   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甲</a:t>
            </a:r>
            <a:r>
              <a:rPr lang="zh-TW" altLang="en-US" sz="2400" b="0" dirty="0">
                <a:solidFill>
                  <a:schemeClr val="tx1"/>
                </a:solidFill>
              </a:rPr>
              <a:t>、乙類科目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考卷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配對</a:t>
            </a:r>
            <a:endParaRPr lang="en-US" altLang="zh-TW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sz="2400" b="0" dirty="0" smtClean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600" dirty="0">
                <a:solidFill>
                  <a:srgbClr val="FF0000"/>
                </a:solidFill>
              </a:rPr>
              <a:t>注意事項：</a:t>
            </a:r>
            <a:endParaRPr lang="en-US" altLang="zh-TW" sz="2600" dirty="0" smtClean="0">
              <a:solidFill>
                <a:srgbClr val="FF0000"/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400" b="0" dirty="0" smtClean="0">
                <a:solidFill>
                  <a:schemeClr val="tx1"/>
                </a:solidFill>
              </a:rPr>
              <a:t> 系統會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依據教育局的預設科目代碼</a:t>
            </a:r>
            <a:r>
              <a:rPr lang="zh-TW" altLang="en-US" sz="2400" b="0" dirty="0">
                <a:solidFill>
                  <a:srgbClr val="FF0000"/>
                </a:solidFill>
              </a:rPr>
              <a:t>，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自動完成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大部分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科目配對</a:t>
            </a:r>
            <a:endParaRPr lang="en-US" altLang="zh-TW" sz="2400" b="0" dirty="0" smtClean="0">
              <a:solidFill>
                <a:srgbClr val="FF0000"/>
              </a:solidFill>
            </a:endParaRPr>
          </a:p>
          <a:p>
            <a:pPr marL="0" indent="0">
              <a:buSzPct val="100000"/>
              <a:buNone/>
              <a:defRPr/>
            </a:pPr>
            <a:r>
              <a:rPr lang="en-US" altLang="zh-TW" sz="2400" b="0" dirty="0">
                <a:solidFill>
                  <a:srgbClr val="FF0000"/>
                </a:solidFill>
              </a:rPr>
              <a:t> </a:t>
            </a:r>
            <a:r>
              <a:rPr lang="en-US" altLang="zh-TW" sz="2400" b="0" dirty="0" smtClean="0">
                <a:solidFill>
                  <a:srgbClr val="FF0000"/>
                </a:solidFill>
              </a:rPr>
              <a:t>  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，只剩下少數未能配對的</a:t>
            </a:r>
            <a:r>
              <a:rPr lang="zh-TW" altLang="en-US" sz="2400" b="0" dirty="0">
                <a:solidFill>
                  <a:schemeClr val="tx1"/>
                </a:solidFill>
              </a:rPr>
              <a:t>科目（同時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並列於報表</a:t>
            </a:r>
            <a:r>
              <a:rPr lang="zh-TW" altLang="en-US" sz="2400" b="0" dirty="0">
                <a:solidFill>
                  <a:schemeClr val="tx1"/>
                </a:solidFill>
              </a:rPr>
              <a:t>上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），完成產生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pPr marL="0" indent="0">
              <a:buSzPct val="100000"/>
              <a:buNone/>
              <a:defRPr/>
            </a:pPr>
            <a:r>
              <a:rPr lang="en-US" altLang="zh-TW" sz="2400" b="0" dirty="0">
                <a:solidFill>
                  <a:schemeClr val="tx1"/>
                </a:solidFill>
              </a:rPr>
              <a:t> 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   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科目聯繫程序，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相當於完成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整個抽取學生報名資料程序的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九成</a:t>
            </a:r>
            <a:endParaRPr lang="en-US" altLang="zh-TW" sz="2400" b="0" dirty="0" smtClean="0">
              <a:solidFill>
                <a:srgbClr val="FF0000"/>
              </a:solidFill>
            </a:endParaRPr>
          </a:p>
          <a:p>
            <a:pPr marL="0" indent="0">
              <a:buSzPct val="100000"/>
              <a:buNone/>
              <a:defRPr/>
            </a:pPr>
            <a:r>
              <a:rPr lang="en-US" altLang="zh-TW" sz="2400" b="0" dirty="0">
                <a:solidFill>
                  <a:srgbClr val="FF0000"/>
                </a:solidFill>
              </a:rPr>
              <a:t> </a:t>
            </a:r>
            <a:r>
              <a:rPr lang="en-US" altLang="zh-TW" sz="2400" b="0" dirty="0" smtClean="0">
                <a:solidFill>
                  <a:srgbClr val="FF0000"/>
                </a:solidFill>
              </a:rPr>
              <a:t>    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工作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   </a:t>
            </a:r>
            <a:endParaRPr lang="en-US" altLang="zh-HK" dirty="0" smtClean="0">
              <a:solidFill>
                <a:srgbClr val="FF0000"/>
              </a:solidFill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493713" y="1379538"/>
            <a:ext cx="937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5"/>
          <p:cNvSpPr txBox="1">
            <a:spLocks/>
          </p:cNvSpPr>
          <p:nvPr/>
        </p:nvSpPr>
        <p:spPr bwMode="auto">
          <a:xfrm>
            <a:off x="522288" y="2085975"/>
            <a:ext cx="95948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科目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配對產生前，</a:t>
            </a:r>
            <a:r>
              <a:rPr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學校</a:t>
            </a:r>
            <a:r>
              <a:rPr lang="zh-TW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可檢視或列印上一年甲類</a:t>
            </a:r>
            <a:r>
              <a:rPr lang="zh-HK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科目</a:t>
            </a:r>
            <a:r>
              <a:rPr lang="zh-TW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配對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以作參考 </a:t>
            </a:r>
            <a:r>
              <a:rPr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                          </a:t>
            </a:r>
            <a:endParaRPr lang="zh-TW" altLang="zh-HK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HK" sz="3200" dirty="0">
              <a:solidFill>
                <a:srgbClr val="FF0000"/>
              </a:solidFill>
            </a:endParaRPr>
          </a:p>
        </p:txBody>
      </p:sp>
      <p:sp>
        <p:nvSpPr>
          <p:cNvPr id="47107" name="Rectangle 273"/>
          <p:cNvSpPr>
            <a:spLocks noChangeArrowheads="1"/>
          </p:cNvSpPr>
          <p:nvPr/>
        </p:nvSpPr>
        <p:spPr bwMode="auto">
          <a:xfrm>
            <a:off x="3544888" y="340677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522288" y="1425575"/>
            <a:ext cx="931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  <a:endParaRPr lang="zh-HK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10" name="Group 13"/>
          <p:cNvGrpSpPr>
            <a:grpSpLocks/>
          </p:cNvGrpSpPr>
          <p:nvPr/>
        </p:nvGrpSpPr>
        <p:grpSpPr bwMode="auto">
          <a:xfrm>
            <a:off x="522288" y="2701925"/>
            <a:ext cx="8856662" cy="3771900"/>
            <a:chOff x="548023" y="2512089"/>
            <a:chExt cx="9140981" cy="4417332"/>
          </a:xfrm>
        </p:grpSpPr>
        <p:pic>
          <p:nvPicPr>
            <p:cNvPr id="47114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23" y="2512089"/>
              <a:ext cx="9140981" cy="4417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5" name="文字方塊 3"/>
            <p:cNvSpPr txBox="1">
              <a:spLocks noChangeArrowheads="1"/>
            </p:cNvSpPr>
            <p:nvPr/>
          </p:nvSpPr>
          <p:spPr bwMode="auto">
            <a:xfrm>
              <a:off x="5467739" y="3151365"/>
              <a:ext cx="728761" cy="1117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400" b="0" dirty="0" smtClean="0">
                  <a:solidFill>
                    <a:schemeClr val="tx1"/>
                  </a:solidFill>
                  <a:latin typeface="新細明體" panose="02020500000000000000" pitchFamily="18" charset="-120"/>
                  <a:cs typeface="Times New Roman" panose="02020603050405020304" pitchFamily="18" charset="0"/>
                </a:rPr>
                <a:t>2023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400" b="0" dirty="0" smtClean="0">
                  <a:solidFill>
                    <a:schemeClr val="tx1"/>
                  </a:solidFill>
                  <a:latin typeface="新細明體" panose="02020500000000000000" pitchFamily="18" charset="-120"/>
                  <a:cs typeface="Times New Roman" panose="02020603050405020304" pitchFamily="18" charset="0"/>
                </a:rPr>
                <a:t>2024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HK" sz="1200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400" b="0" dirty="0" smtClean="0">
                  <a:solidFill>
                    <a:schemeClr val="tx1"/>
                  </a:solidFill>
                  <a:latin typeface="新細明體" panose="02020500000000000000" pitchFamily="18" charset="-120"/>
                  <a:cs typeface="Times New Roman" panose="02020603050405020304" pitchFamily="18" charset="0"/>
                </a:rPr>
                <a:t>2</a:t>
              </a:r>
              <a:endParaRPr lang="zh-HK" altLang="en-US" sz="1400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47113" name="矩形 2"/>
          <p:cNvSpPr>
            <a:spLocks noChangeArrowheads="1"/>
          </p:cNvSpPr>
          <p:nvPr/>
        </p:nvSpPr>
        <p:spPr bwMode="auto">
          <a:xfrm>
            <a:off x="4951413" y="5827713"/>
            <a:ext cx="1168400" cy="36195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152775" y="2893509"/>
            <a:ext cx="1714609" cy="43377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3249613" y="4779962"/>
            <a:ext cx="6258454" cy="177335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14" name="圖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569184" y="3021012"/>
            <a:ext cx="3693709" cy="33593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4043" name="直線單箭頭接點 3"/>
          <p:cNvCxnSpPr>
            <a:cxnSpLocks noChangeShapeType="1"/>
          </p:cNvCxnSpPr>
          <p:nvPr/>
        </p:nvCxnSpPr>
        <p:spPr bwMode="auto">
          <a:xfrm flipH="1">
            <a:off x="5708650" y="2554288"/>
            <a:ext cx="1114425" cy="3248025"/>
          </a:xfrm>
          <a:prstGeom prst="straightConnector1">
            <a:avLst/>
          </a:prstGeom>
          <a:ln w="50800">
            <a:solidFill>
              <a:srgbClr val="0CF459"/>
            </a:solidFill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圖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6568495" y="5714438"/>
            <a:ext cx="3679091" cy="94912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直線單箭頭接點 3"/>
          <p:cNvCxnSpPr>
            <a:cxnSpLocks noChangeShapeType="1"/>
          </p:cNvCxnSpPr>
          <p:nvPr/>
        </p:nvCxnSpPr>
        <p:spPr bwMode="auto">
          <a:xfrm flipV="1">
            <a:off x="6201103" y="5835022"/>
            <a:ext cx="1313794" cy="208426"/>
          </a:xfrm>
          <a:prstGeom prst="straightConnector1">
            <a:avLst/>
          </a:prstGeom>
          <a:ln w="50800">
            <a:solidFill>
              <a:srgbClr val="0CF459"/>
            </a:solidFill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458552" y="6424106"/>
            <a:ext cx="721894" cy="31268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5"/>
          <p:cNvSpPr txBox="1">
            <a:spLocks/>
          </p:cNvSpPr>
          <p:nvPr/>
        </p:nvSpPr>
        <p:spPr bwMode="auto">
          <a:xfrm>
            <a:off x="-130175" y="2085975"/>
            <a:ext cx="10093982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974725"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系統先將預設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的核心及</a:t>
            </a:r>
            <a:r>
              <a:rPr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選修</a:t>
            </a:r>
            <a:r>
              <a:rPr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科目和</a:t>
            </a:r>
            <a:r>
              <a:rPr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所有應用學習科目與中學文憑  </a:t>
            </a:r>
            <a:endParaRPr lang="en-US" altLang="zh-TW" sz="2400" b="0" dirty="0" smtClean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631825" indent="0">
              <a:buSzPct val="100000"/>
              <a:buNone/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en-US" altLang="zh-TW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   </a:t>
            </a:r>
            <a:r>
              <a:rPr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試考卷</a:t>
            </a:r>
            <a:r>
              <a:rPr lang="zh-TW" altLang="en-US" sz="24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配對</a:t>
            </a:r>
            <a:endParaRPr lang="en-US" altLang="zh-HK" sz="2400" b="0" dirty="0" smtClean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HK" dirty="0" smtClean="0">
                <a:solidFill>
                  <a:schemeClr val="tx1"/>
                </a:solidFill>
              </a:rPr>
              <a:t>          </a:t>
            </a:r>
          </a:p>
        </p:txBody>
      </p:sp>
      <p:sp>
        <p:nvSpPr>
          <p:cNvPr id="45059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522288" y="1417638"/>
            <a:ext cx="9288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（必須步驟）</a:t>
            </a:r>
            <a:endParaRPr lang="zh-HK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062" name="Group 3"/>
          <p:cNvGrpSpPr>
            <a:grpSpLocks/>
          </p:cNvGrpSpPr>
          <p:nvPr/>
        </p:nvGrpSpPr>
        <p:grpSpPr bwMode="auto">
          <a:xfrm>
            <a:off x="503566" y="2964355"/>
            <a:ext cx="8826500" cy="3971925"/>
            <a:chOff x="521410" y="2806915"/>
            <a:chExt cx="8826033" cy="3971710"/>
          </a:xfrm>
        </p:grpSpPr>
        <p:pic>
          <p:nvPicPr>
            <p:cNvPr id="45064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98" y="2884739"/>
              <a:ext cx="8738945" cy="389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5" name="矩形 2"/>
            <p:cNvSpPr>
              <a:spLocks noChangeArrowheads="1"/>
            </p:cNvSpPr>
            <p:nvPr/>
          </p:nvSpPr>
          <p:spPr bwMode="auto">
            <a:xfrm>
              <a:off x="6088782" y="6087440"/>
              <a:ext cx="616867" cy="430591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cxnSp>
          <p:nvCxnSpPr>
            <p:cNvPr id="45066" name="直線單箭頭接點 4"/>
            <p:cNvCxnSpPr>
              <a:cxnSpLocks noChangeShapeType="1"/>
            </p:cNvCxnSpPr>
            <p:nvPr/>
          </p:nvCxnSpPr>
          <p:spPr bwMode="auto">
            <a:xfrm>
              <a:off x="4074510" y="5964386"/>
              <a:ext cx="1806919" cy="123054"/>
            </a:xfrm>
            <a:prstGeom prst="straightConnector1">
              <a:avLst/>
            </a:prstGeom>
            <a:noFill/>
            <a:ln w="50800" algn="ctr">
              <a:solidFill>
                <a:srgbClr val="0CF4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67" name="Rectangle 2"/>
            <p:cNvSpPr>
              <a:spLocks noChangeArrowheads="1"/>
            </p:cNvSpPr>
            <p:nvPr/>
          </p:nvSpPr>
          <p:spPr bwMode="auto">
            <a:xfrm>
              <a:off x="521410" y="2806915"/>
              <a:ext cx="1659082" cy="37761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5068" name="Rectangle 2"/>
            <p:cNvSpPr>
              <a:spLocks noChangeArrowheads="1"/>
            </p:cNvSpPr>
            <p:nvPr/>
          </p:nvSpPr>
          <p:spPr bwMode="auto">
            <a:xfrm>
              <a:off x="642685" y="3184525"/>
              <a:ext cx="1678484" cy="355844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5069" name="Rectangle 2"/>
            <p:cNvSpPr>
              <a:spLocks noChangeArrowheads="1"/>
            </p:cNvSpPr>
            <p:nvPr/>
          </p:nvSpPr>
          <p:spPr bwMode="auto">
            <a:xfrm>
              <a:off x="941617" y="3540369"/>
              <a:ext cx="2000875" cy="306582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5070" name="Oval 4"/>
            <p:cNvSpPr>
              <a:spLocks noChangeArrowheads="1"/>
            </p:cNvSpPr>
            <p:nvPr/>
          </p:nvSpPr>
          <p:spPr bwMode="auto">
            <a:xfrm>
              <a:off x="3159879" y="3130063"/>
              <a:ext cx="1714518" cy="433752"/>
            </a:xfrm>
            <a:prstGeom prst="ellipse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45063" name="圓角矩形圖說文字 2"/>
          <p:cNvSpPr>
            <a:spLocks noChangeArrowheads="1"/>
          </p:cNvSpPr>
          <p:nvPr/>
        </p:nvSpPr>
        <p:spPr bwMode="auto">
          <a:xfrm>
            <a:off x="6856850" y="6170646"/>
            <a:ext cx="3194050" cy="579437"/>
          </a:xfrm>
          <a:prstGeom prst="wedgeRoundRectCallout">
            <a:avLst>
              <a:gd name="adj1" fmla="val -56787"/>
              <a:gd name="adj2" fmla="val -8912"/>
              <a:gd name="adj3" fmla="val 16667"/>
            </a:avLst>
          </a:prstGeom>
          <a:noFill/>
          <a:ln w="508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Tx/>
              <a:buNone/>
            </a:pPr>
            <a:r>
              <a:rPr lang="zh-TW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首次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須按此鍵以產生資料</a:t>
            </a: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字方塊 3"/>
          <p:cNvSpPr txBox="1">
            <a:spLocks noChangeArrowheads="1"/>
          </p:cNvSpPr>
          <p:nvPr/>
        </p:nvSpPr>
        <p:spPr bwMode="auto">
          <a:xfrm>
            <a:off x="5279025" y="3630039"/>
            <a:ext cx="7060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400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400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HK" sz="1200" b="0" dirty="0" smtClean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400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endParaRPr lang="zh-HK" altLang="en-US" sz="1400" b="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5"/>
          <p:cNvSpPr txBox="1">
            <a:spLocks/>
          </p:cNvSpPr>
          <p:nvPr/>
        </p:nvSpPr>
        <p:spPr bwMode="auto">
          <a:xfrm>
            <a:off x="0" y="1981200"/>
            <a:ext cx="946626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先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自動</a:t>
            </a:r>
            <a:r>
              <a:rPr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將預設的核心及選修</a:t>
            </a:r>
            <a:r>
              <a:rPr lang="zh-HK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科目</a:t>
            </a:r>
            <a:r>
              <a:rPr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和所有應用學習科目與</a:t>
            </a:r>
            <a:endParaRPr lang="en-US" altLang="zh-TW" b="0" dirty="0" smtClean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457200" lvl="1" indent="0">
              <a:buClr>
                <a:schemeClr val="accent2"/>
              </a:buClr>
              <a:buSzPct val="100000"/>
              <a:buNone/>
              <a:defRPr/>
            </a:pPr>
            <a:r>
              <a:rPr lang="en-US" altLang="zh-TW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   </a:t>
            </a:r>
            <a:r>
              <a:rPr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中學文憑試考卷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配對</a:t>
            </a:r>
            <a:endParaRPr lang="en-US" altLang="zh-HK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HK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9156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493713" y="1381125"/>
            <a:ext cx="933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7" y="2866593"/>
            <a:ext cx="9077457" cy="2707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26" y="5679983"/>
            <a:ext cx="9071173" cy="1168332"/>
          </a:xfrm>
          <a:prstGeom prst="rect">
            <a:avLst/>
          </a:prstGeom>
        </p:spPr>
      </p:pic>
      <p:sp>
        <p:nvSpPr>
          <p:cNvPr id="49160" name="矩形 2"/>
          <p:cNvSpPr>
            <a:spLocks noChangeArrowheads="1"/>
          </p:cNvSpPr>
          <p:nvPr/>
        </p:nvSpPr>
        <p:spPr bwMode="auto">
          <a:xfrm>
            <a:off x="242766" y="4595636"/>
            <a:ext cx="9218139" cy="1728963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9161" name="Rounded Rectangular Callout 6"/>
          <p:cNvSpPr>
            <a:spLocks noChangeArrowheads="1"/>
          </p:cNvSpPr>
          <p:nvPr/>
        </p:nvSpPr>
        <p:spPr bwMode="auto">
          <a:xfrm>
            <a:off x="8840457" y="1422615"/>
            <a:ext cx="1209675" cy="1547813"/>
          </a:xfrm>
          <a:prstGeom prst="wedgeRoundRectCallout">
            <a:avLst>
              <a:gd name="adj1" fmla="val -32510"/>
              <a:gd name="adj2" fmla="val 183411"/>
              <a:gd name="adj3" fmla="val 16667"/>
            </a:avLst>
          </a:prstGeom>
          <a:solidFill>
            <a:srgbClr val="CCECFF">
              <a:alpha val="0"/>
            </a:srgbClr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已完成</a:t>
            </a:r>
            <a:endParaRPr lang="en-US" altLang="zh-TW" sz="20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</a:t>
            </a:r>
            <a:endParaRPr lang="en-US" altLang="zh-TW" sz="20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配對</a:t>
            </a:r>
            <a:endParaRPr lang="zh-HK" altLang="en-US" sz="20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08000" y="1454150"/>
            <a:ext cx="9393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例子一</a:t>
            </a:r>
            <a:endParaRPr kumimoji="1"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51204" name="群組 1"/>
          <p:cNvGrpSpPr>
            <a:grpSpLocks/>
          </p:cNvGrpSpPr>
          <p:nvPr/>
        </p:nvGrpSpPr>
        <p:grpSpPr bwMode="auto">
          <a:xfrm>
            <a:off x="1219200" y="2084388"/>
            <a:ext cx="8135938" cy="4729162"/>
            <a:chOff x="1219200" y="2084388"/>
            <a:chExt cx="8135938" cy="4729162"/>
          </a:xfrm>
        </p:grpSpPr>
        <p:pic>
          <p:nvPicPr>
            <p:cNvPr id="51206" name="圖片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3" t="16939" r="33238" b="9837"/>
            <a:stretch>
              <a:fillRect/>
            </a:stretch>
          </p:blipFill>
          <p:spPr bwMode="auto">
            <a:xfrm>
              <a:off x="1219200" y="2668588"/>
              <a:ext cx="7616825" cy="412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7" name="矩形 1"/>
            <p:cNvSpPr>
              <a:spLocks noChangeArrowheads="1"/>
            </p:cNvSpPr>
            <p:nvPr/>
          </p:nvSpPr>
          <p:spPr bwMode="auto">
            <a:xfrm>
              <a:off x="3070225" y="2625725"/>
              <a:ext cx="2617788" cy="1852613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28575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pic>
          <p:nvPicPr>
            <p:cNvPr id="51208" name="圖片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650" y="2084388"/>
              <a:ext cx="7739063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9" name="矩形 2"/>
            <p:cNvSpPr>
              <a:spLocks noChangeArrowheads="1"/>
            </p:cNvSpPr>
            <p:nvPr/>
          </p:nvSpPr>
          <p:spPr bwMode="auto">
            <a:xfrm>
              <a:off x="3070225" y="4503739"/>
              <a:ext cx="2617788" cy="1262062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51210" name="矩形 3"/>
            <p:cNvSpPr>
              <a:spLocks noChangeArrowheads="1"/>
            </p:cNvSpPr>
            <p:nvPr/>
          </p:nvSpPr>
          <p:spPr bwMode="auto">
            <a:xfrm>
              <a:off x="3073400" y="5835650"/>
              <a:ext cx="2617788" cy="97790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pic>
          <p:nvPicPr>
            <p:cNvPr id="51211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38" y="2276475"/>
              <a:ext cx="855662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225" y="2249488"/>
              <a:ext cx="381000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225" y="2227263"/>
              <a:ext cx="773113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338" y="2241550"/>
              <a:ext cx="779462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5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925" y="2236788"/>
              <a:ext cx="6524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6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388" y="2216150"/>
              <a:ext cx="4064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7" name="Picture 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613" y="2270125"/>
              <a:ext cx="247650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8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897563" y="2246313"/>
              <a:ext cx="1790700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9" name="Picture 2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625" y="2246313"/>
              <a:ext cx="441325" cy="37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0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963" y="2236788"/>
              <a:ext cx="12731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1" name="Picture 2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225" y="2117725"/>
              <a:ext cx="3429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2" name="矩形 2"/>
            <p:cNvSpPr>
              <a:spLocks noChangeArrowheads="1"/>
            </p:cNvSpPr>
            <p:nvPr/>
          </p:nvSpPr>
          <p:spPr bwMode="auto">
            <a:xfrm>
              <a:off x="7678738" y="4503739"/>
              <a:ext cx="1096962" cy="1262062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51223" name="矩形 1"/>
            <p:cNvSpPr>
              <a:spLocks noChangeArrowheads="1"/>
            </p:cNvSpPr>
            <p:nvPr/>
          </p:nvSpPr>
          <p:spPr bwMode="auto">
            <a:xfrm>
              <a:off x="7678738" y="2665414"/>
              <a:ext cx="1096962" cy="179652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51224" name="矩形 3"/>
            <p:cNvSpPr>
              <a:spLocks noChangeArrowheads="1"/>
            </p:cNvSpPr>
            <p:nvPr/>
          </p:nvSpPr>
          <p:spPr bwMode="auto">
            <a:xfrm>
              <a:off x="7688263" y="5842000"/>
              <a:ext cx="1087437" cy="95885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51225" name="Rectangle 1"/>
            <p:cNvSpPr>
              <a:spLocks noChangeArrowheads="1"/>
            </p:cNvSpPr>
            <p:nvPr/>
          </p:nvSpPr>
          <p:spPr bwMode="auto">
            <a:xfrm>
              <a:off x="3070225" y="2638425"/>
              <a:ext cx="2617788" cy="1781175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2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22288" y="1419225"/>
            <a:ext cx="90947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例子二</a:t>
            </a:r>
            <a:endParaRPr kumimoji="1"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zh-TW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3252" name="群組 1"/>
          <p:cNvGrpSpPr>
            <a:grpSpLocks/>
          </p:cNvGrpSpPr>
          <p:nvPr/>
        </p:nvGrpSpPr>
        <p:grpSpPr bwMode="auto">
          <a:xfrm>
            <a:off x="646113" y="2162175"/>
            <a:ext cx="8812212" cy="4434557"/>
            <a:chOff x="915988" y="2582863"/>
            <a:chExt cx="7269162" cy="3657600"/>
          </a:xfrm>
        </p:grpSpPr>
        <p:pic>
          <p:nvPicPr>
            <p:cNvPr id="53254" name="圖片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4" t="32059" r="33261" b="38432"/>
            <a:stretch>
              <a:fillRect/>
            </a:stretch>
          </p:blipFill>
          <p:spPr bwMode="auto">
            <a:xfrm>
              <a:off x="915988" y="3198813"/>
              <a:ext cx="7269162" cy="304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5" name="圖片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88" y="2582863"/>
              <a:ext cx="7269162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888" y="2743200"/>
              <a:ext cx="896937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7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888" y="2747963"/>
              <a:ext cx="322262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8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5" y="2735263"/>
              <a:ext cx="8048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9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63" y="2728913"/>
              <a:ext cx="76835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0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913" y="2728913"/>
              <a:ext cx="585787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1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475" y="2730500"/>
              <a:ext cx="496888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2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663" y="2738438"/>
              <a:ext cx="195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3" name="Picture 1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413" y="2767013"/>
              <a:ext cx="1698625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4" name="Picture 1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275" y="2744788"/>
              <a:ext cx="501650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5" name="Picture 2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000" y="2763838"/>
              <a:ext cx="66992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6" name="矩形 2"/>
            <p:cNvSpPr>
              <a:spLocks noChangeArrowheads="1"/>
            </p:cNvSpPr>
            <p:nvPr/>
          </p:nvSpPr>
          <p:spPr bwMode="auto">
            <a:xfrm>
              <a:off x="7038008" y="3186479"/>
              <a:ext cx="1131428" cy="3042957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CF459"/>
                </a:solidFill>
              </a:endParaRPr>
            </a:p>
          </p:txBody>
        </p:sp>
      </p:grp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4442925" y="2905116"/>
            <a:ext cx="1371600" cy="368935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08000" y="1308100"/>
            <a:ext cx="929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 bwMode="auto">
          <a:xfrm>
            <a:off x="508000" y="2065338"/>
            <a:ext cx="9672638" cy="785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科目聯繫及應考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語言</a:t>
            </a:r>
            <a:r>
              <a:rPr lang="zh-TW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（</a:t>
            </a:r>
            <a:r>
              <a:rPr lang="zh-TW" altLang="en-US" sz="24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檢查未完成的</a:t>
            </a:r>
            <a:r>
              <a:rPr lang="zh-TW" altLang="en-US" sz="24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科目聯繋及應考語言）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：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    </a:t>
            </a:r>
            <a:r>
              <a:rPr lang="zh-TW" alt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未完成的科目聯</a:t>
            </a:r>
            <a:r>
              <a:rPr lang="zh-TW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繋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種類，包括班</a:t>
            </a:r>
            <a:r>
              <a:rPr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本、跨班別、組別及校本科目</a:t>
            </a:r>
            <a:endParaRPr lang="en-US" altLang="zh-TW" sz="2400" b="0" dirty="0" smtClean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81000" y="2851150"/>
            <a:ext cx="9271001" cy="3600450"/>
            <a:chOff x="381000" y="2851150"/>
            <a:chExt cx="9271001" cy="360045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851150"/>
              <a:ext cx="9236339" cy="1359535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933" y="4386203"/>
              <a:ext cx="9254068" cy="638499"/>
            </a:xfrm>
            <a:prstGeom prst="rect">
              <a:avLst/>
            </a:prstGeom>
          </p:spPr>
        </p:pic>
        <p:pic>
          <p:nvPicPr>
            <p:cNvPr id="11" name="圖片 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74133" y="5200220"/>
              <a:ext cx="9084733" cy="1251380"/>
            </a:xfrm>
            <a:prstGeom prst="rect">
              <a:avLst/>
            </a:prstGeom>
          </p:spPr>
        </p:pic>
      </p:grp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331390" y="4322559"/>
            <a:ext cx="9387153" cy="154800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6189133" y="4386202"/>
            <a:ext cx="3428206" cy="143886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55304" name="Rounded Rectangular Callout 1"/>
          <p:cNvSpPr>
            <a:spLocks noChangeArrowheads="1"/>
          </p:cNvSpPr>
          <p:nvPr/>
        </p:nvSpPr>
        <p:spPr bwMode="auto">
          <a:xfrm>
            <a:off x="6546321" y="6002868"/>
            <a:ext cx="2444750" cy="745065"/>
          </a:xfrm>
          <a:prstGeom prst="wedgeRoundRectCallout">
            <a:avLst>
              <a:gd name="adj1" fmla="val -49260"/>
              <a:gd name="adj2" fmla="val -170895"/>
              <a:gd name="adj3" fmla="val 16667"/>
            </a:avLst>
          </a:prstGeom>
          <a:solidFill>
            <a:schemeClr val="bg1"/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未完成的科目聯繋</a:t>
            </a:r>
            <a:endParaRPr lang="zh-HK" alt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57348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508000" y="1417638"/>
            <a:ext cx="9317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 bwMode="auto">
          <a:xfrm>
            <a:off x="508000" y="1941513"/>
            <a:ext cx="9473398" cy="477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400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科目聯繫及應考語言</a:t>
            </a:r>
            <a:r>
              <a:rPr lang="zh-TW" altLang="zh-HK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（</a:t>
            </a:r>
            <a:r>
              <a:rPr lang="zh-TW" alt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檢查常用</a:t>
            </a:r>
            <a:r>
              <a:rPr lang="en-US" altLang="zh-TW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/</a:t>
            </a:r>
            <a:r>
              <a:rPr lang="zh-TW" alt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非常用的</a:t>
            </a:r>
            <a:r>
              <a:rPr lang="zh-TW" altLang="en-US" sz="2400" dirty="0" smtClean="0">
                <a:solidFill>
                  <a:srgbClr val="0000FF"/>
                </a:solidFill>
              </a:rPr>
              <a:t>科目聯繋及應考語言）</a:t>
            </a:r>
          </a:p>
        </p:txBody>
      </p:sp>
      <p:sp>
        <p:nvSpPr>
          <p:cNvPr id="57351" name="矩形 1"/>
          <p:cNvSpPr>
            <a:spLocks noChangeArrowheads="1"/>
          </p:cNvSpPr>
          <p:nvPr/>
        </p:nvSpPr>
        <p:spPr bwMode="auto">
          <a:xfrm>
            <a:off x="3524250" y="3608388"/>
            <a:ext cx="5187950" cy="51911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7030A0"/>
              </a:solidFill>
            </a:endParaRPr>
          </a:p>
        </p:txBody>
      </p:sp>
      <p:sp>
        <p:nvSpPr>
          <p:cNvPr id="57352" name="文字方塊 1"/>
          <p:cNvSpPr txBox="1">
            <a:spLocks noChangeArrowheads="1"/>
          </p:cNvSpPr>
          <p:nvPr/>
        </p:nvSpPr>
        <p:spPr bwMode="auto">
          <a:xfrm>
            <a:off x="4217988" y="6118391"/>
            <a:ext cx="5135662" cy="523220"/>
          </a:xfrm>
          <a:prstGeom prst="rect">
            <a:avLst/>
          </a:prstGeom>
          <a:noFill/>
          <a:ln w="508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常用</a:t>
            </a:r>
            <a:r>
              <a:rPr lang="en-US" altLang="zh-TW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非常用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科目的手動聯繋</a:t>
            </a:r>
          </a:p>
        </p:txBody>
      </p:sp>
      <p:pic>
        <p:nvPicPr>
          <p:cNvPr id="5736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2608263"/>
            <a:ext cx="342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Explosion 1 12"/>
          <p:cNvSpPr/>
          <p:nvPr/>
        </p:nvSpPr>
        <p:spPr bwMode="auto">
          <a:xfrm rot="1123046">
            <a:off x="8144387" y="338007"/>
            <a:ext cx="1944914" cy="1683657"/>
          </a:xfrm>
          <a:prstGeom prst="irregularSeal1">
            <a:avLst/>
          </a:prstGeom>
          <a:solidFill>
            <a:srgbClr val="FFC000">
              <a:alpha val="0"/>
            </a:srgbClr>
          </a:solidFill>
          <a:ln w="28575" cap="flat" cmpd="sng" algn="ctr">
            <a:solidFill>
              <a:srgbClr val="0CF459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3200" dirty="0" smtClean="0">
                <a:ln>
                  <a:solidFill>
                    <a:srgbClr val="0CF459"/>
                  </a:solidFill>
                </a:ln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</a:t>
            </a:r>
            <a:endParaRPr kumimoji="0" lang="zh-HK" altLang="en-US" sz="3200" b="1" i="0" u="none" strike="noStrike" cap="none" normalizeH="0" baseline="0" dirty="0" smtClean="0">
              <a:ln>
                <a:solidFill>
                  <a:srgbClr val="0CF459"/>
                </a:solidFill>
              </a:ln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16" y="4467291"/>
            <a:ext cx="8598144" cy="106826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16" y="2454209"/>
            <a:ext cx="8569268" cy="1917832"/>
          </a:xfrm>
          <a:prstGeom prst="rect">
            <a:avLst/>
          </a:prstGeom>
        </p:spPr>
      </p:pic>
      <p:cxnSp>
        <p:nvCxnSpPr>
          <p:cNvPr id="54282" name="直線單箭頭接點 4"/>
          <p:cNvCxnSpPr>
            <a:cxnSpLocks noChangeShapeType="1"/>
            <a:stCxn id="57352" idx="0"/>
          </p:cNvCxnSpPr>
          <p:nvPr/>
        </p:nvCxnSpPr>
        <p:spPr bwMode="auto">
          <a:xfrm flipH="1" flipV="1">
            <a:off x="6651059" y="5281679"/>
            <a:ext cx="134760" cy="836712"/>
          </a:xfrm>
          <a:prstGeom prst="straightConnector1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矩形 2"/>
          <p:cNvSpPr>
            <a:spLocks noChangeArrowheads="1"/>
          </p:cNvSpPr>
          <p:nvPr/>
        </p:nvSpPr>
        <p:spPr bwMode="auto">
          <a:xfrm>
            <a:off x="779646" y="3608388"/>
            <a:ext cx="8826367" cy="205126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9403" name="Text Box 3"/>
          <p:cNvSpPr txBox="1">
            <a:spLocks noChangeArrowheads="1"/>
          </p:cNvSpPr>
          <p:nvPr/>
        </p:nvSpPr>
        <p:spPr bwMode="auto">
          <a:xfrm>
            <a:off x="544513" y="1455738"/>
            <a:ext cx="90487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修改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/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更新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科目</a:t>
            </a:r>
            <a:r>
              <a:rPr kumimoji="1" lang="zh-TW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及應考語言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紀錄</a:t>
            </a:r>
            <a:endParaRPr kumimoji="1" lang="en-US" altLang="zh-TW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未能自動完成配對的科目以紅色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表示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)</a:t>
            </a:r>
            <a:endParaRPr kumimoji="1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1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631670" y="5168104"/>
            <a:ext cx="360362" cy="303213"/>
            <a:chOff x="3859213" y="6273800"/>
            <a:chExt cx="360362" cy="303213"/>
          </a:xfrm>
        </p:grpSpPr>
        <p:cxnSp>
          <p:nvCxnSpPr>
            <p:cNvPr id="59399" name="直線接點 2"/>
            <p:cNvCxnSpPr>
              <a:cxnSpLocks noChangeShapeType="1"/>
            </p:cNvCxnSpPr>
            <p:nvPr/>
          </p:nvCxnSpPr>
          <p:spPr bwMode="auto">
            <a:xfrm flipH="1">
              <a:off x="3883025" y="6273800"/>
              <a:ext cx="336550" cy="303213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0" name="直線接點 4"/>
            <p:cNvCxnSpPr>
              <a:cxnSpLocks noChangeShapeType="1"/>
            </p:cNvCxnSpPr>
            <p:nvPr/>
          </p:nvCxnSpPr>
          <p:spPr bwMode="auto">
            <a:xfrm>
              <a:off x="3859213" y="6273800"/>
              <a:ext cx="336550" cy="303213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群組 5"/>
          <p:cNvGrpSpPr/>
          <p:nvPr/>
        </p:nvGrpSpPr>
        <p:grpSpPr>
          <a:xfrm>
            <a:off x="200713" y="2757382"/>
            <a:ext cx="9717300" cy="3600450"/>
            <a:chOff x="182563" y="2240915"/>
            <a:chExt cx="9717300" cy="3600450"/>
          </a:xfrm>
        </p:grpSpPr>
        <p:grpSp>
          <p:nvGrpSpPr>
            <p:cNvPr id="5" name="群組 4"/>
            <p:cNvGrpSpPr/>
            <p:nvPr/>
          </p:nvGrpSpPr>
          <p:grpSpPr>
            <a:xfrm>
              <a:off x="1031823" y="2240915"/>
              <a:ext cx="8868040" cy="3600450"/>
              <a:chOff x="628862" y="2240915"/>
              <a:chExt cx="9271001" cy="3600450"/>
            </a:xfrm>
          </p:grpSpPr>
          <p:pic>
            <p:nvPicPr>
              <p:cNvPr id="18" name="圖片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8862" y="2240915"/>
                <a:ext cx="9236339" cy="1359535"/>
              </a:xfrm>
              <a:prstGeom prst="rect">
                <a:avLst/>
              </a:prstGeom>
            </p:spPr>
          </p:pic>
          <p:pic>
            <p:nvPicPr>
              <p:cNvPr id="19" name="圖片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795" y="3775968"/>
                <a:ext cx="9254068" cy="638499"/>
              </a:xfrm>
              <a:prstGeom prst="rect">
                <a:avLst/>
              </a:prstGeom>
            </p:spPr>
          </p:pic>
          <p:pic>
            <p:nvPicPr>
              <p:cNvPr id="20" name="圖片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995" y="4589985"/>
                <a:ext cx="9084733" cy="1251380"/>
              </a:xfrm>
              <a:prstGeom prst="rect">
                <a:avLst/>
              </a:prstGeom>
            </p:spPr>
          </p:pic>
        </p:grpSp>
        <p:grpSp>
          <p:nvGrpSpPr>
            <p:cNvPr id="4" name="群組 3"/>
            <p:cNvGrpSpPr/>
            <p:nvPr/>
          </p:nvGrpSpPr>
          <p:grpSpPr>
            <a:xfrm>
              <a:off x="182563" y="3131344"/>
              <a:ext cx="1628775" cy="2339974"/>
              <a:chOff x="398463" y="4224338"/>
              <a:chExt cx="1628775" cy="2339974"/>
            </a:xfrm>
          </p:grpSpPr>
          <p:sp>
            <p:nvSpPr>
              <p:cNvPr id="59396" name="Rectangle 1"/>
              <p:cNvSpPr>
                <a:spLocks noChangeArrowheads="1"/>
              </p:cNvSpPr>
              <p:nvPr/>
            </p:nvSpPr>
            <p:spPr bwMode="auto">
              <a:xfrm>
                <a:off x="1247723" y="4984227"/>
                <a:ext cx="482600" cy="287338"/>
              </a:xfrm>
              <a:prstGeom prst="rect">
                <a:avLst/>
              </a:prstGeom>
              <a:solidFill>
                <a:srgbClr val="CCECFF">
                  <a:alpha val="0"/>
                </a:srgbClr>
              </a:solidFill>
              <a:ln w="508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59397" name="Rectangle 3"/>
              <p:cNvSpPr>
                <a:spLocks noChangeArrowheads="1"/>
              </p:cNvSpPr>
              <p:nvPr/>
            </p:nvSpPr>
            <p:spPr bwMode="auto">
              <a:xfrm>
                <a:off x="1304925" y="6261099"/>
                <a:ext cx="722313" cy="303213"/>
              </a:xfrm>
              <a:prstGeom prst="rect">
                <a:avLst/>
              </a:prstGeom>
              <a:solidFill>
                <a:srgbClr val="CCECFF">
                  <a:alpha val="0"/>
                </a:srgbClr>
              </a:solidFill>
              <a:ln w="508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59398" name="直線圖說文字 3 (無框線) 5"/>
              <p:cNvSpPr>
                <a:spLocks/>
              </p:cNvSpPr>
              <p:nvPr/>
            </p:nvSpPr>
            <p:spPr bwMode="auto">
              <a:xfrm>
                <a:off x="554831" y="5473501"/>
                <a:ext cx="982663" cy="298450"/>
              </a:xfrm>
              <a:prstGeom prst="callout3">
                <a:avLst>
                  <a:gd name="adj1" fmla="val -77925"/>
                  <a:gd name="adj2" fmla="val 72191"/>
                  <a:gd name="adj3" fmla="val 47319"/>
                  <a:gd name="adj4" fmla="val -2921"/>
                  <a:gd name="adj5" fmla="val 58241"/>
                  <a:gd name="adj6" fmla="val -1968"/>
                  <a:gd name="adj7" fmla="val 319557"/>
                  <a:gd name="adj8" fmla="val 77284"/>
                </a:avLst>
              </a:prstGeom>
              <a:solidFill>
                <a:srgbClr val="CCECFF">
                  <a:alpha val="0"/>
                </a:srgbClr>
              </a:solidFill>
              <a:ln w="508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zh-TW" alt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或</a:t>
                </a:r>
                <a:endParaRPr lang="zh-HK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401" name="Rounded Rectangular Callout 1"/>
              <p:cNvSpPr>
                <a:spLocks noChangeArrowheads="1"/>
              </p:cNvSpPr>
              <p:nvPr/>
            </p:nvSpPr>
            <p:spPr bwMode="auto">
              <a:xfrm>
                <a:off x="398463" y="4224338"/>
                <a:ext cx="647700" cy="496887"/>
              </a:xfrm>
              <a:prstGeom prst="wedgeRoundRectCallout">
                <a:avLst>
                  <a:gd name="adj1" fmla="val 124032"/>
                  <a:gd name="adj2" fmla="val 69676"/>
                  <a:gd name="adj3" fmla="val 16667"/>
                </a:avLst>
              </a:prstGeom>
              <a:solidFill>
                <a:srgbClr val="CCECFF">
                  <a:alpha val="0"/>
                </a:srgbClr>
              </a:solidFill>
              <a:ln w="50800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zh-HK" altLang="en-US" sz="2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修改</a:t>
                </a:r>
                <a:r>
                  <a:rPr lang="zh-HK" altLang="en-US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p:grpSp>
      </p:grp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6613683" y="4249010"/>
            <a:ext cx="3271175" cy="151162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613" y="285750"/>
            <a:ext cx="7926387" cy="800100"/>
          </a:xfrm>
        </p:spPr>
        <p:txBody>
          <a:bodyPr/>
          <a:lstStyle/>
          <a:p>
            <a:pPr>
              <a:defRPr/>
            </a:pPr>
            <a:r>
              <a:rPr kumimoji="1" lang="zh-TW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準備</a:t>
            </a:r>
            <a:r>
              <a:rPr kumimoji="1"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工作</a:t>
            </a:r>
            <a:endParaRPr lang="zh-HK" altLang="en-US" dirty="0" smtClean="0">
              <a:solidFill>
                <a:schemeClr val="accent1">
                  <a:lumMod val="60000"/>
                  <a:lumOff val="40000"/>
                </a:schemeClr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2925" y="1674729"/>
            <a:ext cx="8383588" cy="49784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kumimoji="1" lang="zh-HK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更新 </a:t>
            </a:r>
            <a:r>
              <a:rPr kumimoji="1" lang="en-US" altLang="zh-TW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WebSAMS</a:t>
            </a: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zh-HK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至</a:t>
            </a: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最新</a:t>
            </a:r>
            <a:r>
              <a:rPr kumimoji="1" lang="zh-HK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版本</a:t>
            </a:r>
            <a:endParaRPr kumimoji="1" lang="en-US" altLang="zh-HK" sz="24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學校管理模組：策劃現學年或完成學年過渡</a:t>
            </a:r>
            <a:endParaRPr lang="en-US" altLang="zh-HK" sz="2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學校管理模組：編修班別資料 </a:t>
            </a: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— </a:t>
            </a:r>
            <a:r>
              <a:rPr kumimoji="1" lang="zh-HK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班本科目、跨班別科目</a:t>
            </a:r>
            <a:endParaRPr kumimoji="1" lang="en-US" altLang="zh-HK" sz="24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學生科目</a:t>
            </a: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Wingdings 2" panose="05020102010507070707" pitchFamily="18" charset="2"/>
              </a:rPr>
              <a:t>設定</a:t>
            </a:r>
            <a:endParaRPr kumimoji="1"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400050" lvl="1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(I)  </a:t>
            </a:r>
            <a:r>
              <a:rPr kumimoji="1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學生資料模組：</a:t>
            </a:r>
            <a:r>
              <a:rPr kumimoji="1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Wingdings 2" panose="05020102010507070707" pitchFamily="18" charset="2"/>
              </a:rPr>
              <a:t>設定</a:t>
            </a:r>
            <a:r>
              <a:rPr kumimoji="1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學生的選修科目</a:t>
            </a:r>
            <a:endParaRPr kumimoji="1"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AU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(II) </a:t>
            </a: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應用學習模組：</a:t>
            </a:r>
            <a:r>
              <a:rPr kumimoji="1" lang="zh-HK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使</a:t>
            </a: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用報告 </a:t>
            </a:r>
            <a:r>
              <a:rPr kumimoji="1"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(R-APL003, R-APL036)</a:t>
            </a:r>
          </a:p>
          <a:p>
            <a:pPr marL="0" indent="0" eaLnBrk="1" hangingPunct="1">
              <a:buClr>
                <a:schemeClr val="bg1"/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檢查應用學習科目的資料</a:t>
            </a:r>
            <a:endParaRPr kumimoji="1"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en-US" altLang="zh-HK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5.  </a:t>
            </a:r>
            <a:r>
              <a:rPr lang="zh-HK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在職家庭及學生資助事務</a:t>
            </a:r>
            <a:r>
              <a:rPr lang="zh-HK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處：已匯入最新資料檔</a:t>
            </a:r>
            <a:endParaRPr lang="zh-HK" alt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6.  </a:t>
            </a: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學生資料模組 </a:t>
            </a: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&gt; </a:t>
            </a: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資料上載：</a:t>
            </a:r>
            <a:r>
              <a:rPr kumimoji="1" lang="zh-HK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檢查及輸入</a:t>
            </a:r>
            <a:r>
              <a:rPr kumimoji="1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學生的個人資料</a:t>
            </a:r>
            <a:endParaRPr kumimoji="1"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2400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zh-TW" altLang="en-US" sz="2400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00050" lvl="1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AutoNum type="romanUcParenBoth"/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496888" y="1455738"/>
            <a:ext cx="909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修改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/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更新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及應考語言紀錄</a:t>
            </a:r>
          </a:p>
        </p:txBody>
      </p:sp>
      <p:sp>
        <p:nvSpPr>
          <p:cNvPr id="2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0" name="Text Box 19"/>
          <p:cNvSpPr txBox="1">
            <a:spLocks noChangeArrowheads="1"/>
          </p:cNvSpPr>
          <p:nvPr/>
        </p:nvSpPr>
        <p:spPr bwMode="auto">
          <a:xfrm>
            <a:off x="238654" y="3084989"/>
            <a:ext cx="3556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9" name="圖片 18"/>
          <p:cNvPicPr/>
          <p:nvPr/>
        </p:nvPicPr>
        <p:blipFill>
          <a:blip r:embed="rId2"/>
          <a:stretch>
            <a:fillRect/>
          </a:stretch>
        </p:blipFill>
        <p:spPr>
          <a:xfrm>
            <a:off x="668813" y="1945165"/>
            <a:ext cx="8924449" cy="464190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38351" y="2459515"/>
            <a:ext cx="9569158" cy="4641931"/>
            <a:chOff x="88610" y="3163888"/>
            <a:chExt cx="9569158" cy="4641931"/>
          </a:xfrm>
        </p:grpSpPr>
        <p:sp>
          <p:nvSpPr>
            <p:cNvPr id="60421" name="Oval 1"/>
            <p:cNvSpPr>
              <a:spLocks noChangeArrowheads="1"/>
            </p:cNvSpPr>
            <p:nvPr/>
          </p:nvSpPr>
          <p:spPr bwMode="auto">
            <a:xfrm>
              <a:off x="633413" y="3163888"/>
              <a:ext cx="376237" cy="1712912"/>
            </a:xfrm>
            <a:prstGeom prst="ellipse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60423" name="Rectangle 5"/>
            <p:cNvSpPr>
              <a:spLocks noChangeArrowheads="1"/>
            </p:cNvSpPr>
            <p:nvPr/>
          </p:nvSpPr>
          <p:spPr bwMode="auto">
            <a:xfrm>
              <a:off x="619071" y="6935443"/>
              <a:ext cx="618122" cy="496887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60424" name="Rounded Rectangular Callout 1"/>
            <p:cNvSpPr>
              <a:spLocks noChangeArrowheads="1"/>
            </p:cNvSpPr>
            <p:nvPr/>
          </p:nvSpPr>
          <p:spPr bwMode="auto">
            <a:xfrm>
              <a:off x="2824163" y="7143831"/>
              <a:ext cx="5132388" cy="661988"/>
            </a:xfrm>
            <a:prstGeom prst="wedgeRoundRectCallout">
              <a:avLst>
                <a:gd name="adj1" fmla="val -54740"/>
                <a:gd name="adj2" fmla="val -259850"/>
                <a:gd name="adj3" fmla="val 16667"/>
              </a:avLst>
            </a:prstGeom>
            <a:solidFill>
              <a:srgbClr val="CCECFF">
                <a:alpha val="1176"/>
              </a:srgbClr>
            </a:solidFill>
            <a:ln w="50800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en-US" altLang="zh-TW" sz="2000" dirty="0">
                <a:solidFill>
                  <a:srgbClr val="0000FF"/>
                </a:solidFill>
              </a:endParaRPr>
            </a:p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en-US" altLang="zh-TW" sz="2000" dirty="0">
                <a:solidFill>
                  <a:srgbClr val="0000FF"/>
                </a:solidFill>
              </a:endParaRPr>
            </a:p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zh-TW" altLang="en-US" sz="2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可分別尋找出校本設定科目進行修改或新增</a:t>
              </a:r>
              <a:endParaRPr lang="en-US" altLang="zh-TW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en-US" altLang="zh-TW" sz="2000" dirty="0">
                <a:solidFill>
                  <a:srgbClr val="0000FF"/>
                </a:solidFill>
              </a:endParaRPr>
            </a:p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60425" name="Straight Connector 27647"/>
            <p:cNvCxnSpPr>
              <a:cxnSpLocks noChangeShapeType="1"/>
            </p:cNvCxnSpPr>
            <p:nvPr/>
          </p:nvCxnSpPr>
          <p:spPr bwMode="auto">
            <a:xfrm flipH="1">
              <a:off x="6500284" y="5631470"/>
              <a:ext cx="1046109" cy="416905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6" name="Straight Connector 27649"/>
            <p:cNvCxnSpPr>
              <a:cxnSpLocks noChangeShapeType="1"/>
            </p:cNvCxnSpPr>
            <p:nvPr/>
          </p:nvCxnSpPr>
          <p:spPr bwMode="auto">
            <a:xfrm>
              <a:off x="6730417" y="3855058"/>
              <a:ext cx="815975" cy="1309687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28" name="Text Box 19"/>
            <p:cNvSpPr txBox="1">
              <a:spLocks noChangeArrowheads="1"/>
            </p:cNvSpPr>
            <p:nvPr/>
          </p:nvSpPr>
          <p:spPr bwMode="auto">
            <a:xfrm>
              <a:off x="7546392" y="5169508"/>
              <a:ext cx="444500" cy="461962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0429" name="Text Box 19"/>
            <p:cNvSpPr txBox="1">
              <a:spLocks noChangeArrowheads="1"/>
            </p:cNvSpPr>
            <p:nvPr/>
          </p:nvSpPr>
          <p:spPr bwMode="auto">
            <a:xfrm>
              <a:off x="88610" y="6393024"/>
              <a:ext cx="444500" cy="461962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0431" name="Text Box 19"/>
            <p:cNvSpPr txBox="1">
              <a:spLocks noChangeArrowheads="1"/>
            </p:cNvSpPr>
            <p:nvPr/>
          </p:nvSpPr>
          <p:spPr bwMode="auto">
            <a:xfrm>
              <a:off x="3444055" y="4566628"/>
              <a:ext cx="444500" cy="461963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0432" name="Rectangle 5"/>
            <p:cNvSpPr>
              <a:spLocks noChangeArrowheads="1"/>
            </p:cNvSpPr>
            <p:nvPr/>
          </p:nvSpPr>
          <p:spPr bwMode="auto">
            <a:xfrm>
              <a:off x="5335059" y="3419844"/>
              <a:ext cx="4322709" cy="43815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60433" name="Rectangle 5"/>
            <p:cNvSpPr>
              <a:spLocks noChangeArrowheads="1"/>
            </p:cNvSpPr>
            <p:nvPr/>
          </p:nvSpPr>
          <p:spPr bwMode="auto">
            <a:xfrm>
              <a:off x="5335059" y="5370355"/>
              <a:ext cx="1165225" cy="1055687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943811" y="2469040"/>
            <a:ext cx="2401942" cy="246406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447675" y="1487488"/>
            <a:ext cx="932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修改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/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更新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聯</a:t>
            </a:r>
            <a:r>
              <a:rPr kumimoji="1" lang="zh-TW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及應考語言紀錄</a:t>
            </a: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圖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447675" y="2278718"/>
            <a:ext cx="8946582" cy="4350936"/>
          </a:xfrm>
          <a:prstGeom prst="rect">
            <a:avLst/>
          </a:prstGeom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96729" y="2321360"/>
            <a:ext cx="1714609" cy="43377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1445" name="矩形 1"/>
          <p:cNvSpPr>
            <a:spLocks noChangeArrowheads="1"/>
          </p:cNvSpPr>
          <p:nvPr/>
        </p:nvSpPr>
        <p:spPr bwMode="auto">
          <a:xfrm>
            <a:off x="272532" y="5309546"/>
            <a:ext cx="9296867" cy="73799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458788" y="1416050"/>
            <a:ext cx="931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修改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/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更新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</a:t>
            </a:r>
            <a:r>
              <a:rPr kumimoji="1" lang="zh-TW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及應考語言紀錄</a:t>
            </a: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xplosion 1 12"/>
          <p:cNvSpPr/>
          <p:nvPr/>
        </p:nvSpPr>
        <p:spPr bwMode="auto">
          <a:xfrm rot="1123046">
            <a:off x="7912235" y="456581"/>
            <a:ext cx="1944914" cy="1683657"/>
          </a:xfrm>
          <a:prstGeom prst="irregularSeal1">
            <a:avLst/>
          </a:prstGeom>
          <a:solidFill>
            <a:srgbClr val="FFC000">
              <a:alpha val="0"/>
            </a:srgbClr>
          </a:solidFill>
          <a:ln w="28575" cap="flat" cmpd="sng" algn="ctr">
            <a:solidFill>
              <a:srgbClr val="0CF459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3200" dirty="0" smtClean="0">
                <a:ln>
                  <a:solidFill>
                    <a:srgbClr val="0CF459"/>
                  </a:solidFill>
                </a:ln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</a:t>
            </a:r>
            <a:endParaRPr kumimoji="0" lang="zh-HK" altLang="en-US" sz="3200" b="1" i="0" u="none" strike="noStrike" cap="none" normalizeH="0" baseline="0" dirty="0" smtClean="0">
              <a:ln>
                <a:solidFill>
                  <a:srgbClr val="0CF459"/>
                </a:solidFill>
              </a:ln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58788" y="2140927"/>
            <a:ext cx="8742362" cy="4467836"/>
            <a:chOff x="458788" y="2140927"/>
            <a:chExt cx="8742362" cy="4467836"/>
          </a:xfrm>
        </p:grpSpPr>
        <p:pic>
          <p:nvPicPr>
            <p:cNvPr id="6247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8" y="2140927"/>
              <a:ext cx="8742362" cy="4467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0" name="矩形 1"/>
            <p:cNvSpPr>
              <a:spLocks noChangeArrowheads="1"/>
            </p:cNvSpPr>
            <p:nvPr/>
          </p:nvSpPr>
          <p:spPr bwMode="auto">
            <a:xfrm>
              <a:off x="2808288" y="5815013"/>
              <a:ext cx="603250" cy="314325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62471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3411538" y="4593021"/>
              <a:ext cx="1097400" cy="1379155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Rounded Rectangular Callout 1"/>
            <p:cNvSpPr>
              <a:spLocks noChangeArrowheads="1"/>
            </p:cNvSpPr>
            <p:nvPr/>
          </p:nvSpPr>
          <p:spPr bwMode="auto">
            <a:xfrm>
              <a:off x="5192488" y="5972175"/>
              <a:ext cx="1825625" cy="504825"/>
            </a:xfrm>
            <a:prstGeom prst="wedgeRoundRectCallout">
              <a:avLst>
                <a:gd name="adj1" fmla="val -141046"/>
                <a:gd name="adj2" fmla="val -31519"/>
                <a:gd name="adj3" fmla="val 16667"/>
              </a:avLst>
            </a:prstGeom>
            <a:solidFill>
              <a:srgbClr val="CCECFF">
                <a:alpha val="0"/>
              </a:srgbClr>
            </a:solidFill>
            <a:ln w="50800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zh-TW" altLang="en-US" sz="2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刪除及重設</a:t>
              </a:r>
              <a:endParaRPr lang="zh-HK" alt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3817335" y="4185262"/>
              <a:ext cx="2025199" cy="290486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FF0000"/>
                </a:solidFill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6126" y="4574728"/>
              <a:ext cx="629973" cy="34290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6126" y="5383295"/>
              <a:ext cx="629973" cy="3429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993" y="4574728"/>
              <a:ext cx="236274" cy="365572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293" y="5387528"/>
              <a:ext cx="236274" cy="365572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6126" y="4982940"/>
              <a:ext cx="723900" cy="342594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759" y="4982939"/>
              <a:ext cx="274374" cy="355293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033" y="3350683"/>
            <a:ext cx="728134" cy="32460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181" y="3761317"/>
            <a:ext cx="709612" cy="32460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414" y="4171950"/>
            <a:ext cx="709612" cy="32460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7" y="3757083"/>
            <a:ext cx="246855" cy="35348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70" y="3354917"/>
            <a:ext cx="246855" cy="35348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70" y="4163483"/>
            <a:ext cx="246855" cy="35348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238" y="3341769"/>
            <a:ext cx="298495" cy="17077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771" y="3354469"/>
            <a:ext cx="298495" cy="170775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04" y="3346003"/>
            <a:ext cx="1733596" cy="170775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371" y="3354469"/>
            <a:ext cx="298495" cy="17077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771" y="3350236"/>
            <a:ext cx="298495" cy="170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19100" y="1411288"/>
            <a:ext cx="92424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r>
              <a:rPr kumimoji="1"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	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校本</a:t>
            </a:r>
            <a:r>
              <a:rPr kumimoji="1"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科目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聯繫中學文憑試科目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kumimoji="1"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並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沒有任何分卷</a:t>
            </a:r>
            <a:endParaRPr kumimoji="1" lang="en-US" altLang="zh-TW" sz="2400" b="0" dirty="0">
              <a:solidFill>
                <a:schemeClr val="tx1"/>
              </a:solidFill>
              <a:latin typeface="新細明體" panose="02020500000000000000" pitchFamily="18" charset="-12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例如：</a:t>
            </a: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(A) 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中六經濟    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(B) 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任何  </a:t>
            </a: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 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(C)</a:t>
            </a: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經濟</a:t>
            </a:r>
            <a:endParaRPr kumimoji="1" lang="en-US" altLang="zh-TW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grpSp>
        <p:nvGrpSpPr>
          <p:cNvPr id="63492" name="群組 2"/>
          <p:cNvGrpSpPr>
            <a:grpSpLocks/>
          </p:cNvGrpSpPr>
          <p:nvPr/>
        </p:nvGrpSpPr>
        <p:grpSpPr bwMode="auto">
          <a:xfrm>
            <a:off x="644525" y="2978150"/>
            <a:ext cx="8791575" cy="3951288"/>
            <a:chOff x="1131888" y="2935288"/>
            <a:chExt cx="8791575" cy="3951287"/>
          </a:xfrm>
        </p:grpSpPr>
        <p:pic>
          <p:nvPicPr>
            <p:cNvPr id="6349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23428" r="25049" b="10291"/>
            <a:stretch>
              <a:fillRect/>
            </a:stretch>
          </p:blipFill>
          <p:spPr bwMode="auto">
            <a:xfrm>
              <a:off x="1131888" y="2935288"/>
              <a:ext cx="8791575" cy="395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0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225" y="3906838"/>
              <a:ext cx="8064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1" name="橢圓 5"/>
            <p:cNvSpPr>
              <a:spLocks noChangeArrowheads="1"/>
            </p:cNvSpPr>
            <p:nvPr/>
          </p:nvSpPr>
          <p:spPr bwMode="auto">
            <a:xfrm>
              <a:off x="6454530" y="3887789"/>
              <a:ext cx="320919" cy="312851"/>
            </a:xfrm>
            <a:prstGeom prst="ellipse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4" name="矩形 1"/>
          <p:cNvSpPr>
            <a:spLocks noChangeArrowheads="1"/>
          </p:cNvSpPr>
          <p:nvPr/>
        </p:nvSpPr>
        <p:spPr bwMode="auto">
          <a:xfrm>
            <a:off x="2033588" y="5246688"/>
            <a:ext cx="276225" cy="27781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3495" name="矩形 1"/>
          <p:cNvSpPr>
            <a:spLocks noChangeArrowheads="1"/>
          </p:cNvSpPr>
          <p:nvPr/>
        </p:nvSpPr>
        <p:spPr bwMode="auto">
          <a:xfrm>
            <a:off x="1582738" y="3949700"/>
            <a:ext cx="358775" cy="29368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3496" name="矩形 1"/>
          <p:cNvSpPr>
            <a:spLocks noChangeArrowheads="1"/>
          </p:cNvSpPr>
          <p:nvPr/>
        </p:nvSpPr>
        <p:spPr bwMode="auto">
          <a:xfrm>
            <a:off x="2619375" y="6581775"/>
            <a:ext cx="276225" cy="27781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3497" name="橢圓 5"/>
          <p:cNvSpPr>
            <a:spLocks noChangeArrowheads="1"/>
          </p:cNvSpPr>
          <p:nvPr/>
        </p:nvSpPr>
        <p:spPr bwMode="auto">
          <a:xfrm>
            <a:off x="5916613" y="5254625"/>
            <a:ext cx="322262" cy="312738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3498" name="橢圓 5"/>
          <p:cNvSpPr>
            <a:spLocks noChangeArrowheads="1"/>
          </p:cNvSpPr>
          <p:nvPr/>
        </p:nvSpPr>
        <p:spPr bwMode="auto">
          <a:xfrm>
            <a:off x="5756275" y="6616700"/>
            <a:ext cx="322263" cy="312738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64515" name="群組 2"/>
          <p:cNvGrpSpPr>
            <a:grpSpLocks/>
          </p:cNvGrpSpPr>
          <p:nvPr/>
        </p:nvGrpSpPr>
        <p:grpSpPr bwMode="auto">
          <a:xfrm>
            <a:off x="427038" y="2941904"/>
            <a:ext cx="9102725" cy="3997325"/>
            <a:chOff x="942975" y="2887663"/>
            <a:chExt cx="8791575" cy="3997325"/>
          </a:xfrm>
        </p:grpSpPr>
        <p:pic>
          <p:nvPicPr>
            <p:cNvPr id="6452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23428" r="25049" b="10291"/>
            <a:stretch>
              <a:fillRect/>
            </a:stretch>
          </p:blipFill>
          <p:spPr bwMode="auto">
            <a:xfrm>
              <a:off x="942975" y="2887663"/>
              <a:ext cx="8791575" cy="395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063" y="3844925"/>
              <a:ext cx="817562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063" y="5183188"/>
              <a:ext cx="8175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063" y="6516688"/>
              <a:ext cx="8175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31" name="Text Box 19"/>
            <p:cNvSpPr txBox="1">
              <a:spLocks noChangeArrowheads="1"/>
            </p:cNvSpPr>
            <p:nvPr/>
          </p:nvSpPr>
          <p:spPr bwMode="auto">
            <a:xfrm rot="10800000" flipV="1">
              <a:off x="8440738" y="3781425"/>
              <a:ext cx="5953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en-US" altLang="zh-TW" sz="180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6453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600" y="5057775"/>
              <a:ext cx="5969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600" y="6391275"/>
              <a:ext cx="5969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34" name="菱形 2"/>
            <p:cNvSpPr>
              <a:spLocks noChangeArrowheads="1"/>
            </p:cNvSpPr>
            <p:nvPr/>
          </p:nvSpPr>
          <p:spPr bwMode="auto">
            <a:xfrm>
              <a:off x="8385867" y="3667527"/>
              <a:ext cx="619750" cy="673769"/>
            </a:xfrm>
            <a:prstGeom prst="diamond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427038" y="1358900"/>
            <a:ext cx="9690100" cy="14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及應考語言的</a:t>
            </a:r>
            <a:r>
              <a:rPr kumimoji="1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注意事項</a:t>
            </a:r>
            <a:endParaRPr kumimoji="1" lang="en-US" altLang="zh-TW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	</a:t>
            </a:r>
            <a:r>
              <a:rPr kumimoji="1"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校本科目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分卷</a:t>
            </a:r>
            <a:r>
              <a:rPr kumimoji="1" lang="en-US" altLang="zh-TW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只需聯繫中學文憑試科目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分卷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例如：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中六宗教  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(B)</a:t>
            </a: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任何   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(C)</a:t>
            </a: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倫理與宗教   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(D)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單元一：佛教</a:t>
            </a:r>
            <a:endParaRPr kumimoji="1" lang="en-US" altLang="zh-TW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2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9" name="矩形 1"/>
          <p:cNvSpPr>
            <a:spLocks noChangeArrowheads="1"/>
          </p:cNvSpPr>
          <p:nvPr/>
        </p:nvSpPr>
        <p:spPr bwMode="auto">
          <a:xfrm>
            <a:off x="1363579" y="3753853"/>
            <a:ext cx="457284" cy="56147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0" name="矩形 1"/>
          <p:cNvSpPr>
            <a:spLocks noChangeArrowheads="1"/>
          </p:cNvSpPr>
          <p:nvPr/>
        </p:nvSpPr>
        <p:spPr bwMode="auto">
          <a:xfrm>
            <a:off x="1828800" y="5085347"/>
            <a:ext cx="513347" cy="49730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1" name="矩形 1"/>
          <p:cNvSpPr>
            <a:spLocks noChangeArrowheads="1"/>
          </p:cNvSpPr>
          <p:nvPr/>
        </p:nvSpPr>
        <p:spPr bwMode="auto">
          <a:xfrm>
            <a:off x="2342147" y="6416842"/>
            <a:ext cx="534404" cy="54543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2" name="橢圓 5"/>
          <p:cNvSpPr>
            <a:spLocks noChangeArrowheads="1"/>
          </p:cNvSpPr>
          <p:nvPr/>
        </p:nvSpPr>
        <p:spPr bwMode="auto">
          <a:xfrm>
            <a:off x="5919538" y="3789363"/>
            <a:ext cx="454276" cy="509921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3" name="橢圓 5"/>
          <p:cNvSpPr>
            <a:spLocks noChangeArrowheads="1"/>
          </p:cNvSpPr>
          <p:nvPr/>
        </p:nvSpPr>
        <p:spPr bwMode="auto">
          <a:xfrm>
            <a:off x="5823284" y="5089525"/>
            <a:ext cx="472741" cy="525212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4" name="橢圓 5"/>
          <p:cNvSpPr>
            <a:spLocks noChangeArrowheads="1"/>
          </p:cNvSpPr>
          <p:nvPr/>
        </p:nvSpPr>
        <p:spPr bwMode="auto">
          <a:xfrm>
            <a:off x="5678906" y="6473825"/>
            <a:ext cx="534570" cy="488449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5" name="菱形 2"/>
          <p:cNvSpPr>
            <a:spLocks noChangeArrowheads="1"/>
          </p:cNvSpPr>
          <p:nvPr/>
        </p:nvSpPr>
        <p:spPr bwMode="auto">
          <a:xfrm>
            <a:off x="8197517" y="4991099"/>
            <a:ext cx="692484" cy="607595"/>
          </a:xfrm>
          <a:prstGeom prst="diamond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6" name="菱形 2"/>
          <p:cNvSpPr>
            <a:spLocks noChangeArrowheads="1"/>
          </p:cNvSpPr>
          <p:nvPr/>
        </p:nvSpPr>
        <p:spPr bwMode="auto">
          <a:xfrm>
            <a:off x="8181474" y="6327774"/>
            <a:ext cx="706939" cy="634499"/>
          </a:xfrm>
          <a:prstGeom prst="diamond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08000" y="1438275"/>
            <a:ext cx="9226550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 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增新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修改以下學校科目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(School Subject) 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與中學文憑考試</a:t>
            </a:r>
            <a:r>
              <a:rPr kumimoji="1" lang="zh-TW" altLang="zh-HK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科目</a:t>
            </a:r>
            <a:endParaRPr kumimoji="1" lang="en-US" altLang="zh-TW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相應的</a:t>
            </a:r>
            <a:r>
              <a:rPr kumimoji="1" lang="zh-TW" altLang="zh-HK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聯繫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紀錄</a:t>
            </a:r>
            <a:endParaRPr kumimoji="1" lang="en-US" altLang="zh-TW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數學（必修部分、單元一、單元二</a:t>
            </a: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）</a:t>
            </a:r>
            <a:endParaRPr kumimoji="1" lang="en-US" altLang="zh-TW" sz="20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1389063"/>
            <a:ext cx="95345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數學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（</a:t>
            </a:r>
            <a:r>
              <a:rPr kumimoji="1"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22S 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必修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部分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、</a:t>
            </a:r>
            <a:r>
              <a:rPr kumimoji="1"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23S 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單元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一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、</a:t>
            </a:r>
            <a:r>
              <a:rPr kumimoji="1"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24S 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單元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二）</a:t>
            </a:r>
            <a:endParaRPr kumimoji="1"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7588" name="Rectangle 1"/>
          <p:cNvSpPr>
            <a:spLocks noChangeArrowheads="1"/>
          </p:cNvSpPr>
          <p:nvPr/>
        </p:nvSpPr>
        <p:spPr bwMode="auto">
          <a:xfrm>
            <a:off x="866775" y="2503488"/>
            <a:ext cx="417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HK" altLang="en-US" sz="2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班本科目</a:t>
            </a:r>
            <a:r>
              <a:rPr kumimoji="1" lang="en-US" altLang="zh-HK" sz="2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TW" altLang="en-US" sz="2400" b="0" dirty="0">
                <a:solidFill>
                  <a:srgbClr val="0000FF"/>
                </a:solidFill>
              </a:rPr>
              <a:t>跨班別</a:t>
            </a:r>
            <a:r>
              <a:rPr lang="zh-HK" altLang="en-US" sz="2400" b="0" dirty="0">
                <a:solidFill>
                  <a:srgbClr val="0000FF"/>
                </a:solidFill>
              </a:rPr>
              <a:t>科目</a:t>
            </a:r>
          </a:p>
          <a:p>
            <a:pPr eaLnBrk="1" hangingPunct="1">
              <a:buClr>
                <a:srgbClr val="FFFFFF"/>
              </a:buClr>
              <a:buSzPct val="100000"/>
              <a:buFont typeface="Wingdings" panose="05000000000000000000" pitchFamily="2" charset="2"/>
              <a:buNone/>
            </a:pPr>
            <a:endParaRPr lang="en-US" altLang="zh-HK" sz="2000" dirty="0">
              <a:solidFill>
                <a:srgbClr val="0000FF"/>
              </a:solidFill>
            </a:endParaRPr>
          </a:p>
        </p:txBody>
      </p:sp>
      <p:pic>
        <p:nvPicPr>
          <p:cNvPr id="67589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"/>
          <a:stretch>
            <a:fillRect/>
          </a:stretch>
        </p:blipFill>
        <p:spPr bwMode="auto">
          <a:xfrm>
            <a:off x="542925" y="3311525"/>
            <a:ext cx="84550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-269875" y="1379538"/>
            <a:ext cx="9790113" cy="373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TW" altLang="zh-H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  如使用數學科的新增高中科目代碼</a:t>
            </a:r>
            <a:endParaRPr kumimoji="1" lang="en-US" altLang="zh-TW" b="0" dirty="0" smtClean="0">
              <a:solidFill>
                <a:schemeClr val="tx1"/>
              </a:solidFill>
              <a:latin typeface="新細明體" panose="02020500000000000000" pitchFamily="18" charset="-120"/>
              <a:cs typeface="Tahoma" panose="020B0604030504040204" pitchFamily="34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代碼 </a:t>
            </a:r>
            <a:r>
              <a:rPr kumimoji="1"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kumimoji="1" lang="en-US" altLang="zh-TW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kumimoji="1"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只適合中一至中三用</a:t>
            </a:r>
            <a:endParaRPr kumimoji="1" lang="en-US" altLang="zh-TW" b="0" dirty="0" smtClean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HK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聯繫</a:t>
            </a:r>
            <a:r>
              <a:rPr kumimoji="1"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配對相約於</a:t>
            </a:r>
            <a:endParaRPr kumimoji="1" lang="en-US" altLang="zh-TW" b="0" dirty="0" smtClean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kumimoji="1" lang="en-US" altLang="zh-TW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</a:t>
            </a:r>
            <a:r>
              <a:rPr kumimoji="1"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22S</a:t>
            </a:r>
            <a:r>
              <a:rPr kumimoji="1" lang="en-US" altLang="zh-TW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&gt;&gt;  </a:t>
            </a:r>
            <a:r>
              <a:rPr kumimoji="1"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數學</a:t>
            </a:r>
            <a:r>
              <a:rPr kumimoji="1" lang="zh-TW" altLang="en-US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（必修部份）</a:t>
            </a:r>
            <a:endParaRPr kumimoji="1" lang="en-US" altLang="zh-TW" dirty="0" smtClean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kumimoji="1" lang="en-US" altLang="zh-TW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</a:t>
            </a:r>
            <a:r>
              <a:rPr kumimoji="1"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23S</a:t>
            </a:r>
            <a:r>
              <a:rPr kumimoji="1" lang="en-US" altLang="zh-TW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&gt;&gt;  </a:t>
            </a:r>
            <a:r>
              <a:rPr kumimoji="1"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數學</a:t>
            </a:r>
            <a:r>
              <a:rPr kumimoji="1" lang="zh-TW" altLang="en-US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（延伸部份</a:t>
            </a:r>
            <a:r>
              <a:rPr kumimoji="1" lang="en-US" altLang="zh-TW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–</a:t>
            </a:r>
            <a:r>
              <a:rPr kumimoji="1" lang="zh-TW" altLang="en-US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單元一）</a:t>
            </a:r>
            <a:r>
              <a:rPr kumimoji="1" lang="en-US" altLang="zh-TW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          </a:t>
            </a: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kumimoji="1" lang="en-US" altLang="zh-TW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</a:t>
            </a:r>
            <a:r>
              <a:rPr kumimoji="1"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24S</a:t>
            </a:r>
            <a:r>
              <a:rPr kumimoji="1" lang="en-US" altLang="zh-TW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&gt;&gt;  </a:t>
            </a:r>
            <a:r>
              <a:rPr kumimoji="1"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數學</a:t>
            </a:r>
            <a:r>
              <a:rPr kumimoji="1" lang="zh-TW" altLang="en-US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（延伸部份</a:t>
            </a:r>
            <a:r>
              <a:rPr kumimoji="1" lang="en-US" altLang="zh-TW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–</a:t>
            </a:r>
            <a:r>
              <a:rPr kumimoji="1" lang="zh-TW" altLang="en-US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單元二）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2000" b="0" dirty="0" smtClean="0">
              <a:solidFill>
                <a:srgbClr val="0000FF"/>
              </a:solidFill>
              <a:latin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kumimoji="1" lang="en-US" altLang="zh-TW" sz="2400" b="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542925" y="1524000"/>
            <a:ext cx="89916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zh-H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46088" indent="-446088"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(IV)  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增新</a:t>
            </a:r>
            <a:r>
              <a:rPr kumimoji="1" lang="en-US" altLang="zh-TW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修改以下學校科目</a:t>
            </a:r>
            <a:r>
              <a:rPr kumimoji="1" lang="en-US" altLang="zh-TW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分卷</a:t>
            </a:r>
            <a:r>
              <a:rPr kumimoji="1" lang="en-US" altLang="zh-TW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(School Subject / Component)</a:t>
            </a:r>
            <a:br>
              <a:rPr kumimoji="1" lang="en-US" altLang="zh-TW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kumimoji="1" lang="en-US" altLang="zh-TW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與中學文憑</a:t>
            </a:r>
            <a:r>
              <a:rPr kumimoji="1" lang="zh-TW" altLang="zh-HK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科目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分卷</a:t>
            </a:r>
            <a:r>
              <a:rPr kumimoji="1" lang="en-US" altLang="zh-TW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(HKDSE Paper)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相應的</a:t>
            </a:r>
            <a:r>
              <a:rPr kumimoji="1" lang="zh-TW" altLang="zh-HK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聯繫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紀錄</a:t>
            </a:r>
            <a:endParaRPr kumimoji="1" lang="en-US" altLang="zh-TW" sz="24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0" dirty="0" smtClean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kumimoji="1" lang="en-US" altLang="zh-TW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41N</a:t>
            </a:r>
            <a:r>
              <a:rPr kumimoji="1" lang="en-US" altLang="zh-TW" sz="2000" b="0" dirty="0" smtClean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kumimoji="1" lang="zh-TW" altLang="en-US" sz="2000" b="0" dirty="0" smtClean="0">
                <a:solidFill>
                  <a:schemeClr val="tx1"/>
                </a:solidFill>
                <a:latin typeface="Tahoma" panose="020B0604030504040204" pitchFamily="34" charset="0"/>
              </a:rPr>
              <a:t>倫理與</a:t>
            </a:r>
            <a:r>
              <a:rPr kumimoji="1" lang="zh-TW" altLang="en-US" sz="2000" b="0" dirty="0">
                <a:solidFill>
                  <a:schemeClr val="tx1"/>
                </a:solidFill>
                <a:latin typeface="Tahoma" panose="020B0604030504040204" pitchFamily="34" charset="0"/>
              </a:rPr>
              <a:t>宗教</a:t>
            </a:r>
            <a:r>
              <a:rPr kumimoji="1" lang="zh-TW" altLang="en-US" sz="2000" dirty="0">
                <a:solidFill>
                  <a:schemeClr val="tx1"/>
                </a:solidFill>
                <a:latin typeface="Tahoma" panose="020B0604030504040204" pitchFamily="34" charset="0"/>
              </a:rPr>
              <a:t>（佛教</a:t>
            </a:r>
            <a:r>
              <a:rPr kumimoji="1" lang="zh-TW" altLang="en-US" sz="2000" dirty="0" smtClean="0">
                <a:solidFill>
                  <a:schemeClr val="tx1"/>
                </a:solidFill>
                <a:latin typeface="Tahoma" panose="020B0604030504040204" pitchFamily="34" charset="0"/>
              </a:rPr>
              <a:t>、基督</a:t>
            </a:r>
            <a:r>
              <a:rPr kumimoji="1" lang="zh-TW" altLang="en-US" sz="2000" dirty="0">
                <a:solidFill>
                  <a:schemeClr val="tx1"/>
                </a:solidFill>
                <a:latin typeface="Tahoma" panose="020B0604030504040204" pitchFamily="34" charset="0"/>
              </a:rPr>
              <a:t>宗教）</a:t>
            </a:r>
            <a:endParaRPr kumimoji="1" lang="en-US" altLang="zh-TW" sz="20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11N </a:t>
            </a:r>
            <a:r>
              <a:rPr kumimoji="1" lang="zh-TW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企業、會計與財務</a:t>
            </a: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概論 </a:t>
            </a:r>
            <a:r>
              <a:rPr kumimoji="1"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（二</a:t>
            </a:r>
            <a:r>
              <a:rPr kumimoji="1"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甲、二</a:t>
            </a:r>
            <a:r>
              <a:rPr kumimoji="1"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乙）</a:t>
            </a:r>
            <a:endParaRPr kumimoji="1"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83S </a:t>
            </a:r>
            <a:r>
              <a:rPr kumimoji="1" lang="zh-TW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視覺</a:t>
            </a: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藝術</a:t>
            </a:r>
            <a:r>
              <a:rPr kumimoji="1"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（視覺</a:t>
            </a:r>
            <a:r>
              <a:rPr kumimoji="1"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形式表達主題、</a:t>
            </a:r>
            <a:r>
              <a:rPr kumimoji="1"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設計）</a:t>
            </a:r>
            <a:endParaRPr kumimoji="1"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81N </a:t>
            </a:r>
            <a:r>
              <a:rPr kumimoji="1" lang="zh-TW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資訊及通訊科技</a:t>
            </a:r>
            <a:endParaRPr kumimoji="1"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en-US" altLang="zh-TW" sz="2400" b="0" dirty="0" smtClean="0">
                <a:solidFill>
                  <a:schemeClr val="tx1"/>
                </a:solidFill>
                <a:latin typeface="Tahoma" panose="020B0604030504040204" pitchFamily="34" charset="0"/>
              </a:rPr>
              <a:t>     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en-US" altLang="zh-TW" sz="2400" b="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kumimoji="1" lang="en-US" altLang="zh-TW" sz="2400" b="0" dirty="0" smtClean="0">
                <a:solidFill>
                  <a:schemeClr val="tx1"/>
                </a:solidFill>
                <a:latin typeface="Tahoma" panose="020B0604030504040204" pitchFamily="34" charset="0"/>
              </a:rPr>
              <a:t>   </a:t>
            </a:r>
            <a:r>
              <a:rPr kumimoji="1"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特別注意：</a:t>
            </a:r>
            <a:endParaRPr kumimoji="1" lang="en-US" altLang="zh-TW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31N </a:t>
            </a:r>
            <a:r>
              <a:rPr kumimoji="1" lang="zh-TW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設計與應用科技</a:t>
            </a:r>
            <a:r>
              <a:rPr kumimoji="1"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（二甲、二乙、二丙、二丁、二戊）</a:t>
            </a:r>
            <a:endParaRPr kumimoji="1"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71463"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　    </a:t>
            </a:r>
            <a:r>
              <a:rPr kumimoji="1"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只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可</a:t>
            </a:r>
            <a:r>
              <a:rPr kumimoji="1" lang="zh-TW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選取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兩份</a:t>
            </a:r>
            <a:r>
              <a:rPr kumimoji="1" lang="zh-HK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分卷</a:t>
            </a:r>
            <a:endParaRPr kumimoji="1" lang="en-US" altLang="zh-TW" sz="20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2400" b="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kumimoji="1" lang="en-US" altLang="zh-TW" sz="2400" b="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952500" y="2978150"/>
            <a:ext cx="856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>
                <a:solidFill>
                  <a:schemeClr val="tx1"/>
                </a:solidFill>
              </a:rPr>
              <a:t>同一時段考，</a:t>
            </a:r>
            <a:r>
              <a:rPr lang="zh-TW" altLang="en-US" sz="2400">
                <a:solidFill>
                  <a:srgbClr val="FF0000"/>
                </a:solidFill>
              </a:rPr>
              <a:t>只能</a:t>
            </a:r>
            <a:r>
              <a:rPr lang="zh-TW" altLang="en-US" sz="2000">
                <a:solidFill>
                  <a:schemeClr val="tx1"/>
                </a:solidFill>
              </a:rPr>
              <a:t>選其中</a:t>
            </a:r>
            <a:r>
              <a:rPr lang="zh-TW" altLang="en-US" sz="2400">
                <a:solidFill>
                  <a:srgbClr val="FF0000"/>
                </a:solidFill>
              </a:rPr>
              <a:t>一</a:t>
            </a:r>
            <a:r>
              <a:rPr kumimoji="1" lang="zh-TW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份</a:t>
            </a:r>
            <a:r>
              <a:rPr lang="zh-TW" altLang="en-US" sz="2000">
                <a:solidFill>
                  <a:schemeClr val="tx1"/>
                </a:solidFill>
              </a:rPr>
              <a:t>分卷</a:t>
            </a:r>
            <a:endParaRPr lang="zh-HK" altLang="en-US" sz="2000">
              <a:solidFill>
                <a:schemeClr val="tx1"/>
              </a:solidFill>
            </a:endParaRPr>
          </a:p>
        </p:txBody>
      </p:sp>
      <p:pic>
        <p:nvPicPr>
          <p:cNvPr id="72708" name="圖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t="48434" b="34578"/>
          <a:stretch>
            <a:fillRect/>
          </a:stretch>
        </p:blipFill>
        <p:spPr bwMode="auto">
          <a:xfrm>
            <a:off x="525463" y="3654425"/>
            <a:ext cx="8648700" cy="197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矩形 1"/>
          <p:cNvSpPr>
            <a:spLocks noChangeArrowheads="1"/>
          </p:cNvSpPr>
          <p:nvPr/>
        </p:nvSpPr>
        <p:spPr bwMode="auto">
          <a:xfrm>
            <a:off x="6105525" y="4641850"/>
            <a:ext cx="3162300" cy="44028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72710" name="矩形 2"/>
          <p:cNvSpPr>
            <a:spLocks noChangeArrowheads="1"/>
          </p:cNvSpPr>
          <p:nvPr/>
        </p:nvSpPr>
        <p:spPr bwMode="auto">
          <a:xfrm>
            <a:off x="6105525" y="5127625"/>
            <a:ext cx="3162300" cy="50165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9900"/>
              </a:solidFill>
            </a:endParaRPr>
          </a:p>
        </p:txBody>
      </p:sp>
      <p:sp>
        <p:nvSpPr>
          <p:cNvPr id="72711" name="Text Box 3"/>
          <p:cNvSpPr txBox="1">
            <a:spLocks noChangeArrowheads="1"/>
          </p:cNvSpPr>
          <p:nvPr/>
        </p:nvSpPr>
        <p:spPr bwMode="auto">
          <a:xfrm>
            <a:off x="-257175" y="1441450"/>
            <a:ext cx="977423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20015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kumimoji="1"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41N </a:t>
            </a:r>
            <a:r>
              <a:rPr kumimoji="1" lang="zh-TW" altLang="en-US" b="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倫理</a:t>
            </a:r>
            <a:r>
              <a:rPr kumimoji="1" lang="zh-TW" altLang="en-US" b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與宗教 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佛教、基督宗教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endParaRPr kumimoji="1"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72712" name="Straight Arrow Connector 10"/>
          <p:cNvCxnSpPr>
            <a:cxnSpLocks noChangeShapeType="1"/>
          </p:cNvCxnSpPr>
          <p:nvPr/>
        </p:nvCxnSpPr>
        <p:spPr bwMode="auto">
          <a:xfrm>
            <a:off x="8651875" y="3397250"/>
            <a:ext cx="1588" cy="12446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5326063" y="2992438"/>
            <a:ext cx="4181475" cy="428625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34988" y="1416050"/>
            <a:ext cx="94075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更新 </a:t>
            </a:r>
            <a:r>
              <a:rPr kumimoji="1" lang="en-US" altLang="zh-TW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WebSAMS</a:t>
            </a:r>
            <a:r>
              <a:rPr kumimoji="1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 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至最新</a:t>
            </a:r>
            <a:r>
              <a:rPr kumimoji="1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版本</a:t>
            </a:r>
            <a:r>
              <a:rPr kumimoji="1"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3.1.9 </a:t>
            </a:r>
            <a:r>
              <a:rPr lang="zh-HK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或之後</a:t>
            </a:r>
            <a:r>
              <a:rPr kumimoji="1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 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</a:t>
            </a:r>
            <a:endParaRPr kumimoji="1" lang="zh-TW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矩形 6"/>
          <p:cNvSpPr>
            <a:spLocks noChangeArrowheads="1"/>
          </p:cNvSpPr>
          <p:nvPr/>
        </p:nvSpPr>
        <p:spPr bwMode="auto">
          <a:xfrm>
            <a:off x="5238750" y="4546106"/>
            <a:ext cx="3317875" cy="346075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6012" tIns="48006" rIns="96012" bIns="48006" anchor="ctr"/>
          <a:lstStyle>
            <a:lvl1pPr defTabSz="9588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 defTabSz="9588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 defTabSz="9588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 defTabSz="9588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 defTabSz="9588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rgbClr val="CC0099"/>
              </a:buClr>
              <a:buSzPct val="55000"/>
              <a:buFontTx/>
              <a:buNone/>
            </a:pPr>
            <a:endParaRPr lang="zh-TW" altLang="en-US" sz="4200">
              <a:solidFill>
                <a:schemeClr val="folHlin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1" y="2396424"/>
            <a:ext cx="9649151" cy="42403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227" y="2358988"/>
            <a:ext cx="4895380" cy="15374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606" y="5353730"/>
            <a:ext cx="4140720" cy="12099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5506003" y="5280993"/>
            <a:ext cx="1871135" cy="301865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3731" name="Rectangle 1"/>
          <p:cNvSpPr>
            <a:spLocks noChangeArrowheads="1"/>
          </p:cNvSpPr>
          <p:nvPr/>
        </p:nvSpPr>
        <p:spPr bwMode="auto">
          <a:xfrm>
            <a:off x="5287963" y="5653088"/>
            <a:ext cx="4232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>
                <a:solidFill>
                  <a:schemeClr val="tx1"/>
                </a:solidFill>
              </a:rPr>
              <a:t>同一時段考，</a:t>
            </a:r>
            <a:r>
              <a:rPr lang="zh-TW" altLang="en-US" sz="2400">
                <a:solidFill>
                  <a:srgbClr val="FF0000"/>
                </a:solidFill>
              </a:rPr>
              <a:t>只能</a:t>
            </a:r>
            <a:r>
              <a:rPr lang="zh-TW" altLang="en-US" sz="2000">
                <a:solidFill>
                  <a:schemeClr val="tx1"/>
                </a:solidFill>
              </a:rPr>
              <a:t>選其中</a:t>
            </a:r>
            <a:r>
              <a:rPr lang="zh-TW" altLang="en-US" sz="2400">
                <a:solidFill>
                  <a:srgbClr val="FF0000"/>
                </a:solidFill>
              </a:rPr>
              <a:t>一</a:t>
            </a:r>
            <a:r>
              <a:rPr kumimoji="1" lang="zh-TW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份</a:t>
            </a:r>
            <a:r>
              <a:rPr lang="zh-TW" altLang="en-US" sz="2000">
                <a:solidFill>
                  <a:schemeClr val="tx1"/>
                </a:solidFill>
              </a:rPr>
              <a:t>分卷</a:t>
            </a:r>
            <a:endParaRPr lang="zh-HK" altLang="en-US" sz="2000">
              <a:solidFill>
                <a:schemeClr val="tx1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3" name="Rectangle 10"/>
          <p:cNvSpPr>
            <a:spLocks noChangeArrowheads="1"/>
          </p:cNvSpPr>
          <p:nvPr/>
        </p:nvSpPr>
        <p:spPr bwMode="auto">
          <a:xfrm>
            <a:off x="5319713" y="5675313"/>
            <a:ext cx="4189412" cy="417512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737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219450"/>
            <a:ext cx="90614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735" name="Straight Arrow Connector 12"/>
          <p:cNvCxnSpPr>
            <a:cxnSpLocks noChangeShapeType="1"/>
          </p:cNvCxnSpPr>
          <p:nvPr/>
        </p:nvCxnSpPr>
        <p:spPr bwMode="auto">
          <a:xfrm flipH="1" flipV="1">
            <a:off x="7013575" y="5154613"/>
            <a:ext cx="4763" cy="49847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-269875" y="1436688"/>
            <a:ext cx="10387013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TW" altLang="zh-H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11N </a:t>
            </a:r>
            <a:r>
              <a:rPr kumimoji="1"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企業、會計與財務概論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（會計、商業管理）</a:t>
            </a:r>
            <a:endParaRPr kumimoji="1"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1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kumimoji="1"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可選報</a:t>
            </a:r>
            <a:r>
              <a:rPr kumimoji="1"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會計或商業管理</a:t>
            </a:r>
            <a:r>
              <a:rPr kumimoji="1"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其中一</a:t>
            </a:r>
            <a:r>
              <a:rPr kumimoji="1"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份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分</a:t>
            </a:r>
            <a:r>
              <a:rPr kumimoji="1"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卷</a:t>
            </a:r>
            <a:endParaRPr kumimoji="1" lang="en-US" altLang="zh-TW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8" name="矩形 1"/>
          <p:cNvSpPr>
            <a:spLocks noChangeArrowheads="1"/>
          </p:cNvSpPr>
          <p:nvPr/>
        </p:nvSpPr>
        <p:spPr bwMode="auto">
          <a:xfrm>
            <a:off x="5862638" y="3905250"/>
            <a:ext cx="2182811" cy="58965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73739" name="矩形 2"/>
          <p:cNvSpPr>
            <a:spLocks noChangeArrowheads="1"/>
          </p:cNvSpPr>
          <p:nvPr/>
        </p:nvSpPr>
        <p:spPr bwMode="auto">
          <a:xfrm>
            <a:off x="5862638" y="4540865"/>
            <a:ext cx="2182812" cy="61374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-257175" y="1436688"/>
            <a:ext cx="9693275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TW" altLang="zh-H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企業、會計與財務概論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（會計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、商業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管理）</a:t>
            </a:r>
            <a:endParaRPr kumimoji="1" lang="en-US" altLang="zh-TW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1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12N</a:t>
            </a:r>
            <a:r>
              <a:rPr kumimoji="1"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企業、會計與財務概論</a:t>
            </a:r>
            <a:r>
              <a:rPr kumimoji="1"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kumimoji="1" lang="zh-HK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會計</a:t>
            </a:r>
            <a:r>
              <a:rPr kumimoji="1"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（</a:t>
            </a:r>
            <a:r>
              <a:rPr kumimoji="1"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自動增新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以下紀錄</a:t>
            </a:r>
            <a:r>
              <a:rPr kumimoji="1"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）</a:t>
            </a:r>
            <a:endParaRPr kumimoji="1" lang="en-US" altLang="zh-TW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b="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485900" lvl="2" indent="-34290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kumimoji="1" lang="en-US" altLang="zh-TW" b="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485900" lvl="2" indent="-34290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kumimoji="1" lang="en-US" altLang="zh-TW" b="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485900" lvl="2" indent="-34290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kumimoji="1" lang="en-US" altLang="zh-TW" b="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b="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8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13N</a:t>
            </a:r>
            <a:r>
              <a:rPr kumimoji="1"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企業、會計與財務概論</a:t>
            </a:r>
            <a:r>
              <a:rPr kumimoji="1"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kumimoji="1" lang="zh-HK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商業管理</a:t>
            </a:r>
            <a:r>
              <a:rPr kumimoji="1"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) 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（</a:t>
            </a:r>
            <a:r>
              <a:rPr kumimoji="1"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自動增新以下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紀錄）</a:t>
            </a:r>
            <a:endParaRPr kumimoji="1" lang="zh-TW" alt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kumimoji="1" lang="en-US" altLang="zh-TW" sz="3200" b="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205163"/>
            <a:ext cx="92487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214938"/>
            <a:ext cx="9267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-280988" y="1514475"/>
            <a:ext cx="981551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b="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83S </a:t>
            </a:r>
            <a:r>
              <a:rPr kumimoji="1" lang="zh-TW" altLang="en-US" b="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視覺</a:t>
            </a:r>
            <a:r>
              <a:rPr kumimoji="1" lang="zh-TW" altLang="en-US" b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藝術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（視覺形式表達主題、設計）</a:t>
            </a:r>
            <a:endParaRPr kumimoji="1" lang="en-US" altLang="zh-TW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5780" name="Rectangle 1"/>
          <p:cNvSpPr>
            <a:spLocks noChangeArrowheads="1"/>
          </p:cNvSpPr>
          <p:nvPr/>
        </p:nvSpPr>
        <p:spPr bwMode="auto">
          <a:xfrm>
            <a:off x="5284788" y="3260725"/>
            <a:ext cx="441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>
                <a:solidFill>
                  <a:srgbClr val="2C5160"/>
                </a:solidFill>
              </a:rPr>
              <a:t>同一時段考，</a:t>
            </a:r>
            <a:r>
              <a:rPr lang="zh-TW" altLang="en-US" sz="2400">
                <a:solidFill>
                  <a:srgbClr val="FF0000"/>
                </a:solidFill>
              </a:rPr>
              <a:t>只能</a:t>
            </a:r>
            <a:r>
              <a:rPr lang="zh-TW" altLang="en-US" sz="2000">
                <a:solidFill>
                  <a:srgbClr val="2C5160"/>
                </a:solidFill>
              </a:rPr>
              <a:t>選其中</a:t>
            </a:r>
            <a:r>
              <a:rPr lang="zh-TW" altLang="en-US" sz="2400">
                <a:solidFill>
                  <a:srgbClr val="FF0000"/>
                </a:solidFill>
              </a:rPr>
              <a:t>一份</a:t>
            </a:r>
            <a:r>
              <a:rPr lang="zh-TW" altLang="en-US" sz="2000">
                <a:solidFill>
                  <a:srgbClr val="2C5160"/>
                </a:solidFill>
              </a:rPr>
              <a:t>分卷</a:t>
            </a:r>
            <a:endParaRPr lang="zh-HK" altLang="en-US" sz="2000">
              <a:solidFill>
                <a:srgbClr val="2C5160"/>
              </a:solidFill>
            </a:endParaRP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82" name="Rectangle 11"/>
          <p:cNvSpPr>
            <a:spLocks noChangeArrowheads="1"/>
          </p:cNvSpPr>
          <p:nvPr/>
        </p:nvSpPr>
        <p:spPr bwMode="auto">
          <a:xfrm>
            <a:off x="5508625" y="3263900"/>
            <a:ext cx="4192588" cy="466725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757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867150"/>
            <a:ext cx="90551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784" name="Straight Arrow Connector 11"/>
          <p:cNvCxnSpPr>
            <a:cxnSpLocks noChangeShapeType="1"/>
          </p:cNvCxnSpPr>
          <p:nvPr/>
        </p:nvCxnSpPr>
        <p:spPr bwMode="auto">
          <a:xfrm>
            <a:off x="8402638" y="3735388"/>
            <a:ext cx="14287" cy="6604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6" name="矩形 1"/>
          <p:cNvSpPr>
            <a:spLocks noChangeArrowheads="1"/>
          </p:cNvSpPr>
          <p:nvPr/>
        </p:nvSpPr>
        <p:spPr bwMode="auto">
          <a:xfrm>
            <a:off x="5970588" y="5416548"/>
            <a:ext cx="3578225" cy="69056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75787" name="矩形 3"/>
          <p:cNvSpPr>
            <a:spLocks noChangeArrowheads="1"/>
          </p:cNvSpPr>
          <p:nvPr/>
        </p:nvSpPr>
        <p:spPr bwMode="auto">
          <a:xfrm>
            <a:off x="5970588" y="4713288"/>
            <a:ext cx="3578224" cy="64420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77827" name="群組 1"/>
          <p:cNvGrpSpPr>
            <a:grpSpLocks/>
          </p:cNvGrpSpPr>
          <p:nvPr/>
        </p:nvGrpSpPr>
        <p:grpSpPr bwMode="auto">
          <a:xfrm>
            <a:off x="508000" y="2959100"/>
            <a:ext cx="7886700" cy="3983038"/>
            <a:chOff x="790575" y="2922588"/>
            <a:chExt cx="7886700" cy="3983037"/>
          </a:xfrm>
        </p:grpSpPr>
        <p:pic>
          <p:nvPicPr>
            <p:cNvPr id="77830" name="圖片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5" t="21819" r="33752" b="12169"/>
            <a:stretch>
              <a:fillRect/>
            </a:stretch>
          </p:blipFill>
          <p:spPr bwMode="auto">
            <a:xfrm>
              <a:off x="790575" y="2922588"/>
              <a:ext cx="7886700" cy="398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1" name="Rounded Rectangle 1"/>
            <p:cNvSpPr>
              <a:spLocks noChangeArrowheads="1"/>
            </p:cNvSpPr>
            <p:nvPr/>
          </p:nvSpPr>
          <p:spPr bwMode="auto">
            <a:xfrm>
              <a:off x="2190750" y="3225162"/>
              <a:ext cx="6486525" cy="365763"/>
            </a:xfrm>
            <a:prstGeom prst="roundRect">
              <a:avLst>
                <a:gd name="adj" fmla="val 0"/>
              </a:avLst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-280988" y="1304925"/>
            <a:ext cx="976471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TW" altLang="zh-H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kumimoji="1"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31N</a:t>
            </a:r>
            <a:r>
              <a:rPr kumimoji="1" lang="en-US" altLang="zh-TW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kumimoji="1"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設計與應用科技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（二甲、二乙、二丙、二丁、二戊）</a:t>
            </a:r>
            <a:endParaRPr kumimoji="1" lang="en-US" altLang="zh-TW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        </a:t>
            </a:r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只</a:t>
            </a:r>
            <a:r>
              <a:rPr kumimoji="1"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可</a:t>
            </a:r>
            <a:r>
              <a:rPr kumimoji="1" lang="zh-TW" altLang="en-US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選取</a:t>
            </a:r>
            <a:r>
              <a:rPr kumimoji="1"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兩份</a:t>
            </a:r>
            <a:r>
              <a:rPr kumimoji="1" lang="zh-HK" altLang="en-US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分卷</a:t>
            </a:r>
            <a:r>
              <a:rPr kumimoji="1" lang="zh-HK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（共十個配對方式）</a:t>
            </a:r>
            <a:endParaRPr kumimoji="1" lang="en-US" altLang="zh-TW" b="0" dirty="0" smtClean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2636838"/>
            <a:ext cx="8173669" cy="418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663" y="1547813"/>
            <a:ext cx="9642475" cy="833437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科目聯繫及應考語言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 </a:t>
            </a:r>
            <a:r>
              <a:rPr lang="zh-TW" altLang="zh-H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sym typeface="Symbol" panose="05050102010706020507" pitchFamily="18" charset="2"/>
              </a:rPr>
              <a:t>（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sym typeface="Symbol" panose="05050102010706020507" pitchFamily="18" charset="2"/>
              </a:rPr>
              <a:t>檢查未完成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sym typeface="Symbol" panose="05050102010706020507" pitchFamily="18" charset="2"/>
              </a:rPr>
              <a:t>的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科目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聯繋</a:t>
            </a: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及應考語言）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anose="02020500000000000000" pitchFamily="18" charset="-120"/>
            </a:endParaRPr>
          </a:p>
          <a:p>
            <a:pPr>
              <a:defRPr/>
            </a:pPr>
            <a:endParaRPr lang="zh-TW" altLang="en-US" sz="1000" dirty="0" smtClean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marL="342900" indent="-342900"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下載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未完成科目聯繋及應考語言狀況清單 </a:t>
            </a:r>
            <a:r>
              <a:rPr lang="en-US" altLang="zh-HK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(R-HKE049)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8852" name="Rectangle 14"/>
          <p:cNvSpPr>
            <a:spLocks noChangeArrowheads="1"/>
          </p:cNvSpPr>
          <p:nvPr/>
        </p:nvSpPr>
        <p:spPr bwMode="auto">
          <a:xfrm>
            <a:off x="0" y="2219325"/>
            <a:ext cx="101171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048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78853" name="Rectangle 15"/>
          <p:cNvSpPr>
            <a:spLocks noChangeArrowheads="1"/>
          </p:cNvSpPr>
          <p:nvPr/>
        </p:nvSpPr>
        <p:spPr bwMode="auto">
          <a:xfrm>
            <a:off x="0" y="4981575"/>
            <a:ext cx="101171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78854" name="Rectangle 23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165156" y="6514255"/>
            <a:ext cx="3599349" cy="304201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algn="ctr">
            <a:solidFill>
              <a:srgbClr val="0CF45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chemeClr val="hlink"/>
              </a:solidFill>
            </a:endParaRPr>
          </a:p>
        </p:txBody>
      </p:sp>
      <p:sp>
        <p:nvSpPr>
          <p:cNvPr id="78855" name="Rectangle 20"/>
          <p:cNvSpPr>
            <a:spLocks noChangeArrowheads="1"/>
          </p:cNvSpPr>
          <p:nvPr/>
        </p:nvSpPr>
        <p:spPr bwMode="auto">
          <a:xfrm>
            <a:off x="3319880" y="2520950"/>
            <a:ext cx="3234923" cy="404813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chemeClr val="hlink"/>
              </a:solidFill>
            </a:endParaRPr>
          </a:p>
        </p:txBody>
      </p:sp>
      <p:sp>
        <p:nvSpPr>
          <p:cNvPr id="78857" name="文字方塊 18"/>
          <p:cNvSpPr txBox="1">
            <a:spLocks noChangeArrowheads="1"/>
          </p:cNvSpPr>
          <p:nvPr/>
        </p:nvSpPr>
        <p:spPr bwMode="auto">
          <a:xfrm>
            <a:off x="2844423" y="3239894"/>
            <a:ext cx="51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00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</a:t>
            </a:r>
            <a:r>
              <a:rPr lang="en-US" altLang="zh-HK" sz="100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00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</a:t>
            </a:r>
            <a:r>
              <a:rPr lang="en-US" altLang="zh-HK" sz="100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endParaRPr lang="zh-HK" altLang="en-US" sz="100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59" name="Text Box 19"/>
          <p:cNvSpPr txBox="1">
            <a:spLocks noChangeArrowheads="1"/>
          </p:cNvSpPr>
          <p:nvPr/>
        </p:nvSpPr>
        <p:spPr bwMode="auto">
          <a:xfrm>
            <a:off x="6772289" y="2482674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8860" name="Text Box 19"/>
          <p:cNvSpPr txBox="1">
            <a:spLocks noChangeArrowheads="1"/>
          </p:cNvSpPr>
          <p:nvPr/>
        </p:nvSpPr>
        <p:spPr bwMode="auto">
          <a:xfrm>
            <a:off x="4951712" y="6280150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861" name="Text Box 19"/>
          <p:cNvSpPr txBox="1">
            <a:spLocks noChangeArrowheads="1"/>
          </p:cNvSpPr>
          <p:nvPr/>
        </p:nvSpPr>
        <p:spPr bwMode="auto">
          <a:xfrm>
            <a:off x="536207" y="2944637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1152824" y="3026232"/>
            <a:ext cx="1317028" cy="236926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95300" y="1397000"/>
            <a:ext cx="947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使用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報告 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(R-HKE049)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檢查未完成的科目聯繫及應考語言</a:t>
            </a: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90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044700"/>
            <a:ext cx="8496300" cy="473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2" name="Rectangle 2"/>
          <p:cNvSpPr>
            <a:spLocks noChangeArrowheads="1"/>
          </p:cNvSpPr>
          <p:nvPr/>
        </p:nvSpPr>
        <p:spPr bwMode="auto">
          <a:xfrm>
            <a:off x="1989138" y="2594654"/>
            <a:ext cx="6282558" cy="928687"/>
          </a:xfrm>
          <a:prstGeom prst="rect">
            <a:avLst/>
          </a:prstGeom>
          <a:noFill/>
          <a:ln w="50800" algn="ctr">
            <a:solidFill>
              <a:srgbClr val="0CF4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804863" y="4656138"/>
            <a:ext cx="2955925" cy="257175"/>
          </a:xfrm>
          <a:prstGeom prst="rect">
            <a:avLst/>
          </a:prstGeom>
          <a:noFill/>
          <a:ln w="508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8" name="文字方塊 18"/>
          <p:cNvSpPr txBox="1">
            <a:spLocks noChangeArrowheads="1"/>
          </p:cNvSpPr>
          <p:nvPr/>
        </p:nvSpPr>
        <p:spPr bwMode="auto">
          <a:xfrm>
            <a:off x="3907011" y="2799292"/>
            <a:ext cx="69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zh-HK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18"/>
          <p:cNvSpPr txBox="1">
            <a:spLocks noChangeArrowheads="1"/>
          </p:cNvSpPr>
          <p:nvPr/>
        </p:nvSpPr>
        <p:spPr bwMode="auto">
          <a:xfrm>
            <a:off x="7506521" y="2594654"/>
            <a:ext cx="69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zh-HK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08000" y="1317625"/>
            <a:ext cx="944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使用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報告 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(R-HKE049)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檢查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未完成的科目聯繫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987550"/>
            <a:ext cx="8701088" cy="4811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708025" y="4656138"/>
            <a:ext cx="3222625" cy="320675"/>
          </a:xfrm>
          <a:prstGeom prst="rect">
            <a:avLst/>
          </a:prstGeom>
          <a:noFill/>
          <a:ln w="508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81927" name="Rectangle 9"/>
          <p:cNvSpPr>
            <a:spLocks noChangeArrowheads="1"/>
          </p:cNvSpPr>
          <p:nvPr/>
        </p:nvSpPr>
        <p:spPr bwMode="auto">
          <a:xfrm>
            <a:off x="708025" y="5727700"/>
            <a:ext cx="3222625" cy="320675"/>
          </a:xfrm>
          <a:prstGeom prst="rect">
            <a:avLst/>
          </a:prstGeom>
          <a:noFill/>
          <a:ln w="5080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57704" y="2587209"/>
            <a:ext cx="6401730" cy="928687"/>
          </a:xfrm>
          <a:prstGeom prst="rect">
            <a:avLst/>
          </a:prstGeom>
          <a:noFill/>
          <a:ln w="50800" algn="ctr">
            <a:solidFill>
              <a:srgbClr val="0CF4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10" name="文字方塊 18"/>
          <p:cNvSpPr txBox="1">
            <a:spLocks noChangeArrowheads="1"/>
          </p:cNvSpPr>
          <p:nvPr/>
        </p:nvSpPr>
        <p:spPr bwMode="auto">
          <a:xfrm>
            <a:off x="3880452" y="2752309"/>
            <a:ext cx="69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zh-HK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8"/>
          <p:cNvSpPr txBox="1">
            <a:spLocks noChangeArrowheads="1"/>
          </p:cNvSpPr>
          <p:nvPr/>
        </p:nvSpPr>
        <p:spPr bwMode="auto">
          <a:xfrm>
            <a:off x="7553817" y="2526337"/>
            <a:ext cx="69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zh-HK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606675"/>
            <a:ext cx="9330011" cy="4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3973" name="文字方塊 13"/>
          <p:cNvSpPr txBox="1">
            <a:spLocks noChangeArrowheads="1"/>
          </p:cNvSpPr>
          <p:nvPr/>
        </p:nvSpPr>
        <p:spPr bwMode="auto">
          <a:xfrm>
            <a:off x="2681293" y="3466811"/>
            <a:ext cx="650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</a:t>
            </a:r>
            <a:r>
              <a:rPr lang="en-US" altLang="zh-HK" sz="120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</a:t>
            </a:r>
            <a:r>
              <a:rPr lang="en-US" altLang="zh-HK" sz="120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endParaRPr lang="zh-HK" altLang="en-US" sz="120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5" name="Text Box 3"/>
          <p:cNvSpPr txBox="1">
            <a:spLocks noChangeArrowheads="1"/>
          </p:cNvSpPr>
          <p:nvPr/>
        </p:nvSpPr>
        <p:spPr bwMode="auto">
          <a:xfrm>
            <a:off x="493713" y="1400175"/>
            <a:ext cx="944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系統</a:t>
            </a:r>
            <a:r>
              <a:rPr kumimoji="1" lang="zh-TW" altLang="zh-H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根據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學生在應用學習模組的甄選</a:t>
            </a:r>
            <a:r>
              <a:rPr kumimoji="1" lang="zh-TW" altLang="zh-H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資料，</a:t>
            </a:r>
            <a:r>
              <a:rPr kumimoji="1" lang="zh-TW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香港中學文憑考試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乙類</a:t>
            </a:r>
            <a:r>
              <a:rPr kumimoji="1" lang="zh-TW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endParaRPr kumimoji="1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1939775" y="3130297"/>
            <a:ext cx="1463786" cy="37031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2285691" y="5301366"/>
            <a:ext cx="755891" cy="46416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圓角矩形圖說文字 2"/>
          <p:cNvSpPr>
            <a:spLocks noChangeArrowheads="1"/>
          </p:cNvSpPr>
          <p:nvPr/>
        </p:nvSpPr>
        <p:spPr bwMode="auto">
          <a:xfrm>
            <a:off x="4367213" y="6074567"/>
            <a:ext cx="3194050" cy="579437"/>
          </a:xfrm>
          <a:prstGeom prst="wedgeRoundRectCallout">
            <a:avLst>
              <a:gd name="adj1" fmla="val -86884"/>
              <a:gd name="adj2" fmla="val -136370"/>
              <a:gd name="adj3" fmla="val 16667"/>
            </a:avLst>
          </a:prstGeom>
          <a:noFill/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Tx/>
              <a:buNone/>
            </a:pPr>
            <a:r>
              <a:rPr lang="zh-TW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首次須按此鍵以產生資料</a:t>
            </a:r>
            <a:endParaRPr lang="zh-HK" altLang="en-US" sz="2000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487363" y="1401763"/>
            <a:ext cx="92900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檢查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應用學習的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科目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資料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聯繫香港中學文憑考試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乙類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科目</a:t>
            </a:r>
            <a:endParaRPr kumimoji="1"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 香港考評局程序模組 </a:t>
            </a:r>
            <a:r>
              <a:rPr kumimoji="1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香港中學文憑 </a:t>
            </a:r>
            <a:r>
              <a:rPr kumimoji="1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科目聯繫及應考語言 </a:t>
            </a:r>
            <a:r>
              <a:rPr kumimoji="1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應用學習科目</a:t>
            </a:r>
            <a:endParaRPr kumimoji="1" lang="en-US" altLang="zh-TW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zh-TW" altLang="en-US" sz="24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24" name="Rectangle 1"/>
          <p:cNvSpPr>
            <a:spLocks noChangeArrowheads="1"/>
          </p:cNvSpPr>
          <p:nvPr/>
        </p:nvSpPr>
        <p:spPr bwMode="auto">
          <a:xfrm>
            <a:off x="627063" y="1922463"/>
            <a:ext cx="8674100" cy="534987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Rounded Rectangular Callout 1"/>
          <p:cNvSpPr>
            <a:spLocks noChangeArrowheads="1"/>
          </p:cNvSpPr>
          <p:nvPr/>
        </p:nvSpPr>
        <p:spPr bwMode="auto">
          <a:xfrm>
            <a:off x="96855" y="3670752"/>
            <a:ext cx="815078" cy="1987629"/>
          </a:xfrm>
          <a:prstGeom prst="wedgeRoundRectCallout">
            <a:avLst>
              <a:gd name="adj1" fmla="val 87629"/>
              <a:gd name="adj2" fmla="val 55539"/>
              <a:gd name="adj3" fmla="val 16667"/>
            </a:avLst>
          </a:prstGeom>
          <a:solidFill>
            <a:srgbClr val="CCECFF">
              <a:alpha val="0"/>
            </a:srgbClr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未能</a:t>
            </a:r>
            <a:endParaRPr lang="en-US" altLang="zh-TW" sz="2000" dirty="0" smtClean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自動</a:t>
            </a:r>
            <a:endParaRPr lang="en-US" altLang="zh-TW" sz="2000" dirty="0" smtClean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完成</a:t>
            </a:r>
            <a:endParaRPr lang="en-US" altLang="zh-TW" sz="2000" dirty="0" smtClean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配對</a:t>
            </a:r>
            <a:endParaRPr lang="en-US" altLang="zh-TW" sz="2000" dirty="0" smtClean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科目</a:t>
            </a:r>
            <a:r>
              <a:rPr lang="zh-HK" altLang="en-US" sz="2000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HK" altLang="en-US" sz="2000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圖片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336503" y="2642512"/>
            <a:ext cx="8780635" cy="3543976"/>
          </a:xfrm>
          <a:prstGeom prst="rect">
            <a:avLst/>
          </a:prstGeom>
        </p:spPr>
      </p:pic>
      <p:pic>
        <p:nvPicPr>
          <p:cNvPr id="20" name="圖片 19"/>
          <p:cNvPicPr/>
          <p:nvPr/>
        </p:nvPicPr>
        <p:blipFill>
          <a:blip r:embed="rId4"/>
          <a:stretch>
            <a:fillRect/>
          </a:stretch>
        </p:blipFill>
        <p:spPr>
          <a:xfrm>
            <a:off x="1355891" y="6272336"/>
            <a:ext cx="8698678" cy="586292"/>
          </a:xfrm>
          <a:prstGeom prst="rect">
            <a:avLst/>
          </a:prstGeom>
        </p:spPr>
      </p:pic>
      <p:sp>
        <p:nvSpPr>
          <p:cNvPr id="86025" name="矩形 1"/>
          <p:cNvSpPr>
            <a:spLocks noChangeArrowheads="1"/>
          </p:cNvSpPr>
          <p:nvPr/>
        </p:nvSpPr>
        <p:spPr bwMode="auto">
          <a:xfrm>
            <a:off x="1430440" y="4142403"/>
            <a:ext cx="8554387" cy="197999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903" y="3138713"/>
            <a:ext cx="657225" cy="333375"/>
          </a:xfrm>
          <a:prstGeom prst="rect">
            <a:avLst/>
          </a:prstGeom>
        </p:spPr>
      </p:pic>
      <p:sp>
        <p:nvSpPr>
          <p:cNvPr id="86022" name="文字方塊 12"/>
          <p:cNvSpPr txBox="1">
            <a:spLocks noChangeArrowheads="1"/>
          </p:cNvSpPr>
          <p:nvPr/>
        </p:nvSpPr>
        <p:spPr bwMode="auto">
          <a:xfrm>
            <a:off x="3490595" y="3026769"/>
            <a:ext cx="833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40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</a:t>
            </a:r>
            <a:r>
              <a:rPr lang="en-US" altLang="zh-HK" sz="140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40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</a:t>
            </a:r>
            <a:r>
              <a:rPr lang="en-US" altLang="zh-HK" sz="140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endParaRPr lang="zh-HK" altLang="en-US" sz="140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橢圓 2"/>
          <p:cNvSpPr>
            <a:spLocks noChangeArrowheads="1"/>
          </p:cNvSpPr>
          <p:nvPr/>
        </p:nvSpPr>
        <p:spPr bwMode="auto">
          <a:xfrm>
            <a:off x="2681939" y="2833573"/>
            <a:ext cx="1641834" cy="322306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61295" y="5532470"/>
            <a:ext cx="1641373" cy="1308036"/>
            <a:chOff x="577055" y="4965779"/>
            <a:chExt cx="1641373" cy="1308036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1735828" y="4965779"/>
              <a:ext cx="482600" cy="234872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346201" y="6005512"/>
              <a:ext cx="768880" cy="268303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17" name="直線圖說文字 3 (無框線) 5"/>
            <p:cNvSpPr>
              <a:spLocks/>
            </p:cNvSpPr>
            <p:nvPr/>
          </p:nvSpPr>
          <p:spPr bwMode="auto">
            <a:xfrm>
              <a:off x="577055" y="5343109"/>
              <a:ext cx="982663" cy="298450"/>
            </a:xfrm>
            <a:prstGeom prst="callout3">
              <a:avLst>
                <a:gd name="adj1" fmla="val -106294"/>
                <a:gd name="adj2" fmla="val 116995"/>
                <a:gd name="adj3" fmla="val 47319"/>
                <a:gd name="adj4" fmla="val -2921"/>
                <a:gd name="adj5" fmla="val 58241"/>
                <a:gd name="adj6" fmla="val -1968"/>
                <a:gd name="adj7" fmla="val 263211"/>
                <a:gd name="adj8" fmla="val 77284"/>
              </a:avLst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zh-TW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或</a:t>
              </a:r>
              <a:endPara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3279775"/>
            <a:ext cx="279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371725"/>
            <a:ext cx="79533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492125" y="1423988"/>
            <a:ext cx="9129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編修 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)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學生報名資料</a:t>
            </a:r>
          </a:p>
        </p:txBody>
      </p:sp>
      <p:sp>
        <p:nvSpPr>
          <p:cNvPr id="81925" name="文字方塊 2"/>
          <p:cNvSpPr txBox="1">
            <a:spLocks noChangeArrowheads="1"/>
          </p:cNvSpPr>
          <p:nvPr/>
        </p:nvSpPr>
        <p:spPr bwMode="auto">
          <a:xfrm>
            <a:off x="492126" y="5567362"/>
            <a:ext cx="9417844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u"/>
              <a:defRPr/>
            </a:pPr>
            <a:r>
              <a:rPr lang="zh-TW" altLang="en-US" sz="2000" dirty="0" smtClean="0">
                <a:solidFill>
                  <a:schemeClr val="tx1"/>
                </a:solidFill>
              </a:rPr>
              <a:t>  學校可回到</a:t>
            </a:r>
            <a:r>
              <a:rPr lang="zh-TW" alt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科目聯繫及應考語言</a:t>
            </a:r>
            <a:r>
              <a:rPr lang="en-US" altLang="zh-TW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應用學習科目</a:t>
            </a:r>
            <a:r>
              <a:rPr lang="en-US" altLang="zh-TW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zh-TW" altLang="en-US" sz="2000" dirty="0" smtClean="0">
                <a:solidFill>
                  <a:schemeClr val="tx1"/>
                </a:solidFill>
              </a:rPr>
              <a:t>，最後檢示</a:t>
            </a:r>
            <a:r>
              <a:rPr lang="zh-TW" altLang="en-US" sz="2000" dirty="0">
                <a:solidFill>
                  <a:schemeClr val="tx1"/>
                </a:solidFill>
              </a:rPr>
              <a:t>現</a:t>
            </a:r>
            <a:r>
              <a:rPr lang="zh-TW" altLang="en-US" sz="2000" dirty="0" smtClean="0">
                <a:solidFill>
                  <a:schemeClr val="tx1"/>
                </a:solidFill>
              </a:rPr>
              <a:t>學年學生報考的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SzTx/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      </a:t>
            </a:r>
            <a:r>
              <a:rPr lang="zh-TW" altLang="en-US" sz="2000" dirty="0" smtClean="0">
                <a:solidFill>
                  <a:schemeClr val="tx1"/>
                </a:solidFill>
              </a:rPr>
              <a:t>應用學習科目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HK" altLang="en-US" sz="2000" dirty="0">
                <a:solidFill>
                  <a:schemeClr val="tx1"/>
                </a:solidFill>
              </a:rPr>
              <a:t>中六學生、中五及中四留班生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u"/>
              <a:defRPr/>
            </a:pPr>
            <a:r>
              <a:rPr lang="zh-HK" altLang="en-US" sz="2400" dirty="0" smtClean="0">
                <a:solidFill>
                  <a:srgbClr val="FF0000"/>
                </a:solidFill>
              </a:rPr>
              <a:t> 若</a:t>
            </a:r>
            <a:r>
              <a:rPr lang="zh-HK" altLang="en-US" sz="2000" dirty="0">
                <a:solidFill>
                  <a:schemeClr val="tx1"/>
                </a:solidFill>
              </a:rPr>
              <a:t>相關學生在</a:t>
            </a:r>
            <a:r>
              <a:rPr lang="zh-HK" altLang="en-US" sz="2400" dirty="0">
                <a:solidFill>
                  <a:srgbClr val="FF0000"/>
                </a:solidFill>
              </a:rPr>
              <a:t>學生資料模組之後有更改</a:t>
            </a:r>
            <a:r>
              <a:rPr lang="zh-HK" altLang="en-US" sz="2000" dirty="0">
                <a:solidFill>
                  <a:schemeClr val="tx1"/>
                </a:solidFill>
              </a:rPr>
              <a:t>，須</a:t>
            </a:r>
            <a:r>
              <a:rPr lang="zh-HK" altLang="en-US" sz="2400" dirty="0">
                <a:solidFill>
                  <a:srgbClr val="FF0000"/>
                </a:solidFill>
              </a:rPr>
              <a:t>再</a:t>
            </a:r>
            <a:r>
              <a:rPr lang="zh-HK" altLang="en-US" sz="2400" dirty="0" smtClean="0">
                <a:solidFill>
                  <a:srgbClr val="FF0000"/>
                </a:solidFill>
              </a:rPr>
              <a:t>按 產生 </a:t>
            </a:r>
            <a:r>
              <a:rPr lang="zh-HK" altLang="en-US" sz="2000" dirty="0" smtClean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85000" name="矩形 6"/>
          <p:cNvSpPr>
            <a:spLocks noChangeArrowheads="1"/>
          </p:cNvSpPr>
          <p:nvPr/>
        </p:nvSpPr>
        <p:spPr bwMode="auto">
          <a:xfrm>
            <a:off x="3495291" y="4383088"/>
            <a:ext cx="5359783" cy="296861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cxnSp>
        <p:nvCxnSpPr>
          <p:cNvPr id="85006" name="直線單箭頭接點 5"/>
          <p:cNvCxnSpPr>
            <a:cxnSpLocks noChangeShapeType="1"/>
          </p:cNvCxnSpPr>
          <p:nvPr/>
        </p:nvCxnSpPr>
        <p:spPr bwMode="auto">
          <a:xfrm>
            <a:off x="3386138" y="3636963"/>
            <a:ext cx="1364538" cy="67227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7" name="Rounded Rectangular Callout 2"/>
          <p:cNvSpPr>
            <a:spLocks noChangeArrowheads="1"/>
          </p:cNvSpPr>
          <p:nvPr/>
        </p:nvSpPr>
        <p:spPr bwMode="auto">
          <a:xfrm>
            <a:off x="5486400" y="2879725"/>
            <a:ext cx="3368675" cy="485775"/>
          </a:xfrm>
          <a:prstGeom prst="wedgeRoundRectCallout">
            <a:avLst>
              <a:gd name="adj1" fmla="val -109269"/>
              <a:gd name="adj2" fmla="val 96375"/>
              <a:gd name="adj3" fmla="val 16667"/>
            </a:avLst>
          </a:prstGeom>
          <a:solidFill>
            <a:srgbClr val="CCECFF">
              <a:alpha val="0"/>
            </a:srgbClr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首次須按此鍵以產生資料</a:t>
            </a:r>
            <a:endParaRPr lang="zh-HK" altLang="en-US" sz="2000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08" name="文字方塊 23"/>
          <p:cNvSpPr txBox="1">
            <a:spLocks noChangeArrowheads="1"/>
          </p:cNvSpPr>
          <p:nvPr/>
        </p:nvSpPr>
        <p:spPr bwMode="auto">
          <a:xfrm>
            <a:off x="4259263" y="2614613"/>
            <a:ext cx="65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000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2023</a:t>
            </a:r>
            <a:endParaRPr lang="en-US" altLang="zh-HK" sz="1000" b="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000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2024</a:t>
            </a:r>
            <a:endParaRPr lang="zh-HK" altLang="en-US" sz="1000" b="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10" name="Rectangle 1"/>
          <p:cNvSpPr>
            <a:spLocks noChangeArrowheads="1"/>
          </p:cNvSpPr>
          <p:nvPr/>
        </p:nvSpPr>
        <p:spPr bwMode="auto">
          <a:xfrm>
            <a:off x="7139518" y="6207511"/>
            <a:ext cx="668337" cy="446087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sp>
        <p:nvSpPr>
          <p:cNvPr id="20" name="Explosion 1 12"/>
          <p:cNvSpPr/>
          <p:nvPr/>
        </p:nvSpPr>
        <p:spPr bwMode="auto">
          <a:xfrm rot="1123046">
            <a:off x="7746341" y="691990"/>
            <a:ext cx="1944914" cy="1683657"/>
          </a:xfrm>
          <a:prstGeom prst="irregularSeal1">
            <a:avLst/>
          </a:prstGeom>
          <a:solidFill>
            <a:srgbClr val="FFC000">
              <a:alpha val="0"/>
            </a:srgbClr>
          </a:solidFill>
          <a:ln w="28575" cap="flat" cmpd="sng" algn="ctr">
            <a:solidFill>
              <a:srgbClr val="0CF459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3200" dirty="0" smtClean="0">
                <a:ln>
                  <a:solidFill>
                    <a:srgbClr val="0CF459"/>
                  </a:solidFill>
                </a:ln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</a:t>
            </a:r>
            <a:endParaRPr kumimoji="0" lang="zh-HK" altLang="en-US" sz="3200" b="1" i="0" u="none" strike="noStrike" cap="none" normalizeH="0" baseline="0" dirty="0" smtClean="0">
              <a:ln>
                <a:solidFill>
                  <a:srgbClr val="0CF459"/>
                </a:solidFill>
              </a:ln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2" y="2574924"/>
            <a:ext cx="2113410" cy="2536091"/>
          </a:xfrm>
          <a:prstGeom prst="rect">
            <a:avLst/>
          </a:prstGeom>
        </p:spPr>
      </p:pic>
      <p:sp>
        <p:nvSpPr>
          <p:cNvPr id="85004" name="矩形 3"/>
          <p:cNvSpPr>
            <a:spLocks noChangeArrowheads="1"/>
          </p:cNvSpPr>
          <p:nvPr/>
        </p:nvSpPr>
        <p:spPr bwMode="auto">
          <a:xfrm>
            <a:off x="2185988" y="3397250"/>
            <a:ext cx="644525" cy="3143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7A37"/>
              </a:solidFill>
            </a:endParaRPr>
          </a:p>
        </p:txBody>
      </p:sp>
      <p:sp>
        <p:nvSpPr>
          <p:cNvPr id="85005" name="橢圓 2"/>
          <p:cNvSpPr>
            <a:spLocks noChangeArrowheads="1"/>
          </p:cNvSpPr>
          <p:nvPr/>
        </p:nvSpPr>
        <p:spPr bwMode="auto">
          <a:xfrm>
            <a:off x="2741613" y="3421063"/>
            <a:ext cx="687387" cy="30162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85001" name="Rectangle 1"/>
          <p:cNvSpPr>
            <a:spLocks noChangeArrowheads="1"/>
          </p:cNvSpPr>
          <p:nvPr/>
        </p:nvSpPr>
        <p:spPr bwMode="auto">
          <a:xfrm>
            <a:off x="221578" y="2873416"/>
            <a:ext cx="1212586" cy="20666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sp>
        <p:nvSpPr>
          <p:cNvPr id="85002" name="Rectangle 2"/>
          <p:cNvSpPr>
            <a:spLocks noChangeArrowheads="1"/>
          </p:cNvSpPr>
          <p:nvPr/>
        </p:nvSpPr>
        <p:spPr bwMode="auto">
          <a:xfrm>
            <a:off x="308008" y="3365500"/>
            <a:ext cx="1806542" cy="25558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4777" y="2594450"/>
            <a:ext cx="1205383" cy="25944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498475" y="1393825"/>
            <a:ext cx="91281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學校管理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模組</a:t>
            </a:r>
            <a:r>
              <a:rPr kumimoji="1"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：策劃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現學年</a:t>
            </a:r>
            <a:r>
              <a:rPr kumimoji="1"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或完成</a:t>
            </a:r>
            <a:r>
              <a:rPr kumimoji="1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學年過渡</a:t>
            </a:r>
            <a:endParaRPr lang="en-US" altLang="zh-HK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200" b="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zh-HK" altLang="zh-HK" sz="2000" dirty="0" smtClean="0">
              <a:solidFill>
                <a:srgbClr val="0000FF"/>
              </a:solidFill>
            </a:endParaRPr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173288"/>
            <a:ext cx="85217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矩形 4"/>
          <p:cNvSpPr>
            <a:spLocks noChangeArrowheads="1"/>
          </p:cNvSpPr>
          <p:nvPr/>
        </p:nvSpPr>
        <p:spPr bwMode="auto">
          <a:xfrm>
            <a:off x="498475" y="2152650"/>
            <a:ext cx="1246188" cy="33496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318" name="矩形 4"/>
          <p:cNvSpPr>
            <a:spLocks noChangeArrowheads="1"/>
          </p:cNvSpPr>
          <p:nvPr/>
        </p:nvSpPr>
        <p:spPr bwMode="auto">
          <a:xfrm>
            <a:off x="671513" y="5214938"/>
            <a:ext cx="1438275" cy="33496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319" name="矩形 4"/>
          <p:cNvSpPr>
            <a:spLocks noChangeArrowheads="1"/>
          </p:cNvSpPr>
          <p:nvPr/>
        </p:nvSpPr>
        <p:spPr bwMode="auto">
          <a:xfrm>
            <a:off x="2582863" y="5861050"/>
            <a:ext cx="792162" cy="39846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320" name="Oval 4"/>
          <p:cNvSpPr>
            <a:spLocks noChangeArrowheads="1"/>
          </p:cNvSpPr>
          <p:nvPr/>
        </p:nvSpPr>
        <p:spPr bwMode="auto">
          <a:xfrm>
            <a:off x="2517775" y="2878138"/>
            <a:ext cx="1422400" cy="51117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6237171" y="4148293"/>
            <a:ext cx="1665170" cy="0"/>
          </a:xfrm>
          <a:prstGeom prst="line">
            <a:avLst/>
          </a:prstGeom>
          <a:solidFill>
            <a:srgbClr val="CCECFF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27" y="3551549"/>
            <a:ext cx="1406947" cy="5425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31608" y="1745136"/>
            <a:ext cx="905551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除了會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從學生模組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提取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已選的學生的基本資料外，還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加添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HK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HK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準則</a:t>
            </a:r>
            <a:r>
              <a:rPr lang="zh-HK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HK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H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預設</a:t>
            </a:r>
            <a:r>
              <a:rPr lang="zh-TW" altLang="zh-HK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「聯絡電話號碼」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為學生流動電話、住宅電話或監護人緊急聯絡電話，并以此</a:t>
            </a:r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排序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HK" sz="28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zh-HK" sz="28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選擇： 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如系統有儲存</a:t>
            </a:r>
            <a:r>
              <a:rPr lang="zh-TW" altLang="zh-HK" sz="28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學生流動電話 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，以此為「聯絡電話號碼」</a:t>
            </a:r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HK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zh-TW" altLang="zh-HK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選擇： 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如系統沒有學生流動電話，以</a:t>
            </a:r>
            <a:r>
              <a:rPr lang="zh-TW" altLang="zh-HK" sz="28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住宅電話</a:t>
            </a:r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聯絡電話號碼」</a:t>
            </a:r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HK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</a:t>
            </a:r>
            <a:r>
              <a:rPr lang="zh-TW" altLang="zh-HK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選擇： 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如系統沒有學生流動電話及住宅電話</a:t>
            </a:r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HK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監護人緊急聯絡電話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為「聯絡電話號碼」。</a:t>
            </a:r>
          </a:p>
          <a:p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24346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-234950" y="1376363"/>
            <a:ext cx="98202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      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檢查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報考學生的個人資料 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(R-HKE050)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例如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：地址、</a:t>
            </a:r>
            <a:r>
              <a:rPr kumimoji="1"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聯絡電話號碼</a:t>
            </a: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/</a:t>
            </a:r>
            <a:r>
              <a:rPr kumimoji="1" lang="zh-HK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住宅電話</a:t>
            </a:r>
            <a:r>
              <a:rPr kumimoji="1"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、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電郵</a:t>
            </a:r>
            <a:r>
              <a:rPr kumimoji="1"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地址等</a:t>
            </a:r>
            <a:endParaRPr kumimoji="1" lang="zh-TW" altLang="en-US" b="0" dirty="0">
              <a:solidFill>
                <a:schemeClr val="tx1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33137" y="2405512"/>
            <a:ext cx="9020426" cy="4511226"/>
            <a:chOff x="433137" y="2405512"/>
            <a:chExt cx="9020426" cy="4511226"/>
          </a:xfrm>
        </p:grpSpPr>
        <p:pic>
          <p:nvPicPr>
            <p:cNvPr id="8704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12321" r="39999" b="50656"/>
            <a:stretch>
              <a:fillRect/>
            </a:stretch>
          </p:blipFill>
          <p:spPr bwMode="auto">
            <a:xfrm>
              <a:off x="3107985" y="2405512"/>
              <a:ext cx="6345578" cy="451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9" name="矩形 20"/>
            <p:cNvSpPr>
              <a:spLocks noChangeArrowheads="1"/>
            </p:cNvSpPr>
            <p:nvPr/>
          </p:nvSpPr>
          <p:spPr bwMode="auto">
            <a:xfrm>
              <a:off x="3217537" y="4538565"/>
              <a:ext cx="4646617" cy="299945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87050" name="矩形 21"/>
            <p:cNvSpPr>
              <a:spLocks noChangeArrowheads="1"/>
            </p:cNvSpPr>
            <p:nvPr/>
          </p:nvSpPr>
          <p:spPr bwMode="auto">
            <a:xfrm>
              <a:off x="3217537" y="5782402"/>
              <a:ext cx="4039156" cy="279406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289" y="3012314"/>
              <a:ext cx="2671338" cy="3205605"/>
            </a:xfrm>
            <a:prstGeom prst="rect">
              <a:avLst/>
            </a:prstGeom>
          </p:spPr>
        </p:pic>
        <p:sp>
          <p:nvSpPr>
            <p:cNvPr id="87048" name="矩形 1"/>
            <p:cNvSpPr>
              <a:spLocks noChangeArrowheads="1"/>
            </p:cNvSpPr>
            <p:nvPr/>
          </p:nvSpPr>
          <p:spPr bwMode="auto">
            <a:xfrm>
              <a:off x="823474" y="5619503"/>
              <a:ext cx="764694" cy="309659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87051" name="Rectangle 2"/>
            <p:cNvSpPr>
              <a:spLocks noChangeArrowheads="1"/>
            </p:cNvSpPr>
            <p:nvPr/>
          </p:nvSpPr>
          <p:spPr bwMode="auto">
            <a:xfrm>
              <a:off x="433137" y="3031957"/>
              <a:ext cx="1559292" cy="32726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604618" y="3351884"/>
              <a:ext cx="1580317" cy="305716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2141538"/>
            <a:ext cx="7143750" cy="4086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493713" y="1382713"/>
            <a:ext cx="9093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檢查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報考學生的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個人資料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8069" name="Rectangle 2"/>
          <p:cNvSpPr>
            <a:spLocks noChangeArrowheads="1"/>
          </p:cNvSpPr>
          <p:nvPr/>
        </p:nvSpPr>
        <p:spPr bwMode="auto">
          <a:xfrm>
            <a:off x="1611313" y="4094163"/>
            <a:ext cx="1160462" cy="47783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88070" name="Rectangle 3"/>
          <p:cNvSpPr>
            <a:spLocks noChangeArrowheads="1"/>
          </p:cNvSpPr>
          <p:nvPr/>
        </p:nvSpPr>
        <p:spPr bwMode="auto">
          <a:xfrm>
            <a:off x="1611313" y="5819775"/>
            <a:ext cx="1169987" cy="2413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88071" name="Rectangle 4"/>
          <p:cNvSpPr>
            <a:spLocks noChangeArrowheads="1"/>
          </p:cNvSpPr>
          <p:nvPr/>
        </p:nvSpPr>
        <p:spPr bwMode="auto">
          <a:xfrm>
            <a:off x="3784600" y="2255838"/>
            <a:ext cx="2073275" cy="28733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88072" name="矩形 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989263" y="3895725"/>
            <a:ext cx="874712" cy="18573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88073" name="文字方塊 11"/>
          <p:cNvSpPr txBox="1">
            <a:spLocks noChangeArrowheads="1"/>
          </p:cNvSpPr>
          <p:nvPr/>
        </p:nvSpPr>
        <p:spPr bwMode="auto">
          <a:xfrm>
            <a:off x="4040188" y="3019425"/>
            <a:ext cx="65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HK" sz="1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000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2024</a:t>
            </a:r>
            <a:endParaRPr lang="zh-HK" altLang="en-US" sz="1000" b="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62225"/>
            <a:ext cx="9020175" cy="3295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508000" y="1423988"/>
            <a:ext cx="9105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檢查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報考學生的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個人資料</a:t>
            </a: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5" name="Rectangle 4"/>
          <p:cNvSpPr>
            <a:spLocks noChangeArrowheads="1"/>
          </p:cNvSpPr>
          <p:nvPr/>
        </p:nvSpPr>
        <p:spPr bwMode="auto">
          <a:xfrm>
            <a:off x="2205831" y="2403666"/>
            <a:ext cx="5151438" cy="8382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" name="文字方塊 18"/>
          <p:cNvSpPr txBox="1">
            <a:spLocks noChangeArrowheads="1"/>
          </p:cNvSpPr>
          <p:nvPr/>
        </p:nvSpPr>
        <p:spPr bwMode="auto">
          <a:xfrm>
            <a:off x="3924803" y="2964867"/>
            <a:ext cx="698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zh-HK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8"/>
          <p:cNvSpPr txBox="1">
            <a:spLocks noChangeArrowheads="1"/>
          </p:cNvSpPr>
          <p:nvPr/>
        </p:nvSpPr>
        <p:spPr bwMode="auto">
          <a:xfrm>
            <a:off x="6641727" y="2865767"/>
            <a:ext cx="6985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zh-HK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矩形 1"/>
          <p:cNvSpPr>
            <a:spLocks noChangeArrowheads="1"/>
          </p:cNvSpPr>
          <p:nvPr/>
        </p:nvSpPr>
        <p:spPr bwMode="auto">
          <a:xfrm>
            <a:off x="-200025" y="1966913"/>
            <a:ext cx="10317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b="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學校</a:t>
            </a: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可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選取班內某些學生</a:t>
            </a: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，而系統只會按已選的學生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進行報考</a:t>
            </a:r>
            <a:endParaRPr lang="zh-HK" altLang="en-US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508000" y="1384300"/>
            <a:ext cx="912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編修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香港中學文憑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學生報名資料</a:t>
            </a: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51379" y="2466765"/>
            <a:ext cx="8026400" cy="4468805"/>
            <a:chOff x="551379" y="2466765"/>
            <a:chExt cx="8026400" cy="4468805"/>
          </a:xfrm>
        </p:grpSpPr>
        <p:grpSp>
          <p:nvGrpSpPr>
            <p:cNvPr id="3" name="群組 2"/>
            <p:cNvGrpSpPr/>
            <p:nvPr/>
          </p:nvGrpSpPr>
          <p:grpSpPr>
            <a:xfrm>
              <a:off x="551379" y="2466765"/>
              <a:ext cx="8026400" cy="4468805"/>
              <a:chOff x="540084" y="2466767"/>
              <a:chExt cx="8026400" cy="446880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0084" y="2466767"/>
                <a:ext cx="8026400" cy="4468805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 bwMode="auto">
              <a:xfrm>
                <a:off x="5791201" y="4732389"/>
                <a:ext cx="626532" cy="1687461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7756191" y="4732389"/>
                <a:ext cx="524209" cy="1687461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 bwMode="auto">
              <a:xfrm>
                <a:off x="4633912" y="4701168"/>
                <a:ext cx="869950" cy="1809699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3809666" y="4701168"/>
                <a:ext cx="542201" cy="1809699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91141" name="矩形 2"/>
            <p:cNvSpPr>
              <a:spLocks noChangeArrowheads="1"/>
            </p:cNvSpPr>
            <p:nvPr/>
          </p:nvSpPr>
          <p:spPr bwMode="auto">
            <a:xfrm>
              <a:off x="3217027" y="4630738"/>
              <a:ext cx="319087" cy="191135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91142" name="矩形 3"/>
            <p:cNvSpPr>
              <a:spLocks noChangeArrowheads="1"/>
            </p:cNvSpPr>
            <p:nvPr/>
          </p:nvSpPr>
          <p:spPr bwMode="auto">
            <a:xfrm>
              <a:off x="2995613" y="6581567"/>
              <a:ext cx="779462" cy="287546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91144" name="Text Box 19"/>
            <p:cNvSpPr txBox="1">
              <a:spLocks noChangeArrowheads="1"/>
            </p:cNvSpPr>
            <p:nvPr/>
          </p:nvSpPr>
          <p:spPr bwMode="auto">
            <a:xfrm>
              <a:off x="2669758" y="4470187"/>
              <a:ext cx="444500" cy="461963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1145" name="Text Box 19"/>
            <p:cNvSpPr txBox="1">
              <a:spLocks noChangeArrowheads="1"/>
            </p:cNvSpPr>
            <p:nvPr/>
          </p:nvSpPr>
          <p:spPr bwMode="auto">
            <a:xfrm>
              <a:off x="2387600" y="6419850"/>
              <a:ext cx="444500" cy="460375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1146" name="文字方塊 11"/>
            <p:cNvSpPr txBox="1">
              <a:spLocks noChangeArrowheads="1"/>
            </p:cNvSpPr>
            <p:nvPr/>
          </p:nvSpPr>
          <p:spPr bwMode="auto">
            <a:xfrm>
              <a:off x="5130800" y="2773363"/>
              <a:ext cx="650875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000" dirty="0" smtClean="0">
                  <a:solidFill>
                    <a:schemeClr val="tx1"/>
                  </a:solidFill>
                  <a:latin typeface="新細明體" panose="02020500000000000000" pitchFamily="18" charset="-120"/>
                  <a:cs typeface="Times New Roman" panose="02020603050405020304" pitchFamily="18" charset="0"/>
                </a:rPr>
                <a:t>202</a:t>
              </a:r>
              <a:r>
                <a:rPr lang="en-US" altLang="zh-HK" sz="1000" dirty="0">
                  <a:solidFill>
                    <a:schemeClr val="tx1"/>
                  </a:solidFill>
                  <a:latin typeface="新細明體" panose="02020500000000000000" pitchFamily="18" charset="-120"/>
                  <a:cs typeface="Times New Roman" panose="02020603050405020304" pitchFamily="18" charset="0"/>
                </a:rPr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000" dirty="0" smtClean="0">
                  <a:solidFill>
                    <a:schemeClr val="tx1"/>
                  </a:solidFill>
                  <a:latin typeface="新細明體" panose="02020500000000000000" pitchFamily="18" charset="-120"/>
                  <a:cs typeface="Times New Roman" panose="02020603050405020304" pitchFamily="18" charset="0"/>
                </a:rPr>
                <a:t>2024</a:t>
              </a:r>
              <a:endParaRPr lang="en-US" altLang="zh-HK" sz="100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HK" sz="140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000" dirty="0">
                  <a:solidFill>
                    <a:schemeClr val="tx1"/>
                  </a:solidFill>
                  <a:latin typeface="新細明體" panose="02020500000000000000" pitchFamily="18" charset="-120"/>
                  <a:cs typeface="Times New Roman" panose="02020603050405020304" pitchFamily="18" charset="0"/>
                </a:rPr>
                <a:t>2</a:t>
              </a:r>
              <a:endParaRPr lang="zh-HK" altLang="en-US" sz="100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495300" y="1395413"/>
            <a:ext cx="9129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編修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香港中學文憑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學生報名資料 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(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如有需要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) </a:t>
            </a:r>
            <a:endParaRPr kumimoji="1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95300" y="1884362"/>
            <a:ext cx="8259763" cy="4905375"/>
            <a:chOff x="495300" y="1884362"/>
            <a:chExt cx="8259763" cy="49053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206" y="1884362"/>
              <a:ext cx="8010525" cy="4905375"/>
            </a:xfrm>
            <a:prstGeom prst="rect">
              <a:avLst/>
            </a:prstGeom>
          </p:spPr>
        </p:pic>
        <p:sp>
          <p:nvSpPr>
            <p:cNvPr id="92165" name="Rectangle 2"/>
            <p:cNvSpPr>
              <a:spLocks noChangeArrowheads="1"/>
            </p:cNvSpPr>
            <p:nvPr/>
          </p:nvSpPr>
          <p:spPr bwMode="auto">
            <a:xfrm>
              <a:off x="495300" y="1917700"/>
              <a:ext cx="1450975" cy="28575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92169" name="Rectangle 2"/>
            <p:cNvSpPr>
              <a:spLocks noChangeArrowheads="1"/>
            </p:cNvSpPr>
            <p:nvPr/>
          </p:nvSpPr>
          <p:spPr bwMode="auto">
            <a:xfrm>
              <a:off x="615950" y="2208213"/>
              <a:ext cx="1452563" cy="288925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92170" name="Rectangle 2"/>
            <p:cNvSpPr>
              <a:spLocks noChangeArrowheads="1"/>
            </p:cNvSpPr>
            <p:nvPr/>
          </p:nvSpPr>
          <p:spPr bwMode="auto">
            <a:xfrm>
              <a:off x="495300" y="2695575"/>
              <a:ext cx="2303463" cy="490538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92171" name="文字方塊 11"/>
            <p:cNvSpPr txBox="1">
              <a:spLocks noChangeArrowheads="1"/>
            </p:cNvSpPr>
            <p:nvPr/>
          </p:nvSpPr>
          <p:spPr bwMode="auto">
            <a:xfrm>
              <a:off x="5083175" y="2150324"/>
              <a:ext cx="65087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400" b="0" dirty="0" smtClean="0">
                  <a:solidFill>
                    <a:schemeClr val="tx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Times New Roman" panose="02020603050405020304" pitchFamily="18" charset="0"/>
                </a:rPr>
                <a:t>202</a:t>
              </a:r>
              <a:r>
                <a:rPr lang="en-US" altLang="zh-HK" sz="1400" b="0" dirty="0">
                  <a:solidFill>
                    <a:schemeClr val="tx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Times New Roman" panose="02020603050405020304" pitchFamily="18" charset="0"/>
                </a:rPr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400" b="0" dirty="0" smtClean="0">
                  <a:solidFill>
                    <a:schemeClr val="tx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Times New Roman" panose="02020603050405020304" pitchFamily="18" charset="0"/>
                </a:rPr>
                <a:t>202</a:t>
              </a:r>
              <a:r>
                <a:rPr lang="en-US" altLang="zh-HK" sz="1400" b="0" dirty="0">
                  <a:solidFill>
                    <a:schemeClr val="tx1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Times New Roman" panose="02020603050405020304" pitchFamily="18" charset="0"/>
                </a:rPr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HK" sz="1200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400" b="0" dirty="0">
                  <a:solidFill>
                    <a:schemeClr val="tx1"/>
                  </a:solidFill>
                  <a:latin typeface="新細明體" panose="02020500000000000000" pitchFamily="18" charset="-120"/>
                  <a:cs typeface="Times New Roman" panose="02020603050405020304" pitchFamily="18" charset="0"/>
                </a:rPr>
                <a:t>2</a:t>
              </a:r>
              <a:endParaRPr lang="zh-HK" altLang="en-US" sz="1400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3767333" y="4368801"/>
              <a:ext cx="542201" cy="182033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4540974" y="4407165"/>
              <a:ext cx="933520" cy="178196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5718405" y="4368800"/>
              <a:ext cx="631595" cy="182033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7679728" y="4368800"/>
              <a:ext cx="542201" cy="182033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92166" name="Rectangle 3"/>
            <p:cNvSpPr>
              <a:spLocks noChangeArrowheads="1"/>
            </p:cNvSpPr>
            <p:nvPr/>
          </p:nvSpPr>
          <p:spPr bwMode="auto">
            <a:xfrm>
              <a:off x="4384675" y="4232275"/>
              <a:ext cx="1077913" cy="433388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92167" name="Rounded Rectangular Callout 1"/>
            <p:cNvSpPr>
              <a:spLocks noChangeArrowheads="1"/>
            </p:cNvSpPr>
            <p:nvPr/>
          </p:nvSpPr>
          <p:spPr bwMode="auto">
            <a:xfrm>
              <a:off x="6727825" y="2284413"/>
              <a:ext cx="2027238" cy="750887"/>
            </a:xfrm>
            <a:prstGeom prst="wedgeRoundRectCallout">
              <a:avLst>
                <a:gd name="adj1" fmla="val -137825"/>
                <a:gd name="adj2" fmla="val 243484"/>
                <a:gd name="adj3" fmla="val 16667"/>
              </a:avLst>
            </a:prstGeom>
            <a:solidFill>
              <a:srgbClr val="CCECFF">
                <a:alpha val="0"/>
              </a:srgbClr>
            </a:solidFill>
            <a:ln w="5080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zh-TW" altLang="en-US" sz="1800" dirty="0">
                  <a:solidFill>
                    <a:srgbClr val="0CF45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按此</a:t>
              </a:r>
              <a:endParaRPr lang="en-US" altLang="zh-TW" sz="18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zh-HK" altLang="en-US" sz="1800" dirty="0">
                  <a:solidFill>
                    <a:srgbClr val="0CF45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編修學生資料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00063" y="1193014"/>
            <a:ext cx="9236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編修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個別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學生</a:t>
            </a:r>
            <a:r>
              <a:rPr kumimoji="1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報名資料</a:t>
            </a:r>
            <a:r>
              <a:rPr kumimoji="1"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(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如有需要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)</a:t>
            </a:r>
            <a:r>
              <a:rPr kumimoji="1" lang="en-US" altLang="zh-TW" dirty="0">
                <a:solidFill>
                  <a:srgbClr val="FF0000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 </a:t>
            </a:r>
            <a:endParaRPr kumimoji="1" lang="zh-TW" altLang="en-US" dirty="0">
              <a:solidFill>
                <a:srgbClr val="FF0000"/>
              </a:solidFill>
              <a:latin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93192" name="文字方塊 14"/>
          <p:cNvSpPr txBox="1">
            <a:spLocks noChangeArrowheads="1"/>
          </p:cNvSpPr>
          <p:nvPr/>
        </p:nvSpPr>
        <p:spPr bwMode="auto">
          <a:xfrm>
            <a:off x="5198428" y="1363027"/>
            <a:ext cx="650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700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</a:t>
            </a:r>
            <a:r>
              <a:rPr lang="en-US" altLang="zh-TW" sz="700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endParaRPr lang="en-US" altLang="zh-HK" sz="700" b="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700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</a:t>
            </a:r>
            <a:r>
              <a:rPr lang="en-US" altLang="zh-TW" sz="700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endParaRPr lang="en-US" altLang="zh-HK" sz="700" b="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700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endParaRPr lang="zh-HK" altLang="en-US" sz="700" b="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15" y="1775924"/>
            <a:ext cx="7201886" cy="515827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955933"/>
            <a:ext cx="395787" cy="198834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189592" y="3553021"/>
            <a:ext cx="3143246" cy="290619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3194" name="Text Box 19"/>
          <p:cNvSpPr txBox="1">
            <a:spLocks noChangeArrowheads="1"/>
          </p:cNvSpPr>
          <p:nvPr/>
        </p:nvSpPr>
        <p:spPr bwMode="auto">
          <a:xfrm>
            <a:off x="5571149" y="3908026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943368" y="3177206"/>
            <a:ext cx="2497929" cy="31309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8436768" y="3264903"/>
            <a:ext cx="14799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320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可在此模組更改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考生</a:t>
            </a:r>
            <a:r>
              <a:rPr lang="zh-TW" altLang="en-US" sz="320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</a:t>
            </a:r>
            <a:endParaRPr lang="zh-HK" altLang="en-US" sz="32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直線單箭頭接點 6"/>
          <p:cNvCxnSpPr>
            <a:cxnSpLocks noChangeShapeType="1"/>
            <a:stCxn id="18" idx="1"/>
          </p:cNvCxnSpPr>
          <p:nvPr/>
        </p:nvCxnSpPr>
        <p:spPr bwMode="auto">
          <a:xfrm flipH="1" flipV="1">
            <a:off x="6870700" y="3599427"/>
            <a:ext cx="1566068" cy="69652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208" y="2231878"/>
            <a:ext cx="4951836" cy="707243"/>
          </a:xfrm>
          <a:prstGeom prst="rect">
            <a:avLst/>
          </a:prstGeom>
          <a:ln w="28575">
            <a:solidFill>
              <a:srgbClr val="0000FF"/>
            </a:solidFill>
          </a:ln>
          <a:effectLst>
            <a:outerShdw blurRad="50800" dist="38100" dir="5400000" sx="111000" sy="111000" algn="t" rotWithShape="0">
              <a:prstClr val="black">
                <a:alpha val="76000"/>
              </a:prstClr>
            </a:outerShdw>
          </a:effectLst>
        </p:spPr>
      </p:pic>
      <p:sp>
        <p:nvSpPr>
          <p:cNvPr id="21" name="矩形 20"/>
          <p:cNvSpPr/>
          <p:nvPr/>
        </p:nvSpPr>
        <p:spPr bwMode="auto">
          <a:xfrm>
            <a:off x="2524986" y="2547490"/>
            <a:ext cx="542201" cy="5305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2566095" y="3754125"/>
            <a:ext cx="2264487" cy="88301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566094" y="5073906"/>
            <a:ext cx="2264487" cy="8263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19" name="直線單箭頭接點 6"/>
          <p:cNvCxnSpPr>
            <a:cxnSpLocks noChangeShapeType="1"/>
          </p:cNvCxnSpPr>
          <p:nvPr/>
        </p:nvCxnSpPr>
        <p:spPr bwMode="auto">
          <a:xfrm flipH="1">
            <a:off x="4375058" y="4637136"/>
            <a:ext cx="4061710" cy="101948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190" name="Rounded Rectangular Callout 4"/>
          <p:cNvSpPr>
            <a:spLocks noChangeArrowheads="1"/>
          </p:cNvSpPr>
          <p:nvPr/>
        </p:nvSpPr>
        <p:spPr bwMode="auto">
          <a:xfrm>
            <a:off x="7441298" y="5487107"/>
            <a:ext cx="2485232" cy="862013"/>
          </a:xfrm>
          <a:prstGeom prst="wedgeRoundRectCallout">
            <a:avLst>
              <a:gd name="adj1" fmla="val -150124"/>
              <a:gd name="adj2" fmla="val -26134"/>
              <a:gd name="adj3" fmla="val 16667"/>
            </a:avLst>
          </a:prstGeom>
          <a:solidFill>
            <a:schemeClr val="accent2">
              <a:alpha val="0"/>
            </a:schemeClr>
          </a:solidFill>
          <a:ln w="50800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可加入與住宅不同</a:t>
            </a:r>
            <a:r>
              <a:rPr lang="zh-TW" alt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endParaRPr lang="en-US" altLang="zh-TW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通訊</a:t>
            </a:r>
            <a:r>
              <a:rPr lang="zh-TW" alt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地址</a:t>
            </a:r>
            <a:endParaRPr lang="zh-HK" alt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348" y="1940291"/>
            <a:ext cx="960071" cy="4523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085" y="6510986"/>
            <a:ext cx="7177815" cy="535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493713" y="1180044"/>
            <a:ext cx="6810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編修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個別學生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報名資料 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(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必須填寫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) </a:t>
            </a:r>
            <a:endParaRPr kumimoji="1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07" y="1702332"/>
            <a:ext cx="7869237" cy="5221046"/>
          </a:xfrm>
          <a:prstGeom prst="rect">
            <a:avLst/>
          </a:prstGeom>
        </p:spPr>
      </p:pic>
      <p:sp>
        <p:nvSpPr>
          <p:cNvPr id="94215" name="矩形 8"/>
          <p:cNvSpPr>
            <a:spLocks noChangeArrowheads="1"/>
          </p:cNvSpPr>
          <p:nvPr/>
        </p:nvSpPr>
        <p:spPr bwMode="auto">
          <a:xfrm>
            <a:off x="222799" y="6410425"/>
            <a:ext cx="8026051" cy="59676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4214" name="矩形 2"/>
          <p:cNvSpPr>
            <a:spLocks noChangeArrowheads="1"/>
          </p:cNvSpPr>
          <p:nvPr/>
        </p:nvSpPr>
        <p:spPr bwMode="auto">
          <a:xfrm>
            <a:off x="2319688" y="3095752"/>
            <a:ext cx="1463040" cy="350091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4213" name="矩形 1"/>
          <p:cNvSpPr>
            <a:spLocks noChangeArrowheads="1"/>
          </p:cNvSpPr>
          <p:nvPr/>
        </p:nvSpPr>
        <p:spPr bwMode="auto">
          <a:xfrm>
            <a:off x="5143395" y="3191795"/>
            <a:ext cx="2922576" cy="25404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9900CC"/>
              </a:solidFill>
            </a:endParaRPr>
          </a:p>
        </p:txBody>
      </p:sp>
      <p:sp>
        <p:nvSpPr>
          <p:cNvPr id="10" name="Rounded Rectangular Callout 4"/>
          <p:cNvSpPr>
            <a:spLocks noChangeArrowheads="1"/>
          </p:cNvSpPr>
          <p:nvPr/>
        </p:nvSpPr>
        <p:spPr bwMode="auto">
          <a:xfrm>
            <a:off x="8170444" y="1648971"/>
            <a:ext cx="1864744" cy="3279163"/>
          </a:xfrm>
          <a:prstGeom prst="wedgeRoundRectCallout">
            <a:avLst>
              <a:gd name="adj1" fmla="val -64938"/>
              <a:gd name="adj2" fmla="val 72466"/>
              <a:gd name="adj3" fmla="val 16667"/>
            </a:avLst>
          </a:prstGeom>
          <a:solidFill>
            <a:schemeClr val="accent2">
              <a:alpha val="0"/>
            </a:schemeClr>
          </a:solidFill>
          <a:ln w="28575" algn="ctr">
            <a:solidFill>
              <a:srgbClr val="EB8015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</a:t>
            </a:r>
            <a:r>
              <a:rPr lang="zh-TW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更改</a:t>
            </a:r>
            <a:endParaRPr lang="en-US" altLang="zh-TW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聯絡、</a:t>
            </a:r>
            <a:endParaRPr lang="en-US" altLang="zh-TW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HK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短訊</a:t>
            </a:r>
            <a:r>
              <a:rPr lang="zh-HK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電話號碼</a:t>
            </a:r>
            <a:endParaRPr lang="en-US" altLang="zh-HK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HK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</a:t>
            </a:r>
            <a:endParaRPr lang="en-US" altLang="zh-TW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通訊資料</a:t>
            </a:r>
            <a:endParaRPr lang="en-US" altLang="zh-TW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en-US" altLang="zh-HK" sz="2000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HK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</a:t>
            </a:r>
            <a:r>
              <a:rPr lang="zh-HK" altLang="en-US" sz="2000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</a:t>
            </a:r>
            <a:endParaRPr lang="en-US" altLang="zh-HK" sz="2000" dirty="0" smtClean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HK" altLang="en-US" sz="2000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</a:t>
            </a:r>
            <a:r>
              <a:rPr lang="zh-HK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模組</a:t>
            </a:r>
            <a:r>
              <a:rPr lang="zh-HK" altLang="en-US" sz="2000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不同</a:t>
            </a:r>
            <a:r>
              <a:rPr lang="en-US" altLang="zh-HK" sz="2000" dirty="0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HK" altLang="en-US" sz="2000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688" y="1885950"/>
            <a:ext cx="577858" cy="304366"/>
          </a:xfrm>
          <a:prstGeom prst="rect">
            <a:avLst/>
          </a:prstGeom>
        </p:spPr>
      </p:pic>
      <p:sp>
        <p:nvSpPr>
          <p:cNvPr id="94216" name="文字方塊 14"/>
          <p:cNvSpPr txBox="1">
            <a:spLocks noChangeArrowheads="1"/>
          </p:cNvSpPr>
          <p:nvPr/>
        </p:nvSpPr>
        <p:spPr bwMode="auto">
          <a:xfrm>
            <a:off x="2388252" y="1813997"/>
            <a:ext cx="65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80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</a:t>
            </a:r>
            <a:r>
              <a:rPr lang="en-US" altLang="zh-HK" sz="80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80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2024</a:t>
            </a:r>
            <a:endParaRPr lang="en-US" altLang="zh-HK" sz="80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80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endParaRPr lang="zh-HK" altLang="en-US" sz="80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516519" y="2479756"/>
            <a:ext cx="912481" cy="5305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061200" y="2509047"/>
            <a:ext cx="855133" cy="344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573867" y="3743633"/>
            <a:ext cx="2302933" cy="8368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573867" y="5051609"/>
            <a:ext cx="2302933" cy="8368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1" y="6499823"/>
            <a:ext cx="7867650" cy="4235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504825" y="1447800"/>
            <a:ext cx="2978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編修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個別學生</a:t>
            </a:r>
            <a:endParaRPr kumimoji="1"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報名資料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(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如有需要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)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5238" name="Text Box 19"/>
          <p:cNvSpPr txBox="1">
            <a:spLocks noChangeArrowheads="1"/>
          </p:cNvSpPr>
          <p:nvPr/>
        </p:nvSpPr>
        <p:spPr bwMode="auto">
          <a:xfrm>
            <a:off x="2730500" y="2727325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5239" name="Text Box 19"/>
          <p:cNvSpPr txBox="1">
            <a:spLocks noChangeArrowheads="1"/>
          </p:cNvSpPr>
          <p:nvPr/>
        </p:nvSpPr>
        <p:spPr bwMode="auto">
          <a:xfrm>
            <a:off x="2730500" y="5529263"/>
            <a:ext cx="444500" cy="522287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975" y="1642668"/>
            <a:ext cx="5965825" cy="4168244"/>
          </a:xfrm>
          <a:prstGeom prst="rect">
            <a:avLst/>
          </a:prstGeom>
        </p:spPr>
      </p:pic>
      <p:sp>
        <p:nvSpPr>
          <p:cNvPr id="95241" name="矩形 1"/>
          <p:cNvSpPr>
            <a:spLocks noChangeArrowheads="1"/>
          </p:cNvSpPr>
          <p:nvPr/>
        </p:nvSpPr>
        <p:spPr bwMode="auto">
          <a:xfrm>
            <a:off x="3461278" y="5346964"/>
            <a:ext cx="598488" cy="31273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3461278" y="2277533"/>
            <a:ext cx="5987522" cy="29210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cxnSp>
        <p:nvCxnSpPr>
          <p:cNvPr id="95242" name="Straight Connector 6"/>
          <p:cNvCxnSpPr>
            <a:cxnSpLocks noChangeShapeType="1"/>
          </p:cNvCxnSpPr>
          <p:nvPr/>
        </p:nvCxnSpPr>
        <p:spPr bwMode="auto">
          <a:xfrm flipV="1">
            <a:off x="3196697" y="2994555"/>
            <a:ext cx="482600" cy="635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243" name="Rounded Rectangular Callout 1"/>
          <p:cNvSpPr>
            <a:spLocks noChangeArrowheads="1"/>
          </p:cNvSpPr>
          <p:nvPr/>
        </p:nvSpPr>
        <p:spPr bwMode="auto">
          <a:xfrm>
            <a:off x="3760522" y="5962122"/>
            <a:ext cx="4911540" cy="482600"/>
          </a:xfrm>
          <a:prstGeom prst="wedgeRoundRectCallout">
            <a:avLst>
              <a:gd name="adj1" fmla="val 31946"/>
              <a:gd name="adj2" fmla="val -280322"/>
              <a:gd name="adj3" fmla="val 16667"/>
            </a:avLst>
          </a:prstGeom>
          <a:solidFill>
            <a:schemeClr val="bg1"/>
          </a:solidFill>
          <a:ln w="508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可於各項修改或刪減，但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不能增加科目</a:t>
            </a: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7" name="文字方塊 3"/>
          <p:cNvSpPr txBox="1">
            <a:spLocks noChangeArrowheads="1"/>
          </p:cNvSpPr>
          <p:nvPr/>
        </p:nvSpPr>
        <p:spPr bwMode="auto">
          <a:xfrm>
            <a:off x="11808318" y="1601169"/>
            <a:ext cx="579523" cy="9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zh-TW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HK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zh-TW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HK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HK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HK" alt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548537" y="1253844"/>
            <a:ext cx="8755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使用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整批修訂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功能，按科目編修香港中學文憑考試學生科目的資料</a:t>
            </a:r>
          </a:p>
        </p:txBody>
      </p:sp>
      <p:sp>
        <p:nvSpPr>
          <p:cNvPr id="18" name="Text Box 84"/>
          <p:cNvSpPr txBox="1">
            <a:spLocks noChangeArrowheads="1"/>
          </p:cNvSpPr>
          <p:nvPr/>
        </p:nvSpPr>
        <p:spPr bwMode="auto">
          <a:xfrm>
            <a:off x="1842869" y="34802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7" y="2300750"/>
            <a:ext cx="8393386" cy="4565979"/>
          </a:xfrm>
          <a:prstGeom prst="rect">
            <a:avLst/>
          </a:prstGeom>
        </p:spPr>
      </p:pic>
      <p:sp>
        <p:nvSpPr>
          <p:cNvPr id="96272" name="Rectangle 2"/>
          <p:cNvSpPr>
            <a:spLocks noChangeArrowheads="1"/>
          </p:cNvSpPr>
          <p:nvPr/>
        </p:nvSpPr>
        <p:spPr bwMode="auto">
          <a:xfrm>
            <a:off x="587486" y="2279573"/>
            <a:ext cx="1446102" cy="32726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6271" name="Rectangle 2"/>
          <p:cNvSpPr>
            <a:spLocks noChangeArrowheads="1"/>
          </p:cNvSpPr>
          <p:nvPr/>
        </p:nvSpPr>
        <p:spPr bwMode="auto">
          <a:xfrm>
            <a:off x="718789" y="2699654"/>
            <a:ext cx="1362391" cy="22710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6270" name="Rectangle 2"/>
          <p:cNvSpPr>
            <a:spLocks noChangeArrowheads="1"/>
          </p:cNvSpPr>
          <p:nvPr/>
        </p:nvSpPr>
        <p:spPr bwMode="auto">
          <a:xfrm>
            <a:off x="725759" y="3615554"/>
            <a:ext cx="1355421" cy="29956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6269" name="Rectangle 2"/>
          <p:cNvSpPr>
            <a:spLocks noChangeArrowheads="1"/>
          </p:cNvSpPr>
          <p:nvPr/>
        </p:nvSpPr>
        <p:spPr bwMode="auto">
          <a:xfrm>
            <a:off x="5527675" y="3568630"/>
            <a:ext cx="611389" cy="45575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6262" name="Text Box 19"/>
          <p:cNvSpPr txBox="1">
            <a:spLocks noChangeArrowheads="1"/>
          </p:cNvSpPr>
          <p:nvPr/>
        </p:nvSpPr>
        <p:spPr bwMode="auto">
          <a:xfrm>
            <a:off x="9318046" y="5807662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268" name="Rectangle 2"/>
          <p:cNvSpPr>
            <a:spLocks noChangeArrowheads="1"/>
          </p:cNvSpPr>
          <p:nvPr/>
        </p:nvSpPr>
        <p:spPr bwMode="auto">
          <a:xfrm>
            <a:off x="3060974" y="4806702"/>
            <a:ext cx="6017712" cy="175085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6265" name="Rectangle 2"/>
          <p:cNvSpPr>
            <a:spLocks noChangeArrowheads="1"/>
          </p:cNvSpPr>
          <p:nvPr/>
        </p:nvSpPr>
        <p:spPr bwMode="auto">
          <a:xfrm>
            <a:off x="3060974" y="6545067"/>
            <a:ext cx="744538" cy="3175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6264" name="Text Box 19"/>
          <p:cNvSpPr txBox="1">
            <a:spLocks noChangeArrowheads="1"/>
          </p:cNvSpPr>
          <p:nvPr/>
        </p:nvSpPr>
        <p:spPr bwMode="auto">
          <a:xfrm>
            <a:off x="4926068" y="6631586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674047" y="5567934"/>
            <a:ext cx="770631" cy="8368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684038" y="5518129"/>
            <a:ext cx="770631" cy="8368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044" y="2726702"/>
            <a:ext cx="1071156" cy="805266"/>
          </a:xfrm>
          <a:prstGeom prst="rect">
            <a:avLst/>
          </a:prstGeom>
        </p:spPr>
      </p:pic>
      <p:sp>
        <p:nvSpPr>
          <p:cNvPr id="96263" name="Text Box 19"/>
          <p:cNvSpPr txBox="1">
            <a:spLocks noChangeArrowheads="1"/>
          </p:cNvSpPr>
          <p:nvPr/>
        </p:nvSpPr>
        <p:spPr bwMode="auto">
          <a:xfrm>
            <a:off x="6355044" y="3534357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363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364" name="Text Box 84"/>
          <p:cNvSpPr txBox="1">
            <a:spLocks noChangeArrowheads="1"/>
          </p:cNvSpPr>
          <p:nvPr/>
        </p:nvSpPr>
        <p:spPr bwMode="auto">
          <a:xfrm>
            <a:off x="515938" y="1400175"/>
            <a:ext cx="91265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學校管理模組：編修班別資料 </a:t>
            </a:r>
            <a:r>
              <a:rPr kumimoji="1"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— </a:t>
            </a:r>
            <a:r>
              <a:rPr kumimoji="1"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班本科目</a:t>
            </a:r>
            <a:endParaRPr lang="zh-HK" altLang="zh-H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zh-HK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類科目</a:t>
            </a: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2003425"/>
            <a:ext cx="8338753" cy="4793238"/>
          </a:xfrm>
          <a:prstGeom prst="rect">
            <a:avLst/>
          </a:prstGeom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35222" y="1939597"/>
            <a:ext cx="1136650" cy="407988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450056" y="2857500"/>
            <a:ext cx="1277938" cy="327025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330778" y="3390817"/>
            <a:ext cx="2209691" cy="2862837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2760034" y="2606675"/>
            <a:ext cx="1436687" cy="395287"/>
          </a:xfrm>
          <a:prstGeom prst="ellipse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735329" y="3614737"/>
            <a:ext cx="2077711" cy="221787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0" y="457200"/>
            <a:ext cx="101171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0" y="3067050"/>
            <a:ext cx="1011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zh-HK" sz="2000">
              <a:solidFill>
                <a:srgbClr val="0000FF"/>
              </a:solidFill>
            </a:endParaRPr>
          </a:p>
        </p:txBody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522288" y="1427163"/>
            <a:ext cx="7134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確定減免考試費示標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38163" y="2120900"/>
            <a:ext cx="913522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chemeClr val="tx1"/>
                </a:solidFill>
                <a:latin typeface="新細明體" panose="02020500000000000000" pitchFamily="18" charset="-120"/>
              </a:rPr>
              <a:t>政府</a:t>
            </a:r>
            <a:r>
              <a:rPr lang="zh-TW" altLang="en-US" sz="2400" dirty="0">
                <a:solidFill>
                  <a:schemeClr val="tx1"/>
                </a:solidFill>
              </a:rPr>
              <a:t>為參加二零二四年香港中學文憑考試的學校考生代繳考試費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TW" sz="2400" dirty="0">
                <a:latin typeface="新細明體" panose="02020500000000000000" pitchFamily="18" charset="-120"/>
              </a:rPr>
              <a:t>(</a:t>
            </a:r>
            <a:r>
              <a:rPr lang="zh-TW" altLang="en-US" sz="1800" dirty="0"/>
              <a:t>財政司司長在</a:t>
            </a:r>
            <a:r>
              <a:rPr lang="en-US" altLang="zh-TW" sz="1800" dirty="0"/>
              <a:t>2023</a:t>
            </a:r>
            <a:r>
              <a:rPr lang="zh-TW" altLang="en-US" sz="1800" dirty="0"/>
              <a:t>至</a:t>
            </a:r>
            <a:r>
              <a:rPr lang="en-US" altLang="zh-TW" sz="1800" dirty="0"/>
              <a:t>24</a:t>
            </a:r>
            <a:r>
              <a:rPr lang="zh-TW" altLang="en-US" sz="1800" dirty="0"/>
              <a:t>年度</a:t>
            </a:r>
            <a:r>
              <a:rPr lang="en-US" altLang="zh-TW" sz="1800" dirty="0"/>
              <a:t>《</a:t>
            </a:r>
            <a:r>
              <a:rPr lang="zh-HK" altLang="en-US" sz="1800" dirty="0"/>
              <a:t>政府</a:t>
            </a:r>
            <a:r>
              <a:rPr lang="zh-TW" altLang="en-US" sz="1800" dirty="0"/>
              <a:t>財政預算案</a:t>
            </a:r>
            <a:r>
              <a:rPr lang="en-US" altLang="zh-TW" sz="1800" dirty="0"/>
              <a:t>》</a:t>
            </a:r>
            <a:r>
              <a:rPr lang="zh-TW" altLang="en-US" sz="1800" dirty="0"/>
              <a:t>提出的措施</a:t>
            </a:r>
            <a:r>
              <a:rPr lang="en-US" altLang="zh-TW" sz="2400" dirty="0">
                <a:latin typeface="新細明體" panose="02020500000000000000" pitchFamily="18" charset="-120"/>
              </a:rPr>
              <a:t>)</a:t>
            </a:r>
          </a:p>
          <a:p>
            <a:pPr>
              <a:defRPr/>
            </a:pPr>
            <a:r>
              <a:rPr lang="zh-HK" altLang="en-US" sz="1800" dirty="0">
                <a:solidFill>
                  <a:schemeClr val="tx1"/>
                </a:solidFill>
                <a:latin typeface="新細明體" panose="02020500000000000000" pitchFamily="18" charset="-120"/>
              </a:rPr>
              <a:t>資料來源： </a:t>
            </a:r>
            <a:r>
              <a:rPr lang="en-US" altLang="zh-TW" sz="1800" dirty="0">
                <a:solidFill>
                  <a:schemeClr val="tx1"/>
                </a:solidFill>
                <a:latin typeface="新細明體" panose="02020500000000000000" pitchFamily="18" charset="-120"/>
                <a:hlinkClick r:id="rId3"/>
              </a:rPr>
              <a:t>https://</a:t>
            </a:r>
            <a:r>
              <a:rPr lang="en-US" altLang="zh-TW" sz="1800" dirty="0" err="1">
                <a:solidFill>
                  <a:schemeClr val="tx1"/>
                </a:solidFill>
                <a:latin typeface="新細明體" panose="02020500000000000000" pitchFamily="18" charset="-120"/>
                <a:hlinkClick r:id="rId3"/>
              </a:rPr>
              <a:t>www.budget.gov.hk</a:t>
            </a:r>
            <a:r>
              <a:rPr lang="en-US" altLang="zh-TW" sz="1800" dirty="0">
                <a:solidFill>
                  <a:schemeClr val="tx1"/>
                </a:solidFill>
                <a:latin typeface="新細明體" panose="02020500000000000000" pitchFamily="18" charset="-120"/>
                <a:hlinkClick r:id="rId3"/>
              </a:rPr>
              <a:t>/2023/chi/</a:t>
            </a:r>
            <a:r>
              <a:rPr lang="en-US" altLang="zh-TW" sz="1800" dirty="0" err="1">
                <a:solidFill>
                  <a:schemeClr val="tx1"/>
                </a:solidFill>
                <a:latin typeface="新細明體" panose="02020500000000000000" pitchFamily="18" charset="-120"/>
                <a:hlinkClick r:id="rId3"/>
              </a:rPr>
              <a:t>budget07.html</a:t>
            </a:r>
            <a:endParaRPr lang="en-US" altLang="zh-TW" sz="180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>
              <a:defRPr/>
            </a:pPr>
            <a:endParaRPr lang="en-US" altLang="zh-TW" sz="180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240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TW" altLang="zh-HK" sz="240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在</a:t>
            </a:r>
            <a:r>
              <a:rPr lang="zh-TW" altLang="zh-HK" sz="2400" dirty="0">
                <a:solidFill>
                  <a:schemeClr val="tx1"/>
                </a:solidFill>
                <a:latin typeface="新細明體" panose="02020500000000000000" pitchFamily="18" charset="-120"/>
              </a:rPr>
              <a:t>正常情況，完成報名程序</a:t>
            </a:r>
            <a:r>
              <a:rPr lang="zh-TW" altLang="zh-HK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需要確定</a:t>
            </a:r>
            <a:r>
              <a:rPr lang="zh-TW" altLang="zh-HK" sz="2400" dirty="0">
                <a:solidFill>
                  <a:schemeClr val="tx1"/>
                </a:solidFill>
                <a:latin typeface="新細明體" panose="02020500000000000000" pitchFamily="18" charset="-120"/>
              </a:rPr>
              <a:t>減免考試費</a:t>
            </a:r>
            <a:r>
              <a:rPr lang="zh-TW" altLang="zh-HK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示標</a:t>
            </a:r>
            <a:endParaRPr lang="en-US" altLang="zh-TW" sz="2400" dirty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>
              <a:buClr>
                <a:schemeClr val="accent2"/>
              </a:buClr>
              <a:defRPr/>
            </a:pPr>
            <a:endParaRPr lang="zh-TW" altLang="zh-HK" sz="120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240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TW" altLang="zh-HK" sz="240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系統</a:t>
            </a:r>
            <a:r>
              <a:rPr lang="zh-TW" altLang="zh-HK" sz="2400" dirty="0">
                <a:solidFill>
                  <a:schemeClr val="tx1"/>
                </a:solidFill>
                <a:latin typeface="新細明體" panose="02020500000000000000" pitchFamily="18" charset="-120"/>
              </a:rPr>
              <a:t>沒有因考試費的一次性豁免而作出改動，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學校須</a:t>
            </a:r>
            <a:r>
              <a:rPr lang="zh-TW" altLang="zh-HK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確定</a:t>
            </a:r>
            <a:endParaRPr lang="en-US" altLang="zh-TW" sz="2800" dirty="0" smtClean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>
              <a:buClr>
                <a:schemeClr val="accent2"/>
              </a:buClr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     </a:t>
            </a:r>
            <a:r>
              <a:rPr lang="zh-TW" altLang="zh-HK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減免</a:t>
            </a:r>
            <a:r>
              <a:rPr lang="zh-TW" altLang="zh-HK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考試費示標</a:t>
            </a:r>
            <a:endParaRPr lang="en-US" altLang="zh-TW" sz="2400" dirty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>
              <a:buClr>
                <a:schemeClr val="accent2"/>
              </a:buClr>
              <a:defRPr/>
            </a:pPr>
            <a:endParaRPr lang="en-US" altLang="zh-TW" sz="120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240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TW" altLang="zh-HK" sz="2400" dirty="0" smtClean="0">
                <a:solidFill>
                  <a:schemeClr val="tx1"/>
                </a:solidFill>
                <a:latin typeface="新細明體" panose="02020500000000000000" pitchFamily="18" charset="-120"/>
              </a:rPr>
              <a:t>當</a:t>
            </a:r>
            <a:r>
              <a:rPr lang="zh-TW" altLang="zh-HK" sz="2400" dirty="0">
                <a:solidFill>
                  <a:schemeClr val="tx1"/>
                </a:solidFill>
                <a:latin typeface="新細明體" panose="02020500000000000000" pitchFamily="18" charset="-120"/>
              </a:rPr>
              <a:t>報名程序完成，</a:t>
            </a:r>
            <a:r>
              <a:rPr lang="zh-TW" altLang="zh-HK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考評局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平台</a:t>
            </a:r>
            <a:r>
              <a:rPr lang="zh-TW" altLang="zh-HK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會自動將所有考生改為全免</a:t>
            </a:r>
          </a:p>
          <a:p>
            <a:pPr>
              <a:defRPr/>
            </a:pPr>
            <a:endParaRPr lang="zh-HK" altLang="en-US" sz="2800" dirty="0">
              <a:latin typeface="新細明體" panose="02020500000000000000" pitchFamily="18" charset="-120"/>
            </a:endParaRP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12" name="Rectangle 2"/>
          <p:cNvSpPr>
            <a:spLocks noChangeArrowheads="1"/>
          </p:cNvSpPr>
          <p:nvPr/>
        </p:nvSpPr>
        <p:spPr bwMode="auto">
          <a:xfrm>
            <a:off x="490538" y="2006600"/>
            <a:ext cx="8766175" cy="132397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79425" y="1354138"/>
            <a:ext cx="744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確定減免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考試費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示標</a:t>
            </a:r>
          </a:p>
        </p:txBody>
      </p:sp>
      <p:pic>
        <p:nvPicPr>
          <p:cNvPr id="100356" name="圖片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r="31805" b="37730"/>
          <a:stretch>
            <a:fillRect/>
          </a:stretch>
        </p:blipFill>
        <p:spPr bwMode="auto">
          <a:xfrm>
            <a:off x="479425" y="1878013"/>
            <a:ext cx="9161463" cy="481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矩形 1"/>
          <p:cNvSpPr>
            <a:spLocks noChangeArrowheads="1"/>
          </p:cNvSpPr>
          <p:nvPr/>
        </p:nvSpPr>
        <p:spPr bwMode="auto">
          <a:xfrm>
            <a:off x="728663" y="4297363"/>
            <a:ext cx="1082675" cy="2762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0358" name="矩形 3"/>
          <p:cNvSpPr>
            <a:spLocks noChangeArrowheads="1"/>
          </p:cNvSpPr>
          <p:nvPr/>
        </p:nvSpPr>
        <p:spPr bwMode="auto">
          <a:xfrm>
            <a:off x="779463" y="5219700"/>
            <a:ext cx="1335087" cy="29527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0359" name="文字方塊 14"/>
          <p:cNvSpPr txBox="1">
            <a:spLocks noChangeArrowheads="1"/>
          </p:cNvSpPr>
          <p:nvPr/>
        </p:nvSpPr>
        <p:spPr bwMode="auto">
          <a:xfrm>
            <a:off x="5126038" y="2192338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700" b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</a:t>
            </a:r>
            <a:r>
              <a:rPr lang="en-US" altLang="zh-TW" sz="700" b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</a:t>
            </a:r>
            <a:endParaRPr lang="en-US" altLang="zh-HK" sz="700" b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700" b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</a:t>
            </a:r>
            <a:r>
              <a:rPr lang="en-US" altLang="zh-TW" sz="700" b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endParaRPr lang="zh-HK" altLang="en-US" sz="700" b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361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906588"/>
            <a:ext cx="641826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2" name="矩形 2"/>
          <p:cNvSpPr>
            <a:spLocks noChangeArrowheads="1"/>
          </p:cNvSpPr>
          <p:nvPr/>
        </p:nvSpPr>
        <p:spPr bwMode="auto">
          <a:xfrm>
            <a:off x="3138488" y="6051550"/>
            <a:ext cx="473075" cy="2032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0364" name="Rectangle 1"/>
          <p:cNvSpPr>
            <a:spLocks noChangeArrowheads="1"/>
          </p:cNvSpPr>
          <p:nvPr/>
        </p:nvSpPr>
        <p:spPr bwMode="auto">
          <a:xfrm>
            <a:off x="2909888" y="6299200"/>
            <a:ext cx="6646862" cy="47307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00525" y="3396234"/>
            <a:ext cx="770631" cy="26172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0363" name="Right Arrow 2"/>
          <p:cNvSpPr>
            <a:spLocks noChangeArrowheads="1"/>
          </p:cNvSpPr>
          <p:nvPr/>
        </p:nvSpPr>
        <p:spPr bwMode="auto">
          <a:xfrm rot="9093734">
            <a:off x="3678238" y="5703888"/>
            <a:ext cx="615950" cy="434975"/>
          </a:xfrm>
          <a:prstGeom prst="rightArrow">
            <a:avLst>
              <a:gd name="adj1" fmla="val 50000"/>
              <a:gd name="adj2" fmla="val 50021"/>
            </a:avLst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337" y="2095501"/>
            <a:ext cx="873395" cy="3910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274888"/>
            <a:ext cx="944086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508000" y="1468438"/>
            <a:ext cx="937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預備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和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確定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香港中學文憑考試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資料檔案</a:t>
            </a:r>
          </a:p>
        </p:txBody>
      </p:sp>
      <p:sp>
        <p:nvSpPr>
          <p:cNvPr id="102405" name="矩形 3"/>
          <p:cNvSpPr>
            <a:spLocks noChangeArrowheads="1"/>
          </p:cNvSpPr>
          <p:nvPr/>
        </p:nvSpPr>
        <p:spPr bwMode="auto">
          <a:xfrm>
            <a:off x="3446463" y="5554663"/>
            <a:ext cx="679450" cy="44767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07" name="矩形 3"/>
          <p:cNvSpPr>
            <a:spLocks noChangeArrowheads="1"/>
          </p:cNvSpPr>
          <p:nvPr/>
        </p:nvSpPr>
        <p:spPr bwMode="auto">
          <a:xfrm>
            <a:off x="796925" y="5802313"/>
            <a:ext cx="2274888" cy="38258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2408" name="矩形 3"/>
          <p:cNvSpPr>
            <a:spLocks noChangeArrowheads="1"/>
          </p:cNvSpPr>
          <p:nvPr/>
        </p:nvSpPr>
        <p:spPr bwMode="auto">
          <a:xfrm>
            <a:off x="468313" y="2312988"/>
            <a:ext cx="1547812" cy="38258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2409" name="矩形 3"/>
          <p:cNvSpPr>
            <a:spLocks noChangeArrowheads="1"/>
          </p:cNvSpPr>
          <p:nvPr/>
        </p:nvSpPr>
        <p:spPr bwMode="auto">
          <a:xfrm>
            <a:off x="703263" y="2760663"/>
            <a:ext cx="1419225" cy="38258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2410" name="文字方塊 3"/>
          <p:cNvSpPr txBox="1">
            <a:spLocks noChangeArrowheads="1"/>
          </p:cNvSpPr>
          <p:nvPr/>
        </p:nvSpPr>
        <p:spPr bwMode="auto">
          <a:xfrm>
            <a:off x="4722813" y="2705100"/>
            <a:ext cx="985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zh-HK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zh-HK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橢圓 8"/>
          <p:cNvSpPr>
            <a:spLocks noChangeArrowheads="1"/>
          </p:cNvSpPr>
          <p:nvPr/>
        </p:nvSpPr>
        <p:spPr bwMode="auto">
          <a:xfrm>
            <a:off x="4722813" y="3965608"/>
            <a:ext cx="1437355" cy="512730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" y="1963737"/>
            <a:ext cx="8201025" cy="4848225"/>
          </a:xfrm>
          <a:prstGeom prst="rect">
            <a:avLst/>
          </a:prstGeom>
        </p:spPr>
      </p:pic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522288" y="1457325"/>
            <a:ext cx="929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預備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和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確定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香港中學文憑考試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資料檔案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40" name="文字方塊 3"/>
          <p:cNvSpPr txBox="1">
            <a:spLocks noChangeArrowheads="1"/>
          </p:cNvSpPr>
          <p:nvPr/>
        </p:nvSpPr>
        <p:spPr bwMode="auto">
          <a:xfrm>
            <a:off x="2143498" y="2381991"/>
            <a:ext cx="7445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zh-HK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zh-HK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HK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41" name="Rectangle 2"/>
          <p:cNvSpPr>
            <a:spLocks noChangeArrowheads="1"/>
          </p:cNvSpPr>
          <p:nvPr/>
        </p:nvSpPr>
        <p:spPr bwMode="auto">
          <a:xfrm>
            <a:off x="2214049" y="3549902"/>
            <a:ext cx="603426" cy="1185266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3430" name="Text Box 19"/>
          <p:cNvSpPr txBox="1">
            <a:spLocks noChangeArrowheads="1"/>
          </p:cNvSpPr>
          <p:nvPr/>
        </p:nvSpPr>
        <p:spPr bwMode="auto">
          <a:xfrm>
            <a:off x="122238" y="4505325"/>
            <a:ext cx="444500" cy="46037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3431" name="Text Box 19"/>
          <p:cNvSpPr txBox="1">
            <a:spLocks noChangeArrowheads="1"/>
          </p:cNvSpPr>
          <p:nvPr/>
        </p:nvSpPr>
        <p:spPr bwMode="auto">
          <a:xfrm>
            <a:off x="4400550" y="6134100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3432" name="Text Box 19"/>
          <p:cNvSpPr txBox="1">
            <a:spLocks noChangeArrowheads="1"/>
          </p:cNvSpPr>
          <p:nvPr/>
        </p:nvSpPr>
        <p:spPr bwMode="auto">
          <a:xfrm>
            <a:off x="1362075" y="4168775"/>
            <a:ext cx="444500" cy="46037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3433" name="Text Box 19"/>
          <p:cNvSpPr txBox="1">
            <a:spLocks noChangeArrowheads="1"/>
          </p:cNvSpPr>
          <p:nvPr/>
        </p:nvSpPr>
        <p:spPr bwMode="auto">
          <a:xfrm>
            <a:off x="3065463" y="6251575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3434" name="Rectangle 9"/>
          <p:cNvSpPr>
            <a:spLocks noChangeArrowheads="1"/>
          </p:cNvSpPr>
          <p:nvPr/>
        </p:nvSpPr>
        <p:spPr bwMode="auto">
          <a:xfrm>
            <a:off x="4200525" y="5564188"/>
            <a:ext cx="817563" cy="46196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3435" name="Rectangle 1"/>
          <p:cNvSpPr>
            <a:spLocks noChangeArrowheads="1"/>
          </p:cNvSpPr>
          <p:nvPr/>
        </p:nvSpPr>
        <p:spPr bwMode="auto">
          <a:xfrm>
            <a:off x="603250" y="4737100"/>
            <a:ext cx="758825" cy="4159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3436" name="Text Box 19"/>
          <p:cNvSpPr txBox="1">
            <a:spLocks noChangeArrowheads="1"/>
          </p:cNvSpPr>
          <p:nvPr/>
        </p:nvSpPr>
        <p:spPr bwMode="auto">
          <a:xfrm>
            <a:off x="2892425" y="3857625"/>
            <a:ext cx="444500" cy="46037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3437" name="Rectangle 1"/>
          <p:cNvSpPr>
            <a:spLocks noChangeArrowheads="1"/>
          </p:cNvSpPr>
          <p:nvPr/>
        </p:nvSpPr>
        <p:spPr bwMode="auto">
          <a:xfrm>
            <a:off x="1423988" y="4737100"/>
            <a:ext cx="758825" cy="4159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3438" name="Rectangle 9"/>
          <p:cNvSpPr>
            <a:spLocks noChangeArrowheads="1"/>
          </p:cNvSpPr>
          <p:nvPr/>
        </p:nvSpPr>
        <p:spPr bwMode="auto">
          <a:xfrm>
            <a:off x="1730375" y="6365875"/>
            <a:ext cx="1162050" cy="46196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089150"/>
            <a:ext cx="8915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522288" y="1417638"/>
            <a:ext cx="924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不能</a:t>
            </a: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預備外發資料，請按 </a:t>
            </a:r>
            <a:r>
              <a:rPr kumimoji="1" lang="zh-TW" alt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這處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產生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報名資料抽取異常報告</a:t>
            </a:r>
            <a:endParaRPr kumimoji="1" lang="zh-TW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0359" name="Straight Arrow Connector 2"/>
          <p:cNvCxnSpPr>
            <a:cxnSpLocks noChangeShapeType="1"/>
            <a:endCxn id="12" idx="0"/>
          </p:cNvCxnSpPr>
          <p:nvPr/>
        </p:nvCxnSpPr>
        <p:spPr bwMode="auto">
          <a:xfrm flipH="1">
            <a:off x="3167063" y="2001838"/>
            <a:ext cx="1320800" cy="457200"/>
          </a:xfrm>
          <a:prstGeom prst="straightConnector1">
            <a:avLst/>
          </a:prstGeom>
          <a:ln w="50800">
            <a:solidFill>
              <a:srgbClr val="2C5160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3043238"/>
            <a:ext cx="823914" cy="568477"/>
          </a:xfrm>
          <a:prstGeom prst="rect">
            <a:avLst/>
          </a:prstGeom>
        </p:spPr>
      </p:pic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2286000" y="2903829"/>
            <a:ext cx="744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zh-HK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zh-HK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5"/>
          <a:stretch>
            <a:fillRect/>
          </a:stretch>
        </p:blipFill>
        <p:spPr bwMode="auto">
          <a:xfrm>
            <a:off x="414338" y="2266950"/>
            <a:ext cx="9115425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536575" y="1476375"/>
            <a:ext cx="8243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參閱</a:t>
            </a:r>
            <a:r>
              <a:rPr kumimoji="1"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/</a:t>
            </a:r>
            <a:r>
              <a:rPr kumimoji="1" lang="zh-HK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列印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報名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資料抽取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異常</a:t>
            </a:r>
            <a:r>
              <a:rPr kumimoji="1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報告</a:t>
            </a:r>
            <a:r>
              <a:rPr kumimoji="1"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(R-HKE040)</a:t>
            </a:r>
            <a:endParaRPr kumimoji="1"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5477" name="矩形 1"/>
          <p:cNvSpPr>
            <a:spLocks noChangeArrowheads="1"/>
          </p:cNvSpPr>
          <p:nvPr/>
        </p:nvSpPr>
        <p:spPr bwMode="auto">
          <a:xfrm>
            <a:off x="7559675" y="3732213"/>
            <a:ext cx="2093913" cy="302577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79" name="Rounded Rectangular Callout 1"/>
          <p:cNvSpPr>
            <a:spLocks noChangeArrowheads="1"/>
          </p:cNvSpPr>
          <p:nvPr/>
        </p:nvSpPr>
        <p:spPr bwMode="auto">
          <a:xfrm>
            <a:off x="7696994" y="342900"/>
            <a:ext cx="2319365" cy="2656682"/>
          </a:xfrm>
          <a:prstGeom prst="wedgeRoundRectCallout">
            <a:avLst>
              <a:gd name="adj1" fmla="val 10495"/>
              <a:gd name="adj2" fmla="val 85545"/>
              <a:gd name="adj3" fmla="val 16667"/>
            </a:avLst>
          </a:prstGeom>
          <a:solidFill>
            <a:schemeClr val="bg1"/>
          </a:solidFill>
          <a:ln w="50800" algn="ctr">
            <a:solidFill>
              <a:schemeClr val="accent1"/>
            </a:solidFill>
            <a:round/>
            <a:headEnd/>
            <a:tailEnd/>
          </a:ln>
        </p:spPr>
        <p:txBody>
          <a:bodyPr wrap="none" lIns="18000" tIns="3600" rIns="1800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可到</a:t>
            </a:r>
            <a:r>
              <a: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TW" alt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學生資料 </a:t>
            </a:r>
            <a:r>
              <a:rPr lang="en-US" altLang="zh-TW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endParaRPr lang="en-US" altLang="zh-TW" sz="1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學生概況</a:t>
            </a:r>
            <a:r>
              <a:rPr lang="en-US" altLang="zh-TW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TW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更新</a:t>
            </a: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並</a:t>
            </a:r>
            <a:r>
              <a:rPr lang="zh-TW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到</a:t>
            </a:r>
            <a:r>
              <a: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香港中學</a:t>
            </a:r>
            <a:r>
              <a:rPr lang="zh-TW" alt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文憑 </a:t>
            </a:r>
            <a:r>
              <a:rPr lang="en-US" altLang="zh-TW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endParaRPr lang="en-US" altLang="zh-TW" sz="1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編修</a:t>
            </a:r>
            <a:r>
              <a:rPr lang="zh-TW" alt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香港中學</a:t>
            </a:r>
            <a:r>
              <a:rPr lang="zh-TW" alt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文憑</a:t>
            </a:r>
            <a:endParaRPr lang="en-US" altLang="zh-TW" sz="1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報名</a:t>
            </a:r>
            <a:r>
              <a:rPr lang="zh-TW" alt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</a:t>
            </a:r>
            <a:r>
              <a: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再產生</a:t>
            </a:r>
            <a:endParaRPr lang="en-US" altLang="zh-TW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報名資料</a:t>
            </a:r>
            <a:endParaRPr lang="zh-HK" alt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619375" y="4488434"/>
            <a:ext cx="1057275" cy="2147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914775" y="4488434"/>
            <a:ext cx="708025" cy="2147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778625" y="4488434"/>
            <a:ext cx="708025" cy="2147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832350" y="4488434"/>
            <a:ext cx="708025" cy="2147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622300" y="1490663"/>
            <a:ext cx="9494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預備外發資料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成功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通過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系統檢測後</a:t>
            </a:r>
            <a:endParaRPr kumimoji="1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圖片 16"/>
          <p:cNvPicPr/>
          <p:nvPr/>
        </p:nvPicPr>
        <p:blipFill>
          <a:blip r:embed="rId2"/>
          <a:stretch>
            <a:fillRect/>
          </a:stretch>
        </p:blipFill>
        <p:spPr>
          <a:xfrm>
            <a:off x="622300" y="2188780"/>
            <a:ext cx="8710886" cy="4148958"/>
          </a:xfrm>
          <a:prstGeom prst="rect">
            <a:avLst/>
          </a:prstGeom>
        </p:spPr>
      </p:pic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2606269" y="5152235"/>
            <a:ext cx="6874061" cy="136133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橢圓 8"/>
          <p:cNvSpPr>
            <a:spLocks noChangeArrowheads="1"/>
          </p:cNvSpPr>
          <p:nvPr/>
        </p:nvSpPr>
        <p:spPr bwMode="auto">
          <a:xfrm>
            <a:off x="4526883" y="4295225"/>
            <a:ext cx="1437355" cy="512730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76047" y="5504356"/>
            <a:ext cx="1983078" cy="38143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584" y="3297767"/>
            <a:ext cx="630866" cy="385233"/>
          </a:xfrm>
          <a:prstGeom prst="rect">
            <a:avLst/>
          </a:prstGeom>
        </p:spPr>
      </p:pic>
      <p:sp>
        <p:nvSpPr>
          <p:cNvPr id="11" name="文字方塊 3"/>
          <p:cNvSpPr txBox="1">
            <a:spLocks noChangeArrowheads="1"/>
          </p:cNvSpPr>
          <p:nvPr/>
        </p:nvSpPr>
        <p:spPr bwMode="auto">
          <a:xfrm>
            <a:off x="3829844" y="3228773"/>
            <a:ext cx="985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zh-HK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zh-HK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526" y="5354320"/>
            <a:ext cx="96043" cy="24010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220" y="5359563"/>
            <a:ext cx="744997" cy="1669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331" y="5359563"/>
            <a:ext cx="749278" cy="409761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86641" y="5313637"/>
            <a:ext cx="1584752" cy="92950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00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098675"/>
            <a:ext cx="7972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508000" y="1379538"/>
            <a:ext cx="910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在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聯遞系統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模組內，把香港中學文憑考試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資料</a:t>
            </a:r>
            <a:r>
              <a:rPr kumimoji="1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檔加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密</a:t>
            </a:r>
            <a:endParaRPr kumimoji="1"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6503" name="Rectangle 1"/>
          <p:cNvSpPr>
            <a:spLocks noChangeArrowheads="1"/>
          </p:cNvSpPr>
          <p:nvPr/>
        </p:nvSpPr>
        <p:spPr bwMode="auto">
          <a:xfrm>
            <a:off x="2847975" y="3425825"/>
            <a:ext cx="1314450" cy="11811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507" name="Text Box 19"/>
          <p:cNvSpPr txBox="1">
            <a:spLocks noChangeArrowheads="1"/>
          </p:cNvSpPr>
          <p:nvPr/>
        </p:nvSpPr>
        <p:spPr bwMode="auto">
          <a:xfrm>
            <a:off x="4284663" y="3768725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6506" name="Text Box 19"/>
          <p:cNvSpPr txBox="1">
            <a:spLocks noChangeArrowheads="1"/>
          </p:cNvSpPr>
          <p:nvPr/>
        </p:nvSpPr>
        <p:spPr bwMode="auto">
          <a:xfrm>
            <a:off x="4950090" y="6322482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6502" name="矩形 7"/>
          <p:cNvSpPr>
            <a:spLocks noChangeArrowheads="1"/>
          </p:cNvSpPr>
          <p:nvPr/>
        </p:nvSpPr>
        <p:spPr bwMode="auto">
          <a:xfrm>
            <a:off x="5610225" y="6388364"/>
            <a:ext cx="600075" cy="3302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508000" y="2035175"/>
            <a:ext cx="983916" cy="361516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507999" y="2668838"/>
            <a:ext cx="1157171" cy="33424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橢圓 8"/>
          <p:cNvSpPr>
            <a:spLocks noChangeArrowheads="1"/>
          </p:cNvSpPr>
          <p:nvPr/>
        </p:nvSpPr>
        <p:spPr bwMode="auto">
          <a:xfrm>
            <a:off x="1568293" y="2271457"/>
            <a:ext cx="1049780" cy="512730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439" y="3520440"/>
            <a:ext cx="716281" cy="16054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882" y="3516389"/>
            <a:ext cx="1344754" cy="3131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175" y="1862429"/>
            <a:ext cx="5048250" cy="5000625"/>
          </a:xfrm>
          <a:prstGeom prst="rect">
            <a:avLst/>
          </a:prstGeom>
        </p:spPr>
      </p:pic>
      <p:cxnSp>
        <p:nvCxnSpPr>
          <p:cNvPr id="22" name="直線單箭頭接點 21"/>
          <p:cNvCxnSpPr/>
          <p:nvPr/>
        </p:nvCxnSpPr>
        <p:spPr bwMode="auto">
          <a:xfrm>
            <a:off x="4030133" y="4377267"/>
            <a:ext cx="1876681" cy="657188"/>
          </a:xfrm>
          <a:prstGeom prst="straightConnector1">
            <a:avLst/>
          </a:prstGeom>
          <a:solidFill>
            <a:srgbClr val="CCECFF">
              <a:alpha val="0"/>
            </a:srgb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232025"/>
            <a:ext cx="79914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2862263"/>
            <a:ext cx="3914775" cy="2416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192882" y="1428940"/>
            <a:ext cx="992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在聯遞系統模組內，把香港中學文憑</a:t>
            </a:r>
            <a:r>
              <a:rPr kumimoji="1"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考試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加密後的資料檔傳送</a:t>
            </a:r>
            <a:endParaRPr kumimoji="1" lang="zh-TW" altLang="en-US" dirty="0">
              <a:solidFill>
                <a:srgbClr val="2C51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7526" name="矩形 1"/>
          <p:cNvSpPr>
            <a:spLocks noChangeArrowheads="1"/>
          </p:cNvSpPr>
          <p:nvPr/>
        </p:nvSpPr>
        <p:spPr bwMode="auto">
          <a:xfrm>
            <a:off x="2262188" y="3562350"/>
            <a:ext cx="622300" cy="5080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7527" name="圓角矩形圖說文字 2"/>
          <p:cNvSpPr>
            <a:spLocks noChangeArrowheads="1"/>
          </p:cNvSpPr>
          <p:nvPr/>
        </p:nvSpPr>
        <p:spPr bwMode="auto">
          <a:xfrm>
            <a:off x="4711700" y="2035175"/>
            <a:ext cx="1822450" cy="547688"/>
          </a:xfrm>
          <a:prstGeom prst="wedgeRoundRectCallout">
            <a:avLst>
              <a:gd name="adj1" fmla="val -144875"/>
              <a:gd name="adj2" fmla="val 239361"/>
              <a:gd name="adj3" fmla="val 16667"/>
            </a:avLst>
          </a:prstGeom>
          <a:solidFill>
            <a:srgbClr val="CCECFF">
              <a:alpha val="0"/>
            </a:srgbClr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即 時 輸 出</a:t>
            </a:r>
            <a:endParaRPr lang="zh-HK" alt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8" name="矩形 7"/>
          <p:cNvSpPr>
            <a:spLocks noChangeArrowheads="1"/>
          </p:cNvSpPr>
          <p:nvPr/>
        </p:nvSpPr>
        <p:spPr bwMode="auto">
          <a:xfrm>
            <a:off x="447146" y="2219855"/>
            <a:ext cx="1229254" cy="99747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7529" name="矩形 8"/>
          <p:cNvSpPr>
            <a:spLocks noChangeArrowheads="1"/>
          </p:cNvSpPr>
          <p:nvPr/>
        </p:nvSpPr>
        <p:spPr bwMode="auto">
          <a:xfrm>
            <a:off x="7162800" y="4157663"/>
            <a:ext cx="574675" cy="42545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7531" name="直線單箭頭接點 4"/>
          <p:cNvCxnSpPr>
            <a:cxnSpLocks noChangeShapeType="1"/>
          </p:cNvCxnSpPr>
          <p:nvPr/>
        </p:nvCxnSpPr>
        <p:spPr bwMode="auto">
          <a:xfrm>
            <a:off x="6194425" y="2582863"/>
            <a:ext cx="944563" cy="452437"/>
          </a:xfrm>
          <a:prstGeom prst="straightConnector1">
            <a:avLst/>
          </a:prstGeom>
          <a:noFill/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橢圓 8"/>
          <p:cNvSpPr>
            <a:spLocks noChangeArrowheads="1"/>
          </p:cNvSpPr>
          <p:nvPr/>
        </p:nvSpPr>
        <p:spPr bwMode="auto">
          <a:xfrm>
            <a:off x="1540864" y="2515658"/>
            <a:ext cx="1147372" cy="34660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4" name="橢圓 8"/>
          <p:cNvSpPr>
            <a:spLocks noChangeArrowheads="1"/>
          </p:cNvSpPr>
          <p:nvPr/>
        </p:nvSpPr>
        <p:spPr bwMode="auto">
          <a:xfrm>
            <a:off x="6731459" y="3152808"/>
            <a:ext cx="1437355" cy="512730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78" y="4582996"/>
            <a:ext cx="2112844" cy="23510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8292366" y="5131214"/>
            <a:ext cx="622300" cy="152476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C000"/>
              </a:solidFill>
            </a:endParaRPr>
          </a:p>
        </p:txBody>
      </p:sp>
      <p:cxnSp>
        <p:nvCxnSpPr>
          <p:cNvPr id="4" name="直線單箭頭接點 3"/>
          <p:cNvCxnSpPr/>
          <p:nvPr/>
        </p:nvCxnSpPr>
        <p:spPr bwMode="auto">
          <a:xfrm>
            <a:off x="7399283" y="4702176"/>
            <a:ext cx="1057330" cy="1425575"/>
          </a:xfrm>
          <a:prstGeom prst="straightConnector1">
            <a:avLst/>
          </a:prstGeom>
          <a:solidFill>
            <a:srgbClr val="CCECFF">
              <a:alpha val="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圓角矩形圖說文字 5"/>
          <p:cNvSpPr/>
          <p:nvPr/>
        </p:nvSpPr>
        <p:spPr bwMode="auto">
          <a:xfrm>
            <a:off x="1607558" y="5669280"/>
            <a:ext cx="5489421" cy="1036320"/>
          </a:xfrm>
          <a:prstGeom prst="wedgeRoundRectCallout">
            <a:avLst>
              <a:gd name="adj1" fmla="val 73690"/>
              <a:gd name="adj2" fmla="val 13619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24" name="矩形 7"/>
          <p:cNvSpPr>
            <a:spLocks noChangeArrowheads="1"/>
          </p:cNvSpPr>
          <p:nvPr/>
        </p:nvSpPr>
        <p:spPr bwMode="auto">
          <a:xfrm>
            <a:off x="447146" y="3418837"/>
            <a:ext cx="1229253" cy="246701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46196" y="3542187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7863315" y="4031397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矩形 2"/>
          <p:cNvSpPr/>
          <p:nvPr/>
        </p:nvSpPr>
        <p:spPr>
          <a:xfrm>
            <a:off x="2326442" y="6305490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若成功傳送，訊息狀況欄的顯示如右：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9" name="Text Box 84"/>
          <p:cNvSpPr txBox="1">
            <a:spLocks noChangeArrowheads="1"/>
          </p:cNvSpPr>
          <p:nvPr/>
        </p:nvSpPr>
        <p:spPr bwMode="auto">
          <a:xfrm>
            <a:off x="190500" y="1906588"/>
            <a:ext cx="10117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zh-TW" altLang="en-US" sz="24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香港中學文憑考試</a:t>
            </a: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 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報告</a:t>
            </a: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(R-HKE047/R-HKE048/R-HKE049/R-HKE050)</a:t>
            </a:r>
            <a:endParaRPr lang="zh-HK" altLang="zh-HK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0" name="矩形 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328863" y="4551363"/>
            <a:ext cx="2413000" cy="222250"/>
          </a:xfrm>
          <a:prstGeom prst="rect">
            <a:avLst/>
          </a:prstGeom>
          <a:solidFill>
            <a:srgbClr val="CCE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8551" name="矩形 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328863" y="5241925"/>
            <a:ext cx="4402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8552" name="矩形 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2328863" y="4773613"/>
            <a:ext cx="3997325" cy="244475"/>
          </a:xfrm>
          <a:prstGeom prst="rect">
            <a:avLst/>
          </a:prstGeom>
          <a:solidFill>
            <a:srgbClr val="CCE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8554" name="Rectangle 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328863" y="4670425"/>
            <a:ext cx="2413000" cy="246063"/>
          </a:xfrm>
          <a:prstGeom prst="rect">
            <a:avLst/>
          </a:prstGeom>
          <a:solidFill>
            <a:srgbClr val="CCE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57" name="Text Box 3"/>
          <p:cNvSpPr txBox="1">
            <a:spLocks noChangeArrowheads="1"/>
          </p:cNvSpPr>
          <p:nvPr/>
        </p:nvSpPr>
        <p:spPr bwMode="auto">
          <a:xfrm>
            <a:off x="508000" y="1379538"/>
            <a:ext cx="913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使用以下功能選項，可把上述重點工作的</a:t>
            </a:r>
            <a:r>
              <a:rPr kumimoji="1"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狀態</a:t>
            </a:r>
            <a:r>
              <a:rPr kumimoji="1"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/</a:t>
            </a:r>
            <a:r>
              <a:rPr kumimoji="1" lang="zh-HK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結果逐一預覽</a:t>
            </a:r>
            <a:r>
              <a:rPr kumimoji="1" lang="en-US" altLang="zh-H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/</a:t>
            </a:r>
            <a:r>
              <a:rPr kumimoji="1" lang="zh-HK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列印：</a:t>
            </a:r>
            <a:endParaRPr kumimoji="1" lang="zh-TW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8558" name="Rectangle 2"/>
          <p:cNvSpPr>
            <a:spLocks noChangeArrowheads="1"/>
          </p:cNvSpPr>
          <p:nvPr/>
        </p:nvSpPr>
        <p:spPr bwMode="auto">
          <a:xfrm>
            <a:off x="190500" y="1868488"/>
            <a:ext cx="9793288" cy="44450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80486" y="2468563"/>
            <a:ext cx="8927357" cy="4165600"/>
            <a:chOff x="280486" y="2468563"/>
            <a:chExt cx="8927357" cy="4165600"/>
          </a:xfrm>
        </p:grpSpPr>
        <p:grpSp>
          <p:nvGrpSpPr>
            <p:cNvPr id="3" name="群組 2"/>
            <p:cNvGrpSpPr/>
            <p:nvPr/>
          </p:nvGrpSpPr>
          <p:grpSpPr>
            <a:xfrm>
              <a:off x="2670518" y="2468563"/>
              <a:ext cx="6537325" cy="4165600"/>
              <a:chOff x="1987124" y="2396407"/>
              <a:chExt cx="6537325" cy="4165600"/>
            </a:xfrm>
          </p:grpSpPr>
          <p:pic>
            <p:nvPicPr>
              <p:cNvPr id="108547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7124" y="2396407"/>
                <a:ext cx="6537325" cy="416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553" name="Rectangle 1"/>
              <p:cNvSpPr>
                <a:spLocks noChangeArrowheads="1"/>
              </p:cNvSpPr>
              <p:nvPr/>
            </p:nvSpPr>
            <p:spPr bwMode="auto">
              <a:xfrm>
                <a:off x="2095036" y="5189538"/>
                <a:ext cx="5729288" cy="630238"/>
              </a:xfrm>
              <a:prstGeom prst="rect">
                <a:avLst/>
              </a:prstGeom>
              <a:solidFill>
                <a:srgbClr val="CCECFF">
                  <a:alpha val="0"/>
                </a:srgbClr>
              </a:solidFill>
              <a:ln w="50800" algn="ctr">
                <a:solidFill>
                  <a:srgbClr val="0CF45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 b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8555" name="矩形 1"/>
              <p:cNvSpPr>
                <a:spLocks noChangeArrowheads="1"/>
              </p:cNvSpPr>
              <p:nvPr/>
            </p:nvSpPr>
            <p:spPr bwMode="auto">
              <a:xfrm>
                <a:off x="2093449" y="5965030"/>
                <a:ext cx="5730875" cy="219075"/>
              </a:xfrm>
              <a:prstGeom prst="rect">
                <a:avLst/>
              </a:prstGeom>
              <a:solidFill>
                <a:srgbClr val="CCECFF">
                  <a:alpha val="0"/>
                </a:srgbClr>
              </a:solidFill>
              <a:ln w="50800" algn="ctr">
                <a:solidFill>
                  <a:srgbClr val="0CF45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0000FF"/>
                  </a:solidFill>
                </a:endParaRPr>
              </a:p>
            </p:txBody>
          </p:sp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655" y="2921323"/>
              <a:ext cx="2321694" cy="2786032"/>
            </a:xfrm>
            <a:prstGeom prst="rect">
              <a:avLst/>
            </a:prstGeom>
          </p:spPr>
        </p:pic>
        <p:sp>
          <p:nvSpPr>
            <p:cNvPr id="108559" name="矩形 1"/>
            <p:cNvSpPr>
              <a:spLocks noChangeArrowheads="1"/>
            </p:cNvSpPr>
            <p:nvPr/>
          </p:nvSpPr>
          <p:spPr bwMode="auto">
            <a:xfrm>
              <a:off x="280486" y="2926036"/>
              <a:ext cx="1413560" cy="25030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TW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08560" name="矩形 16"/>
            <p:cNvSpPr>
              <a:spLocks noChangeArrowheads="1"/>
            </p:cNvSpPr>
            <p:nvPr/>
          </p:nvSpPr>
          <p:spPr bwMode="auto">
            <a:xfrm>
              <a:off x="537175" y="5172075"/>
              <a:ext cx="931863" cy="2825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TW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20" name="矩形 1"/>
            <p:cNvSpPr>
              <a:spLocks noChangeArrowheads="1"/>
            </p:cNvSpPr>
            <p:nvPr/>
          </p:nvSpPr>
          <p:spPr bwMode="auto">
            <a:xfrm>
              <a:off x="453741" y="3229677"/>
              <a:ext cx="1394310" cy="28354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TW" altLang="en-US" sz="2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7411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7412" name="Text Box 84"/>
          <p:cNvSpPr txBox="1">
            <a:spLocks noChangeArrowheads="1"/>
          </p:cNvSpPr>
          <p:nvPr/>
        </p:nvSpPr>
        <p:spPr bwMode="auto">
          <a:xfrm>
            <a:off x="515938" y="1400175"/>
            <a:ext cx="91265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學校管理模組：編修班別資料 </a:t>
            </a:r>
            <a:r>
              <a:rPr kumimoji="1"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— </a:t>
            </a:r>
            <a:r>
              <a:rPr kumimoji="1"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跨班別科目</a:t>
            </a:r>
            <a:endParaRPr lang="zh-HK" altLang="zh-H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甲類科目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82" y="2149475"/>
            <a:ext cx="8910311" cy="4097152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3865" y="2154029"/>
            <a:ext cx="1425575" cy="29051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608446" y="2699221"/>
            <a:ext cx="2021306" cy="48530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44282" y="3083219"/>
            <a:ext cx="1270000" cy="64175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608445" y="4295682"/>
            <a:ext cx="5091765" cy="211128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8113"/>
            <a:ext cx="10117138" cy="4978400"/>
          </a:xfrm>
        </p:spPr>
        <p:txBody>
          <a:bodyPr/>
          <a:lstStyle/>
          <a:p>
            <a:pPr marL="0" indent="0">
              <a:buNone/>
            </a:pPr>
            <a:endParaRPr lang="en-US" altLang="zh-TW" sz="400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en-US" altLang="zh-TW" sz="40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r>
              <a:rPr lang="zh-TW" altLang="en-US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參考資料</a:t>
            </a:r>
            <a:endParaRPr lang="zh-HK" altLang="en-US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50" y="190500"/>
            <a:ext cx="4738688" cy="800100"/>
          </a:xfrm>
        </p:spPr>
        <p:txBody>
          <a:bodyPr/>
          <a:lstStyle/>
          <a:p>
            <a:pPr>
              <a:defRPr/>
            </a:pPr>
            <a:r>
              <a:rPr kumimoji="1"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網上校管系統資料庫</a:t>
            </a:r>
            <a:endParaRPr lang="en-US" altLang="en-US" dirty="0" smtClean="0"/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2320925" y="1381125"/>
            <a:ext cx="5662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https://cdr.websams.edb.gov.hk</a:t>
            </a:r>
            <a:endParaRPr kumimoji="1" lang="en-US" altLang="zh-TW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426" y="5737225"/>
            <a:ext cx="2948949" cy="1014766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1860550" y="2079625"/>
            <a:ext cx="6831529" cy="4660900"/>
            <a:chOff x="1860550" y="2079625"/>
            <a:chExt cx="6831529" cy="4660900"/>
          </a:xfrm>
        </p:grpSpPr>
        <p:pic>
          <p:nvPicPr>
            <p:cNvPr id="109571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550" y="2079625"/>
              <a:ext cx="6407150" cy="466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3" name="矩形 1"/>
            <p:cNvSpPr>
              <a:spLocks noChangeArrowheads="1"/>
            </p:cNvSpPr>
            <p:nvPr/>
          </p:nvSpPr>
          <p:spPr bwMode="auto">
            <a:xfrm>
              <a:off x="2525713" y="5543550"/>
              <a:ext cx="1490662" cy="4333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TW" altLang="en-US" sz="2000">
                <a:solidFill>
                  <a:srgbClr val="0000FF"/>
                </a:solidFill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8426" y="5737225"/>
              <a:ext cx="3433653" cy="10033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3563" y="373063"/>
            <a:ext cx="2463800" cy="615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示範</a:t>
            </a:r>
            <a:r>
              <a:rPr lang="zh-TW" altLang="en-US" dirty="0">
                <a:solidFill>
                  <a:srgbClr val="FF0000"/>
                </a:solidFill>
                <a:ea typeface="新細明體" panose="02020500000000000000" pitchFamily="18" charset="-120"/>
              </a:rPr>
              <a:t>短</a:t>
            </a:r>
            <a:r>
              <a:rPr lang="zh-TW" altLang="en-US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22"/>
          <a:stretch/>
        </p:blipFill>
        <p:spPr>
          <a:xfrm>
            <a:off x="260350" y="1385888"/>
            <a:ext cx="7385050" cy="458152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10596" name="矩形 1"/>
          <p:cNvSpPr>
            <a:spLocks noChangeArrowheads="1"/>
          </p:cNvSpPr>
          <p:nvPr/>
        </p:nvSpPr>
        <p:spPr bwMode="auto">
          <a:xfrm>
            <a:off x="415925" y="4745038"/>
            <a:ext cx="1817688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613"/>
          <a:stretch/>
        </p:blipFill>
        <p:spPr>
          <a:xfrm>
            <a:off x="2478088" y="4529138"/>
            <a:ext cx="6894512" cy="2232025"/>
          </a:xfrm>
          <a:prstGeom prst="rect">
            <a:avLst/>
          </a:prstGeom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110598" name="矩形 1"/>
          <p:cNvSpPr>
            <a:spLocks noChangeArrowheads="1"/>
          </p:cNvSpPr>
          <p:nvPr/>
        </p:nvSpPr>
        <p:spPr bwMode="auto">
          <a:xfrm flipV="1">
            <a:off x="8156575" y="4751388"/>
            <a:ext cx="1216025" cy="1216025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110599" name="矩形 1"/>
          <p:cNvSpPr>
            <a:spLocks noChangeArrowheads="1"/>
          </p:cNvSpPr>
          <p:nvPr/>
        </p:nvSpPr>
        <p:spPr bwMode="auto">
          <a:xfrm>
            <a:off x="5562600" y="1316038"/>
            <a:ext cx="546100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110600" name="Text Box 19"/>
          <p:cNvSpPr txBox="1">
            <a:spLocks noChangeArrowheads="1"/>
          </p:cNvSpPr>
          <p:nvPr/>
        </p:nvSpPr>
        <p:spPr bwMode="auto">
          <a:xfrm>
            <a:off x="6108700" y="1684338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0601" name="Text Box 19"/>
          <p:cNvSpPr txBox="1">
            <a:spLocks noChangeArrowheads="1"/>
          </p:cNvSpPr>
          <p:nvPr/>
        </p:nvSpPr>
        <p:spPr bwMode="auto">
          <a:xfrm>
            <a:off x="1647825" y="5275263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602" name="Text Box 19"/>
          <p:cNvSpPr txBox="1">
            <a:spLocks noChangeArrowheads="1"/>
          </p:cNvSpPr>
          <p:nvPr/>
        </p:nvSpPr>
        <p:spPr bwMode="auto">
          <a:xfrm>
            <a:off x="8767763" y="3984625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3563" y="373063"/>
            <a:ext cx="7809970" cy="615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B0F0"/>
                </a:solidFill>
                <a:latin typeface="Cooper Black" panose="0208090404030B020404" pitchFamily="18" charset="0"/>
                <a:ea typeface="新細明體" panose="02020500000000000000" pitchFamily="18" charset="-120"/>
              </a:rPr>
              <a:t>參考文件、常見問題及答案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22"/>
          <a:stretch/>
        </p:blipFill>
        <p:spPr>
          <a:xfrm>
            <a:off x="260350" y="1385888"/>
            <a:ext cx="7385050" cy="458152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11620" name="矩形 1"/>
          <p:cNvSpPr>
            <a:spLocks noChangeArrowheads="1"/>
          </p:cNvSpPr>
          <p:nvPr/>
        </p:nvSpPr>
        <p:spPr bwMode="auto">
          <a:xfrm>
            <a:off x="415925" y="4745038"/>
            <a:ext cx="1817688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613"/>
          <a:stretch/>
        </p:blipFill>
        <p:spPr>
          <a:xfrm>
            <a:off x="2478088" y="4529138"/>
            <a:ext cx="6894512" cy="2232025"/>
          </a:xfrm>
          <a:prstGeom prst="rect">
            <a:avLst/>
          </a:prstGeom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111622" name="矩形 1"/>
          <p:cNvSpPr>
            <a:spLocks noChangeArrowheads="1"/>
          </p:cNvSpPr>
          <p:nvPr/>
        </p:nvSpPr>
        <p:spPr bwMode="auto">
          <a:xfrm flipV="1">
            <a:off x="4817534" y="4700587"/>
            <a:ext cx="2323042" cy="1216025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111623" name="矩形 1"/>
          <p:cNvSpPr>
            <a:spLocks noChangeArrowheads="1"/>
          </p:cNvSpPr>
          <p:nvPr/>
        </p:nvSpPr>
        <p:spPr bwMode="auto">
          <a:xfrm>
            <a:off x="5562600" y="1316038"/>
            <a:ext cx="546100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111624" name="Text Box 19"/>
          <p:cNvSpPr txBox="1">
            <a:spLocks noChangeArrowheads="1"/>
          </p:cNvSpPr>
          <p:nvPr/>
        </p:nvSpPr>
        <p:spPr bwMode="auto">
          <a:xfrm>
            <a:off x="6108700" y="1684338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1625" name="Text Box 19"/>
          <p:cNvSpPr txBox="1">
            <a:spLocks noChangeArrowheads="1"/>
          </p:cNvSpPr>
          <p:nvPr/>
        </p:nvSpPr>
        <p:spPr bwMode="auto">
          <a:xfrm>
            <a:off x="1647825" y="5275263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1626" name="Text Box 19"/>
          <p:cNvSpPr txBox="1">
            <a:spLocks noChangeArrowheads="1"/>
          </p:cNvSpPr>
          <p:nvPr/>
        </p:nvSpPr>
        <p:spPr bwMode="auto">
          <a:xfrm>
            <a:off x="7304088" y="5902325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252538"/>
            <a:ext cx="91614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3563" y="373063"/>
            <a:ext cx="4567237" cy="615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FF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常用電話</a:t>
            </a:r>
            <a:r>
              <a:rPr lang="en-US" altLang="zh-TW" dirty="0">
                <a:solidFill>
                  <a:srgbClr val="FF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lang="zh-TW" altLang="en-US" dirty="0">
                <a:solidFill>
                  <a:srgbClr val="FF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電郵</a:t>
            </a:r>
            <a:r>
              <a:rPr lang="en-US" altLang="zh-TW" dirty="0">
                <a:solidFill>
                  <a:srgbClr val="FF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lang="zh-TW" altLang="en-US" dirty="0">
                <a:solidFill>
                  <a:srgbClr val="FF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地址</a:t>
            </a:r>
            <a:endParaRPr lang="zh-TW" altLang="en-US" dirty="0">
              <a:solidFill>
                <a:schemeClr val="folHlink"/>
              </a:solidFill>
              <a:latin typeface="Cooper Black" panose="0208090404030B020404" pitchFamily="18" charset="0"/>
              <a:ea typeface="新細明體" panose="02020500000000000000" pitchFamily="18" charset="-120"/>
            </a:endParaRPr>
          </a:p>
        </p:txBody>
      </p:sp>
      <p:sp>
        <p:nvSpPr>
          <p:cNvPr id="112644" name="矩形 1"/>
          <p:cNvSpPr>
            <a:spLocks noChangeArrowheads="1"/>
          </p:cNvSpPr>
          <p:nvPr/>
        </p:nvSpPr>
        <p:spPr bwMode="auto">
          <a:xfrm>
            <a:off x="8964613" y="1398588"/>
            <a:ext cx="671512" cy="301625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3" y="2194310"/>
            <a:ext cx="9025791" cy="2888916"/>
          </a:xfrm>
          <a:prstGeom prst="rect">
            <a:avLst/>
          </a:prstGeom>
        </p:spPr>
      </p:pic>
      <p:sp>
        <p:nvSpPr>
          <p:cNvPr id="112645" name="Text Box 19"/>
          <p:cNvSpPr txBox="1">
            <a:spLocks noChangeArrowheads="1"/>
          </p:cNvSpPr>
          <p:nvPr/>
        </p:nvSpPr>
        <p:spPr bwMode="auto">
          <a:xfrm>
            <a:off x="8520113" y="1798638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92" y="3430314"/>
            <a:ext cx="8667265" cy="3840957"/>
          </a:xfrm>
          <a:prstGeom prst="rect">
            <a:avLst/>
          </a:prstGeom>
        </p:spPr>
      </p:pic>
      <p:sp>
        <p:nvSpPr>
          <p:cNvPr id="112646" name="Text Box 19"/>
          <p:cNvSpPr txBox="1">
            <a:spLocks noChangeArrowheads="1"/>
          </p:cNvSpPr>
          <p:nvPr/>
        </p:nvSpPr>
        <p:spPr bwMode="auto">
          <a:xfrm>
            <a:off x="8274251" y="3867150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474663" y="4649129"/>
            <a:ext cx="1922028" cy="317507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74807" y="2512899"/>
            <a:ext cx="3208322" cy="308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497928" y="1575785"/>
            <a:ext cx="9046122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 網上</a:t>
            </a: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</a:rPr>
              <a:t>校管系統組支援熱線 </a:t>
            </a:r>
            <a:r>
              <a:rPr kumimoji="1" lang="en-US" altLang="zh-TW" dirty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kumimoji="1" lang="en-US" altLang="zh-TW" dirty="0" err="1">
                <a:solidFill>
                  <a:srgbClr val="0000FF"/>
                </a:solidFill>
                <a:latin typeface="Arial" panose="020B0604020202020204" pitchFamily="34" charset="0"/>
              </a:rPr>
              <a:t>WebSAMS</a:t>
            </a:r>
            <a:r>
              <a:rPr kumimoji="1" lang="en-US" altLang="zh-TW" dirty="0">
                <a:solidFill>
                  <a:srgbClr val="0000FF"/>
                </a:solidFill>
                <a:latin typeface="Arial" panose="020B0604020202020204" pitchFamily="34" charset="0"/>
              </a:rPr>
              <a:t> Helpdesk)</a:t>
            </a:r>
          </a:p>
          <a:p>
            <a:pPr marL="0" indent="0" eaLnBrk="1" hangingPunct="1">
              <a:lnSpc>
                <a:spcPct val="120000"/>
              </a:lnSpc>
              <a:buSzPct val="100000"/>
              <a:buNone/>
            </a:pPr>
            <a:r>
              <a:rPr kumimoji="1" lang="en-US" altLang="zh-TW" dirty="0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kumimoji="1" lang="zh-TW" altLang="en-US" dirty="0">
                <a:solidFill>
                  <a:srgbClr val="339966"/>
                </a:solidFill>
                <a:latin typeface="Arial" panose="020B0604020202020204" pitchFamily="34" charset="0"/>
              </a:rPr>
              <a:t>電話</a:t>
            </a:r>
            <a:r>
              <a:rPr kumimoji="1" lang="zh-TW" altLang="en-US" dirty="0" smtClean="0">
                <a:solidFill>
                  <a:srgbClr val="339966"/>
                </a:solidFill>
                <a:latin typeface="Arial" panose="020B0604020202020204" pitchFamily="34" charset="0"/>
              </a:rPr>
              <a:t>：</a:t>
            </a:r>
            <a:r>
              <a:rPr kumimoji="1" lang="en-US" altLang="zh-TW" dirty="0" smtClean="0">
                <a:solidFill>
                  <a:srgbClr val="339966"/>
                </a:solidFill>
                <a:latin typeface="Arial" panose="020B0604020202020204" pitchFamily="34" charset="0"/>
              </a:rPr>
              <a:t>2166 1150 </a:t>
            </a:r>
            <a:endParaRPr kumimoji="1" lang="en-US" altLang="zh-TW" dirty="0">
              <a:solidFill>
                <a:srgbClr val="339966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u"/>
            </a:pPr>
            <a:endParaRPr kumimoji="1" lang="en-US" altLang="zh-TW" sz="10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dirty="0" smtClean="0">
                <a:solidFill>
                  <a:srgbClr val="0000FF"/>
                </a:solidFill>
              </a:rPr>
              <a:t> 網上</a:t>
            </a:r>
            <a:r>
              <a:rPr kumimoji="1" lang="zh-TW" altLang="en-US" dirty="0">
                <a:solidFill>
                  <a:srgbClr val="0000FF"/>
                </a:solidFill>
              </a:rPr>
              <a:t>校管系統組</a:t>
            </a: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</a:rPr>
              <a:t>聯遞系統支援熱線 </a:t>
            </a:r>
            <a:r>
              <a:rPr kumimoji="1" lang="en-US" altLang="zh-TW" dirty="0">
                <a:solidFill>
                  <a:srgbClr val="0000FF"/>
                </a:solidFill>
                <a:latin typeface="Arial" panose="020B0604020202020204" pitchFamily="34" charset="0"/>
              </a:rPr>
              <a:t>(CDS Helpdesk)</a:t>
            </a:r>
          </a:p>
          <a:p>
            <a:pPr marL="0" indent="0" eaLnBrk="1" hangingPunct="1">
              <a:lnSpc>
                <a:spcPct val="120000"/>
              </a:lnSpc>
              <a:buSzPct val="100000"/>
              <a:buNone/>
            </a:pPr>
            <a:r>
              <a:rPr kumimoji="1" lang="en-US" altLang="zh-TW" dirty="0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kumimoji="1" lang="zh-TW" altLang="en-US" dirty="0">
                <a:solidFill>
                  <a:srgbClr val="339966"/>
                </a:solidFill>
                <a:latin typeface="Arial" panose="020B0604020202020204" pitchFamily="34" charset="0"/>
              </a:rPr>
              <a:t>電話：</a:t>
            </a:r>
            <a:r>
              <a:rPr kumimoji="1" lang="en-US" altLang="zh-TW" dirty="0">
                <a:solidFill>
                  <a:srgbClr val="339966"/>
                </a:solidFill>
                <a:latin typeface="Arial" panose="020B0604020202020204" pitchFamily="34" charset="0"/>
              </a:rPr>
              <a:t>3464 0550</a:t>
            </a:r>
          </a:p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u"/>
            </a:pPr>
            <a:endParaRPr kumimoji="1" lang="en-US" altLang="zh-TW" sz="1000" dirty="0">
              <a:solidFill>
                <a:srgbClr val="339966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dirty="0" smtClean="0">
                <a:solidFill>
                  <a:srgbClr val="0000FF"/>
                </a:solidFill>
              </a:rPr>
              <a:t> 香港</a:t>
            </a:r>
            <a:r>
              <a:rPr kumimoji="1" lang="zh-TW" altLang="en-US" dirty="0">
                <a:solidFill>
                  <a:srgbClr val="0000FF"/>
                </a:solidFill>
              </a:rPr>
              <a:t>考試及評核局公開考試資訊中心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kumimoji="1" lang="zh-TW" altLang="en-US" sz="2000" dirty="0">
                <a:solidFill>
                  <a:schemeClr val="folHlink"/>
                </a:solidFill>
              </a:rPr>
              <a:t>	</a:t>
            </a:r>
            <a:r>
              <a:rPr kumimoji="1" lang="en-US" altLang="zh-TW" sz="2000" dirty="0" smtClean="0">
                <a:solidFill>
                  <a:schemeClr val="folHlink"/>
                </a:solidFill>
              </a:rPr>
              <a:t>	</a:t>
            </a:r>
            <a:r>
              <a:rPr kumimoji="1" lang="zh-TW" altLang="en-US" dirty="0" smtClean="0">
                <a:solidFill>
                  <a:srgbClr val="339966"/>
                </a:solidFill>
                <a:latin typeface="Arial" panose="020B0604020202020204" pitchFamily="34" charset="0"/>
              </a:rPr>
              <a:t>電話</a:t>
            </a:r>
            <a:r>
              <a:rPr kumimoji="1" lang="zh-TW" altLang="en-US" dirty="0">
                <a:solidFill>
                  <a:srgbClr val="339966"/>
                </a:solidFill>
                <a:latin typeface="Arial" panose="020B0604020202020204" pitchFamily="34" charset="0"/>
              </a:rPr>
              <a:t>：</a:t>
            </a:r>
            <a:r>
              <a:rPr kumimoji="1" lang="en-US" altLang="zh-TW" dirty="0">
                <a:solidFill>
                  <a:srgbClr val="339966"/>
                </a:solidFill>
                <a:latin typeface="Arial" panose="020B0604020202020204" pitchFamily="34" charset="0"/>
              </a:rPr>
              <a:t>3628 8860</a:t>
            </a:r>
          </a:p>
        </p:txBody>
      </p:sp>
      <p:sp>
        <p:nvSpPr>
          <p:cNvPr id="581635" name="Rectangle 3"/>
          <p:cNvSpPr>
            <a:spLocks noChangeArrowheads="1"/>
          </p:cNvSpPr>
          <p:nvPr/>
        </p:nvSpPr>
        <p:spPr bwMode="auto">
          <a:xfrm>
            <a:off x="1831975" y="182563"/>
            <a:ext cx="7924800" cy="801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支援熱線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02675" y="5864225"/>
            <a:ext cx="841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HK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498725"/>
            <a:ext cx="8370887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460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461" name="Text Box 84"/>
          <p:cNvSpPr txBox="1">
            <a:spLocks noChangeArrowheads="1"/>
          </p:cNvSpPr>
          <p:nvPr/>
        </p:nvSpPr>
        <p:spPr bwMode="auto">
          <a:xfrm>
            <a:off x="515938" y="1387475"/>
            <a:ext cx="9110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學生科目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sym typeface="Wingdings 2" panose="05020102010507070707" pitchFamily="18" charset="2"/>
              </a:rPr>
              <a:t>設定</a:t>
            </a:r>
            <a:endParaRPr kumimoji="1" lang="en-AU" altLang="zh-TW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sym typeface="Wingdings 2" panose="05020102010507070707" pitchFamily="18" charset="2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AU" altLang="zh-TW" sz="2400" b="0" dirty="0">
                <a:solidFill>
                  <a:srgbClr val="0000FF"/>
                </a:solidFill>
                <a:latin typeface="新細明體" panose="02020500000000000000" pitchFamily="18" charset="-120"/>
                <a:sym typeface="Wingdings 2" panose="05020102010507070707" pitchFamily="18" charset="2"/>
              </a:rPr>
              <a:t>(I) </a:t>
            </a:r>
            <a:r>
              <a:rPr kumimoji="1" lang="zh-TW" altLang="en-US" sz="2400" b="0" dirty="0">
                <a:solidFill>
                  <a:srgbClr val="0000FF"/>
                </a:solidFill>
                <a:latin typeface="新細明體" panose="02020500000000000000" pitchFamily="18" charset="-120"/>
              </a:rPr>
              <a:t>學生資料模組：</a:t>
            </a:r>
            <a:r>
              <a:rPr kumimoji="1" lang="zh-TW" altLang="en-US" sz="2400" b="0" dirty="0">
                <a:solidFill>
                  <a:srgbClr val="0000FF"/>
                </a:solidFill>
                <a:latin typeface="新細明體" panose="02020500000000000000" pitchFamily="18" charset="-120"/>
                <a:sym typeface="Wingdings 2" panose="05020102010507070707" pitchFamily="18" charset="2"/>
              </a:rPr>
              <a:t>設定</a:t>
            </a:r>
            <a:r>
              <a:rPr kumimoji="1" lang="zh-TW" altLang="en-US" sz="2400" b="0" dirty="0">
                <a:solidFill>
                  <a:srgbClr val="FF0000"/>
                </a:solidFill>
                <a:latin typeface="新細明體" panose="02020500000000000000" pitchFamily="18" charset="-120"/>
              </a:rPr>
              <a:t>學生的選修科目</a:t>
            </a:r>
            <a:endParaRPr lang="zh-HK" altLang="zh-HK" sz="24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569913" y="3206750"/>
            <a:ext cx="1241425" cy="29845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463" name="文字方塊 10"/>
          <p:cNvSpPr txBox="1">
            <a:spLocks noChangeArrowheads="1"/>
          </p:cNvSpPr>
          <p:nvPr/>
        </p:nvSpPr>
        <p:spPr bwMode="auto">
          <a:xfrm>
            <a:off x="3719513" y="2909888"/>
            <a:ext cx="522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900" b="0" dirty="0" smtClean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2023</a:t>
            </a:r>
            <a:endParaRPr lang="zh-HK" altLang="en-US" sz="900" b="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515938" y="4872038"/>
            <a:ext cx="1295400" cy="52863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465" name="Rectangle 1"/>
          <p:cNvSpPr>
            <a:spLocks noChangeArrowheads="1"/>
          </p:cNvSpPr>
          <p:nvPr/>
        </p:nvSpPr>
        <p:spPr bwMode="auto">
          <a:xfrm>
            <a:off x="3634581" y="2909888"/>
            <a:ext cx="692150" cy="253726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甲類科目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719513" y="3475832"/>
            <a:ext cx="1925637" cy="67786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3168" r="89206" b="29086"/>
          <a:stretch>
            <a:fillRect/>
          </a:stretch>
        </p:blipFill>
        <p:spPr bwMode="auto">
          <a:xfrm>
            <a:off x="623888" y="2822575"/>
            <a:ext cx="21399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1508" name="Text Box 84"/>
          <p:cNvSpPr txBox="1">
            <a:spLocks noChangeArrowheads="1"/>
          </p:cNvSpPr>
          <p:nvPr/>
        </p:nvSpPr>
        <p:spPr bwMode="auto">
          <a:xfrm>
            <a:off x="293688" y="1447800"/>
            <a:ext cx="9315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0000FF"/>
                </a:solidFill>
                <a:latin typeface="新細明體" panose="02020500000000000000" pitchFamily="18" charset="-120"/>
              </a:rPr>
              <a:t>  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學生科目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sym typeface="Wingdings 2" panose="05020102010507070707" pitchFamily="18" charset="2"/>
              </a:rPr>
              <a:t>設定</a:t>
            </a:r>
            <a:endParaRPr kumimoji="1" lang="en-AU" altLang="zh-TW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sym typeface="Wingdings 2" panose="05020102010507070707" pitchFamily="18" charset="2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AU" altLang="zh-TW" sz="2400" b="0" dirty="0">
                <a:solidFill>
                  <a:srgbClr val="0000FF"/>
                </a:solidFill>
                <a:latin typeface="新細明體" panose="02020500000000000000" pitchFamily="18" charset="-120"/>
                <a:sym typeface="Wingdings 2" panose="05020102010507070707" pitchFamily="18" charset="2"/>
              </a:rPr>
              <a:t>   (II) </a:t>
            </a:r>
            <a:r>
              <a:rPr kumimoji="1" lang="zh-TW" altLang="en-US" sz="2400" b="0" dirty="0">
                <a:solidFill>
                  <a:srgbClr val="0000FF"/>
                </a:solidFill>
                <a:latin typeface="新細明體" panose="02020500000000000000" pitchFamily="18" charset="-120"/>
              </a:rPr>
              <a:t>應用學習模組：</a:t>
            </a:r>
            <a:r>
              <a:rPr kumimoji="1" lang="zh-HK" altLang="en-US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使</a:t>
            </a:r>
            <a:r>
              <a:rPr kumimoji="1" lang="zh-TW" altLang="en-US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用報告 </a:t>
            </a:r>
            <a:r>
              <a:rPr kumimoji="1" lang="en-US" altLang="zh-TW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(R-APL003, R-APL036)</a:t>
            </a:r>
          </a:p>
          <a:p>
            <a:pPr lvl="1" eaLnBrk="1" hangingPunct="1"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b="0" dirty="0" smtClean="0">
                <a:solidFill>
                  <a:srgbClr val="0000FF"/>
                </a:solidFill>
                <a:latin typeface="新細明體" panose="02020500000000000000" pitchFamily="18" charset="-120"/>
              </a:rPr>
              <a:t> 檢查</a:t>
            </a:r>
            <a:r>
              <a:rPr kumimoji="1" lang="zh-TW" altLang="en-US" b="0" dirty="0">
                <a:solidFill>
                  <a:srgbClr val="0000FF"/>
                </a:solidFill>
                <a:latin typeface="新細明體" panose="02020500000000000000" pitchFamily="18" charset="-120"/>
              </a:rPr>
              <a:t>應用學習科目的資料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00FF"/>
                </a:solidFill>
              </a:rPr>
              <a:t>       </a:t>
            </a:r>
            <a:endParaRPr lang="zh-HK" altLang="zh-HK" sz="2000" dirty="0">
              <a:solidFill>
                <a:srgbClr val="0000FF"/>
              </a:solidFill>
            </a:endParaRPr>
          </a:p>
        </p:txBody>
      </p:sp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839788" y="2884488"/>
            <a:ext cx="971550" cy="4826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879475" y="5613400"/>
            <a:ext cx="1282700" cy="51117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215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15228" r="39915" b="48891"/>
          <a:stretch>
            <a:fillRect/>
          </a:stretch>
        </p:blipFill>
        <p:spPr bwMode="auto">
          <a:xfrm>
            <a:off x="2763838" y="2857500"/>
            <a:ext cx="68453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2944813" y="5595938"/>
            <a:ext cx="2714625" cy="25558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2989263" y="4333875"/>
            <a:ext cx="709612" cy="37147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zh-HK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類科目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xplosion 1 12"/>
          <p:cNvSpPr/>
          <p:nvPr/>
        </p:nvSpPr>
        <p:spPr bwMode="auto">
          <a:xfrm rot="1123046">
            <a:off x="7912234" y="1061291"/>
            <a:ext cx="1944914" cy="1683657"/>
          </a:xfrm>
          <a:prstGeom prst="irregularSeal1">
            <a:avLst/>
          </a:prstGeom>
          <a:solidFill>
            <a:srgbClr val="FFC000">
              <a:alpha val="0"/>
            </a:srgbClr>
          </a:solidFill>
          <a:ln w="28575" cap="flat" cmpd="sng" algn="ctr">
            <a:solidFill>
              <a:srgbClr val="0CF459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3200" dirty="0" smtClean="0">
                <a:ln>
                  <a:solidFill>
                    <a:srgbClr val="0CF459"/>
                  </a:solidFill>
                </a:ln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</a:t>
            </a:r>
            <a:endParaRPr kumimoji="0" lang="zh-HK" altLang="en-US" sz="3200" b="1" i="0" u="none" strike="noStrike" cap="none" normalizeH="0" baseline="0" dirty="0" smtClean="0">
              <a:ln>
                <a:solidFill>
                  <a:srgbClr val="0CF459"/>
                </a:solidFill>
              </a:ln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SAMS1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ebSAMS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0"/>
          </a:schemeClr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0"/>
          </a:srgbClr>
        </a:solidFill>
        <a:ln w="2857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395351</TotalTime>
  <Words>2935</Words>
  <Application>Microsoft Office PowerPoint</Application>
  <PresentationFormat>自訂</PresentationFormat>
  <Paragraphs>488</Paragraphs>
  <Slides>75</Slides>
  <Notes>31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75</vt:i4>
      </vt:variant>
    </vt:vector>
  </HeadingPairs>
  <TitlesOfParts>
    <vt:vector size="89" baseType="lpstr">
      <vt:lpstr>Arial Unicode MS</vt:lpstr>
      <vt:lpstr>細明體</vt:lpstr>
      <vt:lpstr>微軟正黑體</vt:lpstr>
      <vt:lpstr>新細明體</vt:lpstr>
      <vt:lpstr>標楷體</vt:lpstr>
      <vt:lpstr>Arial</vt:lpstr>
      <vt:lpstr>Cooper Black</vt:lpstr>
      <vt:lpstr>Symbol</vt:lpstr>
      <vt:lpstr>Tahoma</vt:lpstr>
      <vt:lpstr>Times New Roman</vt:lpstr>
      <vt:lpstr>Trebuchet MS</vt:lpstr>
      <vt:lpstr>Wingdings</vt:lpstr>
      <vt:lpstr>Wingdings 2</vt:lpstr>
      <vt:lpstr>WebSAMS1</vt:lpstr>
      <vt:lpstr>PowerPoint 簡報</vt:lpstr>
      <vt:lpstr>香港中學文憑考試 (HKDSE)流程</vt:lpstr>
      <vt:lpstr>準備工作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網上校管系統資料庫</vt:lpstr>
      <vt:lpstr>示範短片</vt:lpstr>
      <vt:lpstr>參考文件、常見問題及答案</vt:lpstr>
      <vt:lpstr>常用電話/電郵/地址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HKEAA</dc:title>
  <dc:creator>EDB</dc:creator>
  <cp:lastModifiedBy>edbuser</cp:lastModifiedBy>
  <cp:revision>2002</cp:revision>
  <cp:lastPrinted>2020-09-09T05:52:36Z</cp:lastPrinted>
  <dcterms:created xsi:type="dcterms:W3CDTF">2003-06-15T11:57:33Z</dcterms:created>
  <dcterms:modified xsi:type="dcterms:W3CDTF">2023-08-17T06:39:32Z</dcterms:modified>
</cp:coreProperties>
</file>