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xml" ContentType="application/vnd.openxmlformats-officedocument.presentationml.tags+xml"/>
  <Override PartName="/ppt/notesSlides/notesSlide51.xml" ContentType="application/vnd.openxmlformats-officedocument.presentationml.notesSlide+xml"/>
  <Override PartName="/ppt/tags/tag4.xml" ContentType="application/vnd.openxmlformats-officedocument.presentationml.tags+xml"/>
  <Override PartName="/ppt/notesSlides/notesSlide52.xml" ContentType="application/vnd.openxmlformats-officedocument.presentationml.notesSlide+xml"/>
  <Override PartName="/ppt/tags/tag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xml" ContentType="application/vnd.openxmlformats-officedocument.presentationml.tags+xml"/>
  <Override PartName="/ppt/notesSlides/notesSlide68.xml" ContentType="application/vnd.openxmlformats-officedocument.presentationml.notesSlide+xml"/>
  <Override PartName="/ppt/tags/tag7.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8.xml" ContentType="application/vnd.openxmlformats-officedocument.presentationml.tags+xml"/>
  <Override PartName="/ppt/notesSlides/notesSlide83.xml" ContentType="application/vnd.openxmlformats-officedocument.presentationml.notesSlide+xml"/>
  <Override PartName="/ppt/tags/tag9.xml" ContentType="application/vnd.openxmlformats-officedocument.presentationml.tags+xml"/>
  <Override PartName="/ppt/notesSlides/notesSlide84.xml" ContentType="application/vnd.openxmlformats-officedocument.presentationml.notesSlide+xml"/>
  <Override PartName="/ppt/tags/tag10.xml" ContentType="application/vnd.openxmlformats-officedocument.presentationml.tags+xml"/>
  <Override PartName="/ppt/notesSlides/notesSlide85.xml" ContentType="application/vnd.openxmlformats-officedocument.presentationml.notesSlide+xml"/>
  <Override PartName="/ppt/tags/tag11.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25" r:id="rId1"/>
    <p:sldMasterId id="2147485438" r:id="rId2"/>
  </p:sldMasterIdLst>
  <p:notesMasterIdLst>
    <p:notesMasterId r:id="rId127"/>
  </p:notesMasterIdLst>
  <p:handoutMasterIdLst>
    <p:handoutMasterId r:id="rId128"/>
  </p:handoutMasterIdLst>
  <p:sldIdLst>
    <p:sldId id="1113" r:id="rId3"/>
    <p:sldId id="1114" r:id="rId4"/>
    <p:sldId id="1115" r:id="rId5"/>
    <p:sldId id="1117" r:id="rId6"/>
    <p:sldId id="1118" r:id="rId7"/>
    <p:sldId id="886" r:id="rId8"/>
    <p:sldId id="887" r:id="rId9"/>
    <p:sldId id="1045" r:id="rId10"/>
    <p:sldId id="888" r:id="rId11"/>
    <p:sldId id="1077" r:id="rId12"/>
    <p:sldId id="1116" r:id="rId13"/>
    <p:sldId id="1086" r:id="rId14"/>
    <p:sldId id="1078" r:id="rId15"/>
    <p:sldId id="1049" r:id="rId16"/>
    <p:sldId id="1050" r:id="rId17"/>
    <p:sldId id="1051" r:id="rId18"/>
    <p:sldId id="1052" r:id="rId19"/>
    <p:sldId id="1053" r:id="rId20"/>
    <p:sldId id="1054" r:id="rId21"/>
    <p:sldId id="1104" r:id="rId22"/>
    <p:sldId id="1055" r:id="rId23"/>
    <p:sldId id="1056" r:id="rId24"/>
    <p:sldId id="1057" r:id="rId25"/>
    <p:sldId id="1058" r:id="rId26"/>
    <p:sldId id="1059" r:id="rId27"/>
    <p:sldId id="1080" r:id="rId28"/>
    <p:sldId id="904" r:id="rId29"/>
    <p:sldId id="905" r:id="rId30"/>
    <p:sldId id="906" r:id="rId31"/>
    <p:sldId id="907" r:id="rId32"/>
    <p:sldId id="1060" r:id="rId33"/>
    <p:sldId id="1061" r:id="rId34"/>
    <p:sldId id="1062" r:id="rId35"/>
    <p:sldId id="1063" r:id="rId36"/>
    <p:sldId id="910" r:id="rId37"/>
    <p:sldId id="1001" r:id="rId38"/>
    <p:sldId id="1002" r:id="rId39"/>
    <p:sldId id="1000" r:id="rId40"/>
    <p:sldId id="911" r:id="rId41"/>
    <p:sldId id="912" r:id="rId42"/>
    <p:sldId id="1099" r:id="rId43"/>
    <p:sldId id="1100" r:id="rId44"/>
    <p:sldId id="1081" r:id="rId45"/>
    <p:sldId id="1003" r:id="rId46"/>
    <p:sldId id="914" r:id="rId47"/>
    <p:sldId id="1065" r:id="rId48"/>
    <p:sldId id="915" r:id="rId49"/>
    <p:sldId id="916" r:id="rId50"/>
    <p:sldId id="917" r:id="rId51"/>
    <p:sldId id="1066" r:id="rId52"/>
    <p:sldId id="919" r:id="rId53"/>
    <p:sldId id="1067" r:id="rId54"/>
    <p:sldId id="923" r:id="rId55"/>
    <p:sldId id="924" r:id="rId56"/>
    <p:sldId id="925" r:id="rId57"/>
    <p:sldId id="926" r:id="rId58"/>
    <p:sldId id="927" r:id="rId59"/>
    <p:sldId id="931" r:id="rId60"/>
    <p:sldId id="932" r:id="rId61"/>
    <p:sldId id="933" r:id="rId62"/>
    <p:sldId id="928" r:id="rId63"/>
    <p:sldId id="929" r:id="rId64"/>
    <p:sldId id="930" r:id="rId65"/>
    <p:sldId id="1022" r:id="rId66"/>
    <p:sldId id="1023" r:id="rId67"/>
    <p:sldId id="1068" r:id="rId68"/>
    <p:sldId id="935" r:id="rId69"/>
    <p:sldId id="1025" r:id="rId70"/>
    <p:sldId id="1069" r:id="rId71"/>
    <p:sldId id="937" r:id="rId72"/>
    <p:sldId id="1024" r:id="rId73"/>
    <p:sldId id="1004" r:id="rId74"/>
    <p:sldId id="1070" r:id="rId75"/>
    <p:sldId id="1071" r:id="rId76"/>
    <p:sldId id="1006" r:id="rId77"/>
    <p:sldId id="1007" r:id="rId78"/>
    <p:sldId id="1008" r:id="rId79"/>
    <p:sldId id="1072" r:id="rId80"/>
    <p:sldId id="1010" r:id="rId81"/>
    <p:sldId id="1094" r:id="rId82"/>
    <p:sldId id="1095" r:id="rId83"/>
    <p:sldId id="1073" r:id="rId84"/>
    <p:sldId id="921" r:id="rId85"/>
    <p:sldId id="1074" r:id="rId86"/>
    <p:sldId id="1012" r:id="rId87"/>
    <p:sldId id="1013" r:id="rId88"/>
    <p:sldId id="1014" r:id="rId89"/>
    <p:sldId id="1015" r:id="rId90"/>
    <p:sldId id="1097" r:id="rId91"/>
    <p:sldId id="1098" r:id="rId92"/>
    <p:sldId id="1016" r:id="rId93"/>
    <p:sldId id="1017" r:id="rId94"/>
    <p:sldId id="1018" r:id="rId95"/>
    <p:sldId id="1019" r:id="rId96"/>
    <p:sldId id="1075" r:id="rId97"/>
    <p:sldId id="941" r:id="rId98"/>
    <p:sldId id="1076" r:id="rId99"/>
    <p:sldId id="943" r:id="rId100"/>
    <p:sldId id="1082" r:id="rId101"/>
    <p:sldId id="964" r:id="rId102"/>
    <p:sldId id="965" r:id="rId103"/>
    <p:sldId id="966" r:id="rId104"/>
    <p:sldId id="968" r:id="rId105"/>
    <p:sldId id="971" r:id="rId106"/>
    <p:sldId id="972" r:id="rId107"/>
    <p:sldId id="969" r:id="rId108"/>
    <p:sldId id="970" r:id="rId109"/>
    <p:sldId id="973" r:id="rId110"/>
    <p:sldId id="974" r:id="rId111"/>
    <p:sldId id="975" r:id="rId112"/>
    <p:sldId id="1036" r:id="rId113"/>
    <p:sldId id="976" r:id="rId114"/>
    <p:sldId id="977" r:id="rId115"/>
    <p:sldId id="979" r:id="rId116"/>
    <p:sldId id="1083" r:id="rId117"/>
    <p:sldId id="1037" r:id="rId118"/>
    <p:sldId id="1084" r:id="rId119"/>
    <p:sldId id="991" r:id="rId120"/>
    <p:sldId id="1085" r:id="rId121"/>
    <p:sldId id="1092" r:id="rId122"/>
    <p:sldId id="1093" r:id="rId123"/>
    <p:sldId id="992" r:id="rId124"/>
    <p:sldId id="993" r:id="rId125"/>
    <p:sldId id="987" r:id="rId126"/>
  </p:sldIdLst>
  <p:sldSz cx="9144000" cy="6858000" type="screen4x3"/>
  <p:notesSz cx="7010400" cy="9296400"/>
  <p:defaultTextStyle>
    <a:defPPr>
      <a:defRPr lang="zh-TW"/>
    </a:defPPr>
    <a:lvl1pPr algn="l" rtl="0" eaLnBrk="0" fontAlgn="base" hangingPunct="0">
      <a:spcBef>
        <a:spcPct val="0"/>
      </a:spcBef>
      <a:spcAft>
        <a:spcPct val="0"/>
      </a:spcAft>
      <a:defRPr kumimoji="1" sz="1400" b="1" kern="1200">
        <a:solidFill>
          <a:srgbClr val="336699"/>
        </a:solidFill>
        <a:latin typeface="Trebuchet MS" panose="020B0603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sz="1400" b="1" kern="1200">
        <a:solidFill>
          <a:srgbClr val="336699"/>
        </a:solidFill>
        <a:latin typeface="Trebuchet MS" panose="020B0603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sz="1400" b="1" kern="1200">
        <a:solidFill>
          <a:srgbClr val="336699"/>
        </a:solidFill>
        <a:latin typeface="Trebuchet MS" panose="020B0603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sz="1400" b="1" kern="1200">
        <a:solidFill>
          <a:srgbClr val="336699"/>
        </a:solidFill>
        <a:latin typeface="Trebuchet MS" panose="020B0603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sz="1400" b="1" kern="1200">
        <a:solidFill>
          <a:srgbClr val="336699"/>
        </a:solidFill>
        <a:latin typeface="Trebuchet MS" panose="020B0603020202020204" pitchFamily="34" charset="0"/>
        <a:ea typeface="新細明體" panose="02020500000000000000" pitchFamily="18" charset="-120"/>
        <a:cs typeface="+mn-cs"/>
      </a:defRPr>
    </a:lvl5pPr>
    <a:lvl6pPr marL="2286000" algn="l" defTabSz="914400" rtl="0" eaLnBrk="1" latinLnBrk="0" hangingPunct="1">
      <a:defRPr kumimoji="1" sz="1400" b="1" kern="1200">
        <a:solidFill>
          <a:srgbClr val="336699"/>
        </a:solidFill>
        <a:latin typeface="Trebuchet MS" panose="020B0603020202020204" pitchFamily="34" charset="0"/>
        <a:ea typeface="新細明體" panose="02020500000000000000" pitchFamily="18" charset="-120"/>
        <a:cs typeface="+mn-cs"/>
      </a:defRPr>
    </a:lvl6pPr>
    <a:lvl7pPr marL="2743200" algn="l" defTabSz="914400" rtl="0" eaLnBrk="1" latinLnBrk="0" hangingPunct="1">
      <a:defRPr kumimoji="1" sz="1400" b="1" kern="1200">
        <a:solidFill>
          <a:srgbClr val="336699"/>
        </a:solidFill>
        <a:latin typeface="Trebuchet MS" panose="020B0603020202020204" pitchFamily="34" charset="0"/>
        <a:ea typeface="新細明體" panose="02020500000000000000" pitchFamily="18" charset="-120"/>
        <a:cs typeface="+mn-cs"/>
      </a:defRPr>
    </a:lvl7pPr>
    <a:lvl8pPr marL="3200400" algn="l" defTabSz="914400" rtl="0" eaLnBrk="1" latinLnBrk="0" hangingPunct="1">
      <a:defRPr kumimoji="1" sz="1400" b="1" kern="1200">
        <a:solidFill>
          <a:srgbClr val="336699"/>
        </a:solidFill>
        <a:latin typeface="Trebuchet MS" panose="020B0603020202020204" pitchFamily="34" charset="0"/>
        <a:ea typeface="新細明體" panose="02020500000000000000" pitchFamily="18" charset="-120"/>
        <a:cs typeface="+mn-cs"/>
      </a:defRPr>
    </a:lvl8pPr>
    <a:lvl9pPr marL="3657600" algn="l" defTabSz="914400" rtl="0" eaLnBrk="1" latinLnBrk="0" hangingPunct="1">
      <a:defRPr kumimoji="1" sz="1400" b="1" kern="1200">
        <a:solidFill>
          <a:srgbClr val="336699"/>
        </a:solidFill>
        <a:latin typeface="Trebuchet MS" panose="020B0603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CC"/>
    <a:srgbClr val="FF0000"/>
    <a:srgbClr val="0033CC"/>
    <a:srgbClr val="0000FF"/>
    <a:srgbClr val="660066"/>
    <a:srgbClr val="4F6228"/>
    <a:srgbClr val="E6E0EC"/>
    <a:srgbClr val="403152"/>
    <a:srgbClr val="99FFCC"/>
    <a:srgbClr val="00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3621" autoAdjust="0"/>
  </p:normalViewPr>
  <p:slideViewPr>
    <p:cSldViewPr>
      <p:cViewPr varScale="1">
        <p:scale>
          <a:sx n="70" d="100"/>
          <a:sy n="70" d="100"/>
        </p:scale>
        <p:origin x="1795" y="43"/>
      </p:cViewPr>
      <p:guideLst>
        <p:guide orient="horz" pos="2160"/>
        <p:guide pos="2880"/>
      </p:guideLst>
    </p:cSldViewPr>
  </p:slideViewPr>
  <p:outlineViewPr>
    <p:cViewPr>
      <p:scale>
        <a:sx n="33" d="100"/>
        <a:sy n="33" d="100"/>
      </p:scale>
      <p:origin x="0" y="1440"/>
    </p:cViewPr>
  </p:outlineViewPr>
  <p:notesTextViewPr>
    <p:cViewPr>
      <p:scale>
        <a:sx n="95" d="100"/>
        <a:sy n="95" d="100"/>
      </p:scale>
      <p:origin x="0" y="0"/>
    </p:cViewPr>
  </p:notesTextViewPr>
  <p:sorterViewPr>
    <p:cViewPr>
      <p:scale>
        <a:sx n="160" d="100"/>
        <a:sy n="160" d="100"/>
      </p:scale>
      <p:origin x="0" y="-36150"/>
    </p:cViewPr>
  </p:sorterViewPr>
  <p:notesViewPr>
    <p:cSldViewPr>
      <p:cViewPr>
        <p:scale>
          <a:sx n="75" d="100"/>
          <a:sy n="75" d="100"/>
        </p:scale>
        <p:origin x="-2268" y="-108"/>
      </p:cViewPr>
      <p:guideLst>
        <p:guide orient="horz" pos="2929"/>
        <p:guide pos="220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_rels/data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9E251-4AA6-4E72-87C2-143A901B76A2}" type="doc">
      <dgm:prSet loTypeId="urn:microsoft.com/office/officeart/2005/8/layout/default" loCatId="list" qsTypeId="urn:microsoft.com/office/officeart/2005/8/quickstyle/simple4" qsCatId="simple" csTypeId="urn:microsoft.com/office/officeart/2005/8/colors/colorful4" csCatId="colorful" phldr="1"/>
      <dgm:spPr/>
      <dgm:t>
        <a:bodyPr/>
        <a:lstStyle/>
        <a:p>
          <a:endParaRPr lang="zh-HK" altLang="en-US"/>
        </a:p>
      </dgm:t>
    </dgm:pt>
    <dgm:pt modelId="{5EF06BAC-F831-4CCF-9835-BA695FA3FAFF}">
      <dgm:prSet custT="1"/>
      <dgm:spPr/>
      <dgm:t>
        <a:bodyPr/>
        <a:lstStyle/>
        <a:p>
          <a:pPr algn="l" rtl="0"/>
          <a:r>
            <a:rPr lang="en-US" altLang="zh-TW" sz="2000" b="1" dirty="0"/>
            <a:t>1.</a:t>
          </a:r>
          <a:r>
            <a:rPr lang="zh-TW" altLang="en-US" sz="2000" b="1" dirty="0"/>
            <a:t> </a:t>
          </a:r>
          <a:r>
            <a:rPr lang="zh-TW" sz="2000" b="1" dirty="0">
              <a:solidFill>
                <a:schemeClr val="bg1"/>
              </a:solidFill>
            </a:rPr>
            <a:t>重要日期</a:t>
          </a:r>
          <a:endParaRPr lang="zh-HK" sz="2000" dirty="0">
            <a:solidFill>
              <a:schemeClr val="bg1"/>
            </a:solidFill>
          </a:endParaRPr>
        </a:p>
      </dgm:t>
    </dgm:pt>
    <dgm:pt modelId="{0239A134-1AEE-4633-ACE1-54DFB4BD721F}" type="parTrans" cxnId="{D681B84F-6710-47EA-A957-6F4225997C60}">
      <dgm:prSet/>
      <dgm:spPr/>
      <dgm:t>
        <a:bodyPr/>
        <a:lstStyle/>
        <a:p>
          <a:endParaRPr lang="zh-HK" altLang="en-US" sz="2400"/>
        </a:p>
      </dgm:t>
    </dgm:pt>
    <dgm:pt modelId="{8320AFFB-3EF2-4FD9-8957-43E7645A764A}" type="sibTrans" cxnId="{D681B84F-6710-47EA-A957-6F4225997C60}">
      <dgm:prSet/>
      <dgm:spPr/>
      <dgm:t>
        <a:bodyPr/>
        <a:lstStyle/>
        <a:p>
          <a:endParaRPr lang="zh-HK" altLang="en-US" sz="2400"/>
        </a:p>
      </dgm:t>
    </dgm:pt>
    <dgm:pt modelId="{47F28946-D2AF-475F-BC9A-B1B0BA07A278}">
      <dgm:prSet custT="1"/>
      <dgm:spPr/>
      <dgm:t>
        <a:bodyPr/>
        <a:lstStyle/>
        <a:p>
          <a:pPr algn="l" rtl="0"/>
          <a:r>
            <a:rPr lang="en-US" altLang="zh-TW" sz="2000" b="1" dirty="0"/>
            <a:t>2.</a:t>
          </a:r>
          <a:r>
            <a:rPr lang="zh-TW" altLang="en-US" sz="2000" b="1" dirty="0"/>
            <a:t> </a:t>
          </a:r>
          <a:r>
            <a:rPr lang="zh-TW" sz="2000" b="1" dirty="0"/>
            <a:t>接收或外發資料檔案</a:t>
          </a:r>
          <a:endParaRPr lang="zh-HK" sz="2000" b="1" dirty="0">
            <a:solidFill>
              <a:srgbClr val="99FFCC"/>
            </a:solidFill>
            <a:latin typeface="+mn-ea"/>
            <a:ea typeface="+mn-ea"/>
          </a:endParaRPr>
        </a:p>
      </dgm:t>
    </dgm:pt>
    <dgm:pt modelId="{4FA6A15A-3584-443B-A280-4F5881E1EA71}" type="parTrans" cxnId="{B282C002-A27A-4C13-9E0C-3B34CC4BA8AA}">
      <dgm:prSet/>
      <dgm:spPr/>
      <dgm:t>
        <a:bodyPr/>
        <a:lstStyle/>
        <a:p>
          <a:endParaRPr lang="zh-HK" altLang="en-US" sz="2400"/>
        </a:p>
      </dgm:t>
    </dgm:pt>
    <dgm:pt modelId="{2D9C4257-E53D-4D68-BB6B-0B03B9FCDAED}" type="sibTrans" cxnId="{B282C002-A27A-4C13-9E0C-3B34CC4BA8AA}">
      <dgm:prSet/>
      <dgm:spPr/>
      <dgm:t>
        <a:bodyPr/>
        <a:lstStyle/>
        <a:p>
          <a:endParaRPr lang="zh-HK" altLang="en-US" sz="2400"/>
        </a:p>
      </dgm:t>
    </dgm:pt>
    <dgm:pt modelId="{6600056F-96D8-4571-86E2-0978E13F8638}">
      <dgm:prSet custT="1"/>
      <dgm:spPr/>
      <dgm:t>
        <a:bodyPr/>
        <a:lstStyle/>
        <a:p>
          <a:pPr algn="l" rtl="0"/>
          <a:r>
            <a:rPr lang="en-US" altLang="zh-TW" sz="2000" b="1" dirty="0">
              <a:solidFill>
                <a:schemeClr val="bg1"/>
              </a:solidFill>
              <a:latin typeface="+mn-ea"/>
              <a:ea typeface="+mn-ea"/>
            </a:rPr>
            <a:t>4.</a:t>
          </a:r>
          <a:r>
            <a:rPr lang="zh-TW" altLang="en-US" sz="2000" b="1" dirty="0">
              <a:solidFill>
                <a:schemeClr val="bg1"/>
              </a:solidFill>
              <a:latin typeface="+mn-ea"/>
              <a:ea typeface="+mn-ea"/>
            </a:rPr>
            <a:t> </a:t>
          </a:r>
          <a:r>
            <a:rPr lang="zh-TW" sz="2000" b="1" dirty="0">
              <a:solidFill>
                <a:schemeClr val="bg1"/>
              </a:solidFill>
              <a:latin typeface="+mn-ea"/>
              <a:ea typeface="+mn-ea"/>
            </a:rPr>
            <a:t>流程概覽</a:t>
          </a:r>
          <a:endParaRPr lang="zh-HK" sz="2000" b="1" dirty="0">
            <a:solidFill>
              <a:schemeClr val="bg1"/>
            </a:solidFill>
          </a:endParaRPr>
        </a:p>
      </dgm:t>
    </dgm:pt>
    <dgm:pt modelId="{D3043513-EC92-4C73-A231-696784D9D341}" type="parTrans" cxnId="{2FA0CA61-2D10-417F-997F-6FC51A843B54}">
      <dgm:prSet/>
      <dgm:spPr/>
      <dgm:t>
        <a:bodyPr/>
        <a:lstStyle/>
        <a:p>
          <a:endParaRPr lang="zh-HK" altLang="en-US" sz="2400"/>
        </a:p>
      </dgm:t>
    </dgm:pt>
    <dgm:pt modelId="{D46225D3-ADA1-4649-AAE5-7209BF1AA8A6}" type="sibTrans" cxnId="{2FA0CA61-2D10-417F-997F-6FC51A843B54}">
      <dgm:prSet/>
      <dgm:spPr/>
      <dgm:t>
        <a:bodyPr/>
        <a:lstStyle/>
        <a:p>
          <a:endParaRPr lang="zh-HK" altLang="en-US" sz="2400"/>
        </a:p>
      </dgm:t>
    </dgm:pt>
    <dgm:pt modelId="{2F89474B-BBB9-4B2E-9968-16F4B07E4E89}">
      <dgm:prSet custT="1"/>
      <dgm:spPr/>
      <dgm:t>
        <a:bodyPr/>
        <a:lstStyle/>
        <a:p>
          <a:pPr algn="l" rtl="0"/>
          <a:r>
            <a:rPr lang="en-US" altLang="zh-TW" sz="2000" b="1" dirty="0"/>
            <a:t>5.</a:t>
          </a:r>
          <a:r>
            <a:rPr lang="zh-TW" altLang="en-US" sz="2000" b="1" dirty="0"/>
            <a:t> </a:t>
          </a:r>
          <a:r>
            <a:rPr lang="zh-TW" sz="2000" b="1" dirty="0">
              <a:solidFill>
                <a:schemeClr val="bg1"/>
              </a:solidFill>
            </a:rPr>
            <a:t>報名流程</a:t>
          </a:r>
          <a:endParaRPr lang="zh-HK" sz="2000" b="1" dirty="0">
            <a:solidFill>
              <a:schemeClr val="bg1"/>
            </a:solidFill>
          </a:endParaRPr>
        </a:p>
      </dgm:t>
    </dgm:pt>
    <dgm:pt modelId="{472E5D32-6041-44E3-9D69-F8B4AC82E74B}" type="parTrans" cxnId="{67BF2841-ABAA-4664-8C6E-D4284AA6E9EB}">
      <dgm:prSet/>
      <dgm:spPr/>
      <dgm:t>
        <a:bodyPr/>
        <a:lstStyle/>
        <a:p>
          <a:endParaRPr lang="zh-HK" altLang="en-US" sz="2400"/>
        </a:p>
      </dgm:t>
    </dgm:pt>
    <dgm:pt modelId="{25D31ECD-F46F-4C21-AD96-4DA09603741F}" type="sibTrans" cxnId="{67BF2841-ABAA-4664-8C6E-D4284AA6E9EB}">
      <dgm:prSet/>
      <dgm:spPr/>
      <dgm:t>
        <a:bodyPr/>
        <a:lstStyle/>
        <a:p>
          <a:endParaRPr lang="zh-HK" altLang="en-US" sz="2400"/>
        </a:p>
      </dgm:t>
    </dgm:pt>
    <dgm:pt modelId="{B18ACA49-1CE2-4D02-8CB7-7B79145BDC42}">
      <dgm:prSet custT="1"/>
      <dgm:spPr/>
      <dgm:t>
        <a:bodyPr/>
        <a:lstStyle/>
        <a:p>
          <a:pPr algn="l" rtl="0"/>
          <a:r>
            <a:rPr lang="en-US" altLang="zh-TW" sz="2000" b="1" dirty="0"/>
            <a:t>6.</a:t>
          </a:r>
          <a:r>
            <a:rPr lang="zh-TW" altLang="en-US" sz="2000" b="1" dirty="0"/>
            <a:t> </a:t>
          </a:r>
          <a:r>
            <a:rPr lang="zh-TW" sz="2000" b="1" dirty="0"/>
            <a:t>常見問題</a:t>
          </a:r>
          <a:r>
            <a:rPr lang="zh-TW" altLang="en-US" sz="2000" b="1" dirty="0"/>
            <a:t>及答案</a:t>
          </a:r>
          <a:endParaRPr lang="zh-HK" sz="2000" b="1" dirty="0"/>
        </a:p>
      </dgm:t>
    </dgm:pt>
    <dgm:pt modelId="{70A01977-4B00-4AB3-AFF4-0ED4209B90D6}" type="parTrans" cxnId="{76806109-54B3-420F-B0DC-93F7143DB61D}">
      <dgm:prSet/>
      <dgm:spPr/>
      <dgm:t>
        <a:bodyPr/>
        <a:lstStyle/>
        <a:p>
          <a:endParaRPr lang="zh-HK" altLang="en-US" sz="2400"/>
        </a:p>
      </dgm:t>
    </dgm:pt>
    <dgm:pt modelId="{AC187FD0-2BAA-4FA7-B854-06452519F29C}" type="sibTrans" cxnId="{76806109-54B3-420F-B0DC-93F7143DB61D}">
      <dgm:prSet/>
      <dgm:spPr/>
      <dgm:t>
        <a:bodyPr/>
        <a:lstStyle/>
        <a:p>
          <a:endParaRPr lang="zh-HK" altLang="en-US" sz="2400"/>
        </a:p>
      </dgm:t>
    </dgm:pt>
    <dgm:pt modelId="{F51CEE43-867D-4F25-8DB0-DCDA902F8E19}">
      <dgm:prSet custT="1"/>
      <dgm:spPr/>
      <dgm:t>
        <a:bodyPr/>
        <a:lstStyle/>
        <a:p>
          <a:pPr algn="l" rtl="0"/>
          <a:r>
            <a:rPr lang="en-US" altLang="zh-TW" sz="2000" b="1" dirty="0"/>
            <a:t>7.</a:t>
          </a:r>
          <a:r>
            <a:rPr lang="zh-TW" altLang="en-US" sz="2000" b="1" dirty="0"/>
            <a:t> </a:t>
          </a:r>
          <a:r>
            <a:rPr lang="zh-TW" sz="2000" b="1" dirty="0"/>
            <a:t>查詢及</a:t>
          </a:r>
          <a:r>
            <a:rPr lang="zh-TW" altLang="en-US" sz="2000" b="1" dirty="0"/>
            <a:t>支援</a:t>
          </a:r>
          <a:endParaRPr lang="zh-HK" sz="2000" b="1" dirty="0"/>
        </a:p>
      </dgm:t>
    </dgm:pt>
    <dgm:pt modelId="{2413C8C6-A7C7-459A-B772-0BAA3AFB05E3}" type="parTrans" cxnId="{90C93D44-F635-443C-B1ED-FF160DD2CCE4}">
      <dgm:prSet/>
      <dgm:spPr/>
      <dgm:t>
        <a:bodyPr/>
        <a:lstStyle/>
        <a:p>
          <a:endParaRPr lang="zh-HK" altLang="en-US" sz="2400"/>
        </a:p>
      </dgm:t>
    </dgm:pt>
    <dgm:pt modelId="{D50D4BB6-4FC0-4F83-8F67-5975865776EC}" type="sibTrans" cxnId="{90C93D44-F635-443C-B1ED-FF160DD2CCE4}">
      <dgm:prSet/>
      <dgm:spPr/>
      <dgm:t>
        <a:bodyPr/>
        <a:lstStyle/>
        <a:p>
          <a:endParaRPr lang="zh-HK" altLang="en-US" sz="2400"/>
        </a:p>
      </dgm:t>
    </dgm:pt>
    <dgm:pt modelId="{0F38B365-E8A1-4CE8-8F2F-D874025AE976}">
      <dgm:prSet custT="1"/>
      <dgm:spPr/>
      <dgm:t>
        <a:bodyPr/>
        <a:lstStyle/>
        <a:p>
          <a:pPr algn="l" rtl="0"/>
          <a:r>
            <a:rPr lang="en-US" altLang="zh-TW" sz="2000" b="1" dirty="0"/>
            <a:t>8.</a:t>
          </a:r>
          <a:r>
            <a:rPr lang="zh-TW" altLang="en-US" sz="2000" b="1" dirty="0"/>
            <a:t> </a:t>
          </a:r>
          <a:r>
            <a:rPr lang="zh-TW" sz="2000" b="1" dirty="0"/>
            <a:t>參考資料</a:t>
          </a:r>
          <a:endParaRPr lang="zh-HK" sz="2000" b="1" dirty="0"/>
        </a:p>
      </dgm:t>
    </dgm:pt>
    <dgm:pt modelId="{493B6314-86F4-4BBC-A046-344F67A49369}" type="parTrans" cxnId="{FAE72DD7-F658-4B9F-A722-ACAD9E6E0BF5}">
      <dgm:prSet/>
      <dgm:spPr/>
      <dgm:t>
        <a:bodyPr/>
        <a:lstStyle/>
        <a:p>
          <a:endParaRPr lang="zh-HK" altLang="en-US" sz="2400"/>
        </a:p>
      </dgm:t>
    </dgm:pt>
    <dgm:pt modelId="{B5461D99-3ACC-47BC-9E75-C60FC843CCC0}" type="sibTrans" cxnId="{FAE72DD7-F658-4B9F-A722-ACAD9E6E0BF5}">
      <dgm:prSet/>
      <dgm:spPr/>
      <dgm:t>
        <a:bodyPr/>
        <a:lstStyle/>
        <a:p>
          <a:endParaRPr lang="zh-HK" altLang="en-US" sz="2400"/>
        </a:p>
      </dgm:t>
    </dgm:pt>
    <dgm:pt modelId="{A155F8B9-74D6-4751-9476-B291B21E4ADB}">
      <dgm:prSet custT="1"/>
      <dgm:spPr/>
      <dgm:t>
        <a:bodyPr/>
        <a:lstStyle/>
        <a:p>
          <a:pPr algn="l" rtl="0"/>
          <a:r>
            <a:rPr lang="en-US" altLang="zh-TW" sz="2000" b="1" dirty="0">
              <a:solidFill>
                <a:schemeClr val="bg1"/>
              </a:solidFill>
            </a:rPr>
            <a:t>3. </a:t>
          </a:r>
          <a:r>
            <a:rPr lang="zh-TW" sz="2000" b="1" dirty="0">
              <a:solidFill>
                <a:schemeClr val="bg1"/>
              </a:solidFill>
            </a:rPr>
            <a:t>事前準備</a:t>
          </a:r>
          <a:endParaRPr lang="zh-HK" sz="2000" b="1" dirty="0">
            <a:solidFill>
              <a:schemeClr val="bg1"/>
            </a:solidFill>
          </a:endParaRPr>
        </a:p>
      </dgm:t>
    </dgm:pt>
    <dgm:pt modelId="{0761D707-9166-4632-A615-D94E5BEC4F76}" type="sibTrans" cxnId="{27A679F4-5E95-438F-AC7D-4AA56C28C0F4}">
      <dgm:prSet/>
      <dgm:spPr/>
      <dgm:t>
        <a:bodyPr/>
        <a:lstStyle/>
        <a:p>
          <a:endParaRPr lang="zh-HK" altLang="en-US" sz="2400"/>
        </a:p>
      </dgm:t>
    </dgm:pt>
    <dgm:pt modelId="{D6FBD1B7-240A-4F40-AEF4-3624DAFCEC62}" type="parTrans" cxnId="{27A679F4-5E95-438F-AC7D-4AA56C28C0F4}">
      <dgm:prSet/>
      <dgm:spPr/>
      <dgm:t>
        <a:bodyPr/>
        <a:lstStyle/>
        <a:p>
          <a:endParaRPr lang="zh-HK" altLang="en-US" sz="2400"/>
        </a:p>
      </dgm:t>
    </dgm:pt>
    <dgm:pt modelId="{B8EB004B-A83C-4CFC-88B9-91894ACB12C0}" type="pres">
      <dgm:prSet presAssocID="{2F69E251-4AA6-4E72-87C2-143A901B76A2}" presName="diagram" presStyleCnt="0">
        <dgm:presLayoutVars>
          <dgm:dir/>
          <dgm:resizeHandles val="exact"/>
        </dgm:presLayoutVars>
      </dgm:prSet>
      <dgm:spPr/>
      <dgm:t>
        <a:bodyPr/>
        <a:lstStyle/>
        <a:p>
          <a:endParaRPr lang="zh-TW" altLang="en-US"/>
        </a:p>
      </dgm:t>
    </dgm:pt>
    <dgm:pt modelId="{034B9838-70F0-49E2-95B7-5C5A406F3B1E}" type="pres">
      <dgm:prSet presAssocID="{5EF06BAC-F831-4CCF-9835-BA695FA3FAFF}" presName="node" presStyleLbl="node1" presStyleIdx="0" presStyleCnt="8" custFlipHor="1" custScaleX="83994" custScaleY="37110">
        <dgm:presLayoutVars>
          <dgm:bulletEnabled val="1"/>
        </dgm:presLayoutVars>
      </dgm:prSet>
      <dgm:spPr/>
      <dgm:t>
        <a:bodyPr/>
        <a:lstStyle/>
        <a:p>
          <a:endParaRPr lang="zh-TW" altLang="en-US"/>
        </a:p>
      </dgm:t>
    </dgm:pt>
    <dgm:pt modelId="{2A4BE801-1DC7-4921-8E5C-1451C9BBA9A4}" type="pres">
      <dgm:prSet presAssocID="{8320AFFB-3EF2-4FD9-8957-43E7645A764A}" presName="sibTrans" presStyleCnt="0"/>
      <dgm:spPr/>
    </dgm:pt>
    <dgm:pt modelId="{001C93BB-8B67-4AF9-AEEE-C2D1F2462ABA}" type="pres">
      <dgm:prSet presAssocID="{47F28946-D2AF-475F-BC9A-B1B0BA07A278}" presName="node" presStyleLbl="node1" presStyleIdx="1" presStyleCnt="8" custFlipHor="1" custScaleX="83994" custScaleY="37110">
        <dgm:presLayoutVars>
          <dgm:bulletEnabled val="1"/>
        </dgm:presLayoutVars>
      </dgm:prSet>
      <dgm:spPr/>
      <dgm:t>
        <a:bodyPr/>
        <a:lstStyle/>
        <a:p>
          <a:endParaRPr lang="zh-TW" altLang="en-US"/>
        </a:p>
      </dgm:t>
    </dgm:pt>
    <dgm:pt modelId="{20E2BCFC-A657-43EF-8265-2EE536AA8CBF}" type="pres">
      <dgm:prSet presAssocID="{2D9C4257-E53D-4D68-BB6B-0B03B9FCDAED}" presName="sibTrans" presStyleCnt="0"/>
      <dgm:spPr/>
    </dgm:pt>
    <dgm:pt modelId="{1503B5F5-57CE-4301-9E24-2089FB599A10}" type="pres">
      <dgm:prSet presAssocID="{A155F8B9-74D6-4751-9476-B291B21E4ADB}" presName="node" presStyleLbl="node1" presStyleIdx="2" presStyleCnt="8" custFlipHor="1" custScaleX="83994" custScaleY="37110">
        <dgm:presLayoutVars>
          <dgm:bulletEnabled val="1"/>
        </dgm:presLayoutVars>
      </dgm:prSet>
      <dgm:spPr/>
      <dgm:t>
        <a:bodyPr/>
        <a:lstStyle/>
        <a:p>
          <a:endParaRPr lang="zh-TW" altLang="en-US"/>
        </a:p>
      </dgm:t>
    </dgm:pt>
    <dgm:pt modelId="{A129E042-552F-46EA-8003-A2C824A08FA8}" type="pres">
      <dgm:prSet presAssocID="{0761D707-9166-4632-A615-D94E5BEC4F76}" presName="sibTrans" presStyleCnt="0"/>
      <dgm:spPr/>
    </dgm:pt>
    <dgm:pt modelId="{6ACD1157-6E70-4A3E-8D3E-A2DAFD67E253}" type="pres">
      <dgm:prSet presAssocID="{6600056F-96D8-4571-86E2-0978E13F8638}" presName="node" presStyleLbl="node1" presStyleIdx="3" presStyleCnt="8" custFlipHor="1" custScaleX="83994" custScaleY="37110" custLinFactNeighborX="1275" custLinFactNeighborY="-2602">
        <dgm:presLayoutVars>
          <dgm:bulletEnabled val="1"/>
        </dgm:presLayoutVars>
      </dgm:prSet>
      <dgm:spPr/>
      <dgm:t>
        <a:bodyPr/>
        <a:lstStyle/>
        <a:p>
          <a:endParaRPr lang="zh-TW" altLang="en-US"/>
        </a:p>
      </dgm:t>
    </dgm:pt>
    <dgm:pt modelId="{F04ACECA-4147-43D7-84A4-833A7FBD78E2}" type="pres">
      <dgm:prSet presAssocID="{D46225D3-ADA1-4649-AAE5-7209BF1AA8A6}" presName="sibTrans" presStyleCnt="0"/>
      <dgm:spPr/>
    </dgm:pt>
    <dgm:pt modelId="{C30D421D-ADA9-4DFE-A454-739EB44421B9}" type="pres">
      <dgm:prSet presAssocID="{2F89474B-BBB9-4B2E-9968-16F4B07E4E89}" presName="node" presStyleLbl="node1" presStyleIdx="4" presStyleCnt="8" custFlipHor="1" custScaleX="83994" custScaleY="37110">
        <dgm:presLayoutVars>
          <dgm:bulletEnabled val="1"/>
        </dgm:presLayoutVars>
      </dgm:prSet>
      <dgm:spPr/>
      <dgm:t>
        <a:bodyPr/>
        <a:lstStyle/>
        <a:p>
          <a:endParaRPr lang="zh-TW" altLang="en-US"/>
        </a:p>
      </dgm:t>
    </dgm:pt>
    <dgm:pt modelId="{75DA45F1-7B4D-4E58-AB7E-5E6350556086}" type="pres">
      <dgm:prSet presAssocID="{25D31ECD-F46F-4C21-AD96-4DA09603741F}" presName="sibTrans" presStyleCnt="0"/>
      <dgm:spPr/>
    </dgm:pt>
    <dgm:pt modelId="{D0B80077-1DE7-4892-A6DC-F7E5CC99A520}" type="pres">
      <dgm:prSet presAssocID="{B18ACA49-1CE2-4D02-8CB7-7B79145BDC42}" presName="node" presStyleLbl="node1" presStyleIdx="5" presStyleCnt="8" custFlipHor="1" custScaleX="83994" custScaleY="37110">
        <dgm:presLayoutVars>
          <dgm:bulletEnabled val="1"/>
        </dgm:presLayoutVars>
      </dgm:prSet>
      <dgm:spPr/>
      <dgm:t>
        <a:bodyPr/>
        <a:lstStyle/>
        <a:p>
          <a:endParaRPr lang="zh-TW" altLang="en-US"/>
        </a:p>
      </dgm:t>
    </dgm:pt>
    <dgm:pt modelId="{9D298B65-A0EC-45AA-97AB-2BE6278C323D}" type="pres">
      <dgm:prSet presAssocID="{AC187FD0-2BAA-4FA7-B854-06452519F29C}" presName="sibTrans" presStyleCnt="0"/>
      <dgm:spPr/>
    </dgm:pt>
    <dgm:pt modelId="{7B3BFD0C-637A-4A0D-98CB-B744D8E51B97}" type="pres">
      <dgm:prSet presAssocID="{F51CEE43-867D-4F25-8DB0-DCDA902F8E19}" presName="node" presStyleLbl="node1" presStyleIdx="6" presStyleCnt="8" custFlipHor="1" custScaleX="83994" custScaleY="37110" custLinFactNeighborX="1209" custLinFactNeighborY="-1582">
        <dgm:presLayoutVars>
          <dgm:bulletEnabled val="1"/>
        </dgm:presLayoutVars>
      </dgm:prSet>
      <dgm:spPr/>
      <dgm:t>
        <a:bodyPr/>
        <a:lstStyle/>
        <a:p>
          <a:endParaRPr lang="zh-TW" altLang="en-US"/>
        </a:p>
      </dgm:t>
    </dgm:pt>
    <dgm:pt modelId="{F9EB882A-EA7B-44B4-9E60-B1A3A072FA40}" type="pres">
      <dgm:prSet presAssocID="{D50D4BB6-4FC0-4F83-8F67-5975865776EC}" presName="sibTrans" presStyleCnt="0"/>
      <dgm:spPr/>
    </dgm:pt>
    <dgm:pt modelId="{10E2AB5D-B244-4323-8904-90A7F0FE7FCB}" type="pres">
      <dgm:prSet presAssocID="{0F38B365-E8A1-4CE8-8F2F-D874025AE976}" presName="node" presStyleLbl="node1" presStyleIdx="7" presStyleCnt="8" custFlipHor="1" custScaleX="83994" custScaleY="37110" custLinFactNeighborX="48" custLinFactNeighborY="-2711">
        <dgm:presLayoutVars>
          <dgm:bulletEnabled val="1"/>
        </dgm:presLayoutVars>
      </dgm:prSet>
      <dgm:spPr/>
      <dgm:t>
        <a:bodyPr/>
        <a:lstStyle/>
        <a:p>
          <a:endParaRPr lang="zh-TW" altLang="en-US"/>
        </a:p>
      </dgm:t>
    </dgm:pt>
  </dgm:ptLst>
  <dgm:cxnLst>
    <dgm:cxn modelId="{8704D0BE-3DC9-4F91-9ABE-9867EB47CEA1}" type="presOf" srcId="{B18ACA49-1CE2-4D02-8CB7-7B79145BDC42}" destId="{D0B80077-1DE7-4892-A6DC-F7E5CC99A520}" srcOrd="0" destOrd="0" presId="urn:microsoft.com/office/officeart/2005/8/layout/default"/>
    <dgm:cxn modelId="{2FA0CA61-2D10-417F-997F-6FC51A843B54}" srcId="{2F69E251-4AA6-4E72-87C2-143A901B76A2}" destId="{6600056F-96D8-4571-86E2-0978E13F8638}" srcOrd="3" destOrd="0" parTransId="{D3043513-EC92-4C73-A231-696784D9D341}" sibTransId="{D46225D3-ADA1-4649-AAE5-7209BF1AA8A6}"/>
    <dgm:cxn modelId="{81D6AA81-E1B0-46BF-B0CF-104099C43B66}" type="presOf" srcId="{47F28946-D2AF-475F-BC9A-B1B0BA07A278}" destId="{001C93BB-8B67-4AF9-AEEE-C2D1F2462ABA}" srcOrd="0" destOrd="0" presId="urn:microsoft.com/office/officeart/2005/8/layout/default"/>
    <dgm:cxn modelId="{DE6A5695-FEC7-4126-B972-42B35F7B5E40}" type="presOf" srcId="{2F89474B-BBB9-4B2E-9968-16F4B07E4E89}" destId="{C30D421D-ADA9-4DFE-A454-739EB44421B9}" srcOrd="0" destOrd="0" presId="urn:microsoft.com/office/officeart/2005/8/layout/default"/>
    <dgm:cxn modelId="{B282C002-A27A-4C13-9E0C-3B34CC4BA8AA}" srcId="{2F69E251-4AA6-4E72-87C2-143A901B76A2}" destId="{47F28946-D2AF-475F-BC9A-B1B0BA07A278}" srcOrd="1" destOrd="0" parTransId="{4FA6A15A-3584-443B-A280-4F5881E1EA71}" sibTransId="{2D9C4257-E53D-4D68-BB6B-0B03B9FCDAED}"/>
    <dgm:cxn modelId="{9B1FF394-92BE-470B-8041-EE15F18C31BE}" type="presOf" srcId="{A155F8B9-74D6-4751-9476-B291B21E4ADB}" destId="{1503B5F5-57CE-4301-9E24-2089FB599A10}" srcOrd="0" destOrd="0" presId="urn:microsoft.com/office/officeart/2005/8/layout/default"/>
    <dgm:cxn modelId="{27A679F4-5E95-438F-AC7D-4AA56C28C0F4}" srcId="{2F69E251-4AA6-4E72-87C2-143A901B76A2}" destId="{A155F8B9-74D6-4751-9476-B291B21E4ADB}" srcOrd="2" destOrd="0" parTransId="{D6FBD1B7-240A-4F40-AEF4-3624DAFCEC62}" sibTransId="{0761D707-9166-4632-A615-D94E5BEC4F76}"/>
    <dgm:cxn modelId="{67BF2841-ABAA-4664-8C6E-D4284AA6E9EB}" srcId="{2F69E251-4AA6-4E72-87C2-143A901B76A2}" destId="{2F89474B-BBB9-4B2E-9968-16F4B07E4E89}" srcOrd="4" destOrd="0" parTransId="{472E5D32-6041-44E3-9D69-F8B4AC82E74B}" sibTransId="{25D31ECD-F46F-4C21-AD96-4DA09603741F}"/>
    <dgm:cxn modelId="{D681B84F-6710-47EA-A957-6F4225997C60}" srcId="{2F69E251-4AA6-4E72-87C2-143A901B76A2}" destId="{5EF06BAC-F831-4CCF-9835-BA695FA3FAFF}" srcOrd="0" destOrd="0" parTransId="{0239A134-1AEE-4633-ACE1-54DFB4BD721F}" sibTransId="{8320AFFB-3EF2-4FD9-8957-43E7645A764A}"/>
    <dgm:cxn modelId="{7A300500-92EE-489B-A8CD-7ED40E67BD51}" type="presOf" srcId="{5EF06BAC-F831-4CCF-9835-BA695FA3FAFF}" destId="{034B9838-70F0-49E2-95B7-5C5A406F3B1E}" srcOrd="0" destOrd="0" presId="urn:microsoft.com/office/officeart/2005/8/layout/default"/>
    <dgm:cxn modelId="{76806109-54B3-420F-B0DC-93F7143DB61D}" srcId="{2F69E251-4AA6-4E72-87C2-143A901B76A2}" destId="{B18ACA49-1CE2-4D02-8CB7-7B79145BDC42}" srcOrd="5" destOrd="0" parTransId="{70A01977-4B00-4AB3-AFF4-0ED4209B90D6}" sibTransId="{AC187FD0-2BAA-4FA7-B854-06452519F29C}"/>
    <dgm:cxn modelId="{90C93D44-F635-443C-B1ED-FF160DD2CCE4}" srcId="{2F69E251-4AA6-4E72-87C2-143A901B76A2}" destId="{F51CEE43-867D-4F25-8DB0-DCDA902F8E19}" srcOrd="6" destOrd="0" parTransId="{2413C8C6-A7C7-459A-B772-0BAA3AFB05E3}" sibTransId="{D50D4BB6-4FC0-4F83-8F67-5975865776EC}"/>
    <dgm:cxn modelId="{E298C981-5CDF-4559-9FC1-FDDB99F099D8}" type="presOf" srcId="{0F38B365-E8A1-4CE8-8F2F-D874025AE976}" destId="{10E2AB5D-B244-4323-8904-90A7F0FE7FCB}" srcOrd="0" destOrd="0" presId="urn:microsoft.com/office/officeart/2005/8/layout/default"/>
    <dgm:cxn modelId="{ADC2A876-B941-40FC-9C30-56A2C5637346}" type="presOf" srcId="{2F69E251-4AA6-4E72-87C2-143A901B76A2}" destId="{B8EB004B-A83C-4CFC-88B9-91894ACB12C0}" srcOrd="0" destOrd="0" presId="urn:microsoft.com/office/officeart/2005/8/layout/default"/>
    <dgm:cxn modelId="{335FEB68-6EFC-496D-A539-BE732A29D2D1}" type="presOf" srcId="{6600056F-96D8-4571-86E2-0978E13F8638}" destId="{6ACD1157-6E70-4A3E-8D3E-A2DAFD67E253}" srcOrd="0" destOrd="0" presId="urn:microsoft.com/office/officeart/2005/8/layout/default"/>
    <dgm:cxn modelId="{FAE72DD7-F658-4B9F-A722-ACAD9E6E0BF5}" srcId="{2F69E251-4AA6-4E72-87C2-143A901B76A2}" destId="{0F38B365-E8A1-4CE8-8F2F-D874025AE976}" srcOrd="7" destOrd="0" parTransId="{493B6314-86F4-4BBC-A046-344F67A49369}" sibTransId="{B5461D99-3ACC-47BC-9E75-C60FC843CCC0}"/>
    <dgm:cxn modelId="{51BB74D8-A9BF-47C6-9F34-33AC40046960}" type="presOf" srcId="{F51CEE43-867D-4F25-8DB0-DCDA902F8E19}" destId="{7B3BFD0C-637A-4A0D-98CB-B744D8E51B97}" srcOrd="0" destOrd="0" presId="urn:microsoft.com/office/officeart/2005/8/layout/default"/>
    <dgm:cxn modelId="{C62C19FF-299C-46B6-A3A3-74DA2597FD0E}" type="presParOf" srcId="{B8EB004B-A83C-4CFC-88B9-91894ACB12C0}" destId="{034B9838-70F0-49E2-95B7-5C5A406F3B1E}" srcOrd="0" destOrd="0" presId="urn:microsoft.com/office/officeart/2005/8/layout/default"/>
    <dgm:cxn modelId="{8CE5888F-CB4B-48C5-96E4-F47A3E83DD84}" type="presParOf" srcId="{B8EB004B-A83C-4CFC-88B9-91894ACB12C0}" destId="{2A4BE801-1DC7-4921-8E5C-1451C9BBA9A4}" srcOrd="1" destOrd="0" presId="urn:microsoft.com/office/officeart/2005/8/layout/default"/>
    <dgm:cxn modelId="{87FDA240-91D7-426C-85C4-ED05EF613F7A}" type="presParOf" srcId="{B8EB004B-A83C-4CFC-88B9-91894ACB12C0}" destId="{001C93BB-8B67-4AF9-AEEE-C2D1F2462ABA}" srcOrd="2" destOrd="0" presId="urn:microsoft.com/office/officeart/2005/8/layout/default"/>
    <dgm:cxn modelId="{27ED7C87-F5F7-4BA6-BE34-C2C2E64FB612}" type="presParOf" srcId="{B8EB004B-A83C-4CFC-88B9-91894ACB12C0}" destId="{20E2BCFC-A657-43EF-8265-2EE536AA8CBF}" srcOrd="3" destOrd="0" presId="urn:microsoft.com/office/officeart/2005/8/layout/default"/>
    <dgm:cxn modelId="{AEFE6C69-DC0A-464E-9B01-DA814F4CAE97}" type="presParOf" srcId="{B8EB004B-A83C-4CFC-88B9-91894ACB12C0}" destId="{1503B5F5-57CE-4301-9E24-2089FB599A10}" srcOrd="4" destOrd="0" presId="urn:microsoft.com/office/officeart/2005/8/layout/default"/>
    <dgm:cxn modelId="{52168CAE-2695-41E9-AA28-09C5BDD8D04C}" type="presParOf" srcId="{B8EB004B-A83C-4CFC-88B9-91894ACB12C0}" destId="{A129E042-552F-46EA-8003-A2C824A08FA8}" srcOrd="5" destOrd="0" presId="urn:microsoft.com/office/officeart/2005/8/layout/default"/>
    <dgm:cxn modelId="{353A9218-DC3E-453B-9888-6ED8DD135711}" type="presParOf" srcId="{B8EB004B-A83C-4CFC-88B9-91894ACB12C0}" destId="{6ACD1157-6E70-4A3E-8D3E-A2DAFD67E253}" srcOrd="6" destOrd="0" presId="urn:microsoft.com/office/officeart/2005/8/layout/default"/>
    <dgm:cxn modelId="{CCEF4EA6-F987-40BE-B431-5CBEF36D3E6A}" type="presParOf" srcId="{B8EB004B-A83C-4CFC-88B9-91894ACB12C0}" destId="{F04ACECA-4147-43D7-84A4-833A7FBD78E2}" srcOrd="7" destOrd="0" presId="urn:microsoft.com/office/officeart/2005/8/layout/default"/>
    <dgm:cxn modelId="{36528F53-FA91-4BDE-BF1E-FBACFFF96C97}" type="presParOf" srcId="{B8EB004B-A83C-4CFC-88B9-91894ACB12C0}" destId="{C30D421D-ADA9-4DFE-A454-739EB44421B9}" srcOrd="8" destOrd="0" presId="urn:microsoft.com/office/officeart/2005/8/layout/default"/>
    <dgm:cxn modelId="{BB8636B4-10F4-4CD3-AC42-C68F51992A52}" type="presParOf" srcId="{B8EB004B-A83C-4CFC-88B9-91894ACB12C0}" destId="{75DA45F1-7B4D-4E58-AB7E-5E6350556086}" srcOrd="9" destOrd="0" presId="urn:microsoft.com/office/officeart/2005/8/layout/default"/>
    <dgm:cxn modelId="{BCA2A58E-90B3-493E-905B-7CB0251835E2}" type="presParOf" srcId="{B8EB004B-A83C-4CFC-88B9-91894ACB12C0}" destId="{D0B80077-1DE7-4892-A6DC-F7E5CC99A520}" srcOrd="10" destOrd="0" presId="urn:microsoft.com/office/officeart/2005/8/layout/default"/>
    <dgm:cxn modelId="{7B787CB1-68CD-40F9-911A-F9FF0CAE52FC}" type="presParOf" srcId="{B8EB004B-A83C-4CFC-88B9-91894ACB12C0}" destId="{9D298B65-A0EC-45AA-97AB-2BE6278C323D}" srcOrd="11" destOrd="0" presId="urn:microsoft.com/office/officeart/2005/8/layout/default"/>
    <dgm:cxn modelId="{4B894C8F-D3B7-4CBB-8E2E-05F62413892C}" type="presParOf" srcId="{B8EB004B-A83C-4CFC-88B9-91894ACB12C0}" destId="{7B3BFD0C-637A-4A0D-98CB-B744D8E51B97}" srcOrd="12" destOrd="0" presId="urn:microsoft.com/office/officeart/2005/8/layout/default"/>
    <dgm:cxn modelId="{91CEECE5-F078-412C-AF93-176AD72915AE}" type="presParOf" srcId="{B8EB004B-A83C-4CFC-88B9-91894ACB12C0}" destId="{F9EB882A-EA7B-44B4-9E60-B1A3A072FA40}" srcOrd="13" destOrd="0" presId="urn:microsoft.com/office/officeart/2005/8/layout/default"/>
    <dgm:cxn modelId="{21BAE460-2BD5-4F9C-9D51-5563F5EF30B6}" type="presParOf" srcId="{B8EB004B-A83C-4CFC-88B9-91894ACB12C0}" destId="{10E2AB5D-B244-4323-8904-90A7F0FE7FCB}"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BF8E90-53CA-4A4F-A34A-78C1DA098F20}" type="doc">
      <dgm:prSet loTypeId="urn:microsoft.com/office/officeart/2005/8/layout/process2" loCatId="process" qsTypeId="urn:microsoft.com/office/officeart/2005/8/quickstyle/3d3" qsCatId="3D" csTypeId="urn:microsoft.com/office/officeart/2005/8/colors/colorful3" csCatId="colorful" phldr="1"/>
      <dgm:spPr/>
      <dgm:t>
        <a:bodyPr/>
        <a:lstStyle/>
        <a:p>
          <a:endParaRPr lang="zh-HK" altLang="en-US"/>
        </a:p>
      </dgm:t>
    </dgm:pt>
    <dgm:pt modelId="{A00155D8-678F-44B3-BECC-2A5910938B6B}">
      <dgm:prSet custT="1"/>
      <dgm:spPr/>
      <dgm:t>
        <a:bodyPr/>
        <a:lstStyle/>
        <a:p>
          <a:pPr algn="l" rtl="0"/>
          <a:r>
            <a:rPr lang="en-US" altLang="zh-TW" sz="2400" b="1" dirty="0"/>
            <a:t>A. </a:t>
          </a:r>
          <a:r>
            <a:rPr lang="zh-TW" sz="2400" b="1" dirty="0"/>
            <a:t>編配用戶的存取權限</a:t>
          </a:r>
          <a:endParaRPr lang="zh-HK" sz="2400" dirty="0"/>
        </a:p>
      </dgm:t>
    </dgm:pt>
    <dgm:pt modelId="{1B3CF500-ABFC-4E80-95C0-B5C4B719B0BB}" type="parTrans" cxnId="{DE28226B-D8D9-441F-9B17-A9516A3CD396}">
      <dgm:prSet/>
      <dgm:spPr/>
      <dgm:t>
        <a:bodyPr/>
        <a:lstStyle/>
        <a:p>
          <a:endParaRPr lang="zh-HK" altLang="en-US"/>
        </a:p>
      </dgm:t>
    </dgm:pt>
    <dgm:pt modelId="{86F6EC26-4945-4E75-956F-5A507032B11D}" type="sibTrans" cxnId="{DE28226B-D8D9-441F-9B17-A9516A3CD396}">
      <dgm:prSet/>
      <dgm:spPr/>
      <dgm:t>
        <a:bodyPr/>
        <a:lstStyle/>
        <a:p>
          <a:endParaRPr lang="zh-HK" altLang="en-US"/>
        </a:p>
      </dgm:t>
    </dgm:pt>
    <dgm:pt modelId="{CBAF31C3-E387-49E1-B358-47306BA58C55}">
      <dgm:prSet custT="1"/>
      <dgm:spPr/>
      <dgm:t>
        <a:bodyPr/>
        <a:lstStyle/>
        <a:p>
          <a:pPr algn="l" rtl="0"/>
          <a:r>
            <a:rPr lang="en-US" altLang="zh-TW" sz="2400" b="1" dirty="0"/>
            <a:t>B. </a:t>
          </a:r>
          <a:r>
            <a:rPr lang="zh-TW" sz="2400" b="1" dirty="0"/>
            <a:t>輸入學生的聯絡電話</a:t>
          </a:r>
          <a:r>
            <a:rPr lang="en-US" altLang="zh-TW" sz="2400" b="1" dirty="0"/>
            <a:t> </a:t>
          </a:r>
          <a:endParaRPr lang="zh-HK" sz="2400" dirty="0"/>
        </a:p>
      </dgm:t>
    </dgm:pt>
    <dgm:pt modelId="{801048AA-7CEA-46B7-A78E-9D3C612C430D}" type="parTrans" cxnId="{2FD2543A-4DE8-40CF-B1BD-C51B95C51AA2}">
      <dgm:prSet/>
      <dgm:spPr/>
      <dgm:t>
        <a:bodyPr/>
        <a:lstStyle/>
        <a:p>
          <a:endParaRPr lang="zh-HK" altLang="en-US"/>
        </a:p>
      </dgm:t>
    </dgm:pt>
    <dgm:pt modelId="{14FB7916-51B3-4A61-93A7-DFD4C86AB138}" type="sibTrans" cxnId="{2FD2543A-4DE8-40CF-B1BD-C51B95C51AA2}">
      <dgm:prSet/>
      <dgm:spPr/>
      <dgm:t>
        <a:bodyPr/>
        <a:lstStyle/>
        <a:p>
          <a:endParaRPr lang="zh-HK" altLang="en-US"/>
        </a:p>
      </dgm:t>
    </dgm:pt>
    <dgm:pt modelId="{7EB07612-D6CD-43A4-9EC1-BC473776DFB6}">
      <dgm:prSet custT="1"/>
      <dgm:spPr/>
      <dgm:t>
        <a:bodyPr/>
        <a:lstStyle/>
        <a:p>
          <a:pPr algn="l" rtl="0"/>
          <a:r>
            <a:rPr lang="en-US" altLang="zh-TW" sz="2400" b="1" dirty="0"/>
            <a:t>D. </a:t>
          </a:r>
          <a:r>
            <a:rPr lang="zh-TW" sz="2400" b="1" dirty="0"/>
            <a:t>處理尚未提交或匯入的檔案</a:t>
          </a:r>
          <a:endParaRPr lang="zh-HK" sz="2400" dirty="0"/>
        </a:p>
      </dgm:t>
    </dgm:pt>
    <dgm:pt modelId="{3206B79E-6315-41B9-B6FD-6FCF2A805FE4}" type="parTrans" cxnId="{582DD65B-7960-469B-98F3-27053F436170}">
      <dgm:prSet/>
      <dgm:spPr/>
      <dgm:t>
        <a:bodyPr/>
        <a:lstStyle/>
        <a:p>
          <a:endParaRPr lang="zh-HK" altLang="en-US"/>
        </a:p>
      </dgm:t>
    </dgm:pt>
    <dgm:pt modelId="{01B72DFF-D8EF-43AE-90FD-B2D98608B081}" type="sibTrans" cxnId="{582DD65B-7960-469B-98F3-27053F436170}">
      <dgm:prSet/>
      <dgm:spPr/>
      <dgm:t>
        <a:bodyPr/>
        <a:lstStyle/>
        <a:p>
          <a:endParaRPr lang="zh-HK" altLang="en-US"/>
        </a:p>
      </dgm:t>
    </dgm:pt>
    <dgm:pt modelId="{EE878E39-0007-4E72-8361-2C99313657C0}">
      <dgm:prSet custT="1"/>
      <dgm:spPr>
        <a:solidFill>
          <a:schemeClr val="bg1"/>
        </a:solidFill>
      </dgm:spPr>
      <dgm:t>
        <a:bodyPr/>
        <a:lstStyle/>
        <a:p>
          <a:pPr algn="l"/>
          <a:r>
            <a:rPr lang="en-US" altLang="zh-TW" sz="2400" b="1" dirty="0">
              <a:solidFill>
                <a:schemeClr val="tx1"/>
              </a:solidFill>
            </a:rPr>
            <a:t>C. </a:t>
          </a:r>
          <a:r>
            <a:rPr lang="zh-TW" altLang="en-US" sz="2400" b="1" dirty="0">
              <a:solidFill>
                <a:schemeClr val="tx1"/>
              </a:solidFill>
            </a:rPr>
            <a:t>剔取「非華語學生示標」</a:t>
          </a:r>
          <a:endParaRPr lang="en-US" altLang="zh-TW" sz="2400" b="1" dirty="0">
            <a:solidFill>
              <a:schemeClr val="tx1"/>
            </a:solidFill>
          </a:endParaRPr>
        </a:p>
        <a:p>
          <a:pPr algn="ctr"/>
          <a:r>
            <a:rPr kumimoji="0" lang="zh-TW" altLang="en-US" sz="1400" dirty="0">
              <a:solidFill>
                <a:srgbClr val="FF0000"/>
              </a:solidFill>
            </a:rPr>
            <a:t>備註</a:t>
          </a:r>
          <a:r>
            <a:rPr kumimoji="0" lang="en-US" altLang="zh-TW" sz="1400" dirty="0">
              <a:solidFill>
                <a:srgbClr val="FF0000"/>
              </a:solidFill>
            </a:rPr>
            <a:t>: </a:t>
          </a:r>
          <a:r>
            <a:rPr kumimoji="0" lang="zh-TW" altLang="en-US" sz="1400" dirty="0">
              <a:solidFill>
                <a:srgbClr val="FF0000"/>
              </a:solidFill>
            </a:rPr>
            <a:t>報讀應用學習中文</a:t>
          </a:r>
          <a:r>
            <a:rPr kumimoji="0" lang="en-US" altLang="zh-TW" sz="1400" dirty="0">
              <a:solidFill>
                <a:srgbClr val="FF0000"/>
              </a:solidFill>
            </a:rPr>
            <a:t>(</a:t>
          </a:r>
          <a:r>
            <a:rPr kumimoji="0" lang="zh-TW" altLang="en-US" sz="1400" dirty="0">
              <a:solidFill>
                <a:srgbClr val="FF0000"/>
              </a:solidFill>
            </a:rPr>
            <a:t>非華語學生適用</a:t>
          </a:r>
          <a:r>
            <a:rPr kumimoji="0" lang="en-US" altLang="zh-TW" sz="1400" dirty="0">
              <a:solidFill>
                <a:srgbClr val="FF0000"/>
              </a:solidFill>
            </a:rPr>
            <a:t>)</a:t>
          </a:r>
          <a:r>
            <a:rPr kumimoji="0" lang="zh-TW" altLang="en-US" sz="1400" dirty="0">
              <a:solidFill>
                <a:srgbClr val="FF0000"/>
              </a:solidFill>
            </a:rPr>
            <a:t>課程適用 </a:t>
          </a:r>
          <a:endParaRPr lang="zh-TW" altLang="en-US" sz="1400" b="1" dirty="0">
            <a:solidFill>
              <a:srgbClr val="FF0000"/>
            </a:solidFill>
          </a:endParaRPr>
        </a:p>
      </dgm:t>
    </dgm:pt>
    <dgm:pt modelId="{3CFF2DD4-511C-45D8-BA33-9518663D14BC}" type="parTrans" cxnId="{AB67B659-37DD-4685-BD16-10A60DD9FADA}">
      <dgm:prSet/>
      <dgm:spPr/>
      <dgm:t>
        <a:bodyPr/>
        <a:lstStyle/>
        <a:p>
          <a:endParaRPr lang="zh-TW" altLang="en-US"/>
        </a:p>
      </dgm:t>
    </dgm:pt>
    <dgm:pt modelId="{4235EF8D-FC19-413E-AD49-469F91A346D2}" type="sibTrans" cxnId="{AB67B659-37DD-4685-BD16-10A60DD9FADA}">
      <dgm:prSet/>
      <dgm:spPr/>
      <dgm:t>
        <a:bodyPr/>
        <a:lstStyle/>
        <a:p>
          <a:endParaRPr lang="zh-TW" altLang="en-US"/>
        </a:p>
      </dgm:t>
    </dgm:pt>
    <dgm:pt modelId="{AC7EFB01-4153-47D1-AACE-61A62842A1EE}" type="pres">
      <dgm:prSet presAssocID="{EABF8E90-53CA-4A4F-A34A-78C1DA098F20}" presName="linearFlow" presStyleCnt="0">
        <dgm:presLayoutVars>
          <dgm:resizeHandles val="exact"/>
        </dgm:presLayoutVars>
      </dgm:prSet>
      <dgm:spPr/>
      <dgm:t>
        <a:bodyPr/>
        <a:lstStyle/>
        <a:p>
          <a:endParaRPr lang="zh-TW" altLang="en-US"/>
        </a:p>
      </dgm:t>
    </dgm:pt>
    <dgm:pt modelId="{547C2358-C816-4290-8CD2-3F685080817B}" type="pres">
      <dgm:prSet presAssocID="{A00155D8-678F-44B3-BECC-2A5910938B6B}" presName="node" presStyleLbl="node1" presStyleIdx="0" presStyleCnt="4" custScaleX="131915" custLinFactNeighborY="3919">
        <dgm:presLayoutVars>
          <dgm:bulletEnabled val="1"/>
        </dgm:presLayoutVars>
      </dgm:prSet>
      <dgm:spPr/>
      <dgm:t>
        <a:bodyPr/>
        <a:lstStyle/>
        <a:p>
          <a:endParaRPr lang="zh-TW" altLang="en-US"/>
        </a:p>
      </dgm:t>
    </dgm:pt>
    <dgm:pt modelId="{0318BF3A-40C7-4FF2-9C26-B69D159C262D}" type="pres">
      <dgm:prSet presAssocID="{86F6EC26-4945-4E75-956F-5A507032B11D}" presName="sibTrans" presStyleLbl="sibTrans2D1" presStyleIdx="0" presStyleCnt="3"/>
      <dgm:spPr/>
      <dgm:t>
        <a:bodyPr/>
        <a:lstStyle/>
        <a:p>
          <a:endParaRPr lang="zh-TW" altLang="en-US"/>
        </a:p>
      </dgm:t>
    </dgm:pt>
    <dgm:pt modelId="{CA5F28FB-34A5-40C6-99D4-BAFCCD478039}" type="pres">
      <dgm:prSet presAssocID="{86F6EC26-4945-4E75-956F-5A507032B11D}" presName="connectorText" presStyleLbl="sibTrans2D1" presStyleIdx="0" presStyleCnt="3"/>
      <dgm:spPr/>
      <dgm:t>
        <a:bodyPr/>
        <a:lstStyle/>
        <a:p>
          <a:endParaRPr lang="zh-TW" altLang="en-US"/>
        </a:p>
      </dgm:t>
    </dgm:pt>
    <dgm:pt modelId="{7A2BFC4B-ECB7-479E-A5C1-2E5B09DBFEBB}" type="pres">
      <dgm:prSet presAssocID="{CBAF31C3-E387-49E1-B358-47306BA58C55}" presName="node" presStyleLbl="node1" presStyleIdx="1" presStyleCnt="4" custScaleX="131915">
        <dgm:presLayoutVars>
          <dgm:bulletEnabled val="1"/>
        </dgm:presLayoutVars>
      </dgm:prSet>
      <dgm:spPr/>
      <dgm:t>
        <a:bodyPr/>
        <a:lstStyle/>
        <a:p>
          <a:endParaRPr lang="zh-TW" altLang="en-US"/>
        </a:p>
      </dgm:t>
    </dgm:pt>
    <dgm:pt modelId="{5ED17F06-C1C3-4D53-B7EC-037729FC0B4C}" type="pres">
      <dgm:prSet presAssocID="{14FB7916-51B3-4A61-93A7-DFD4C86AB138}" presName="sibTrans" presStyleLbl="sibTrans2D1" presStyleIdx="1" presStyleCnt="3"/>
      <dgm:spPr/>
      <dgm:t>
        <a:bodyPr/>
        <a:lstStyle/>
        <a:p>
          <a:endParaRPr lang="zh-TW" altLang="en-US"/>
        </a:p>
      </dgm:t>
    </dgm:pt>
    <dgm:pt modelId="{7119192B-B85A-42D2-B4C1-977088EE55FA}" type="pres">
      <dgm:prSet presAssocID="{14FB7916-51B3-4A61-93A7-DFD4C86AB138}" presName="connectorText" presStyleLbl="sibTrans2D1" presStyleIdx="1" presStyleCnt="3"/>
      <dgm:spPr/>
      <dgm:t>
        <a:bodyPr/>
        <a:lstStyle/>
        <a:p>
          <a:endParaRPr lang="zh-TW" altLang="en-US"/>
        </a:p>
      </dgm:t>
    </dgm:pt>
    <dgm:pt modelId="{B8589BDA-9B53-40D7-A19B-86741507D53C}" type="pres">
      <dgm:prSet presAssocID="{EE878E39-0007-4E72-8361-2C99313657C0}" presName="node" presStyleLbl="node1" presStyleIdx="2" presStyleCnt="4" custScaleX="131779">
        <dgm:presLayoutVars>
          <dgm:bulletEnabled val="1"/>
        </dgm:presLayoutVars>
      </dgm:prSet>
      <dgm:spPr/>
      <dgm:t>
        <a:bodyPr/>
        <a:lstStyle/>
        <a:p>
          <a:endParaRPr lang="zh-TW" altLang="en-US"/>
        </a:p>
      </dgm:t>
    </dgm:pt>
    <dgm:pt modelId="{00B44556-8DD7-4C80-840A-DA2697C85AE7}" type="pres">
      <dgm:prSet presAssocID="{4235EF8D-FC19-413E-AD49-469F91A346D2}" presName="sibTrans" presStyleLbl="sibTrans2D1" presStyleIdx="2" presStyleCnt="3"/>
      <dgm:spPr/>
      <dgm:t>
        <a:bodyPr/>
        <a:lstStyle/>
        <a:p>
          <a:endParaRPr lang="zh-TW" altLang="en-US"/>
        </a:p>
      </dgm:t>
    </dgm:pt>
    <dgm:pt modelId="{FD92B1FF-8AAC-4141-AB23-021C97CCB410}" type="pres">
      <dgm:prSet presAssocID="{4235EF8D-FC19-413E-AD49-469F91A346D2}" presName="connectorText" presStyleLbl="sibTrans2D1" presStyleIdx="2" presStyleCnt="3"/>
      <dgm:spPr/>
      <dgm:t>
        <a:bodyPr/>
        <a:lstStyle/>
        <a:p>
          <a:endParaRPr lang="zh-TW" altLang="en-US"/>
        </a:p>
      </dgm:t>
    </dgm:pt>
    <dgm:pt modelId="{8C155788-F92E-4BB5-BF12-B48BAC2324F0}" type="pres">
      <dgm:prSet presAssocID="{7EB07612-D6CD-43A4-9EC1-BC473776DFB6}" presName="node" presStyleLbl="node1" presStyleIdx="3" presStyleCnt="4" custScaleX="131915">
        <dgm:presLayoutVars>
          <dgm:bulletEnabled val="1"/>
        </dgm:presLayoutVars>
      </dgm:prSet>
      <dgm:spPr/>
      <dgm:t>
        <a:bodyPr/>
        <a:lstStyle/>
        <a:p>
          <a:endParaRPr lang="zh-TW" altLang="en-US"/>
        </a:p>
      </dgm:t>
    </dgm:pt>
  </dgm:ptLst>
  <dgm:cxnLst>
    <dgm:cxn modelId="{AF9BEBDF-5A88-433D-8CF4-C173CE1ACE76}" type="presOf" srcId="{4235EF8D-FC19-413E-AD49-469F91A346D2}" destId="{FD92B1FF-8AAC-4141-AB23-021C97CCB410}" srcOrd="1" destOrd="0" presId="urn:microsoft.com/office/officeart/2005/8/layout/process2"/>
    <dgm:cxn modelId="{AB67B659-37DD-4685-BD16-10A60DD9FADA}" srcId="{EABF8E90-53CA-4A4F-A34A-78C1DA098F20}" destId="{EE878E39-0007-4E72-8361-2C99313657C0}" srcOrd="2" destOrd="0" parTransId="{3CFF2DD4-511C-45D8-BA33-9518663D14BC}" sibTransId="{4235EF8D-FC19-413E-AD49-469F91A346D2}"/>
    <dgm:cxn modelId="{D7EF4637-3AF7-4562-B051-F4371012CB63}" type="presOf" srcId="{14FB7916-51B3-4A61-93A7-DFD4C86AB138}" destId="{5ED17F06-C1C3-4D53-B7EC-037729FC0B4C}" srcOrd="0" destOrd="0" presId="urn:microsoft.com/office/officeart/2005/8/layout/process2"/>
    <dgm:cxn modelId="{7B355DCC-58A9-4ACE-B6AF-983305369427}" type="presOf" srcId="{CBAF31C3-E387-49E1-B358-47306BA58C55}" destId="{7A2BFC4B-ECB7-479E-A5C1-2E5B09DBFEBB}" srcOrd="0" destOrd="0" presId="urn:microsoft.com/office/officeart/2005/8/layout/process2"/>
    <dgm:cxn modelId="{2FD2543A-4DE8-40CF-B1BD-C51B95C51AA2}" srcId="{EABF8E90-53CA-4A4F-A34A-78C1DA098F20}" destId="{CBAF31C3-E387-49E1-B358-47306BA58C55}" srcOrd="1" destOrd="0" parTransId="{801048AA-7CEA-46B7-A78E-9D3C612C430D}" sibTransId="{14FB7916-51B3-4A61-93A7-DFD4C86AB138}"/>
    <dgm:cxn modelId="{3AF845CB-4866-4247-B507-48A031FB6D12}" type="presOf" srcId="{86F6EC26-4945-4E75-956F-5A507032B11D}" destId="{0318BF3A-40C7-4FF2-9C26-B69D159C262D}" srcOrd="0" destOrd="0" presId="urn:microsoft.com/office/officeart/2005/8/layout/process2"/>
    <dgm:cxn modelId="{8B64F0AD-D13D-4126-8281-2FE9AA398EDB}" type="presOf" srcId="{7EB07612-D6CD-43A4-9EC1-BC473776DFB6}" destId="{8C155788-F92E-4BB5-BF12-B48BAC2324F0}" srcOrd="0" destOrd="0" presId="urn:microsoft.com/office/officeart/2005/8/layout/process2"/>
    <dgm:cxn modelId="{0653DE02-E3E4-4027-9933-E8C711F40B8F}" type="presOf" srcId="{A00155D8-678F-44B3-BECC-2A5910938B6B}" destId="{547C2358-C816-4290-8CD2-3F685080817B}" srcOrd="0" destOrd="0" presId="urn:microsoft.com/office/officeart/2005/8/layout/process2"/>
    <dgm:cxn modelId="{CC1311B9-F614-42B3-82B9-7080D50DA81D}" type="presOf" srcId="{14FB7916-51B3-4A61-93A7-DFD4C86AB138}" destId="{7119192B-B85A-42D2-B4C1-977088EE55FA}" srcOrd="1" destOrd="0" presId="urn:microsoft.com/office/officeart/2005/8/layout/process2"/>
    <dgm:cxn modelId="{0D16780F-C55E-48EC-B159-C9F8C05CCAD4}" type="presOf" srcId="{86F6EC26-4945-4E75-956F-5A507032B11D}" destId="{CA5F28FB-34A5-40C6-99D4-BAFCCD478039}" srcOrd="1" destOrd="0" presId="urn:microsoft.com/office/officeart/2005/8/layout/process2"/>
    <dgm:cxn modelId="{582DD65B-7960-469B-98F3-27053F436170}" srcId="{EABF8E90-53CA-4A4F-A34A-78C1DA098F20}" destId="{7EB07612-D6CD-43A4-9EC1-BC473776DFB6}" srcOrd="3" destOrd="0" parTransId="{3206B79E-6315-41B9-B6FD-6FCF2A805FE4}" sibTransId="{01B72DFF-D8EF-43AE-90FD-B2D98608B081}"/>
    <dgm:cxn modelId="{D1899F71-FCB3-4244-9EDA-831131AE71D6}" type="presOf" srcId="{4235EF8D-FC19-413E-AD49-469F91A346D2}" destId="{00B44556-8DD7-4C80-840A-DA2697C85AE7}" srcOrd="0" destOrd="0" presId="urn:microsoft.com/office/officeart/2005/8/layout/process2"/>
    <dgm:cxn modelId="{DE28226B-D8D9-441F-9B17-A9516A3CD396}" srcId="{EABF8E90-53CA-4A4F-A34A-78C1DA098F20}" destId="{A00155D8-678F-44B3-BECC-2A5910938B6B}" srcOrd="0" destOrd="0" parTransId="{1B3CF500-ABFC-4E80-95C0-B5C4B719B0BB}" sibTransId="{86F6EC26-4945-4E75-956F-5A507032B11D}"/>
    <dgm:cxn modelId="{CD4BDF94-1CAA-4030-AE1C-33B838299A0C}" type="presOf" srcId="{EABF8E90-53CA-4A4F-A34A-78C1DA098F20}" destId="{AC7EFB01-4153-47D1-AACE-61A62842A1EE}" srcOrd="0" destOrd="0" presId="urn:microsoft.com/office/officeart/2005/8/layout/process2"/>
    <dgm:cxn modelId="{3BC60094-AF44-4029-8B6E-CB9829BDFF7F}" type="presOf" srcId="{EE878E39-0007-4E72-8361-2C99313657C0}" destId="{B8589BDA-9B53-40D7-A19B-86741507D53C}" srcOrd="0" destOrd="0" presId="urn:microsoft.com/office/officeart/2005/8/layout/process2"/>
    <dgm:cxn modelId="{47019EC8-ED74-481F-8709-0B6375CD5539}" type="presParOf" srcId="{AC7EFB01-4153-47D1-AACE-61A62842A1EE}" destId="{547C2358-C816-4290-8CD2-3F685080817B}" srcOrd="0" destOrd="0" presId="urn:microsoft.com/office/officeart/2005/8/layout/process2"/>
    <dgm:cxn modelId="{D4827FE7-2A4B-42E7-B77D-48BBD414AA24}" type="presParOf" srcId="{AC7EFB01-4153-47D1-AACE-61A62842A1EE}" destId="{0318BF3A-40C7-4FF2-9C26-B69D159C262D}" srcOrd="1" destOrd="0" presId="urn:microsoft.com/office/officeart/2005/8/layout/process2"/>
    <dgm:cxn modelId="{13B1228B-8FAA-47DA-A60F-FD1899008EF0}" type="presParOf" srcId="{0318BF3A-40C7-4FF2-9C26-B69D159C262D}" destId="{CA5F28FB-34A5-40C6-99D4-BAFCCD478039}" srcOrd="0" destOrd="0" presId="urn:microsoft.com/office/officeart/2005/8/layout/process2"/>
    <dgm:cxn modelId="{12F423AE-E8B3-4718-817E-1ECD3C82E224}" type="presParOf" srcId="{AC7EFB01-4153-47D1-AACE-61A62842A1EE}" destId="{7A2BFC4B-ECB7-479E-A5C1-2E5B09DBFEBB}" srcOrd="2" destOrd="0" presId="urn:microsoft.com/office/officeart/2005/8/layout/process2"/>
    <dgm:cxn modelId="{7574AC60-723E-45C0-BB63-C9F397905B22}" type="presParOf" srcId="{AC7EFB01-4153-47D1-AACE-61A62842A1EE}" destId="{5ED17F06-C1C3-4D53-B7EC-037729FC0B4C}" srcOrd="3" destOrd="0" presId="urn:microsoft.com/office/officeart/2005/8/layout/process2"/>
    <dgm:cxn modelId="{23C5C4D2-EFAE-4F4A-9B5C-A630A7CE8A95}" type="presParOf" srcId="{5ED17F06-C1C3-4D53-B7EC-037729FC0B4C}" destId="{7119192B-B85A-42D2-B4C1-977088EE55FA}" srcOrd="0" destOrd="0" presId="urn:microsoft.com/office/officeart/2005/8/layout/process2"/>
    <dgm:cxn modelId="{4F9D9983-837D-4484-89C4-66212735AFFB}" type="presParOf" srcId="{AC7EFB01-4153-47D1-AACE-61A62842A1EE}" destId="{B8589BDA-9B53-40D7-A19B-86741507D53C}" srcOrd="4" destOrd="0" presId="urn:microsoft.com/office/officeart/2005/8/layout/process2"/>
    <dgm:cxn modelId="{A433D82B-C86C-4793-A058-566E917135A9}" type="presParOf" srcId="{AC7EFB01-4153-47D1-AACE-61A62842A1EE}" destId="{00B44556-8DD7-4C80-840A-DA2697C85AE7}" srcOrd="5" destOrd="0" presId="urn:microsoft.com/office/officeart/2005/8/layout/process2"/>
    <dgm:cxn modelId="{CC93D011-9F1A-4BC9-AB7A-88A66C5CAF7D}" type="presParOf" srcId="{00B44556-8DD7-4C80-840A-DA2697C85AE7}" destId="{FD92B1FF-8AAC-4141-AB23-021C97CCB410}" srcOrd="0" destOrd="0" presId="urn:microsoft.com/office/officeart/2005/8/layout/process2"/>
    <dgm:cxn modelId="{F5C74ED9-9A63-42AA-861C-99BC2715539E}" type="presParOf" srcId="{AC7EFB01-4153-47D1-AACE-61A62842A1EE}" destId="{8C155788-F92E-4BB5-BF12-B48BAC2324F0}"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D1A5EC-4E0A-479C-8711-CA2EE48030DE}" type="doc">
      <dgm:prSet loTypeId="urn:microsoft.com/office/officeart/2005/8/layout/hList1" loCatId="list" qsTypeId="urn:microsoft.com/office/officeart/2005/8/quickstyle/simple3" qsCatId="simple" csTypeId="urn:microsoft.com/office/officeart/2005/8/colors/colorful5" csCatId="colorful" phldr="1"/>
      <dgm:spPr/>
      <dgm:t>
        <a:bodyPr/>
        <a:lstStyle/>
        <a:p>
          <a:endParaRPr lang="zh-HK" altLang="en-US"/>
        </a:p>
      </dgm:t>
    </dgm:pt>
    <dgm:pt modelId="{1E7AB736-5241-40CD-A30F-557409EEE696}">
      <dgm:prSet/>
      <dgm:spPr/>
      <dgm:t>
        <a:bodyPr/>
        <a:lstStyle/>
        <a:p>
          <a:pPr rtl="0"/>
          <a:r>
            <a:rPr lang="zh-TW" b="0" dirty="0"/>
            <a:t>非應用學習選修科目數目上限</a:t>
          </a:r>
          <a:endParaRPr lang="zh-HK" b="0" dirty="0"/>
        </a:p>
      </dgm:t>
    </dgm:pt>
    <dgm:pt modelId="{4BC5C7B2-C34E-4151-A8A4-07406B936D4E}" type="parTrans" cxnId="{FC093F84-8A01-4428-9C7E-B598AE90DDDF}">
      <dgm:prSet/>
      <dgm:spPr/>
      <dgm:t>
        <a:bodyPr/>
        <a:lstStyle/>
        <a:p>
          <a:endParaRPr lang="zh-HK" altLang="en-US"/>
        </a:p>
      </dgm:t>
    </dgm:pt>
    <dgm:pt modelId="{F6E574BF-1647-4693-8B88-3C7F783D8DBF}" type="sibTrans" cxnId="{FC093F84-8A01-4428-9C7E-B598AE90DDDF}">
      <dgm:prSet/>
      <dgm:spPr/>
      <dgm:t>
        <a:bodyPr/>
        <a:lstStyle/>
        <a:p>
          <a:endParaRPr lang="zh-HK" altLang="en-US"/>
        </a:p>
      </dgm:t>
    </dgm:pt>
    <dgm:pt modelId="{E0FB2EB1-B986-497B-9D0B-357BA8FAB034}">
      <dgm:prSet/>
      <dgm:spPr/>
      <dgm:t>
        <a:bodyPr/>
        <a:lstStyle/>
        <a:p>
          <a:pPr rtl="0"/>
          <a:r>
            <a:rPr lang="zh-TW" b="0" dirty="0"/>
            <a:t>應用學習課程</a:t>
          </a:r>
          <a:endParaRPr lang="zh-HK" b="0" dirty="0"/>
        </a:p>
      </dgm:t>
    </dgm:pt>
    <dgm:pt modelId="{86DBC271-5608-4BA7-BF14-10AE343BF51D}" type="parTrans" cxnId="{9A0EF4F5-2931-491E-A2D0-141BC9C71BDE}">
      <dgm:prSet/>
      <dgm:spPr/>
      <dgm:t>
        <a:bodyPr/>
        <a:lstStyle/>
        <a:p>
          <a:endParaRPr lang="zh-HK" altLang="en-US"/>
        </a:p>
      </dgm:t>
    </dgm:pt>
    <dgm:pt modelId="{91E9E0F3-F13D-4AA2-9BAE-B2178067CB88}" type="sibTrans" cxnId="{9A0EF4F5-2931-491E-A2D0-141BC9C71BDE}">
      <dgm:prSet/>
      <dgm:spPr/>
      <dgm:t>
        <a:bodyPr/>
        <a:lstStyle/>
        <a:p>
          <a:endParaRPr lang="zh-HK" altLang="en-US"/>
        </a:p>
      </dgm:t>
    </dgm:pt>
    <dgm:pt modelId="{FF02AFF9-A9E6-4AE6-8523-9C6A885FB8C2}">
      <dgm:prSet/>
      <dgm:spPr/>
      <dgm:t>
        <a:bodyPr/>
        <a:lstStyle/>
        <a:p>
          <a:pPr rtl="0"/>
          <a:r>
            <a:rPr lang="zh-TW" b="0" dirty="0"/>
            <a:t>遞交模式一學生報名及優先次序的限期</a:t>
          </a:r>
          <a:endParaRPr lang="zh-HK" b="0" dirty="0"/>
        </a:p>
      </dgm:t>
    </dgm:pt>
    <dgm:pt modelId="{F5ED1AC9-B96B-4B4A-A9F6-3423C95CCD14}" type="parTrans" cxnId="{0AE5EB99-29FE-4D8D-9943-A8379D718512}">
      <dgm:prSet/>
      <dgm:spPr/>
      <dgm:t>
        <a:bodyPr/>
        <a:lstStyle/>
        <a:p>
          <a:endParaRPr lang="zh-HK" altLang="en-US"/>
        </a:p>
      </dgm:t>
    </dgm:pt>
    <dgm:pt modelId="{D6C3DC3F-68C1-4D92-B35B-D9F7C76FC523}" type="sibTrans" cxnId="{0AE5EB99-29FE-4D8D-9943-A8379D718512}">
      <dgm:prSet/>
      <dgm:spPr/>
      <dgm:t>
        <a:bodyPr/>
        <a:lstStyle/>
        <a:p>
          <a:endParaRPr lang="zh-HK" altLang="en-US"/>
        </a:p>
      </dgm:t>
    </dgm:pt>
    <dgm:pt modelId="{BB991918-BD6C-4C91-8752-1FF611DA9713}">
      <dgm:prSet/>
      <dgm:spPr/>
      <dgm:t>
        <a:bodyPr/>
        <a:lstStyle/>
        <a:p>
          <a:pPr rtl="0"/>
          <a:r>
            <a:rPr lang="zh-TW" b="0" dirty="0"/>
            <a:t>遞交模式二學校報名的限期</a:t>
          </a:r>
          <a:endParaRPr lang="zh-HK" b="0" dirty="0"/>
        </a:p>
      </dgm:t>
    </dgm:pt>
    <dgm:pt modelId="{F21921A9-34AF-47FD-A748-5944157CA1DC}" type="parTrans" cxnId="{13AEDF64-5ED3-4E6F-B701-14CFA44B0CE3}">
      <dgm:prSet/>
      <dgm:spPr/>
      <dgm:t>
        <a:bodyPr/>
        <a:lstStyle/>
        <a:p>
          <a:endParaRPr lang="zh-HK" altLang="en-US"/>
        </a:p>
      </dgm:t>
    </dgm:pt>
    <dgm:pt modelId="{85E993D9-70EF-4E79-9F6B-0B5B2903B1D3}" type="sibTrans" cxnId="{13AEDF64-5ED3-4E6F-B701-14CFA44B0CE3}">
      <dgm:prSet/>
      <dgm:spPr/>
      <dgm:t>
        <a:bodyPr/>
        <a:lstStyle/>
        <a:p>
          <a:endParaRPr lang="zh-HK" altLang="en-US"/>
        </a:p>
      </dgm:t>
    </dgm:pt>
    <dgm:pt modelId="{9454EEF1-3502-4033-AD48-89CE999A42BB}">
      <dgm:prSet/>
      <dgm:spPr/>
      <dgm:t>
        <a:bodyPr/>
        <a:lstStyle/>
        <a:p>
          <a:pPr rtl="0"/>
          <a:r>
            <a:rPr lang="zh-TW" b="0" dirty="0"/>
            <a:t>遞交學生退修的限期</a:t>
          </a:r>
          <a:endParaRPr lang="zh-HK" b="0" dirty="0"/>
        </a:p>
      </dgm:t>
    </dgm:pt>
    <dgm:pt modelId="{298F2181-4C65-43E5-B3F6-DF32C081C7A8}" type="parTrans" cxnId="{C5CC6DAE-A4B5-47EB-8E7D-3926633A4C35}">
      <dgm:prSet/>
      <dgm:spPr/>
      <dgm:t>
        <a:bodyPr/>
        <a:lstStyle/>
        <a:p>
          <a:endParaRPr lang="zh-HK" altLang="en-US"/>
        </a:p>
      </dgm:t>
    </dgm:pt>
    <dgm:pt modelId="{5208D1DC-9332-4304-9B5B-F7623D8838A3}" type="sibTrans" cxnId="{C5CC6DAE-A4B5-47EB-8E7D-3926633A4C35}">
      <dgm:prSet/>
      <dgm:spPr/>
      <dgm:t>
        <a:bodyPr/>
        <a:lstStyle/>
        <a:p>
          <a:endParaRPr lang="zh-HK" altLang="en-US"/>
        </a:p>
      </dgm:t>
    </dgm:pt>
    <dgm:pt modelId="{655D6A4C-989A-4EF6-87C5-9E5294879257}">
      <dgm:prSet/>
      <dgm:spPr/>
      <dgm:t>
        <a:bodyPr/>
        <a:lstStyle/>
        <a:p>
          <a:pPr rtl="0"/>
          <a:r>
            <a:rPr lang="zh-TW" b="0" dirty="0"/>
            <a:t>不能同時選修的科目組合</a:t>
          </a:r>
          <a:endParaRPr lang="zh-HK" b="0" dirty="0"/>
        </a:p>
      </dgm:t>
    </dgm:pt>
    <dgm:pt modelId="{4FF73669-DE07-4429-B014-B7848EBF191F}" type="parTrans" cxnId="{F5832352-C56A-40F6-93AB-B7FA22D386DE}">
      <dgm:prSet/>
      <dgm:spPr/>
      <dgm:t>
        <a:bodyPr/>
        <a:lstStyle/>
        <a:p>
          <a:endParaRPr lang="zh-HK" altLang="en-US"/>
        </a:p>
      </dgm:t>
    </dgm:pt>
    <dgm:pt modelId="{A4D84F03-02ED-4F4E-B423-111922F445DF}" type="sibTrans" cxnId="{F5832352-C56A-40F6-93AB-B7FA22D386DE}">
      <dgm:prSet/>
      <dgm:spPr/>
      <dgm:t>
        <a:bodyPr/>
        <a:lstStyle/>
        <a:p>
          <a:endParaRPr lang="zh-HK" altLang="en-US"/>
        </a:p>
      </dgm:t>
    </dgm:pt>
    <dgm:pt modelId="{69F800E8-0C7C-4AE8-A6F5-2BBB7BA201E3}">
      <dgm:prSet/>
      <dgm:spPr/>
      <dgm:t>
        <a:bodyPr/>
        <a:lstStyle/>
        <a:p>
          <a:pPr rtl="0"/>
          <a:r>
            <a:rPr lang="zh-TW" b="0" dirty="0"/>
            <a:t>應用學習課程提供機構</a:t>
          </a:r>
          <a:endParaRPr lang="zh-HK" b="0" dirty="0"/>
        </a:p>
      </dgm:t>
    </dgm:pt>
    <dgm:pt modelId="{C30412B8-C619-4CDB-8FD7-BAFE58D96AE0}" type="parTrans" cxnId="{3C0F047A-6B9E-46CC-B5FA-CA677FD7DF47}">
      <dgm:prSet/>
      <dgm:spPr/>
      <dgm:t>
        <a:bodyPr/>
        <a:lstStyle/>
        <a:p>
          <a:endParaRPr lang="zh-HK" altLang="en-US"/>
        </a:p>
      </dgm:t>
    </dgm:pt>
    <dgm:pt modelId="{11AC6CF8-5ECD-447C-9A14-1B892F272C87}" type="sibTrans" cxnId="{3C0F047A-6B9E-46CC-B5FA-CA677FD7DF47}">
      <dgm:prSet/>
      <dgm:spPr/>
      <dgm:t>
        <a:bodyPr/>
        <a:lstStyle/>
        <a:p>
          <a:endParaRPr lang="zh-HK" altLang="en-US"/>
        </a:p>
      </dgm:t>
    </dgm:pt>
    <dgm:pt modelId="{D7843A88-EEFA-426C-8726-29B9E10830EE}">
      <dgm:prSet/>
      <dgm:spPr/>
      <dgm:t>
        <a:bodyPr/>
        <a:lstStyle/>
        <a:p>
          <a:pPr rtl="0"/>
          <a:r>
            <a:rPr lang="zh-TW" altLang="zh-HK" b="1" dirty="0"/>
            <a:t>「應用學習參數檔案」載有控制每個</a:t>
          </a:r>
          <a:r>
            <a:rPr lang="zh-TW" altLang="en-US" b="1" dirty="0"/>
            <a:t>年度</a:t>
          </a:r>
          <a:r>
            <a:rPr lang="zh-TW" altLang="zh-HK" b="1" dirty="0"/>
            <a:t>的資料</a:t>
          </a:r>
          <a:endParaRPr lang="zh-HK" b="1" dirty="0"/>
        </a:p>
      </dgm:t>
    </dgm:pt>
    <dgm:pt modelId="{047684DE-F26A-450F-8334-D5E61AE8C646}" type="parTrans" cxnId="{8AEA4625-CF9B-4ECC-80DD-49CC71D19110}">
      <dgm:prSet/>
      <dgm:spPr/>
      <dgm:t>
        <a:bodyPr/>
        <a:lstStyle/>
        <a:p>
          <a:endParaRPr lang="zh-HK" altLang="en-US"/>
        </a:p>
      </dgm:t>
    </dgm:pt>
    <dgm:pt modelId="{6830DE92-ACAC-43E8-BC1B-8F5FDC9B23F1}" type="sibTrans" cxnId="{8AEA4625-CF9B-4ECC-80DD-49CC71D19110}">
      <dgm:prSet/>
      <dgm:spPr/>
      <dgm:t>
        <a:bodyPr/>
        <a:lstStyle/>
        <a:p>
          <a:endParaRPr lang="zh-HK" altLang="en-US"/>
        </a:p>
      </dgm:t>
    </dgm:pt>
    <dgm:pt modelId="{116CD3B8-04B0-476C-9ED8-04B2AE309F91}">
      <dgm:prSet/>
      <dgm:spPr/>
      <dgm:t>
        <a:bodyPr/>
        <a:lstStyle/>
        <a:p>
          <a:pPr rtl="0"/>
          <a:r>
            <a:rPr lang="zh-TW" b="0" dirty="0"/>
            <a:t>報讀應用學習課程的學生級別</a:t>
          </a:r>
          <a:endParaRPr lang="zh-HK" b="0" dirty="0"/>
        </a:p>
      </dgm:t>
    </dgm:pt>
    <dgm:pt modelId="{FF4B4D3C-92C4-4961-A727-762CC17E4595}" type="parTrans" cxnId="{94B1803B-3C1D-4FD1-B851-EA2255032952}">
      <dgm:prSet/>
      <dgm:spPr/>
      <dgm:t>
        <a:bodyPr/>
        <a:lstStyle/>
        <a:p>
          <a:endParaRPr lang="zh-TW" altLang="en-US"/>
        </a:p>
      </dgm:t>
    </dgm:pt>
    <dgm:pt modelId="{8C73335D-B93D-4C0A-8854-8E81CE7A0DF7}" type="sibTrans" cxnId="{94B1803B-3C1D-4FD1-B851-EA2255032952}">
      <dgm:prSet/>
      <dgm:spPr/>
      <dgm:t>
        <a:bodyPr/>
        <a:lstStyle/>
        <a:p>
          <a:endParaRPr lang="zh-TW" altLang="en-US"/>
        </a:p>
      </dgm:t>
    </dgm:pt>
    <dgm:pt modelId="{78C6396F-81A0-47C4-8292-6DA8B7BFFD04}">
      <dgm:prSet/>
      <dgm:spPr/>
      <dgm:t>
        <a:bodyPr/>
        <a:lstStyle/>
        <a:p>
          <a:pPr rtl="0"/>
          <a:r>
            <a:rPr lang="zh-TW" altLang="en-US" b="0" dirty="0">
              <a:solidFill>
                <a:schemeClr val="tx1"/>
              </a:solidFill>
            </a:rPr>
            <a:t>學生</a:t>
          </a:r>
          <a:r>
            <a:rPr lang="zh-TW" b="0" dirty="0">
              <a:solidFill>
                <a:schemeClr val="tx1"/>
              </a:solidFill>
            </a:rPr>
            <a:t>報讀課程數目</a:t>
          </a:r>
          <a:r>
            <a:rPr lang="zh-TW" altLang="en-US" b="0" dirty="0">
              <a:solidFill>
                <a:schemeClr val="tx1"/>
              </a:solidFill>
            </a:rPr>
            <a:t>上限另載於新的「限額</a:t>
          </a:r>
          <a:r>
            <a:rPr lang="zh-TW" altLang="zh-HK" b="0" dirty="0">
              <a:solidFill>
                <a:schemeClr val="tx1"/>
              </a:solidFill>
            </a:rPr>
            <a:t>參數</a:t>
          </a:r>
          <a:r>
            <a:rPr lang="zh-TW" altLang="en-US" b="0" dirty="0">
              <a:solidFill>
                <a:schemeClr val="tx1"/>
              </a:solidFill>
            </a:rPr>
            <a:t>」內 </a:t>
          </a:r>
          <a:r>
            <a:rPr lang="en-US" altLang="zh-TW" b="0" dirty="0">
              <a:solidFill>
                <a:schemeClr val="tx1"/>
              </a:solidFill>
            </a:rPr>
            <a:t>(</a:t>
          </a:r>
          <a:r>
            <a:rPr lang="zh-TW" altLang="en-US" b="0" dirty="0">
              <a:solidFill>
                <a:schemeClr val="tx1"/>
              </a:solidFill>
            </a:rPr>
            <a:t>自動匯入</a:t>
          </a:r>
          <a:r>
            <a:rPr lang="en-US" altLang="zh-TW" b="0" dirty="0">
              <a:solidFill>
                <a:schemeClr val="tx1"/>
              </a:solidFill>
            </a:rPr>
            <a:t>)</a:t>
          </a:r>
          <a:endParaRPr lang="zh-HK" b="0" dirty="0">
            <a:solidFill>
              <a:schemeClr val="tx1"/>
            </a:solidFill>
          </a:endParaRPr>
        </a:p>
      </dgm:t>
    </dgm:pt>
    <dgm:pt modelId="{3B827A35-E966-4FBB-99AB-2DFE568D2368}" type="parTrans" cxnId="{B546C615-05FE-42FF-8CF1-69ABDBD3E48C}">
      <dgm:prSet/>
      <dgm:spPr/>
      <dgm:t>
        <a:bodyPr/>
        <a:lstStyle/>
        <a:p>
          <a:endParaRPr lang="zh-TW" altLang="en-US"/>
        </a:p>
      </dgm:t>
    </dgm:pt>
    <dgm:pt modelId="{7CB75793-5B2F-4DE8-B6C7-3AD2B2362D6E}" type="sibTrans" cxnId="{B546C615-05FE-42FF-8CF1-69ABDBD3E48C}">
      <dgm:prSet/>
      <dgm:spPr/>
      <dgm:t>
        <a:bodyPr/>
        <a:lstStyle/>
        <a:p>
          <a:endParaRPr lang="zh-TW" altLang="en-US"/>
        </a:p>
      </dgm:t>
    </dgm:pt>
    <dgm:pt modelId="{8FF7AE95-7B0F-4A55-B167-2C9F45ABB2D6}" type="pres">
      <dgm:prSet presAssocID="{2DD1A5EC-4E0A-479C-8711-CA2EE48030DE}" presName="Name0" presStyleCnt="0">
        <dgm:presLayoutVars>
          <dgm:dir/>
          <dgm:animLvl val="lvl"/>
          <dgm:resizeHandles val="exact"/>
        </dgm:presLayoutVars>
      </dgm:prSet>
      <dgm:spPr/>
      <dgm:t>
        <a:bodyPr/>
        <a:lstStyle/>
        <a:p>
          <a:endParaRPr lang="zh-TW" altLang="en-US"/>
        </a:p>
      </dgm:t>
    </dgm:pt>
    <dgm:pt modelId="{8D77FAB5-709E-4D7D-89C1-22C281D67408}" type="pres">
      <dgm:prSet presAssocID="{D7843A88-EEFA-426C-8726-29B9E10830EE}" presName="composite" presStyleCnt="0"/>
      <dgm:spPr/>
    </dgm:pt>
    <dgm:pt modelId="{93154738-88E9-497C-8674-CBBFCFA6D373}" type="pres">
      <dgm:prSet presAssocID="{D7843A88-EEFA-426C-8726-29B9E10830EE}" presName="parTx" presStyleLbl="alignNode1" presStyleIdx="0" presStyleCnt="1">
        <dgm:presLayoutVars>
          <dgm:chMax val="0"/>
          <dgm:chPref val="0"/>
          <dgm:bulletEnabled val="1"/>
        </dgm:presLayoutVars>
      </dgm:prSet>
      <dgm:spPr/>
      <dgm:t>
        <a:bodyPr/>
        <a:lstStyle/>
        <a:p>
          <a:endParaRPr lang="zh-TW" altLang="en-US"/>
        </a:p>
      </dgm:t>
    </dgm:pt>
    <dgm:pt modelId="{252BE603-48D9-4ACB-B347-4C267475196C}" type="pres">
      <dgm:prSet presAssocID="{D7843A88-EEFA-426C-8726-29B9E10830EE}" presName="desTx" presStyleLbl="alignAccFollowNode1" presStyleIdx="0" presStyleCnt="1" custLinFactNeighborX="-10089" custLinFactNeighborY="428">
        <dgm:presLayoutVars>
          <dgm:bulletEnabled val="1"/>
        </dgm:presLayoutVars>
      </dgm:prSet>
      <dgm:spPr/>
      <dgm:t>
        <a:bodyPr/>
        <a:lstStyle/>
        <a:p>
          <a:endParaRPr lang="zh-TW" altLang="en-US"/>
        </a:p>
      </dgm:t>
    </dgm:pt>
  </dgm:ptLst>
  <dgm:cxnLst>
    <dgm:cxn modelId="{9A0EF4F5-2931-491E-A2D0-141BC9C71BDE}" srcId="{D7843A88-EEFA-426C-8726-29B9E10830EE}" destId="{E0FB2EB1-B986-497B-9D0B-357BA8FAB034}" srcOrd="1" destOrd="0" parTransId="{86DBC271-5608-4BA7-BF14-10AE343BF51D}" sibTransId="{91E9E0F3-F13D-4AA2-9BAE-B2178067CB88}"/>
    <dgm:cxn modelId="{0AE5EB99-29FE-4D8D-9943-A8379D718512}" srcId="{D7843A88-EEFA-426C-8726-29B9E10830EE}" destId="{FF02AFF9-A9E6-4AE6-8523-9C6A885FB8C2}" srcOrd="2" destOrd="0" parTransId="{F5ED1AC9-B96B-4B4A-A9F6-3423C95CCD14}" sibTransId="{D6C3DC3F-68C1-4D92-B35B-D9F7C76FC523}"/>
    <dgm:cxn modelId="{FC093F84-8A01-4428-9C7E-B598AE90DDDF}" srcId="{D7843A88-EEFA-426C-8726-29B9E10830EE}" destId="{1E7AB736-5241-40CD-A30F-557409EEE696}" srcOrd="6" destOrd="0" parTransId="{4BC5C7B2-C34E-4151-A8A4-07406B936D4E}" sibTransId="{F6E574BF-1647-4693-8B88-3C7F783D8DBF}"/>
    <dgm:cxn modelId="{B546C615-05FE-42FF-8CF1-69ABDBD3E48C}" srcId="{D7843A88-EEFA-426C-8726-29B9E10830EE}" destId="{78C6396F-81A0-47C4-8292-6DA8B7BFFD04}" srcOrd="8" destOrd="0" parTransId="{3B827A35-E966-4FBB-99AB-2DFE568D2368}" sibTransId="{7CB75793-5B2F-4DE8-B6C7-3AD2B2362D6E}"/>
    <dgm:cxn modelId="{D4391A19-6ED2-4F19-9218-BA6BBA9D5808}" type="presOf" srcId="{E0FB2EB1-B986-497B-9D0B-357BA8FAB034}" destId="{252BE603-48D9-4ACB-B347-4C267475196C}" srcOrd="0" destOrd="1" presId="urn:microsoft.com/office/officeart/2005/8/layout/hList1"/>
    <dgm:cxn modelId="{C5CC6DAE-A4B5-47EB-8E7D-3926633A4C35}" srcId="{D7843A88-EEFA-426C-8726-29B9E10830EE}" destId="{9454EEF1-3502-4033-AD48-89CE999A42BB}" srcOrd="4" destOrd="0" parTransId="{298F2181-4C65-43E5-B3F6-DF32C081C7A8}" sibTransId="{5208D1DC-9332-4304-9B5B-F7623D8838A3}"/>
    <dgm:cxn modelId="{94B1803B-3C1D-4FD1-B851-EA2255032952}" srcId="{D7843A88-EEFA-426C-8726-29B9E10830EE}" destId="{116CD3B8-04B0-476C-9ED8-04B2AE309F91}" srcOrd="5" destOrd="0" parTransId="{FF4B4D3C-92C4-4961-A727-762CC17E4595}" sibTransId="{8C73335D-B93D-4C0A-8854-8E81CE7A0DF7}"/>
    <dgm:cxn modelId="{D755F7A9-21A3-4973-B1B8-08164439AE51}" type="presOf" srcId="{BB991918-BD6C-4C91-8752-1FF611DA9713}" destId="{252BE603-48D9-4ACB-B347-4C267475196C}" srcOrd="0" destOrd="3" presId="urn:microsoft.com/office/officeart/2005/8/layout/hList1"/>
    <dgm:cxn modelId="{477FCD3D-47B7-426D-83CC-8ADCD6D11E20}" type="presOf" srcId="{69F800E8-0C7C-4AE8-A6F5-2BBB7BA201E3}" destId="{252BE603-48D9-4ACB-B347-4C267475196C}" srcOrd="0" destOrd="0" presId="urn:microsoft.com/office/officeart/2005/8/layout/hList1"/>
    <dgm:cxn modelId="{546A9562-5B83-4103-8F9A-AA9ACFF2A600}" type="presOf" srcId="{78C6396F-81A0-47C4-8292-6DA8B7BFFD04}" destId="{252BE603-48D9-4ACB-B347-4C267475196C}" srcOrd="0" destOrd="8" presId="urn:microsoft.com/office/officeart/2005/8/layout/hList1"/>
    <dgm:cxn modelId="{2F9D6716-5B21-49E6-9B68-ED04AAFDE3F8}" type="presOf" srcId="{116CD3B8-04B0-476C-9ED8-04B2AE309F91}" destId="{252BE603-48D9-4ACB-B347-4C267475196C}" srcOrd="0" destOrd="5" presId="urn:microsoft.com/office/officeart/2005/8/layout/hList1"/>
    <dgm:cxn modelId="{13AEDF64-5ED3-4E6F-B701-14CFA44B0CE3}" srcId="{D7843A88-EEFA-426C-8726-29B9E10830EE}" destId="{BB991918-BD6C-4C91-8752-1FF611DA9713}" srcOrd="3" destOrd="0" parTransId="{F21921A9-34AF-47FD-A748-5944157CA1DC}" sibTransId="{85E993D9-70EF-4E79-9F6B-0B5B2903B1D3}"/>
    <dgm:cxn modelId="{FF9F3270-E650-44BB-8148-CE9B2B4704FB}" type="presOf" srcId="{2DD1A5EC-4E0A-479C-8711-CA2EE48030DE}" destId="{8FF7AE95-7B0F-4A55-B167-2C9F45ABB2D6}" srcOrd="0" destOrd="0" presId="urn:microsoft.com/office/officeart/2005/8/layout/hList1"/>
    <dgm:cxn modelId="{BD109F20-6A31-4BA7-AF4B-B92BED64684C}" type="presOf" srcId="{9454EEF1-3502-4033-AD48-89CE999A42BB}" destId="{252BE603-48D9-4ACB-B347-4C267475196C}" srcOrd="0" destOrd="4" presId="urn:microsoft.com/office/officeart/2005/8/layout/hList1"/>
    <dgm:cxn modelId="{8AEA4625-CF9B-4ECC-80DD-49CC71D19110}" srcId="{2DD1A5EC-4E0A-479C-8711-CA2EE48030DE}" destId="{D7843A88-EEFA-426C-8726-29B9E10830EE}" srcOrd="0" destOrd="0" parTransId="{047684DE-F26A-450F-8334-D5E61AE8C646}" sibTransId="{6830DE92-ACAC-43E8-BC1B-8F5FDC9B23F1}"/>
    <dgm:cxn modelId="{CF00C05D-9A79-4F71-AA2E-1FB8E49044B2}" type="presOf" srcId="{D7843A88-EEFA-426C-8726-29B9E10830EE}" destId="{93154738-88E9-497C-8674-CBBFCFA6D373}" srcOrd="0" destOrd="0" presId="urn:microsoft.com/office/officeart/2005/8/layout/hList1"/>
    <dgm:cxn modelId="{93697AAD-B49B-4801-9BFA-351180368A5C}" type="presOf" srcId="{1E7AB736-5241-40CD-A30F-557409EEE696}" destId="{252BE603-48D9-4ACB-B347-4C267475196C}" srcOrd="0" destOrd="6" presId="urn:microsoft.com/office/officeart/2005/8/layout/hList1"/>
    <dgm:cxn modelId="{F5832352-C56A-40F6-93AB-B7FA22D386DE}" srcId="{D7843A88-EEFA-426C-8726-29B9E10830EE}" destId="{655D6A4C-989A-4EF6-87C5-9E5294879257}" srcOrd="7" destOrd="0" parTransId="{4FF73669-DE07-4429-B014-B7848EBF191F}" sibTransId="{A4D84F03-02ED-4F4E-B423-111922F445DF}"/>
    <dgm:cxn modelId="{3C0F047A-6B9E-46CC-B5FA-CA677FD7DF47}" srcId="{D7843A88-EEFA-426C-8726-29B9E10830EE}" destId="{69F800E8-0C7C-4AE8-A6F5-2BBB7BA201E3}" srcOrd="0" destOrd="0" parTransId="{C30412B8-C619-4CDB-8FD7-BAFE58D96AE0}" sibTransId="{11AC6CF8-5ECD-447C-9A14-1B892F272C87}"/>
    <dgm:cxn modelId="{69C2B09C-F82A-4906-A926-838FE069A939}" type="presOf" srcId="{FF02AFF9-A9E6-4AE6-8523-9C6A885FB8C2}" destId="{252BE603-48D9-4ACB-B347-4C267475196C}" srcOrd="0" destOrd="2" presId="urn:microsoft.com/office/officeart/2005/8/layout/hList1"/>
    <dgm:cxn modelId="{F93F64DA-6CB7-462A-8D7D-D4ABC853AFA0}" type="presOf" srcId="{655D6A4C-989A-4EF6-87C5-9E5294879257}" destId="{252BE603-48D9-4ACB-B347-4C267475196C}" srcOrd="0" destOrd="7" presId="urn:microsoft.com/office/officeart/2005/8/layout/hList1"/>
    <dgm:cxn modelId="{BF27701D-C1B3-4F8B-884C-0D26DEB6D8A9}" type="presParOf" srcId="{8FF7AE95-7B0F-4A55-B167-2C9F45ABB2D6}" destId="{8D77FAB5-709E-4D7D-89C1-22C281D67408}" srcOrd="0" destOrd="0" presId="urn:microsoft.com/office/officeart/2005/8/layout/hList1"/>
    <dgm:cxn modelId="{8CD8238F-4886-46EC-81D2-651E9462592D}" type="presParOf" srcId="{8D77FAB5-709E-4D7D-89C1-22C281D67408}" destId="{93154738-88E9-497C-8674-CBBFCFA6D373}" srcOrd="0" destOrd="0" presId="urn:microsoft.com/office/officeart/2005/8/layout/hList1"/>
    <dgm:cxn modelId="{3864B13A-740F-41DE-AD3A-60C857547782}" type="presParOf" srcId="{8D77FAB5-709E-4D7D-89C1-22C281D67408}" destId="{252BE603-48D9-4ACB-B347-4C267475196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C8D300-CA0B-40F7-AFF7-0CECAC572231}"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zh-HK" altLang="en-US"/>
        </a:p>
      </dgm:t>
    </dgm:pt>
    <dgm:pt modelId="{1D47491C-AACF-4C9F-98B9-1A0CF2ED5F21}">
      <dgm:prSet/>
      <dgm:spPr/>
      <dgm:t>
        <a:bodyPr/>
        <a:lstStyle/>
        <a:p>
          <a:pPr rtl="0"/>
          <a:r>
            <a:rPr lang="zh-TW" b="1" u="sng"/>
            <a:t>遞交學生報名</a:t>
          </a:r>
          <a:r>
            <a:rPr lang="en-US" b="1" u="sng"/>
            <a:t>(</a:t>
          </a:r>
          <a:r>
            <a:rPr lang="zh-TW" b="1" u="sng"/>
            <a:t>模式一</a:t>
          </a:r>
          <a:r>
            <a:rPr lang="en-US" b="1" u="sng"/>
            <a:t>)</a:t>
          </a:r>
          <a:r>
            <a:rPr lang="zh-TW" b="1" u="sng"/>
            <a:t>的限期前</a:t>
          </a:r>
          <a:endParaRPr lang="zh-HK"/>
        </a:p>
      </dgm:t>
    </dgm:pt>
    <dgm:pt modelId="{39FFBC0F-ADDE-496E-ACC1-12713B492F01}" type="parTrans" cxnId="{F7EE5882-FCB7-4BEC-BEA0-8D9A7C7271AB}">
      <dgm:prSet/>
      <dgm:spPr/>
      <dgm:t>
        <a:bodyPr/>
        <a:lstStyle/>
        <a:p>
          <a:endParaRPr lang="zh-HK" altLang="en-US"/>
        </a:p>
      </dgm:t>
    </dgm:pt>
    <dgm:pt modelId="{D4ADE3D5-C36B-451C-AA9E-1D8315AA3091}" type="sibTrans" cxnId="{F7EE5882-FCB7-4BEC-BEA0-8D9A7C7271AB}">
      <dgm:prSet/>
      <dgm:spPr/>
      <dgm:t>
        <a:bodyPr/>
        <a:lstStyle/>
        <a:p>
          <a:endParaRPr lang="zh-HK" altLang="en-US"/>
        </a:p>
      </dgm:t>
    </dgm:pt>
    <dgm:pt modelId="{2620FB4A-8FDE-48FB-A089-CCAEBBC9009D}">
      <dgm:prSet/>
      <dgm:spPr/>
      <dgm:t>
        <a:bodyPr/>
        <a:lstStyle/>
        <a:p>
          <a:pPr rtl="0"/>
          <a:r>
            <a:rPr lang="zh-TW" b="1" dirty="0"/>
            <a:t>用戶可修改優先次序</a:t>
          </a:r>
          <a:endParaRPr lang="zh-HK" dirty="0"/>
        </a:p>
      </dgm:t>
    </dgm:pt>
    <dgm:pt modelId="{EE80161A-ED85-4B31-8E38-1C834EB58B96}" type="parTrans" cxnId="{DD415313-AFC2-4B00-9529-5CC9501CD70E}">
      <dgm:prSet/>
      <dgm:spPr/>
      <dgm:t>
        <a:bodyPr/>
        <a:lstStyle/>
        <a:p>
          <a:endParaRPr lang="zh-HK" altLang="en-US"/>
        </a:p>
      </dgm:t>
    </dgm:pt>
    <dgm:pt modelId="{DE099543-63A0-42AC-AB9C-9117B009F472}" type="sibTrans" cxnId="{DD415313-AFC2-4B00-9529-5CC9501CD70E}">
      <dgm:prSet/>
      <dgm:spPr/>
      <dgm:t>
        <a:bodyPr/>
        <a:lstStyle/>
        <a:p>
          <a:endParaRPr lang="zh-HK" altLang="en-US"/>
        </a:p>
      </dgm:t>
    </dgm:pt>
    <dgm:pt modelId="{E91F0111-851B-4119-BA61-F026B3F943FD}">
      <dgm:prSet/>
      <dgm:spPr/>
      <dgm:t>
        <a:bodyPr/>
        <a:lstStyle/>
        <a:p>
          <a:pPr rtl="0"/>
          <a:r>
            <a:rPr lang="zh-TW" b="1" u="sng" dirty="0"/>
            <a:t>遞交學生報名</a:t>
          </a:r>
          <a:r>
            <a:rPr lang="en-US" b="1" u="sng" dirty="0"/>
            <a:t>(</a:t>
          </a:r>
          <a:r>
            <a:rPr lang="zh-TW" b="1" u="sng" dirty="0"/>
            <a:t>模式一</a:t>
          </a:r>
          <a:r>
            <a:rPr lang="en-US" b="1" u="sng" dirty="0"/>
            <a:t>)</a:t>
          </a:r>
          <a:r>
            <a:rPr lang="zh-TW" b="1" u="sng" dirty="0"/>
            <a:t>的限期後</a:t>
          </a:r>
          <a:endParaRPr lang="zh-HK" dirty="0"/>
        </a:p>
      </dgm:t>
    </dgm:pt>
    <dgm:pt modelId="{BDDF8E5E-E1E3-448B-9F94-8B5B479D5C5D}" type="parTrans" cxnId="{A7E1956F-C612-43B7-B96A-8DC43DE7E8CC}">
      <dgm:prSet/>
      <dgm:spPr/>
      <dgm:t>
        <a:bodyPr/>
        <a:lstStyle/>
        <a:p>
          <a:endParaRPr lang="zh-HK" altLang="en-US"/>
        </a:p>
      </dgm:t>
    </dgm:pt>
    <dgm:pt modelId="{CBC439C2-C3F6-49D8-BD91-32701301138B}" type="sibTrans" cxnId="{A7E1956F-C612-43B7-B96A-8DC43DE7E8CC}">
      <dgm:prSet/>
      <dgm:spPr/>
      <dgm:t>
        <a:bodyPr/>
        <a:lstStyle/>
        <a:p>
          <a:endParaRPr lang="zh-HK" altLang="en-US"/>
        </a:p>
      </dgm:t>
    </dgm:pt>
    <dgm:pt modelId="{EC3777EA-C075-4318-B121-FD70A981FB74}">
      <dgm:prSet/>
      <dgm:spPr/>
      <dgm:t>
        <a:bodyPr/>
        <a:lstStyle/>
        <a:p>
          <a:pPr rtl="0"/>
          <a:r>
            <a:rPr lang="zh-TW" b="1" dirty="0">
              <a:hlinkClick xmlns:r="http://schemas.openxmlformats.org/officeDocument/2006/relationships" r:id="rId1" action="ppaction://hlinksldjump"/>
            </a:rPr>
            <a:t>用戶不能增新學生報名</a:t>
          </a:r>
          <a:r>
            <a:rPr lang="en-US" b="1" dirty="0">
              <a:hlinkClick xmlns:r="http://schemas.openxmlformats.org/officeDocument/2006/relationships" r:id="rId1" action="ppaction://hlinksldjump"/>
            </a:rPr>
            <a:t>(</a:t>
          </a:r>
          <a:r>
            <a:rPr lang="zh-TW" b="1" dirty="0">
              <a:hlinkClick xmlns:r="http://schemas.openxmlformats.org/officeDocument/2006/relationships" r:id="rId1" action="ppaction://hlinksldjump"/>
            </a:rPr>
            <a:t>模式一</a:t>
          </a:r>
          <a:r>
            <a:rPr lang="en-US" b="1" dirty="0">
              <a:hlinkClick xmlns:r="http://schemas.openxmlformats.org/officeDocument/2006/relationships" r:id="rId1" action="ppaction://hlinksldjump"/>
            </a:rPr>
            <a:t>)</a:t>
          </a:r>
          <a:endParaRPr lang="zh-HK" dirty="0"/>
        </a:p>
      </dgm:t>
    </dgm:pt>
    <dgm:pt modelId="{B795A6B7-9F70-4898-93AF-81EB248CABA6}" type="parTrans" cxnId="{AF96592D-5DCF-45B2-8C6A-EB3D83B39F56}">
      <dgm:prSet/>
      <dgm:spPr/>
      <dgm:t>
        <a:bodyPr/>
        <a:lstStyle/>
        <a:p>
          <a:endParaRPr lang="zh-HK" altLang="en-US"/>
        </a:p>
      </dgm:t>
    </dgm:pt>
    <dgm:pt modelId="{122A7CDB-AC7B-4A12-B712-CE983D546D5A}" type="sibTrans" cxnId="{AF96592D-5DCF-45B2-8C6A-EB3D83B39F56}">
      <dgm:prSet/>
      <dgm:spPr/>
      <dgm:t>
        <a:bodyPr/>
        <a:lstStyle/>
        <a:p>
          <a:endParaRPr lang="zh-HK" altLang="en-US"/>
        </a:p>
      </dgm:t>
    </dgm:pt>
    <dgm:pt modelId="{AE212877-5405-41F8-A2DF-DAD3AC9CC385}">
      <dgm:prSet/>
      <dgm:spPr/>
      <dgm:t>
        <a:bodyPr/>
        <a:lstStyle/>
        <a:p>
          <a:pPr rtl="0"/>
          <a:r>
            <a:rPr lang="zh-TW" b="1" dirty="0">
              <a:hlinkClick xmlns:r="http://schemas.openxmlformats.org/officeDocument/2006/relationships" r:id="rId2" action="ppaction://hlinksldjump"/>
            </a:rPr>
            <a:t>用戶不能修改優先次序</a:t>
          </a:r>
          <a:endParaRPr lang="zh-HK" dirty="0"/>
        </a:p>
      </dgm:t>
    </dgm:pt>
    <dgm:pt modelId="{234F0C5A-598F-4AF4-AEA3-3D57252CD33E}" type="parTrans" cxnId="{B980F22F-AD01-41F7-8352-BAFE57045932}">
      <dgm:prSet/>
      <dgm:spPr/>
      <dgm:t>
        <a:bodyPr/>
        <a:lstStyle/>
        <a:p>
          <a:endParaRPr lang="zh-HK" altLang="en-US"/>
        </a:p>
      </dgm:t>
    </dgm:pt>
    <dgm:pt modelId="{00729582-A833-4094-8F34-3D22AA4874E5}" type="sibTrans" cxnId="{B980F22F-AD01-41F7-8352-BAFE57045932}">
      <dgm:prSet/>
      <dgm:spPr/>
      <dgm:t>
        <a:bodyPr/>
        <a:lstStyle/>
        <a:p>
          <a:endParaRPr lang="zh-HK" altLang="en-US"/>
        </a:p>
      </dgm:t>
    </dgm:pt>
    <dgm:pt modelId="{1D7E1010-2B62-4CAF-A5E2-6AE8BF6902B1}" type="pres">
      <dgm:prSet presAssocID="{DCC8D300-CA0B-40F7-AFF7-0CECAC572231}" presName="linear" presStyleCnt="0">
        <dgm:presLayoutVars>
          <dgm:dir/>
          <dgm:animLvl val="lvl"/>
          <dgm:resizeHandles val="exact"/>
        </dgm:presLayoutVars>
      </dgm:prSet>
      <dgm:spPr/>
      <dgm:t>
        <a:bodyPr/>
        <a:lstStyle/>
        <a:p>
          <a:endParaRPr lang="zh-TW" altLang="en-US"/>
        </a:p>
      </dgm:t>
    </dgm:pt>
    <dgm:pt modelId="{FE20B944-9CA4-4502-8E7C-835D55E62C9A}" type="pres">
      <dgm:prSet presAssocID="{1D47491C-AACF-4C9F-98B9-1A0CF2ED5F21}" presName="parentLin" presStyleCnt="0"/>
      <dgm:spPr/>
    </dgm:pt>
    <dgm:pt modelId="{661C32E5-0522-4585-8F34-3E7BAFB3E84A}" type="pres">
      <dgm:prSet presAssocID="{1D47491C-AACF-4C9F-98B9-1A0CF2ED5F21}" presName="parentLeftMargin" presStyleLbl="node1" presStyleIdx="0" presStyleCnt="2"/>
      <dgm:spPr/>
      <dgm:t>
        <a:bodyPr/>
        <a:lstStyle/>
        <a:p>
          <a:endParaRPr lang="zh-TW" altLang="en-US"/>
        </a:p>
      </dgm:t>
    </dgm:pt>
    <dgm:pt modelId="{704D31D5-60D5-403E-AFB0-A3CA535B3834}" type="pres">
      <dgm:prSet presAssocID="{1D47491C-AACF-4C9F-98B9-1A0CF2ED5F21}" presName="parentText" presStyleLbl="node1" presStyleIdx="0" presStyleCnt="2">
        <dgm:presLayoutVars>
          <dgm:chMax val="0"/>
          <dgm:bulletEnabled val="1"/>
        </dgm:presLayoutVars>
      </dgm:prSet>
      <dgm:spPr/>
      <dgm:t>
        <a:bodyPr/>
        <a:lstStyle/>
        <a:p>
          <a:endParaRPr lang="zh-TW" altLang="en-US"/>
        </a:p>
      </dgm:t>
    </dgm:pt>
    <dgm:pt modelId="{0FB2C213-111F-42CA-B1CC-2B555480E4AD}" type="pres">
      <dgm:prSet presAssocID="{1D47491C-AACF-4C9F-98B9-1A0CF2ED5F21}" presName="negativeSpace" presStyleCnt="0"/>
      <dgm:spPr/>
    </dgm:pt>
    <dgm:pt modelId="{1D99322C-26B8-4010-B5D1-877F225B46DB}" type="pres">
      <dgm:prSet presAssocID="{1D47491C-AACF-4C9F-98B9-1A0CF2ED5F21}" presName="childText" presStyleLbl="conFgAcc1" presStyleIdx="0" presStyleCnt="2">
        <dgm:presLayoutVars>
          <dgm:bulletEnabled val="1"/>
        </dgm:presLayoutVars>
      </dgm:prSet>
      <dgm:spPr/>
      <dgm:t>
        <a:bodyPr/>
        <a:lstStyle/>
        <a:p>
          <a:endParaRPr lang="zh-TW" altLang="en-US"/>
        </a:p>
      </dgm:t>
    </dgm:pt>
    <dgm:pt modelId="{C97EC1BF-C807-41B0-9694-F69BCE4C4DEC}" type="pres">
      <dgm:prSet presAssocID="{D4ADE3D5-C36B-451C-AA9E-1D8315AA3091}" presName="spaceBetweenRectangles" presStyleCnt="0"/>
      <dgm:spPr/>
    </dgm:pt>
    <dgm:pt modelId="{CAF7D32B-5F7C-4233-9DEE-D8F43E684A39}" type="pres">
      <dgm:prSet presAssocID="{E91F0111-851B-4119-BA61-F026B3F943FD}" presName="parentLin" presStyleCnt="0"/>
      <dgm:spPr/>
    </dgm:pt>
    <dgm:pt modelId="{FF600F54-3592-4AAD-B554-15140530430F}" type="pres">
      <dgm:prSet presAssocID="{E91F0111-851B-4119-BA61-F026B3F943FD}" presName="parentLeftMargin" presStyleLbl="node1" presStyleIdx="0" presStyleCnt="2"/>
      <dgm:spPr/>
      <dgm:t>
        <a:bodyPr/>
        <a:lstStyle/>
        <a:p>
          <a:endParaRPr lang="zh-TW" altLang="en-US"/>
        </a:p>
      </dgm:t>
    </dgm:pt>
    <dgm:pt modelId="{934C76B1-22EF-43A2-A4C3-4AEAA789829C}" type="pres">
      <dgm:prSet presAssocID="{E91F0111-851B-4119-BA61-F026B3F943FD}" presName="parentText" presStyleLbl="node1" presStyleIdx="1" presStyleCnt="2">
        <dgm:presLayoutVars>
          <dgm:chMax val="0"/>
          <dgm:bulletEnabled val="1"/>
        </dgm:presLayoutVars>
      </dgm:prSet>
      <dgm:spPr/>
      <dgm:t>
        <a:bodyPr/>
        <a:lstStyle/>
        <a:p>
          <a:endParaRPr lang="zh-TW" altLang="en-US"/>
        </a:p>
      </dgm:t>
    </dgm:pt>
    <dgm:pt modelId="{51FF5487-F2DE-4408-A70C-CFB5A99E2F5E}" type="pres">
      <dgm:prSet presAssocID="{E91F0111-851B-4119-BA61-F026B3F943FD}" presName="negativeSpace" presStyleCnt="0"/>
      <dgm:spPr/>
    </dgm:pt>
    <dgm:pt modelId="{734EDA27-320E-4BE8-8913-5115D407E36A}" type="pres">
      <dgm:prSet presAssocID="{E91F0111-851B-4119-BA61-F026B3F943FD}" presName="childText" presStyleLbl="conFgAcc1" presStyleIdx="1" presStyleCnt="2">
        <dgm:presLayoutVars>
          <dgm:bulletEnabled val="1"/>
        </dgm:presLayoutVars>
      </dgm:prSet>
      <dgm:spPr/>
      <dgm:t>
        <a:bodyPr/>
        <a:lstStyle/>
        <a:p>
          <a:endParaRPr lang="zh-TW" altLang="en-US"/>
        </a:p>
      </dgm:t>
    </dgm:pt>
  </dgm:ptLst>
  <dgm:cxnLst>
    <dgm:cxn modelId="{0CD6F8CE-35CC-4B66-A48F-49907FC22E71}" type="presOf" srcId="{AE212877-5405-41F8-A2DF-DAD3AC9CC385}" destId="{734EDA27-320E-4BE8-8913-5115D407E36A}" srcOrd="0" destOrd="1" presId="urn:microsoft.com/office/officeart/2005/8/layout/list1"/>
    <dgm:cxn modelId="{AF96592D-5DCF-45B2-8C6A-EB3D83B39F56}" srcId="{E91F0111-851B-4119-BA61-F026B3F943FD}" destId="{EC3777EA-C075-4318-B121-FD70A981FB74}" srcOrd="0" destOrd="0" parTransId="{B795A6B7-9F70-4898-93AF-81EB248CABA6}" sibTransId="{122A7CDB-AC7B-4A12-B712-CE983D546D5A}"/>
    <dgm:cxn modelId="{DF2351D2-7A06-4578-8F17-5F506FDAEB65}" type="presOf" srcId="{E91F0111-851B-4119-BA61-F026B3F943FD}" destId="{FF600F54-3592-4AAD-B554-15140530430F}" srcOrd="0" destOrd="0" presId="urn:microsoft.com/office/officeart/2005/8/layout/list1"/>
    <dgm:cxn modelId="{28E7AB75-C773-40A9-8990-A579E0C4C148}" type="presOf" srcId="{1D47491C-AACF-4C9F-98B9-1A0CF2ED5F21}" destId="{661C32E5-0522-4585-8F34-3E7BAFB3E84A}" srcOrd="0" destOrd="0" presId="urn:microsoft.com/office/officeart/2005/8/layout/list1"/>
    <dgm:cxn modelId="{A7E1956F-C612-43B7-B96A-8DC43DE7E8CC}" srcId="{DCC8D300-CA0B-40F7-AFF7-0CECAC572231}" destId="{E91F0111-851B-4119-BA61-F026B3F943FD}" srcOrd="1" destOrd="0" parTransId="{BDDF8E5E-E1E3-448B-9F94-8B5B479D5C5D}" sibTransId="{CBC439C2-C3F6-49D8-BD91-32701301138B}"/>
    <dgm:cxn modelId="{07FF6887-79C3-4B9B-AE55-9E272C535AB1}" type="presOf" srcId="{1D47491C-AACF-4C9F-98B9-1A0CF2ED5F21}" destId="{704D31D5-60D5-403E-AFB0-A3CA535B3834}" srcOrd="1" destOrd="0" presId="urn:microsoft.com/office/officeart/2005/8/layout/list1"/>
    <dgm:cxn modelId="{D2D12D5E-DBF8-4775-80F6-ACF0C65DF5A0}" type="presOf" srcId="{EC3777EA-C075-4318-B121-FD70A981FB74}" destId="{734EDA27-320E-4BE8-8913-5115D407E36A}" srcOrd="0" destOrd="0" presId="urn:microsoft.com/office/officeart/2005/8/layout/list1"/>
    <dgm:cxn modelId="{0055B2E5-D86E-48BB-A4EA-AEBB3ABB6DB6}" type="presOf" srcId="{2620FB4A-8FDE-48FB-A089-CCAEBBC9009D}" destId="{1D99322C-26B8-4010-B5D1-877F225B46DB}" srcOrd="0" destOrd="0" presId="urn:microsoft.com/office/officeart/2005/8/layout/list1"/>
    <dgm:cxn modelId="{CEECA397-2979-4FE2-A84E-B42F001B40F1}" type="presOf" srcId="{E91F0111-851B-4119-BA61-F026B3F943FD}" destId="{934C76B1-22EF-43A2-A4C3-4AEAA789829C}" srcOrd="1" destOrd="0" presId="urn:microsoft.com/office/officeart/2005/8/layout/list1"/>
    <dgm:cxn modelId="{DD415313-AFC2-4B00-9529-5CC9501CD70E}" srcId="{1D47491C-AACF-4C9F-98B9-1A0CF2ED5F21}" destId="{2620FB4A-8FDE-48FB-A089-CCAEBBC9009D}" srcOrd="0" destOrd="0" parTransId="{EE80161A-ED85-4B31-8E38-1C834EB58B96}" sibTransId="{DE099543-63A0-42AC-AB9C-9117B009F472}"/>
    <dgm:cxn modelId="{B980F22F-AD01-41F7-8352-BAFE57045932}" srcId="{E91F0111-851B-4119-BA61-F026B3F943FD}" destId="{AE212877-5405-41F8-A2DF-DAD3AC9CC385}" srcOrd="1" destOrd="0" parTransId="{234F0C5A-598F-4AF4-AEA3-3D57252CD33E}" sibTransId="{00729582-A833-4094-8F34-3D22AA4874E5}"/>
    <dgm:cxn modelId="{CCCF1421-78AD-4D72-AAB1-A95D520A11DD}" type="presOf" srcId="{DCC8D300-CA0B-40F7-AFF7-0CECAC572231}" destId="{1D7E1010-2B62-4CAF-A5E2-6AE8BF6902B1}" srcOrd="0" destOrd="0" presId="urn:microsoft.com/office/officeart/2005/8/layout/list1"/>
    <dgm:cxn modelId="{F7EE5882-FCB7-4BEC-BEA0-8D9A7C7271AB}" srcId="{DCC8D300-CA0B-40F7-AFF7-0CECAC572231}" destId="{1D47491C-AACF-4C9F-98B9-1A0CF2ED5F21}" srcOrd="0" destOrd="0" parTransId="{39FFBC0F-ADDE-496E-ACC1-12713B492F01}" sibTransId="{D4ADE3D5-C36B-451C-AA9E-1D8315AA3091}"/>
    <dgm:cxn modelId="{1E863259-DBC1-4A3E-8E34-279BB0BFDAEC}" type="presParOf" srcId="{1D7E1010-2B62-4CAF-A5E2-6AE8BF6902B1}" destId="{FE20B944-9CA4-4502-8E7C-835D55E62C9A}" srcOrd="0" destOrd="0" presId="urn:microsoft.com/office/officeart/2005/8/layout/list1"/>
    <dgm:cxn modelId="{0EAAAEAD-5DF7-41A9-8488-AFAE2C7D6DA6}" type="presParOf" srcId="{FE20B944-9CA4-4502-8E7C-835D55E62C9A}" destId="{661C32E5-0522-4585-8F34-3E7BAFB3E84A}" srcOrd="0" destOrd="0" presId="urn:microsoft.com/office/officeart/2005/8/layout/list1"/>
    <dgm:cxn modelId="{A39EF9B6-CB3F-444D-B9E9-B7B271060E43}" type="presParOf" srcId="{FE20B944-9CA4-4502-8E7C-835D55E62C9A}" destId="{704D31D5-60D5-403E-AFB0-A3CA535B3834}" srcOrd="1" destOrd="0" presId="urn:microsoft.com/office/officeart/2005/8/layout/list1"/>
    <dgm:cxn modelId="{ACF055A0-E8D7-49CD-A6BE-6B9C77AF5614}" type="presParOf" srcId="{1D7E1010-2B62-4CAF-A5E2-6AE8BF6902B1}" destId="{0FB2C213-111F-42CA-B1CC-2B555480E4AD}" srcOrd="1" destOrd="0" presId="urn:microsoft.com/office/officeart/2005/8/layout/list1"/>
    <dgm:cxn modelId="{64D06D0C-42DF-4AEC-B56E-58F190AD855D}" type="presParOf" srcId="{1D7E1010-2B62-4CAF-A5E2-6AE8BF6902B1}" destId="{1D99322C-26B8-4010-B5D1-877F225B46DB}" srcOrd="2" destOrd="0" presId="urn:microsoft.com/office/officeart/2005/8/layout/list1"/>
    <dgm:cxn modelId="{5E8ACA5C-64C7-4B9E-B9FF-7D21731F202B}" type="presParOf" srcId="{1D7E1010-2B62-4CAF-A5E2-6AE8BF6902B1}" destId="{C97EC1BF-C807-41B0-9694-F69BCE4C4DEC}" srcOrd="3" destOrd="0" presId="urn:microsoft.com/office/officeart/2005/8/layout/list1"/>
    <dgm:cxn modelId="{ACF8327C-83BF-4496-B6A9-EE5466EE6BE8}" type="presParOf" srcId="{1D7E1010-2B62-4CAF-A5E2-6AE8BF6902B1}" destId="{CAF7D32B-5F7C-4233-9DEE-D8F43E684A39}" srcOrd="4" destOrd="0" presId="urn:microsoft.com/office/officeart/2005/8/layout/list1"/>
    <dgm:cxn modelId="{AC7A8927-3DAD-41D0-B64D-3FBCBF752B5A}" type="presParOf" srcId="{CAF7D32B-5F7C-4233-9DEE-D8F43E684A39}" destId="{FF600F54-3592-4AAD-B554-15140530430F}" srcOrd="0" destOrd="0" presId="urn:microsoft.com/office/officeart/2005/8/layout/list1"/>
    <dgm:cxn modelId="{4BEEBCDE-31C2-4393-BDBB-8E2F7BAA06B6}" type="presParOf" srcId="{CAF7D32B-5F7C-4233-9DEE-D8F43E684A39}" destId="{934C76B1-22EF-43A2-A4C3-4AEAA789829C}" srcOrd="1" destOrd="0" presId="urn:microsoft.com/office/officeart/2005/8/layout/list1"/>
    <dgm:cxn modelId="{DE4E2B66-7CA3-4091-9B84-E2B301D0D940}" type="presParOf" srcId="{1D7E1010-2B62-4CAF-A5E2-6AE8BF6902B1}" destId="{51FF5487-F2DE-4408-A70C-CFB5A99E2F5E}" srcOrd="5" destOrd="0" presId="urn:microsoft.com/office/officeart/2005/8/layout/list1"/>
    <dgm:cxn modelId="{319DBE68-AEE5-4F9F-BF10-2C464D74B5CB}" type="presParOf" srcId="{1D7E1010-2B62-4CAF-A5E2-6AE8BF6902B1}" destId="{734EDA27-320E-4BE8-8913-5115D407E36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D1A5EC-4E0A-479C-8711-CA2EE48030DE}" type="doc">
      <dgm:prSet loTypeId="urn:microsoft.com/office/officeart/2005/8/layout/hList1" loCatId="list" qsTypeId="urn:microsoft.com/office/officeart/2005/8/quickstyle/simple3" qsCatId="simple" csTypeId="urn:microsoft.com/office/officeart/2005/8/colors/colorful5" csCatId="colorful" phldr="1"/>
      <dgm:spPr/>
      <dgm:t>
        <a:bodyPr/>
        <a:lstStyle/>
        <a:p>
          <a:endParaRPr lang="zh-HK" altLang="en-US"/>
        </a:p>
      </dgm:t>
    </dgm:pt>
    <dgm:pt modelId="{1E7AB736-5241-40CD-A30F-557409EEE696}">
      <dgm:prSet/>
      <dgm:spPr/>
      <dgm:t>
        <a:bodyPr/>
        <a:lstStyle/>
        <a:p>
          <a:pPr rtl="0"/>
          <a:r>
            <a:rPr lang="zh-TW" b="0" dirty="0"/>
            <a:t>非應用學習選修科目數目上限</a:t>
          </a:r>
          <a:endParaRPr lang="zh-HK" b="0" dirty="0"/>
        </a:p>
      </dgm:t>
    </dgm:pt>
    <dgm:pt modelId="{4BC5C7B2-C34E-4151-A8A4-07406B936D4E}" type="parTrans" cxnId="{FC093F84-8A01-4428-9C7E-B598AE90DDDF}">
      <dgm:prSet/>
      <dgm:spPr/>
      <dgm:t>
        <a:bodyPr/>
        <a:lstStyle/>
        <a:p>
          <a:endParaRPr lang="zh-HK" altLang="en-US"/>
        </a:p>
      </dgm:t>
    </dgm:pt>
    <dgm:pt modelId="{F6E574BF-1647-4693-8B88-3C7F783D8DBF}" type="sibTrans" cxnId="{FC093F84-8A01-4428-9C7E-B598AE90DDDF}">
      <dgm:prSet/>
      <dgm:spPr/>
      <dgm:t>
        <a:bodyPr/>
        <a:lstStyle/>
        <a:p>
          <a:endParaRPr lang="zh-HK" altLang="en-US"/>
        </a:p>
      </dgm:t>
    </dgm:pt>
    <dgm:pt modelId="{E0FB2EB1-B986-497B-9D0B-357BA8FAB034}">
      <dgm:prSet/>
      <dgm:spPr/>
      <dgm:t>
        <a:bodyPr/>
        <a:lstStyle/>
        <a:p>
          <a:pPr rtl="0"/>
          <a:r>
            <a:rPr lang="zh-TW" b="0" dirty="0"/>
            <a:t>應用學習課程</a:t>
          </a:r>
          <a:endParaRPr lang="zh-HK" b="0" dirty="0"/>
        </a:p>
      </dgm:t>
    </dgm:pt>
    <dgm:pt modelId="{86DBC271-5608-4BA7-BF14-10AE343BF51D}" type="parTrans" cxnId="{9A0EF4F5-2931-491E-A2D0-141BC9C71BDE}">
      <dgm:prSet/>
      <dgm:spPr/>
      <dgm:t>
        <a:bodyPr/>
        <a:lstStyle/>
        <a:p>
          <a:endParaRPr lang="zh-HK" altLang="en-US"/>
        </a:p>
      </dgm:t>
    </dgm:pt>
    <dgm:pt modelId="{91E9E0F3-F13D-4AA2-9BAE-B2178067CB88}" type="sibTrans" cxnId="{9A0EF4F5-2931-491E-A2D0-141BC9C71BDE}">
      <dgm:prSet/>
      <dgm:spPr/>
      <dgm:t>
        <a:bodyPr/>
        <a:lstStyle/>
        <a:p>
          <a:endParaRPr lang="zh-HK" altLang="en-US"/>
        </a:p>
      </dgm:t>
    </dgm:pt>
    <dgm:pt modelId="{FF02AFF9-A9E6-4AE6-8523-9C6A885FB8C2}">
      <dgm:prSet/>
      <dgm:spPr/>
      <dgm:t>
        <a:bodyPr/>
        <a:lstStyle/>
        <a:p>
          <a:pPr rtl="0"/>
          <a:r>
            <a:rPr lang="zh-TW" b="0" dirty="0"/>
            <a:t>遞交模式一學生報名及優先次序的限期</a:t>
          </a:r>
          <a:endParaRPr lang="zh-HK" b="0" dirty="0"/>
        </a:p>
      </dgm:t>
    </dgm:pt>
    <dgm:pt modelId="{F5ED1AC9-B96B-4B4A-A9F6-3423C95CCD14}" type="parTrans" cxnId="{0AE5EB99-29FE-4D8D-9943-A8379D718512}">
      <dgm:prSet/>
      <dgm:spPr/>
      <dgm:t>
        <a:bodyPr/>
        <a:lstStyle/>
        <a:p>
          <a:endParaRPr lang="zh-HK" altLang="en-US"/>
        </a:p>
      </dgm:t>
    </dgm:pt>
    <dgm:pt modelId="{D6C3DC3F-68C1-4D92-B35B-D9F7C76FC523}" type="sibTrans" cxnId="{0AE5EB99-29FE-4D8D-9943-A8379D718512}">
      <dgm:prSet/>
      <dgm:spPr/>
      <dgm:t>
        <a:bodyPr/>
        <a:lstStyle/>
        <a:p>
          <a:endParaRPr lang="zh-HK" altLang="en-US"/>
        </a:p>
      </dgm:t>
    </dgm:pt>
    <dgm:pt modelId="{BB991918-BD6C-4C91-8752-1FF611DA9713}">
      <dgm:prSet/>
      <dgm:spPr/>
      <dgm:t>
        <a:bodyPr/>
        <a:lstStyle/>
        <a:p>
          <a:pPr rtl="0"/>
          <a:r>
            <a:rPr lang="zh-TW" b="0" dirty="0"/>
            <a:t>遞交模式二學校報名的限期</a:t>
          </a:r>
          <a:endParaRPr lang="zh-HK" b="0" dirty="0"/>
        </a:p>
      </dgm:t>
    </dgm:pt>
    <dgm:pt modelId="{F21921A9-34AF-47FD-A748-5944157CA1DC}" type="parTrans" cxnId="{13AEDF64-5ED3-4E6F-B701-14CFA44B0CE3}">
      <dgm:prSet/>
      <dgm:spPr/>
      <dgm:t>
        <a:bodyPr/>
        <a:lstStyle/>
        <a:p>
          <a:endParaRPr lang="zh-HK" altLang="en-US"/>
        </a:p>
      </dgm:t>
    </dgm:pt>
    <dgm:pt modelId="{85E993D9-70EF-4E79-9F6B-0B5B2903B1D3}" type="sibTrans" cxnId="{13AEDF64-5ED3-4E6F-B701-14CFA44B0CE3}">
      <dgm:prSet/>
      <dgm:spPr/>
      <dgm:t>
        <a:bodyPr/>
        <a:lstStyle/>
        <a:p>
          <a:endParaRPr lang="zh-HK" altLang="en-US"/>
        </a:p>
      </dgm:t>
    </dgm:pt>
    <dgm:pt modelId="{9454EEF1-3502-4033-AD48-89CE999A42BB}">
      <dgm:prSet/>
      <dgm:spPr/>
      <dgm:t>
        <a:bodyPr/>
        <a:lstStyle/>
        <a:p>
          <a:pPr rtl="0"/>
          <a:r>
            <a:rPr lang="zh-TW" b="0" dirty="0"/>
            <a:t>遞交學生退修的限期</a:t>
          </a:r>
          <a:endParaRPr lang="zh-HK" b="0" dirty="0"/>
        </a:p>
      </dgm:t>
    </dgm:pt>
    <dgm:pt modelId="{298F2181-4C65-43E5-B3F6-DF32C081C7A8}" type="parTrans" cxnId="{C5CC6DAE-A4B5-47EB-8E7D-3926633A4C35}">
      <dgm:prSet/>
      <dgm:spPr/>
      <dgm:t>
        <a:bodyPr/>
        <a:lstStyle/>
        <a:p>
          <a:endParaRPr lang="zh-HK" altLang="en-US"/>
        </a:p>
      </dgm:t>
    </dgm:pt>
    <dgm:pt modelId="{5208D1DC-9332-4304-9B5B-F7623D8838A3}" type="sibTrans" cxnId="{C5CC6DAE-A4B5-47EB-8E7D-3926633A4C35}">
      <dgm:prSet/>
      <dgm:spPr/>
      <dgm:t>
        <a:bodyPr/>
        <a:lstStyle/>
        <a:p>
          <a:endParaRPr lang="zh-HK" altLang="en-US"/>
        </a:p>
      </dgm:t>
    </dgm:pt>
    <dgm:pt modelId="{655D6A4C-989A-4EF6-87C5-9E5294879257}">
      <dgm:prSet/>
      <dgm:spPr/>
      <dgm:t>
        <a:bodyPr/>
        <a:lstStyle/>
        <a:p>
          <a:pPr rtl="0"/>
          <a:r>
            <a:rPr lang="zh-TW" b="0" dirty="0"/>
            <a:t>不能同時選修的科目組合</a:t>
          </a:r>
          <a:endParaRPr lang="zh-HK" b="0" dirty="0"/>
        </a:p>
      </dgm:t>
    </dgm:pt>
    <dgm:pt modelId="{4FF73669-DE07-4429-B014-B7848EBF191F}" type="parTrans" cxnId="{F5832352-C56A-40F6-93AB-B7FA22D386DE}">
      <dgm:prSet/>
      <dgm:spPr/>
      <dgm:t>
        <a:bodyPr/>
        <a:lstStyle/>
        <a:p>
          <a:endParaRPr lang="zh-HK" altLang="en-US"/>
        </a:p>
      </dgm:t>
    </dgm:pt>
    <dgm:pt modelId="{A4D84F03-02ED-4F4E-B423-111922F445DF}" type="sibTrans" cxnId="{F5832352-C56A-40F6-93AB-B7FA22D386DE}">
      <dgm:prSet/>
      <dgm:spPr/>
      <dgm:t>
        <a:bodyPr/>
        <a:lstStyle/>
        <a:p>
          <a:endParaRPr lang="zh-HK" altLang="en-US"/>
        </a:p>
      </dgm:t>
    </dgm:pt>
    <dgm:pt modelId="{69F800E8-0C7C-4AE8-A6F5-2BBB7BA201E3}">
      <dgm:prSet/>
      <dgm:spPr/>
      <dgm:t>
        <a:bodyPr/>
        <a:lstStyle/>
        <a:p>
          <a:pPr rtl="0"/>
          <a:r>
            <a:rPr lang="zh-TW" b="0" dirty="0"/>
            <a:t>應用學習課程提供機構</a:t>
          </a:r>
          <a:endParaRPr lang="zh-HK" b="0" dirty="0"/>
        </a:p>
      </dgm:t>
    </dgm:pt>
    <dgm:pt modelId="{C30412B8-C619-4CDB-8FD7-BAFE58D96AE0}" type="parTrans" cxnId="{3C0F047A-6B9E-46CC-B5FA-CA677FD7DF47}">
      <dgm:prSet/>
      <dgm:spPr/>
      <dgm:t>
        <a:bodyPr/>
        <a:lstStyle/>
        <a:p>
          <a:endParaRPr lang="zh-HK" altLang="en-US"/>
        </a:p>
      </dgm:t>
    </dgm:pt>
    <dgm:pt modelId="{11AC6CF8-5ECD-447C-9A14-1B892F272C87}" type="sibTrans" cxnId="{3C0F047A-6B9E-46CC-B5FA-CA677FD7DF47}">
      <dgm:prSet/>
      <dgm:spPr/>
      <dgm:t>
        <a:bodyPr/>
        <a:lstStyle/>
        <a:p>
          <a:endParaRPr lang="zh-HK" altLang="en-US"/>
        </a:p>
      </dgm:t>
    </dgm:pt>
    <dgm:pt modelId="{D7843A88-EEFA-426C-8726-29B9E10830EE}">
      <dgm:prSet/>
      <dgm:spPr/>
      <dgm:t>
        <a:bodyPr/>
        <a:lstStyle/>
        <a:p>
          <a:pPr rtl="0"/>
          <a:r>
            <a:rPr lang="zh-TW" altLang="zh-HK" b="1" dirty="0"/>
            <a:t>「應用學習參數檔案」載有控制每個</a:t>
          </a:r>
          <a:r>
            <a:rPr lang="zh-TW" altLang="en-US" b="1" dirty="0"/>
            <a:t>年度</a:t>
          </a:r>
          <a:r>
            <a:rPr lang="zh-TW" altLang="zh-HK" b="1" dirty="0"/>
            <a:t>的資料</a:t>
          </a:r>
          <a:endParaRPr lang="zh-HK" b="1" dirty="0"/>
        </a:p>
      </dgm:t>
    </dgm:pt>
    <dgm:pt modelId="{047684DE-F26A-450F-8334-D5E61AE8C646}" type="parTrans" cxnId="{8AEA4625-CF9B-4ECC-80DD-49CC71D19110}">
      <dgm:prSet/>
      <dgm:spPr/>
      <dgm:t>
        <a:bodyPr/>
        <a:lstStyle/>
        <a:p>
          <a:endParaRPr lang="zh-HK" altLang="en-US"/>
        </a:p>
      </dgm:t>
    </dgm:pt>
    <dgm:pt modelId="{6830DE92-ACAC-43E8-BC1B-8F5FDC9B23F1}" type="sibTrans" cxnId="{8AEA4625-CF9B-4ECC-80DD-49CC71D19110}">
      <dgm:prSet/>
      <dgm:spPr/>
      <dgm:t>
        <a:bodyPr/>
        <a:lstStyle/>
        <a:p>
          <a:endParaRPr lang="zh-HK" altLang="en-US"/>
        </a:p>
      </dgm:t>
    </dgm:pt>
    <dgm:pt modelId="{116CD3B8-04B0-476C-9ED8-04B2AE309F91}">
      <dgm:prSet/>
      <dgm:spPr/>
      <dgm:t>
        <a:bodyPr/>
        <a:lstStyle/>
        <a:p>
          <a:pPr rtl="0"/>
          <a:r>
            <a:rPr lang="zh-TW" b="0" dirty="0"/>
            <a:t>報讀應用學習課程的學生級別</a:t>
          </a:r>
          <a:endParaRPr lang="zh-HK" b="0" dirty="0"/>
        </a:p>
      </dgm:t>
    </dgm:pt>
    <dgm:pt modelId="{FF4B4D3C-92C4-4961-A727-762CC17E4595}" type="parTrans" cxnId="{94B1803B-3C1D-4FD1-B851-EA2255032952}">
      <dgm:prSet/>
      <dgm:spPr/>
      <dgm:t>
        <a:bodyPr/>
        <a:lstStyle/>
        <a:p>
          <a:endParaRPr lang="zh-TW" altLang="en-US"/>
        </a:p>
      </dgm:t>
    </dgm:pt>
    <dgm:pt modelId="{8C73335D-B93D-4C0A-8854-8E81CE7A0DF7}" type="sibTrans" cxnId="{94B1803B-3C1D-4FD1-B851-EA2255032952}">
      <dgm:prSet/>
      <dgm:spPr/>
      <dgm:t>
        <a:bodyPr/>
        <a:lstStyle/>
        <a:p>
          <a:endParaRPr lang="zh-TW" altLang="en-US"/>
        </a:p>
      </dgm:t>
    </dgm:pt>
    <dgm:pt modelId="{78C6396F-81A0-47C4-8292-6DA8B7BFFD04}">
      <dgm:prSet/>
      <dgm:spPr/>
      <dgm:t>
        <a:bodyPr/>
        <a:lstStyle/>
        <a:p>
          <a:pPr rtl="0"/>
          <a:r>
            <a:rPr lang="zh-TW" altLang="en-US" b="0" dirty="0">
              <a:solidFill>
                <a:schemeClr val="tx1"/>
              </a:solidFill>
            </a:rPr>
            <a:t>學生</a:t>
          </a:r>
          <a:r>
            <a:rPr lang="zh-TW" b="0" dirty="0">
              <a:solidFill>
                <a:schemeClr val="tx1"/>
              </a:solidFill>
            </a:rPr>
            <a:t>報讀課程數目</a:t>
          </a:r>
          <a:r>
            <a:rPr lang="zh-TW" altLang="en-US" b="0" dirty="0">
              <a:solidFill>
                <a:schemeClr val="tx1"/>
              </a:solidFill>
            </a:rPr>
            <a:t>上限另載於新的「限額</a:t>
          </a:r>
          <a:r>
            <a:rPr lang="zh-TW" altLang="zh-HK" b="0" dirty="0">
              <a:solidFill>
                <a:schemeClr val="tx1"/>
              </a:solidFill>
            </a:rPr>
            <a:t>參數</a:t>
          </a:r>
          <a:r>
            <a:rPr lang="zh-TW" altLang="en-US" b="0" dirty="0">
              <a:solidFill>
                <a:schemeClr val="tx1"/>
              </a:solidFill>
            </a:rPr>
            <a:t>」內 </a:t>
          </a:r>
          <a:r>
            <a:rPr lang="en-US" altLang="zh-TW" b="0" dirty="0">
              <a:solidFill>
                <a:schemeClr val="tx1"/>
              </a:solidFill>
            </a:rPr>
            <a:t>(</a:t>
          </a:r>
          <a:r>
            <a:rPr lang="zh-TW" altLang="en-US" b="0" dirty="0">
              <a:solidFill>
                <a:schemeClr val="tx1"/>
              </a:solidFill>
            </a:rPr>
            <a:t>自動匯入</a:t>
          </a:r>
          <a:r>
            <a:rPr lang="en-US" altLang="zh-TW" b="0" dirty="0">
              <a:solidFill>
                <a:schemeClr val="tx1"/>
              </a:solidFill>
            </a:rPr>
            <a:t>)</a:t>
          </a:r>
          <a:endParaRPr lang="zh-HK" b="0" dirty="0">
            <a:solidFill>
              <a:schemeClr val="tx1"/>
            </a:solidFill>
          </a:endParaRPr>
        </a:p>
      </dgm:t>
    </dgm:pt>
    <dgm:pt modelId="{3B827A35-E966-4FBB-99AB-2DFE568D2368}" type="parTrans" cxnId="{B546C615-05FE-42FF-8CF1-69ABDBD3E48C}">
      <dgm:prSet/>
      <dgm:spPr/>
      <dgm:t>
        <a:bodyPr/>
        <a:lstStyle/>
        <a:p>
          <a:endParaRPr lang="zh-TW" altLang="en-US"/>
        </a:p>
      </dgm:t>
    </dgm:pt>
    <dgm:pt modelId="{7CB75793-5B2F-4DE8-B6C7-3AD2B2362D6E}" type="sibTrans" cxnId="{B546C615-05FE-42FF-8CF1-69ABDBD3E48C}">
      <dgm:prSet/>
      <dgm:spPr/>
      <dgm:t>
        <a:bodyPr/>
        <a:lstStyle/>
        <a:p>
          <a:endParaRPr lang="zh-TW" altLang="en-US"/>
        </a:p>
      </dgm:t>
    </dgm:pt>
    <dgm:pt modelId="{8FF7AE95-7B0F-4A55-B167-2C9F45ABB2D6}" type="pres">
      <dgm:prSet presAssocID="{2DD1A5EC-4E0A-479C-8711-CA2EE48030DE}" presName="Name0" presStyleCnt="0">
        <dgm:presLayoutVars>
          <dgm:dir/>
          <dgm:animLvl val="lvl"/>
          <dgm:resizeHandles val="exact"/>
        </dgm:presLayoutVars>
      </dgm:prSet>
      <dgm:spPr/>
      <dgm:t>
        <a:bodyPr/>
        <a:lstStyle/>
        <a:p>
          <a:endParaRPr lang="zh-TW" altLang="en-US"/>
        </a:p>
      </dgm:t>
    </dgm:pt>
    <dgm:pt modelId="{8D77FAB5-709E-4D7D-89C1-22C281D67408}" type="pres">
      <dgm:prSet presAssocID="{D7843A88-EEFA-426C-8726-29B9E10830EE}" presName="composite" presStyleCnt="0"/>
      <dgm:spPr/>
    </dgm:pt>
    <dgm:pt modelId="{93154738-88E9-497C-8674-CBBFCFA6D373}" type="pres">
      <dgm:prSet presAssocID="{D7843A88-EEFA-426C-8726-29B9E10830EE}" presName="parTx" presStyleLbl="alignNode1" presStyleIdx="0" presStyleCnt="1">
        <dgm:presLayoutVars>
          <dgm:chMax val="0"/>
          <dgm:chPref val="0"/>
          <dgm:bulletEnabled val="1"/>
        </dgm:presLayoutVars>
      </dgm:prSet>
      <dgm:spPr/>
      <dgm:t>
        <a:bodyPr/>
        <a:lstStyle/>
        <a:p>
          <a:endParaRPr lang="zh-TW" altLang="en-US"/>
        </a:p>
      </dgm:t>
    </dgm:pt>
    <dgm:pt modelId="{252BE603-48D9-4ACB-B347-4C267475196C}" type="pres">
      <dgm:prSet presAssocID="{D7843A88-EEFA-426C-8726-29B9E10830EE}" presName="desTx" presStyleLbl="alignAccFollowNode1" presStyleIdx="0" presStyleCnt="1" custLinFactNeighborX="-10089" custLinFactNeighborY="428">
        <dgm:presLayoutVars>
          <dgm:bulletEnabled val="1"/>
        </dgm:presLayoutVars>
      </dgm:prSet>
      <dgm:spPr/>
      <dgm:t>
        <a:bodyPr/>
        <a:lstStyle/>
        <a:p>
          <a:endParaRPr lang="zh-TW" altLang="en-US"/>
        </a:p>
      </dgm:t>
    </dgm:pt>
  </dgm:ptLst>
  <dgm:cxnLst>
    <dgm:cxn modelId="{9A0EF4F5-2931-491E-A2D0-141BC9C71BDE}" srcId="{D7843A88-EEFA-426C-8726-29B9E10830EE}" destId="{E0FB2EB1-B986-497B-9D0B-357BA8FAB034}" srcOrd="1" destOrd="0" parTransId="{86DBC271-5608-4BA7-BF14-10AE343BF51D}" sibTransId="{91E9E0F3-F13D-4AA2-9BAE-B2178067CB88}"/>
    <dgm:cxn modelId="{0AE5EB99-29FE-4D8D-9943-A8379D718512}" srcId="{D7843A88-EEFA-426C-8726-29B9E10830EE}" destId="{FF02AFF9-A9E6-4AE6-8523-9C6A885FB8C2}" srcOrd="2" destOrd="0" parTransId="{F5ED1AC9-B96B-4B4A-A9F6-3423C95CCD14}" sibTransId="{D6C3DC3F-68C1-4D92-B35B-D9F7C76FC523}"/>
    <dgm:cxn modelId="{FC093F84-8A01-4428-9C7E-B598AE90DDDF}" srcId="{D7843A88-EEFA-426C-8726-29B9E10830EE}" destId="{1E7AB736-5241-40CD-A30F-557409EEE696}" srcOrd="6" destOrd="0" parTransId="{4BC5C7B2-C34E-4151-A8A4-07406B936D4E}" sibTransId="{F6E574BF-1647-4693-8B88-3C7F783D8DBF}"/>
    <dgm:cxn modelId="{B546C615-05FE-42FF-8CF1-69ABDBD3E48C}" srcId="{D7843A88-EEFA-426C-8726-29B9E10830EE}" destId="{78C6396F-81A0-47C4-8292-6DA8B7BFFD04}" srcOrd="8" destOrd="0" parTransId="{3B827A35-E966-4FBB-99AB-2DFE568D2368}" sibTransId="{7CB75793-5B2F-4DE8-B6C7-3AD2B2362D6E}"/>
    <dgm:cxn modelId="{D4391A19-6ED2-4F19-9218-BA6BBA9D5808}" type="presOf" srcId="{E0FB2EB1-B986-497B-9D0B-357BA8FAB034}" destId="{252BE603-48D9-4ACB-B347-4C267475196C}" srcOrd="0" destOrd="1" presId="urn:microsoft.com/office/officeart/2005/8/layout/hList1"/>
    <dgm:cxn modelId="{C5CC6DAE-A4B5-47EB-8E7D-3926633A4C35}" srcId="{D7843A88-EEFA-426C-8726-29B9E10830EE}" destId="{9454EEF1-3502-4033-AD48-89CE999A42BB}" srcOrd="4" destOrd="0" parTransId="{298F2181-4C65-43E5-B3F6-DF32C081C7A8}" sibTransId="{5208D1DC-9332-4304-9B5B-F7623D8838A3}"/>
    <dgm:cxn modelId="{94B1803B-3C1D-4FD1-B851-EA2255032952}" srcId="{D7843A88-EEFA-426C-8726-29B9E10830EE}" destId="{116CD3B8-04B0-476C-9ED8-04B2AE309F91}" srcOrd="5" destOrd="0" parTransId="{FF4B4D3C-92C4-4961-A727-762CC17E4595}" sibTransId="{8C73335D-B93D-4C0A-8854-8E81CE7A0DF7}"/>
    <dgm:cxn modelId="{D755F7A9-21A3-4973-B1B8-08164439AE51}" type="presOf" srcId="{BB991918-BD6C-4C91-8752-1FF611DA9713}" destId="{252BE603-48D9-4ACB-B347-4C267475196C}" srcOrd="0" destOrd="3" presId="urn:microsoft.com/office/officeart/2005/8/layout/hList1"/>
    <dgm:cxn modelId="{477FCD3D-47B7-426D-83CC-8ADCD6D11E20}" type="presOf" srcId="{69F800E8-0C7C-4AE8-A6F5-2BBB7BA201E3}" destId="{252BE603-48D9-4ACB-B347-4C267475196C}" srcOrd="0" destOrd="0" presId="urn:microsoft.com/office/officeart/2005/8/layout/hList1"/>
    <dgm:cxn modelId="{546A9562-5B83-4103-8F9A-AA9ACFF2A600}" type="presOf" srcId="{78C6396F-81A0-47C4-8292-6DA8B7BFFD04}" destId="{252BE603-48D9-4ACB-B347-4C267475196C}" srcOrd="0" destOrd="8" presId="urn:microsoft.com/office/officeart/2005/8/layout/hList1"/>
    <dgm:cxn modelId="{2F9D6716-5B21-49E6-9B68-ED04AAFDE3F8}" type="presOf" srcId="{116CD3B8-04B0-476C-9ED8-04B2AE309F91}" destId="{252BE603-48D9-4ACB-B347-4C267475196C}" srcOrd="0" destOrd="5" presId="urn:microsoft.com/office/officeart/2005/8/layout/hList1"/>
    <dgm:cxn modelId="{13AEDF64-5ED3-4E6F-B701-14CFA44B0CE3}" srcId="{D7843A88-EEFA-426C-8726-29B9E10830EE}" destId="{BB991918-BD6C-4C91-8752-1FF611DA9713}" srcOrd="3" destOrd="0" parTransId="{F21921A9-34AF-47FD-A748-5944157CA1DC}" sibTransId="{85E993D9-70EF-4E79-9F6B-0B5B2903B1D3}"/>
    <dgm:cxn modelId="{FF9F3270-E650-44BB-8148-CE9B2B4704FB}" type="presOf" srcId="{2DD1A5EC-4E0A-479C-8711-CA2EE48030DE}" destId="{8FF7AE95-7B0F-4A55-B167-2C9F45ABB2D6}" srcOrd="0" destOrd="0" presId="urn:microsoft.com/office/officeart/2005/8/layout/hList1"/>
    <dgm:cxn modelId="{BD109F20-6A31-4BA7-AF4B-B92BED64684C}" type="presOf" srcId="{9454EEF1-3502-4033-AD48-89CE999A42BB}" destId="{252BE603-48D9-4ACB-B347-4C267475196C}" srcOrd="0" destOrd="4" presId="urn:microsoft.com/office/officeart/2005/8/layout/hList1"/>
    <dgm:cxn modelId="{8AEA4625-CF9B-4ECC-80DD-49CC71D19110}" srcId="{2DD1A5EC-4E0A-479C-8711-CA2EE48030DE}" destId="{D7843A88-EEFA-426C-8726-29B9E10830EE}" srcOrd="0" destOrd="0" parTransId="{047684DE-F26A-450F-8334-D5E61AE8C646}" sibTransId="{6830DE92-ACAC-43E8-BC1B-8F5FDC9B23F1}"/>
    <dgm:cxn modelId="{CF00C05D-9A79-4F71-AA2E-1FB8E49044B2}" type="presOf" srcId="{D7843A88-EEFA-426C-8726-29B9E10830EE}" destId="{93154738-88E9-497C-8674-CBBFCFA6D373}" srcOrd="0" destOrd="0" presId="urn:microsoft.com/office/officeart/2005/8/layout/hList1"/>
    <dgm:cxn modelId="{93697AAD-B49B-4801-9BFA-351180368A5C}" type="presOf" srcId="{1E7AB736-5241-40CD-A30F-557409EEE696}" destId="{252BE603-48D9-4ACB-B347-4C267475196C}" srcOrd="0" destOrd="6" presId="urn:microsoft.com/office/officeart/2005/8/layout/hList1"/>
    <dgm:cxn modelId="{F5832352-C56A-40F6-93AB-B7FA22D386DE}" srcId="{D7843A88-EEFA-426C-8726-29B9E10830EE}" destId="{655D6A4C-989A-4EF6-87C5-9E5294879257}" srcOrd="7" destOrd="0" parTransId="{4FF73669-DE07-4429-B014-B7848EBF191F}" sibTransId="{A4D84F03-02ED-4F4E-B423-111922F445DF}"/>
    <dgm:cxn modelId="{3C0F047A-6B9E-46CC-B5FA-CA677FD7DF47}" srcId="{D7843A88-EEFA-426C-8726-29B9E10830EE}" destId="{69F800E8-0C7C-4AE8-A6F5-2BBB7BA201E3}" srcOrd="0" destOrd="0" parTransId="{C30412B8-C619-4CDB-8FD7-BAFE58D96AE0}" sibTransId="{11AC6CF8-5ECD-447C-9A14-1B892F272C87}"/>
    <dgm:cxn modelId="{69C2B09C-F82A-4906-A926-838FE069A939}" type="presOf" srcId="{FF02AFF9-A9E6-4AE6-8523-9C6A885FB8C2}" destId="{252BE603-48D9-4ACB-B347-4C267475196C}" srcOrd="0" destOrd="2" presId="urn:microsoft.com/office/officeart/2005/8/layout/hList1"/>
    <dgm:cxn modelId="{F93F64DA-6CB7-462A-8D7D-D4ABC853AFA0}" type="presOf" srcId="{655D6A4C-989A-4EF6-87C5-9E5294879257}" destId="{252BE603-48D9-4ACB-B347-4C267475196C}" srcOrd="0" destOrd="7" presId="urn:microsoft.com/office/officeart/2005/8/layout/hList1"/>
    <dgm:cxn modelId="{BF27701D-C1B3-4F8B-884C-0D26DEB6D8A9}" type="presParOf" srcId="{8FF7AE95-7B0F-4A55-B167-2C9F45ABB2D6}" destId="{8D77FAB5-709E-4D7D-89C1-22C281D67408}" srcOrd="0" destOrd="0" presId="urn:microsoft.com/office/officeart/2005/8/layout/hList1"/>
    <dgm:cxn modelId="{8CD8238F-4886-46EC-81D2-651E9462592D}" type="presParOf" srcId="{8D77FAB5-709E-4D7D-89C1-22C281D67408}" destId="{93154738-88E9-497C-8674-CBBFCFA6D373}" srcOrd="0" destOrd="0" presId="urn:microsoft.com/office/officeart/2005/8/layout/hList1"/>
    <dgm:cxn modelId="{3864B13A-740F-41DE-AD3A-60C857547782}" type="presParOf" srcId="{8D77FAB5-709E-4D7D-89C1-22C281D67408}" destId="{252BE603-48D9-4ACB-B347-4C267475196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E6679A-BF8A-412D-A608-6CDFD4DDA1A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HK" altLang="en-US"/>
        </a:p>
      </dgm:t>
    </dgm:pt>
    <dgm:pt modelId="{90128E2B-64DA-4123-9023-0FC9456183CA}">
      <dgm:prSet/>
      <dgm:spPr/>
      <dgm:t>
        <a:bodyPr/>
        <a:lstStyle/>
        <a:p>
          <a:pPr rtl="0"/>
          <a:r>
            <a:rPr lang="zh-TW" altLang="en-US" b="1" dirty="0"/>
            <a:t>一</a:t>
          </a:r>
          <a:r>
            <a:rPr lang="en-US" altLang="zh-TW" b="1" dirty="0"/>
            <a:t>. </a:t>
          </a:r>
          <a:r>
            <a:rPr lang="zh-TW" b="1" dirty="0"/>
            <a:t>處理學生退修</a:t>
          </a:r>
          <a:endParaRPr lang="zh-HK" dirty="0"/>
        </a:p>
      </dgm:t>
    </dgm:pt>
    <dgm:pt modelId="{A97F6334-B4EE-48FE-ABD7-467846B7D4F7}" type="parTrans" cxnId="{21B969AA-40B8-4D2B-8FA6-AC2F8206C2BC}">
      <dgm:prSet/>
      <dgm:spPr/>
      <dgm:t>
        <a:bodyPr/>
        <a:lstStyle/>
        <a:p>
          <a:endParaRPr lang="zh-HK" altLang="en-US"/>
        </a:p>
      </dgm:t>
    </dgm:pt>
    <dgm:pt modelId="{F4825AA4-12A6-44A1-A2DC-3CEEE7FA707C}" type="sibTrans" cxnId="{21B969AA-40B8-4D2B-8FA6-AC2F8206C2BC}">
      <dgm:prSet/>
      <dgm:spPr/>
      <dgm:t>
        <a:bodyPr/>
        <a:lstStyle/>
        <a:p>
          <a:endParaRPr lang="zh-HK" altLang="en-US"/>
        </a:p>
      </dgm:t>
    </dgm:pt>
    <dgm:pt modelId="{C136A577-9C1B-4DD6-B8E8-FB41FFD4CCAF}">
      <dgm:prSet/>
      <dgm:spPr/>
      <dgm:t>
        <a:bodyPr/>
        <a:lstStyle/>
        <a:p>
          <a:pPr rtl="0"/>
          <a:r>
            <a:rPr lang="zh-TW" altLang="en-US" b="1" dirty="0"/>
            <a:t>二</a:t>
          </a:r>
          <a:r>
            <a:rPr lang="en-US" altLang="zh-TW" b="1" dirty="0"/>
            <a:t>.</a:t>
          </a:r>
          <a:r>
            <a:rPr lang="zh-TW" altLang="en-US" b="1" dirty="0"/>
            <a:t> </a:t>
          </a:r>
          <a:r>
            <a:rPr lang="zh-TW" b="1" dirty="0"/>
            <a:t>更新學生資料</a:t>
          </a:r>
          <a:r>
            <a:rPr lang="en-US" altLang="zh-TW" b="1" dirty="0"/>
            <a:t> </a:t>
          </a:r>
          <a:endParaRPr lang="zh-HK" dirty="0"/>
        </a:p>
      </dgm:t>
    </dgm:pt>
    <dgm:pt modelId="{ACEDF366-16E6-4950-848E-B520F0B94EFB}" type="parTrans" cxnId="{4CE44E0F-2471-4E9D-8D8B-E6E0A7637FBC}">
      <dgm:prSet/>
      <dgm:spPr/>
      <dgm:t>
        <a:bodyPr/>
        <a:lstStyle/>
        <a:p>
          <a:endParaRPr lang="zh-HK" altLang="en-US"/>
        </a:p>
      </dgm:t>
    </dgm:pt>
    <dgm:pt modelId="{8F8BA085-430F-4560-9358-E2C63934E0EC}" type="sibTrans" cxnId="{4CE44E0F-2471-4E9D-8D8B-E6E0A7637FBC}">
      <dgm:prSet/>
      <dgm:spPr/>
      <dgm:t>
        <a:bodyPr/>
        <a:lstStyle/>
        <a:p>
          <a:endParaRPr lang="zh-HK" altLang="en-US"/>
        </a:p>
      </dgm:t>
    </dgm:pt>
    <dgm:pt modelId="{A870F325-18FF-4A2E-A39C-0AA8F7841284}">
      <dgm:prSet/>
      <dgm:spPr/>
      <dgm:t>
        <a:bodyPr/>
        <a:lstStyle/>
        <a:p>
          <a:pPr rtl="0"/>
          <a:r>
            <a:rPr lang="zh-TW" altLang="en-US" b="1" dirty="0"/>
            <a:t>三</a:t>
          </a:r>
          <a:r>
            <a:rPr lang="en-US" altLang="zh-TW" b="1" dirty="0"/>
            <a:t>. </a:t>
          </a:r>
          <a:r>
            <a:rPr lang="zh-TW" b="1" dirty="0"/>
            <a:t>處理學生離校</a:t>
          </a:r>
          <a:endParaRPr lang="zh-HK" dirty="0"/>
        </a:p>
      </dgm:t>
    </dgm:pt>
    <dgm:pt modelId="{4C4752DE-B3B5-4C0B-A60E-FB2C1FC25A23}" type="parTrans" cxnId="{A4BDE3C5-64DC-4BE8-A29C-CE2F3A9AB725}">
      <dgm:prSet/>
      <dgm:spPr/>
      <dgm:t>
        <a:bodyPr/>
        <a:lstStyle/>
        <a:p>
          <a:endParaRPr lang="zh-HK" altLang="en-US"/>
        </a:p>
      </dgm:t>
    </dgm:pt>
    <dgm:pt modelId="{6EE1D19E-5EC1-4047-837E-7BAEECD6FD4C}" type="sibTrans" cxnId="{A4BDE3C5-64DC-4BE8-A29C-CE2F3A9AB725}">
      <dgm:prSet/>
      <dgm:spPr/>
      <dgm:t>
        <a:bodyPr/>
        <a:lstStyle/>
        <a:p>
          <a:endParaRPr lang="zh-HK" altLang="en-US"/>
        </a:p>
      </dgm:t>
    </dgm:pt>
    <dgm:pt modelId="{B1C975FB-8481-4D86-A128-B56C7635EE6C}">
      <dgm:prSet/>
      <dgm:spPr/>
      <dgm:t>
        <a:bodyPr/>
        <a:lstStyle/>
        <a:p>
          <a:r>
            <a:rPr lang="zh-TW" altLang="en-US" b="1" dirty="0"/>
            <a:t>四</a:t>
          </a:r>
          <a:r>
            <a:rPr lang="en-US" altLang="zh-TW" b="1" dirty="0">
              <a:latin typeface="+mn-ea"/>
              <a:ea typeface="+mn-ea"/>
            </a:rPr>
            <a:t>. </a:t>
          </a:r>
          <a:r>
            <a:rPr lang="zh-TW" altLang="zh-HK" b="1" dirty="0">
              <a:latin typeface="+mn-ea"/>
              <a:ea typeface="+mn-ea"/>
            </a:rPr>
            <a:t>處理學生到校</a:t>
          </a:r>
          <a:endParaRPr lang="zh-TW" altLang="en-US" b="1" dirty="0">
            <a:latin typeface="+mn-ea"/>
            <a:ea typeface="+mn-ea"/>
          </a:endParaRPr>
        </a:p>
      </dgm:t>
    </dgm:pt>
    <dgm:pt modelId="{3D3F6FAA-9276-4A7D-A05A-9BB79E9CC971}" type="parTrans" cxnId="{7EC5B24C-4699-4043-931D-E4D07F5C2A70}">
      <dgm:prSet/>
      <dgm:spPr/>
    </dgm:pt>
    <dgm:pt modelId="{70FF97E4-EFD3-41B8-AFCF-084834895129}" type="sibTrans" cxnId="{7EC5B24C-4699-4043-931D-E4D07F5C2A70}">
      <dgm:prSet/>
      <dgm:spPr/>
    </dgm:pt>
    <dgm:pt modelId="{60543DAD-9EEC-454F-8D91-2F88D8D7521D}" type="pres">
      <dgm:prSet presAssocID="{0CE6679A-BF8A-412D-A608-6CDFD4DDA1AF}" presName="linear" presStyleCnt="0">
        <dgm:presLayoutVars>
          <dgm:animLvl val="lvl"/>
          <dgm:resizeHandles val="exact"/>
        </dgm:presLayoutVars>
      </dgm:prSet>
      <dgm:spPr/>
      <dgm:t>
        <a:bodyPr/>
        <a:lstStyle/>
        <a:p>
          <a:endParaRPr lang="zh-TW" altLang="en-US"/>
        </a:p>
      </dgm:t>
    </dgm:pt>
    <dgm:pt modelId="{CB0962A7-6C76-4B32-BD6F-0E188251FB76}" type="pres">
      <dgm:prSet presAssocID="{90128E2B-64DA-4123-9023-0FC9456183CA}" presName="parentText" presStyleLbl="node1" presStyleIdx="0" presStyleCnt="4">
        <dgm:presLayoutVars>
          <dgm:chMax val="0"/>
          <dgm:bulletEnabled val="1"/>
        </dgm:presLayoutVars>
      </dgm:prSet>
      <dgm:spPr/>
      <dgm:t>
        <a:bodyPr/>
        <a:lstStyle/>
        <a:p>
          <a:endParaRPr lang="zh-TW" altLang="en-US"/>
        </a:p>
      </dgm:t>
    </dgm:pt>
    <dgm:pt modelId="{5490E888-7AAE-4560-8033-D73268E7F22F}" type="pres">
      <dgm:prSet presAssocID="{F4825AA4-12A6-44A1-A2DC-3CEEE7FA707C}" presName="spacer" presStyleCnt="0"/>
      <dgm:spPr/>
    </dgm:pt>
    <dgm:pt modelId="{D113052A-1BF0-4576-AB5D-83FC3B8985D3}" type="pres">
      <dgm:prSet presAssocID="{C136A577-9C1B-4DD6-B8E8-FB41FFD4CCAF}" presName="parentText" presStyleLbl="node1" presStyleIdx="1" presStyleCnt="4">
        <dgm:presLayoutVars>
          <dgm:chMax val="0"/>
          <dgm:bulletEnabled val="1"/>
        </dgm:presLayoutVars>
      </dgm:prSet>
      <dgm:spPr/>
      <dgm:t>
        <a:bodyPr/>
        <a:lstStyle/>
        <a:p>
          <a:endParaRPr lang="zh-TW" altLang="en-US"/>
        </a:p>
      </dgm:t>
    </dgm:pt>
    <dgm:pt modelId="{9458959B-6C2C-4073-8D48-4C12BA593584}" type="pres">
      <dgm:prSet presAssocID="{8F8BA085-430F-4560-9358-E2C63934E0EC}" presName="spacer" presStyleCnt="0"/>
      <dgm:spPr/>
    </dgm:pt>
    <dgm:pt modelId="{39BFFB71-63B9-4D00-953F-0B28C250DF34}" type="pres">
      <dgm:prSet presAssocID="{A870F325-18FF-4A2E-A39C-0AA8F7841284}" presName="parentText" presStyleLbl="node1" presStyleIdx="2" presStyleCnt="4">
        <dgm:presLayoutVars>
          <dgm:chMax val="0"/>
          <dgm:bulletEnabled val="1"/>
        </dgm:presLayoutVars>
      </dgm:prSet>
      <dgm:spPr/>
      <dgm:t>
        <a:bodyPr/>
        <a:lstStyle/>
        <a:p>
          <a:endParaRPr lang="zh-TW" altLang="en-US"/>
        </a:p>
      </dgm:t>
    </dgm:pt>
    <dgm:pt modelId="{3ECE7209-595C-456A-9587-0BBB92E55C96}" type="pres">
      <dgm:prSet presAssocID="{6EE1D19E-5EC1-4047-837E-7BAEECD6FD4C}" presName="spacer" presStyleCnt="0"/>
      <dgm:spPr/>
    </dgm:pt>
    <dgm:pt modelId="{F202183E-1BA8-480A-B798-90C389005304}" type="pres">
      <dgm:prSet presAssocID="{B1C975FB-8481-4D86-A128-B56C7635EE6C}" presName="parentText" presStyleLbl="node1" presStyleIdx="3" presStyleCnt="4">
        <dgm:presLayoutVars>
          <dgm:chMax val="0"/>
          <dgm:bulletEnabled val="1"/>
        </dgm:presLayoutVars>
      </dgm:prSet>
      <dgm:spPr/>
      <dgm:t>
        <a:bodyPr/>
        <a:lstStyle/>
        <a:p>
          <a:endParaRPr lang="zh-TW" altLang="en-US"/>
        </a:p>
      </dgm:t>
    </dgm:pt>
  </dgm:ptLst>
  <dgm:cxnLst>
    <dgm:cxn modelId="{21B969AA-40B8-4D2B-8FA6-AC2F8206C2BC}" srcId="{0CE6679A-BF8A-412D-A608-6CDFD4DDA1AF}" destId="{90128E2B-64DA-4123-9023-0FC9456183CA}" srcOrd="0" destOrd="0" parTransId="{A97F6334-B4EE-48FE-ABD7-467846B7D4F7}" sibTransId="{F4825AA4-12A6-44A1-A2DC-3CEEE7FA707C}"/>
    <dgm:cxn modelId="{4CE44E0F-2471-4E9D-8D8B-E6E0A7637FBC}" srcId="{0CE6679A-BF8A-412D-A608-6CDFD4DDA1AF}" destId="{C136A577-9C1B-4DD6-B8E8-FB41FFD4CCAF}" srcOrd="1" destOrd="0" parTransId="{ACEDF366-16E6-4950-848E-B520F0B94EFB}" sibTransId="{8F8BA085-430F-4560-9358-E2C63934E0EC}"/>
    <dgm:cxn modelId="{8FB82D1A-B75A-498F-9D3C-32924EEAC899}" type="presOf" srcId="{0CE6679A-BF8A-412D-A608-6CDFD4DDA1AF}" destId="{60543DAD-9EEC-454F-8D91-2F88D8D7521D}" srcOrd="0" destOrd="0" presId="urn:microsoft.com/office/officeart/2005/8/layout/vList2"/>
    <dgm:cxn modelId="{23075E10-11F0-4A9C-8C6D-D010B4639BF7}" type="presOf" srcId="{A870F325-18FF-4A2E-A39C-0AA8F7841284}" destId="{39BFFB71-63B9-4D00-953F-0B28C250DF34}" srcOrd="0" destOrd="0" presId="urn:microsoft.com/office/officeart/2005/8/layout/vList2"/>
    <dgm:cxn modelId="{7EC5B24C-4699-4043-931D-E4D07F5C2A70}" srcId="{0CE6679A-BF8A-412D-A608-6CDFD4DDA1AF}" destId="{B1C975FB-8481-4D86-A128-B56C7635EE6C}" srcOrd="3" destOrd="0" parTransId="{3D3F6FAA-9276-4A7D-A05A-9BB79E9CC971}" sibTransId="{70FF97E4-EFD3-41B8-AFCF-084834895129}"/>
    <dgm:cxn modelId="{A4BDE3C5-64DC-4BE8-A29C-CE2F3A9AB725}" srcId="{0CE6679A-BF8A-412D-A608-6CDFD4DDA1AF}" destId="{A870F325-18FF-4A2E-A39C-0AA8F7841284}" srcOrd="2" destOrd="0" parTransId="{4C4752DE-B3B5-4C0B-A60E-FB2C1FC25A23}" sibTransId="{6EE1D19E-5EC1-4047-837E-7BAEECD6FD4C}"/>
    <dgm:cxn modelId="{2CB05064-FB7F-49E8-8649-C0E16C1CB544}" type="presOf" srcId="{B1C975FB-8481-4D86-A128-B56C7635EE6C}" destId="{F202183E-1BA8-480A-B798-90C389005304}" srcOrd="0" destOrd="0" presId="urn:microsoft.com/office/officeart/2005/8/layout/vList2"/>
    <dgm:cxn modelId="{B4A6FCE7-00C0-4E84-9E3C-3881D129EC39}" type="presOf" srcId="{C136A577-9C1B-4DD6-B8E8-FB41FFD4CCAF}" destId="{D113052A-1BF0-4576-AB5D-83FC3B8985D3}" srcOrd="0" destOrd="0" presId="urn:microsoft.com/office/officeart/2005/8/layout/vList2"/>
    <dgm:cxn modelId="{FB738F0A-1F57-40EE-BB75-48A07152CCDF}" type="presOf" srcId="{90128E2B-64DA-4123-9023-0FC9456183CA}" destId="{CB0962A7-6C76-4B32-BD6F-0E188251FB76}" srcOrd="0" destOrd="0" presId="urn:microsoft.com/office/officeart/2005/8/layout/vList2"/>
    <dgm:cxn modelId="{9C2818D9-07FB-4FFB-A935-029E9A07BC63}" type="presParOf" srcId="{60543DAD-9EEC-454F-8D91-2F88D8D7521D}" destId="{CB0962A7-6C76-4B32-BD6F-0E188251FB76}" srcOrd="0" destOrd="0" presId="urn:microsoft.com/office/officeart/2005/8/layout/vList2"/>
    <dgm:cxn modelId="{A23B8858-54C7-43C9-9D01-63667C27C11E}" type="presParOf" srcId="{60543DAD-9EEC-454F-8D91-2F88D8D7521D}" destId="{5490E888-7AAE-4560-8033-D73268E7F22F}" srcOrd="1" destOrd="0" presId="urn:microsoft.com/office/officeart/2005/8/layout/vList2"/>
    <dgm:cxn modelId="{B2CC5662-2D25-40B1-9239-F72C3F174E76}" type="presParOf" srcId="{60543DAD-9EEC-454F-8D91-2F88D8D7521D}" destId="{D113052A-1BF0-4576-AB5D-83FC3B8985D3}" srcOrd="2" destOrd="0" presId="urn:microsoft.com/office/officeart/2005/8/layout/vList2"/>
    <dgm:cxn modelId="{905BE142-714C-496B-BF6E-30060B3B99E0}" type="presParOf" srcId="{60543DAD-9EEC-454F-8D91-2F88D8D7521D}" destId="{9458959B-6C2C-4073-8D48-4C12BA593584}" srcOrd="3" destOrd="0" presId="urn:microsoft.com/office/officeart/2005/8/layout/vList2"/>
    <dgm:cxn modelId="{D9AF2833-3BC2-4CCD-A246-0B053F774BBC}" type="presParOf" srcId="{60543DAD-9EEC-454F-8D91-2F88D8D7521D}" destId="{39BFFB71-63B9-4D00-953F-0B28C250DF34}" srcOrd="4" destOrd="0" presId="urn:microsoft.com/office/officeart/2005/8/layout/vList2"/>
    <dgm:cxn modelId="{12700F07-AD02-4E8F-BAA2-9E398AC7861B}" type="presParOf" srcId="{60543DAD-9EEC-454F-8D91-2F88D8D7521D}" destId="{3ECE7209-595C-456A-9587-0BBB92E55C96}" srcOrd="5" destOrd="0" presId="urn:microsoft.com/office/officeart/2005/8/layout/vList2"/>
    <dgm:cxn modelId="{9B4D4B25-DC4D-499F-8E93-BE05105509F6}" type="presParOf" srcId="{60543DAD-9EEC-454F-8D91-2F88D8D7521D}" destId="{F202183E-1BA8-480A-B798-90C38900530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9838-70F0-49E2-95B7-5C5A406F3B1E}">
      <dsp:nvSpPr>
        <dsp:cNvPr id="0" name=""/>
        <dsp:cNvSpPr/>
      </dsp:nvSpPr>
      <dsp:spPr>
        <a:xfrm flipH="1">
          <a:off x="379433" y="658"/>
          <a:ext cx="3656543" cy="96931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altLang="zh-TW" sz="2000" b="1" kern="1200" dirty="0"/>
            <a:t>1.</a:t>
          </a:r>
          <a:r>
            <a:rPr lang="zh-TW" altLang="en-US" sz="2000" b="1" kern="1200" dirty="0"/>
            <a:t> </a:t>
          </a:r>
          <a:r>
            <a:rPr lang="zh-TW" sz="2000" b="1" kern="1200" dirty="0">
              <a:solidFill>
                <a:schemeClr val="bg1"/>
              </a:solidFill>
            </a:rPr>
            <a:t>重要日期</a:t>
          </a:r>
          <a:endParaRPr lang="zh-HK" sz="2000" kern="1200" dirty="0">
            <a:solidFill>
              <a:schemeClr val="bg1"/>
            </a:solidFill>
          </a:endParaRPr>
        </a:p>
      </dsp:txBody>
      <dsp:txXfrm>
        <a:off x="379433" y="658"/>
        <a:ext cx="3656543" cy="969314"/>
      </dsp:txXfrm>
    </dsp:sp>
    <dsp:sp modelId="{001C93BB-8B67-4AF9-AEEE-C2D1F2462ABA}">
      <dsp:nvSpPr>
        <dsp:cNvPr id="0" name=""/>
        <dsp:cNvSpPr/>
      </dsp:nvSpPr>
      <dsp:spPr>
        <a:xfrm flipH="1">
          <a:off x="4471310" y="658"/>
          <a:ext cx="3656543" cy="969314"/>
        </a:xfrm>
        <a:prstGeom prst="rect">
          <a:avLst/>
        </a:prstGeom>
        <a:gradFill rotWithShape="0">
          <a:gsLst>
            <a:gs pos="0">
              <a:schemeClr val="accent4">
                <a:hueOff val="-637824"/>
                <a:satOff val="3843"/>
                <a:lumOff val="308"/>
                <a:alphaOff val="0"/>
                <a:shade val="51000"/>
                <a:satMod val="130000"/>
              </a:schemeClr>
            </a:gs>
            <a:gs pos="80000">
              <a:schemeClr val="accent4">
                <a:hueOff val="-637824"/>
                <a:satOff val="3843"/>
                <a:lumOff val="308"/>
                <a:alphaOff val="0"/>
                <a:shade val="93000"/>
                <a:satMod val="130000"/>
              </a:schemeClr>
            </a:gs>
            <a:gs pos="100000">
              <a:schemeClr val="accent4">
                <a:hueOff val="-637824"/>
                <a:satOff val="3843"/>
                <a:lumOff val="30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altLang="zh-TW" sz="2000" b="1" kern="1200" dirty="0"/>
            <a:t>2.</a:t>
          </a:r>
          <a:r>
            <a:rPr lang="zh-TW" altLang="en-US" sz="2000" b="1" kern="1200" dirty="0"/>
            <a:t> </a:t>
          </a:r>
          <a:r>
            <a:rPr lang="zh-TW" sz="2000" b="1" kern="1200" dirty="0"/>
            <a:t>接收或外發資料檔案</a:t>
          </a:r>
          <a:endParaRPr lang="zh-HK" sz="2000" b="1" kern="1200" dirty="0">
            <a:solidFill>
              <a:srgbClr val="99FFCC"/>
            </a:solidFill>
            <a:latin typeface="+mn-ea"/>
            <a:ea typeface="+mn-ea"/>
          </a:endParaRPr>
        </a:p>
      </dsp:txBody>
      <dsp:txXfrm>
        <a:off x="4471310" y="658"/>
        <a:ext cx="3656543" cy="969314"/>
      </dsp:txXfrm>
    </dsp:sp>
    <dsp:sp modelId="{1503B5F5-57CE-4301-9E24-2089FB599A10}">
      <dsp:nvSpPr>
        <dsp:cNvPr id="0" name=""/>
        <dsp:cNvSpPr/>
      </dsp:nvSpPr>
      <dsp:spPr>
        <a:xfrm flipH="1">
          <a:off x="379433" y="1405306"/>
          <a:ext cx="3656543" cy="969314"/>
        </a:xfrm>
        <a:prstGeom prst="rect">
          <a:avLst/>
        </a:prstGeom>
        <a:gradFill rotWithShape="0">
          <a:gsLst>
            <a:gs pos="0">
              <a:schemeClr val="accent4">
                <a:hueOff val="-1275649"/>
                <a:satOff val="7685"/>
                <a:lumOff val="616"/>
                <a:alphaOff val="0"/>
                <a:shade val="51000"/>
                <a:satMod val="130000"/>
              </a:schemeClr>
            </a:gs>
            <a:gs pos="80000">
              <a:schemeClr val="accent4">
                <a:hueOff val="-1275649"/>
                <a:satOff val="7685"/>
                <a:lumOff val="616"/>
                <a:alphaOff val="0"/>
                <a:shade val="93000"/>
                <a:satMod val="130000"/>
              </a:schemeClr>
            </a:gs>
            <a:gs pos="100000">
              <a:schemeClr val="accent4">
                <a:hueOff val="-1275649"/>
                <a:satOff val="7685"/>
                <a:lumOff val="61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altLang="zh-TW" sz="2000" b="1" kern="1200" dirty="0">
              <a:solidFill>
                <a:schemeClr val="bg1"/>
              </a:solidFill>
            </a:rPr>
            <a:t>3. </a:t>
          </a:r>
          <a:r>
            <a:rPr lang="zh-TW" sz="2000" b="1" kern="1200" dirty="0">
              <a:solidFill>
                <a:schemeClr val="bg1"/>
              </a:solidFill>
            </a:rPr>
            <a:t>事前準備</a:t>
          </a:r>
          <a:endParaRPr lang="zh-HK" sz="2000" b="1" kern="1200" dirty="0">
            <a:solidFill>
              <a:schemeClr val="bg1"/>
            </a:solidFill>
          </a:endParaRPr>
        </a:p>
      </dsp:txBody>
      <dsp:txXfrm>
        <a:off x="379433" y="1405306"/>
        <a:ext cx="3656543" cy="969314"/>
      </dsp:txXfrm>
    </dsp:sp>
    <dsp:sp modelId="{6ACD1157-6E70-4A3E-8D3E-A2DAFD67E253}">
      <dsp:nvSpPr>
        <dsp:cNvPr id="0" name=""/>
        <dsp:cNvSpPr/>
      </dsp:nvSpPr>
      <dsp:spPr>
        <a:xfrm flipH="1">
          <a:off x="4526816" y="1337342"/>
          <a:ext cx="3656543" cy="969314"/>
        </a:xfrm>
        <a:prstGeom prst="rect">
          <a:avLst/>
        </a:prstGeom>
        <a:gradFill rotWithShape="0">
          <a:gsLst>
            <a:gs pos="0">
              <a:schemeClr val="accent4">
                <a:hueOff val="-1913473"/>
                <a:satOff val="11528"/>
                <a:lumOff val="924"/>
                <a:alphaOff val="0"/>
                <a:shade val="51000"/>
                <a:satMod val="130000"/>
              </a:schemeClr>
            </a:gs>
            <a:gs pos="80000">
              <a:schemeClr val="accent4">
                <a:hueOff val="-1913473"/>
                <a:satOff val="11528"/>
                <a:lumOff val="924"/>
                <a:alphaOff val="0"/>
                <a:shade val="93000"/>
                <a:satMod val="130000"/>
              </a:schemeClr>
            </a:gs>
            <a:gs pos="100000">
              <a:schemeClr val="accent4">
                <a:hueOff val="-1913473"/>
                <a:satOff val="11528"/>
                <a:lumOff val="9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altLang="zh-TW" sz="2000" b="1" kern="1200" dirty="0">
              <a:solidFill>
                <a:schemeClr val="bg1"/>
              </a:solidFill>
              <a:latin typeface="+mn-ea"/>
              <a:ea typeface="+mn-ea"/>
            </a:rPr>
            <a:t>4.</a:t>
          </a:r>
          <a:r>
            <a:rPr lang="zh-TW" altLang="en-US" sz="2000" b="1" kern="1200" dirty="0">
              <a:solidFill>
                <a:schemeClr val="bg1"/>
              </a:solidFill>
              <a:latin typeface="+mn-ea"/>
              <a:ea typeface="+mn-ea"/>
            </a:rPr>
            <a:t> </a:t>
          </a:r>
          <a:r>
            <a:rPr lang="zh-TW" sz="2000" b="1" kern="1200" dirty="0">
              <a:solidFill>
                <a:schemeClr val="bg1"/>
              </a:solidFill>
              <a:latin typeface="+mn-ea"/>
              <a:ea typeface="+mn-ea"/>
            </a:rPr>
            <a:t>流程概覽</a:t>
          </a:r>
          <a:endParaRPr lang="zh-HK" sz="2000" b="1" kern="1200" dirty="0">
            <a:solidFill>
              <a:schemeClr val="bg1"/>
            </a:solidFill>
          </a:endParaRPr>
        </a:p>
      </dsp:txBody>
      <dsp:txXfrm>
        <a:off x="4526816" y="1337342"/>
        <a:ext cx="3656543" cy="969314"/>
      </dsp:txXfrm>
    </dsp:sp>
    <dsp:sp modelId="{C30D421D-ADA9-4DFE-A454-739EB44421B9}">
      <dsp:nvSpPr>
        <dsp:cNvPr id="0" name=""/>
        <dsp:cNvSpPr/>
      </dsp:nvSpPr>
      <dsp:spPr>
        <a:xfrm flipH="1">
          <a:off x="379433" y="2809954"/>
          <a:ext cx="3656543" cy="969314"/>
        </a:xfrm>
        <a:prstGeom prst="rect">
          <a:avLst/>
        </a:prstGeom>
        <a:gradFill rotWithShape="0">
          <a:gsLst>
            <a:gs pos="0">
              <a:schemeClr val="accent4">
                <a:hueOff val="-2551297"/>
                <a:satOff val="15371"/>
                <a:lumOff val="1232"/>
                <a:alphaOff val="0"/>
                <a:shade val="51000"/>
                <a:satMod val="130000"/>
              </a:schemeClr>
            </a:gs>
            <a:gs pos="80000">
              <a:schemeClr val="accent4">
                <a:hueOff val="-2551297"/>
                <a:satOff val="15371"/>
                <a:lumOff val="1232"/>
                <a:alphaOff val="0"/>
                <a:shade val="93000"/>
                <a:satMod val="130000"/>
              </a:schemeClr>
            </a:gs>
            <a:gs pos="100000">
              <a:schemeClr val="accent4">
                <a:hueOff val="-2551297"/>
                <a:satOff val="15371"/>
                <a:lumOff val="123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altLang="zh-TW" sz="2000" b="1" kern="1200" dirty="0"/>
            <a:t>5.</a:t>
          </a:r>
          <a:r>
            <a:rPr lang="zh-TW" altLang="en-US" sz="2000" b="1" kern="1200" dirty="0"/>
            <a:t> </a:t>
          </a:r>
          <a:r>
            <a:rPr lang="zh-TW" sz="2000" b="1" kern="1200" dirty="0">
              <a:solidFill>
                <a:schemeClr val="bg1"/>
              </a:solidFill>
            </a:rPr>
            <a:t>報名流程</a:t>
          </a:r>
          <a:endParaRPr lang="zh-HK" sz="2000" b="1" kern="1200" dirty="0">
            <a:solidFill>
              <a:schemeClr val="bg1"/>
            </a:solidFill>
          </a:endParaRPr>
        </a:p>
      </dsp:txBody>
      <dsp:txXfrm>
        <a:off x="379433" y="2809954"/>
        <a:ext cx="3656543" cy="969314"/>
      </dsp:txXfrm>
    </dsp:sp>
    <dsp:sp modelId="{D0B80077-1DE7-4892-A6DC-F7E5CC99A520}">
      <dsp:nvSpPr>
        <dsp:cNvPr id="0" name=""/>
        <dsp:cNvSpPr/>
      </dsp:nvSpPr>
      <dsp:spPr>
        <a:xfrm flipH="1">
          <a:off x="4471310" y="2809954"/>
          <a:ext cx="3656543" cy="969314"/>
        </a:xfrm>
        <a:prstGeom prst="rect">
          <a:avLst/>
        </a:prstGeom>
        <a:gradFill rotWithShape="0">
          <a:gsLst>
            <a:gs pos="0">
              <a:schemeClr val="accent4">
                <a:hueOff val="-3189121"/>
                <a:satOff val="19214"/>
                <a:lumOff val="1540"/>
                <a:alphaOff val="0"/>
                <a:shade val="51000"/>
                <a:satMod val="130000"/>
              </a:schemeClr>
            </a:gs>
            <a:gs pos="80000">
              <a:schemeClr val="accent4">
                <a:hueOff val="-3189121"/>
                <a:satOff val="19214"/>
                <a:lumOff val="1540"/>
                <a:alphaOff val="0"/>
                <a:shade val="93000"/>
                <a:satMod val="130000"/>
              </a:schemeClr>
            </a:gs>
            <a:gs pos="100000">
              <a:schemeClr val="accent4">
                <a:hueOff val="-3189121"/>
                <a:satOff val="19214"/>
                <a:lumOff val="15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altLang="zh-TW" sz="2000" b="1" kern="1200" dirty="0"/>
            <a:t>6.</a:t>
          </a:r>
          <a:r>
            <a:rPr lang="zh-TW" altLang="en-US" sz="2000" b="1" kern="1200" dirty="0"/>
            <a:t> </a:t>
          </a:r>
          <a:r>
            <a:rPr lang="zh-TW" sz="2000" b="1" kern="1200" dirty="0"/>
            <a:t>常見問題</a:t>
          </a:r>
          <a:r>
            <a:rPr lang="zh-TW" altLang="en-US" sz="2000" b="1" kern="1200" dirty="0"/>
            <a:t>及答案</a:t>
          </a:r>
          <a:endParaRPr lang="zh-HK" sz="2000" b="1" kern="1200" dirty="0"/>
        </a:p>
      </dsp:txBody>
      <dsp:txXfrm>
        <a:off x="4471310" y="2809954"/>
        <a:ext cx="3656543" cy="969314"/>
      </dsp:txXfrm>
    </dsp:sp>
    <dsp:sp modelId="{7B3BFD0C-637A-4A0D-98CB-B744D8E51B97}">
      <dsp:nvSpPr>
        <dsp:cNvPr id="0" name=""/>
        <dsp:cNvSpPr/>
      </dsp:nvSpPr>
      <dsp:spPr>
        <a:xfrm flipH="1">
          <a:off x="432065" y="4173281"/>
          <a:ext cx="3656543" cy="969314"/>
        </a:xfrm>
        <a:prstGeom prst="rect">
          <a:avLst/>
        </a:prstGeom>
        <a:gradFill rotWithShape="0">
          <a:gsLst>
            <a:gs pos="0">
              <a:schemeClr val="accent4">
                <a:hueOff val="-3826945"/>
                <a:satOff val="23056"/>
                <a:lumOff val="1848"/>
                <a:alphaOff val="0"/>
                <a:shade val="51000"/>
                <a:satMod val="130000"/>
              </a:schemeClr>
            </a:gs>
            <a:gs pos="80000">
              <a:schemeClr val="accent4">
                <a:hueOff val="-3826945"/>
                <a:satOff val="23056"/>
                <a:lumOff val="1848"/>
                <a:alphaOff val="0"/>
                <a:shade val="93000"/>
                <a:satMod val="130000"/>
              </a:schemeClr>
            </a:gs>
            <a:gs pos="100000">
              <a:schemeClr val="accent4">
                <a:hueOff val="-3826945"/>
                <a:satOff val="23056"/>
                <a:lumOff val="184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altLang="zh-TW" sz="2000" b="1" kern="1200" dirty="0"/>
            <a:t>7.</a:t>
          </a:r>
          <a:r>
            <a:rPr lang="zh-TW" altLang="en-US" sz="2000" b="1" kern="1200" dirty="0"/>
            <a:t> </a:t>
          </a:r>
          <a:r>
            <a:rPr lang="zh-TW" sz="2000" b="1" kern="1200" dirty="0"/>
            <a:t>查詢及</a:t>
          </a:r>
          <a:r>
            <a:rPr lang="zh-TW" altLang="en-US" sz="2000" b="1" kern="1200" dirty="0"/>
            <a:t>支援</a:t>
          </a:r>
          <a:endParaRPr lang="zh-HK" sz="2000" b="1" kern="1200" dirty="0"/>
        </a:p>
      </dsp:txBody>
      <dsp:txXfrm>
        <a:off x="432065" y="4173281"/>
        <a:ext cx="3656543" cy="969314"/>
      </dsp:txXfrm>
    </dsp:sp>
    <dsp:sp modelId="{10E2AB5D-B244-4323-8904-90A7F0FE7FCB}">
      <dsp:nvSpPr>
        <dsp:cNvPr id="0" name=""/>
        <dsp:cNvSpPr/>
      </dsp:nvSpPr>
      <dsp:spPr>
        <a:xfrm flipH="1">
          <a:off x="4473400" y="4143791"/>
          <a:ext cx="3656543" cy="969314"/>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altLang="zh-TW" sz="2000" b="1" kern="1200" dirty="0"/>
            <a:t>8.</a:t>
          </a:r>
          <a:r>
            <a:rPr lang="zh-TW" altLang="en-US" sz="2000" b="1" kern="1200" dirty="0"/>
            <a:t> </a:t>
          </a:r>
          <a:r>
            <a:rPr lang="zh-TW" sz="2000" b="1" kern="1200" dirty="0"/>
            <a:t>參考資料</a:t>
          </a:r>
          <a:endParaRPr lang="zh-HK" sz="2000" b="1" kern="1200" dirty="0"/>
        </a:p>
      </dsp:txBody>
      <dsp:txXfrm>
        <a:off x="4473400" y="4143791"/>
        <a:ext cx="3656543" cy="969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C2358-C816-4290-8CD2-3F685080817B}">
      <dsp:nvSpPr>
        <dsp:cNvPr id="0" name=""/>
        <dsp:cNvSpPr/>
      </dsp:nvSpPr>
      <dsp:spPr>
        <a:xfrm>
          <a:off x="504046" y="21482"/>
          <a:ext cx="4538855" cy="860185"/>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altLang="zh-TW" sz="2400" b="1" kern="1200" dirty="0"/>
            <a:t>A. </a:t>
          </a:r>
          <a:r>
            <a:rPr lang="zh-TW" sz="2400" b="1" kern="1200" dirty="0"/>
            <a:t>編配用戶的存取權限</a:t>
          </a:r>
          <a:endParaRPr lang="zh-HK" sz="2400" kern="1200" dirty="0"/>
        </a:p>
      </dsp:txBody>
      <dsp:txXfrm>
        <a:off x="529240" y="46676"/>
        <a:ext cx="4488467" cy="809797"/>
      </dsp:txXfrm>
    </dsp:sp>
    <dsp:sp modelId="{0318BF3A-40C7-4FF2-9C26-B69D159C262D}">
      <dsp:nvSpPr>
        <dsp:cNvPr id="0" name=""/>
        <dsp:cNvSpPr/>
      </dsp:nvSpPr>
      <dsp:spPr>
        <a:xfrm rot="5400000">
          <a:off x="2618510" y="894744"/>
          <a:ext cx="309928" cy="387083"/>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HK" altLang="en-US" sz="1600" kern="1200"/>
        </a:p>
      </dsp:txBody>
      <dsp:txXfrm rot="-5400000">
        <a:off x="2657350" y="933321"/>
        <a:ext cx="232249" cy="216950"/>
      </dsp:txXfrm>
    </dsp:sp>
    <dsp:sp modelId="{7A2BFC4B-ECB7-479E-A5C1-2E5B09DBFEBB}">
      <dsp:nvSpPr>
        <dsp:cNvPr id="0" name=""/>
        <dsp:cNvSpPr/>
      </dsp:nvSpPr>
      <dsp:spPr>
        <a:xfrm>
          <a:off x="504046" y="1294905"/>
          <a:ext cx="4538855" cy="860185"/>
        </a:xfrm>
        <a:prstGeom prst="roundRect">
          <a:avLst>
            <a:gd name="adj" fmla="val 10000"/>
          </a:avLst>
        </a:prstGeom>
        <a:solidFill>
          <a:schemeClr val="accent3">
            <a:hueOff val="3750088"/>
            <a:satOff val="-5627"/>
            <a:lumOff val="-9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altLang="zh-TW" sz="2400" b="1" kern="1200" dirty="0"/>
            <a:t>B. </a:t>
          </a:r>
          <a:r>
            <a:rPr lang="zh-TW" sz="2400" b="1" kern="1200" dirty="0"/>
            <a:t>輸入學生的聯絡電話</a:t>
          </a:r>
          <a:r>
            <a:rPr lang="en-US" altLang="zh-TW" sz="2400" b="1" kern="1200" dirty="0"/>
            <a:t> </a:t>
          </a:r>
          <a:endParaRPr lang="zh-HK" sz="2400" kern="1200" dirty="0"/>
        </a:p>
      </dsp:txBody>
      <dsp:txXfrm>
        <a:off x="529240" y="1320099"/>
        <a:ext cx="4488467" cy="809797"/>
      </dsp:txXfrm>
    </dsp:sp>
    <dsp:sp modelId="{5ED17F06-C1C3-4D53-B7EC-037729FC0B4C}">
      <dsp:nvSpPr>
        <dsp:cNvPr id="0" name=""/>
        <dsp:cNvSpPr/>
      </dsp:nvSpPr>
      <dsp:spPr>
        <a:xfrm rot="5400000">
          <a:off x="2612189" y="2176595"/>
          <a:ext cx="322569" cy="387083"/>
        </a:xfrm>
        <a:prstGeom prst="rightArrow">
          <a:avLst>
            <a:gd name="adj1" fmla="val 60000"/>
            <a:gd name="adj2" fmla="val 50000"/>
          </a:avLst>
        </a:prstGeom>
        <a:solidFill>
          <a:schemeClr val="accent3">
            <a:hueOff val="5625132"/>
            <a:satOff val="-8440"/>
            <a:lumOff val="-137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HK" altLang="en-US" sz="1700" kern="1200"/>
        </a:p>
      </dsp:txBody>
      <dsp:txXfrm rot="-5400000">
        <a:off x="2657350" y="2208852"/>
        <a:ext cx="232249" cy="225798"/>
      </dsp:txXfrm>
    </dsp:sp>
    <dsp:sp modelId="{B8589BDA-9B53-40D7-A19B-86741507D53C}">
      <dsp:nvSpPr>
        <dsp:cNvPr id="0" name=""/>
        <dsp:cNvSpPr/>
      </dsp:nvSpPr>
      <dsp:spPr>
        <a:xfrm>
          <a:off x="506386" y="2585183"/>
          <a:ext cx="4534176" cy="860185"/>
        </a:xfrm>
        <a:prstGeom prst="roundRect">
          <a:avLst>
            <a:gd name="adj" fmla="val 10000"/>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altLang="zh-TW" sz="2400" b="1" kern="1200" dirty="0">
              <a:solidFill>
                <a:schemeClr val="tx1"/>
              </a:solidFill>
            </a:rPr>
            <a:t>C. </a:t>
          </a:r>
          <a:r>
            <a:rPr lang="zh-TW" altLang="en-US" sz="2400" b="1" kern="1200" dirty="0">
              <a:solidFill>
                <a:schemeClr val="tx1"/>
              </a:solidFill>
            </a:rPr>
            <a:t>剔取「非華語學生示標」</a:t>
          </a:r>
          <a:endParaRPr lang="en-US" altLang="zh-TW" sz="2400" b="1" kern="1200" dirty="0">
            <a:solidFill>
              <a:schemeClr val="tx1"/>
            </a:solidFill>
          </a:endParaRPr>
        </a:p>
        <a:p>
          <a:pPr lvl="0" algn="ctr" defTabSz="1066800">
            <a:lnSpc>
              <a:spcPct val="90000"/>
            </a:lnSpc>
            <a:spcBef>
              <a:spcPct val="0"/>
            </a:spcBef>
            <a:spcAft>
              <a:spcPct val="35000"/>
            </a:spcAft>
          </a:pPr>
          <a:r>
            <a:rPr kumimoji="0" lang="zh-TW" altLang="en-US" sz="1400" kern="1200" dirty="0">
              <a:solidFill>
                <a:srgbClr val="FF0000"/>
              </a:solidFill>
            </a:rPr>
            <a:t>備註</a:t>
          </a:r>
          <a:r>
            <a:rPr kumimoji="0" lang="en-US" altLang="zh-TW" sz="1400" kern="1200" dirty="0">
              <a:solidFill>
                <a:srgbClr val="FF0000"/>
              </a:solidFill>
            </a:rPr>
            <a:t>: </a:t>
          </a:r>
          <a:r>
            <a:rPr kumimoji="0" lang="zh-TW" altLang="en-US" sz="1400" kern="1200" dirty="0">
              <a:solidFill>
                <a:srgbClr val="FF0000"/>
              </a:solidFill>
            </a:rPr>
            <a:t>報讀應用學習中文</a:t>
          </a:r>
          <a:r>
            <a:rPr kumimoji="0" lang="en-US" altLang="zh-TW" sz="1400" kern="1200" dirty="0">
              <a:solidFill>
                <a:srgbClr val="FF0000"/>
              </a:solidFill>
            </a:rPr>
            <a:t>(</a:t>
          </a:r>
          <a:r>
            <a:rPr kumimoji="0" lang="zh-TW" altLang="en-US" sz="1400" kern="1200" dirty="0">
              <a:solidFill>
                <a:srgbClr val="FF0000"/>
              </a:solidFill>
            </a:rPr>
            <a:t>非華語學生適用</a:t>
          </a:r>
          <a:r>
            <a:rPr kumimoji="0" lang="en-US" altLang="zh-TW" sz="1400" kern="1200" dirty="0">
              <a:solidFill>
                <a:srgbClr val="FF0000"/>
              </a:solidFill>
            </a:rPr>
            <a:t>)</a:t>
          </a:r>
          <a:r>
            <a:rPr kumimoji="0" lang="zh-TW" altLang="en-US" sz="1400" kern="1200" dirty="0">
              <a:solidFill>
                <a:srgbClr val="FF0000"/>
              </a:solidFill>
            </a:rPr>
            <a:t>課程適用 </a:t>
          </a:r>
          <a:endParaRPr lang="zh-TW" altLang="en-US" sz="1400" b="1" kern="1200" dirty="0">
            <a:solidFill>
              <a:srgbClr val="FF0000"/>
            </a:solidFill>
          </a:endParaRPr>
        </a:p>
      </dsp:txBody>
      <dsp:txXfrm>
        <a:off x="531580" y="2610377"/>
        <a:ext cx="4483788" cy="809797"/>
      </dsp:txXfrm>
    </dsp:sp>
    <dsp:sp modelId="{00B44556-8DD7-4C80-840A-DA2697C85AE7}">
      <dsp:nvSpPr>
        <dsp:cNvPr id="0" name=""/>
        <dsp:cNvSpPr/>
      </dsp:nvSpPr>
      <dsp:spPr>
        <a:xfrm rot="5400000">
          <a:off x="2612189" y="3466874"/>
          <a:ext cx="322569" cy="387083"/>
        </a:xfrm>
        <a:prstGeom prst="rightArrow">
          <a:avLst>
            <a:gd name="adj1" fmla="val 60000"/>
            <a:gd name="adj2" fmla="val 50000"/>
          </a:avLst>
        </a:prstGeom>
        <a:solidFill>
          <a:schemeClr val="accent3">
            <a:hueOff val="11250264"/>
            <a:satOff val="-16880"/>
            <a:lumOff val="-274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TW" altLang="en-US" sz="1700" kern="1200"/>
        </a:p>
      </dsp:txBody>
      <dsp:txXfrm rot="-5400000">
        <a:off x="2657350" y="3499131"/>
        <a:ext cx="232249" cy="225798"/>
      </dsp:txXfrm>
    </dsp:sp>
    <dsp:sp modelId="{8C155788-F92E-4BB5-BF12-B48BAC2324F0}">
      <dsp:nvSpPr>
        <dsp:cNvPr id="0" name=""/>
        <dsp:cNvSpPr/>
      </dsp:nvSpPr>
      <dsp:spPr>
        <a:xfrm>
          <a:off x="504046" y="3875462"/>
          <a:ext cx="4538855" cy="860185"/>
        </a:xfrm>
        <a:prstGeom prst="roundRect">
          <a:avLst>
            <a:gd name="adj" fmla="val 1000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altLang="zh-TW" sz="2400" b="1" kern="1200" dirty="0"/>
            <a:t>D. </a:t>
          </a:r>
          <a:r>
            <a:rPr lang="zh-TW" sz="2400" b="1" kern="1200" dirty="0"/>
            <a:t>處理尚未提交或匯入的檔案</a:t>
          </a:r>
          <a:endParaRPr lang="zh-HK" sz="2400" kern="1200" dirty="0"/>
        </a:p>
      </dsp:txBody>
      <dsp:txXfrm>
        <a:off x="529240" y="3900656"/>
        <a:ext cx="4488467" cy="809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54738-88E9-497C-8674-CBBFCFA6D373}">
      <dsp:nvSpPr>
        <dsp:cNvPr id="0" name=""/>
        <dsp:cNvSpPr/>
      </dsp:nvSpPr>
      <dsp:spPr>
        <a:xfrm>
          <a:off x="0" y="10337"/>
          <a:ext cx="7138987" cy="54720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zh-TW" altLang="zh-HK" sz="1900" b="1" kern="1200" dirty="0"/>
            <a:t>「應用學習參數檔案」載有控制每個</a:t>
          </a:r>
          <a:r>
            <a:rPr lang="zh-TW" altLang="en-US" sz="1900" b="1" kern="1200" dirty="0"/>
            <a:t>年度</a:t>
          </a:r>
          <a:r>
            <a:rPr lang="zh-TW" altLang="zh-HK" sz="1900" b="1" kern="1200" dirty="0"/>
            <a:t>的資料</a:t>
          </a:r>
          <a:endParaRPr lang="zh-HK" sz="1900" b="1" kern="1200" dirty="0"/>
        </a:p>
      </dsp:txBody>
      <dsp:txXfrm>
        <a:off x="0" y="10337"/>
        <a:ext cx="7138987" cy="547200"/>
      </dsp:txXfrm>
    </dsp:sp>
    <dsp:sp modelId="{252BE603-48D9-4ACB-B347-4C267475196C}">
      <dsp:nvSpPr>
        <dsp:cNvPr id="0" name=""/>
        <dsp:cNvSpPr/>
      </dsp:nvSpPr>
      <dsp:spPr>
        <a:xfrm>
          <a:off x="0" y="567875"/>
          <a:ext cx="7138987" cy="4172399"/>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zh-TW" sz="1900" b="0" kern="1200" dirty="0"/>
            <a:t>應用學習課程提供機構</a:t>
          </a:r>
          <a:endParaRPr lang="zh-HK" sz="1900" b="0" kern="1200" dirty="0"/>
        </a:p>
        <a:p>
          <a:pPr marL="171450" lvl="1" indent="-171450" algn="l" defTabSz="844550" rtl="0">
            <a:lnSpc>
              <a:spcPct val="90000"/>
            </a:lnSpc>
            <a:spcBef>
              <a:spcPct val="0"/>
            </a:spcBef>
            <a:spcAft>
              <a:spcPct val="15000"/>
            </a:spcAft>
            <a:buChar char="••"/>
          </a:pPr>
          <a:r>
            <a:rPr lang="zh-TW" sz="1900" b="0" kern="1200" dirty="0"/>
            <a:t>應用學習課程</a:t>
          </a:r>
          <a:endParaRPr lang="zh-HK" sz="1900" b="0" kern="1200" dirty="0"/>
        </a:p>
        <a:p>
          <a:pPr marL="171450" lvl="1" indent="-171450" algn="l" defTabSz="844550" rtl="0">
            <a:lnSpc>
              <a:spcPct val="90000"/>
            </a:lnSpc>
            <a:spcBef>
              <a:spcPct val="0"/>
            </a:spcBef>
            <a:spcAft>
              <a:spcPct val="15000"/>
            </a:spcAft>
            <a:buChar char="••"/>
          </a:pPr>
          <a:r>
            <a:rPr lang="zh-TW" sz="1900" b="0" kern="1200" dirty="0"/>
            <a:t>遞交模式一學生報名及優先次序的限期</a:t>
          </a:r>
          <a:endParaRPr lang="zh-HK" sz="1900" b="0" kern="1200" dirty="0"/>
        </a:p>
        <a:p>
          <a:pPr marL="171450" lvl="1" indent="-171450" algn="l" defTabSz="844550" rtl="0">
            <a:lnSpc>
              <a:spcPct val="90000"/>
            </a:lnSpc>
            <a:spcBef>
              <a:spcPct val="0"/>
            </a:spcBef>
            <a:spcAft>
              <a:spcPct val="15000"/>
            </a:spcAft>
            <a:buChar char="••"/>
          </a:pPr>
          <a:r>
            <a:rPr lang="zh-TW" sz="1900" b="0" kern="1200" dirty="0"/>
            <a:t>遞交模式二學校報名的限期</a:t>
          </a:r>
          <a:endParaRPr lang="zh-HK" sz="1900" b="0" kern="1200" dirty="0"/>
        </a:p>
        <a:p>
          <a:pPr marL="171450" lvl="1" indent="-171450" algn="l" defTabSz="844550" rtl="0">
            <a:lnSpc>
              <a:spcPct val="90000"/>
            </a:lnSpc>
            <a:spcBef>
              <a:spcPct val="0"/>
            </a:spcBef>
            <a:spcAft>
              <a:spcPct val="15000"/>
            </a:spcAft>
            <a:buChar char="••"/>
          </a:pPr>
          <a:r>
            <a:rPr lang="zh-TW" sz="1900" b="0" kern="1200" dirty="0"/>
            <a:t>遞交學生退修的限期</a:t>
          </a:r>
          <a:endParaRPr lang="zh-HK" sz="1900" b="0" kern="1200" dirty="0"/>
        </a:p>
        <a:p>
          <a:pPr marL="171450" lvl="1" indent="-171450" algn="l" defTabSz="844550" rtl="0">
            <a:lnSpc>
              <a:spcPct val="90000"/>
            </a:lnSpc>
            <a:spcBef>
              <a:spcPct val="0"/>
            </a:spcBef>
            <a:spcAft>
              <a:spcPct val="15000"/>
            </a:spcAft>
            <a:buChar char="••"/>
          </a:pPr>
          <a:r>
            <a:rPr lang="zh-TW" sz="1900" b="0" kern="1200" dirty="0"/>
            <a:t>報讀應用學習課程的學生級別</a:t>
          </a:r>
          <a:endParaRPr lang="zh-HK" sz="1900" b="0" kern="1200" dirty="0"/>
        </a:p>
        <a:p>
          <a:pPr marL="171450" lvl="1" indent="-171450" algn="l" defTabSz="844550" rtl="0">
            <a:lnSpc>
              <a:spcPct val="90000"/>
            </a:lnSpc>
            <a:spcBef>
              <a:spcPct val="0"/>
            </a:spcBef>
            <a:spcAft>
              <a:spcPct val="15000"/>
            </a:spcAft>
            <a:buChar char="••"/>
          </a:pPr>
          <a:r>
            <a:rPr lang="zh-TW" sz="1900" b="0" kern="1200" dirty="0"/>
            <a:t>非應用學習選修科目數目上限</a:t>
          </a:r>
          <a:endParaRPr lang="zh-HK" sz="1900" b="0" kern="1200" dirty="0"/>
        </a:p>
        <a:p>
          <a:pPr marL="171450" lvl="1" indent="-171450" algn="l" defTabSz="844550" rtl="0">
            <a:lnSpc>
              <a:spcPct val="90000"/>
            </a:lnSpc>
            <a:spcBef>
              <a:spcPct val="0"/>
            </a:spcBef>
            <a:spcAft>
              <a:spcPct val="15000"/>
            </a:spcAft>
            <a:buChar char="••"/>
          </a:pPr>
          <a:r>
            <a:rPr lang="zh-TW" sz="1900" b="0" kern="1200" dirty="0"/>
            <a:t>不能同時選修的科目組合</a:t>
          </a:r>
          <a:endParaRPr lang="zh-HK" sz="1900" b="0" kern="1200" dirty="0"/>
        </a:p>
        <a:p>
          <a:pPr marL="171450" lvl="1" indent="-171450" algn="l" defTabSz="844550" rtl="0">
            <a:lnSpc>
              <a:spcPct val="90000"/>
            </a:lnSpc>
            <a:spcBef>
              <a:spcPct val="0"/>
            </a:spcBef>
            <a:spcAft>
              <a:spcPct val="15000"/>
            </a:spcAft>
            <a:buChar char="••"/>
          </a:pPr>
          <a:r>
            <a:rPr lang="zh-TW" altLang="en-US" sz="1900" b="0" kern="1200" dirty="0">
              <a:solidFill>
                <a:schemeClr val="tx1"/>
              </a:solidFill>
            </a:rPr>
            <a:t>學生</a:t>
          </a:r>
          <a:r>
            <a:rPr lang="zh-TW" sz="1900" b="0" kern="1200" dirty="0">
              <a:solidFill>
                <a:schemeClr val="tx1"/>
              </a:solidFill>
            </a:rPr>
            <a:t>報讀課程數目</a:t>
          </a:r>
          <a:r>
            <a:rPr lang="zh-TW" altLang="en-US" sz="1900" b="0" kern="1200" dirty="0">
              <a:solidFill>
                <a:schemeClr val="tx1"/>
              </a:solidFill>
            </a:rPr>
            <a:t>上限另載於新的「限額</a:t>
          </a:r>
          <a:r>
            <a:rPr lang="zh-TW" altLang="zh-HK" sz="1900" b="0" kern="1200" dirty="0">
              <a:solidFill>
                <a:schemeClr val="tx1"/>
              </a:solidFill>
            </a:rPr>
            <a:t>參數</a:t>
          </a:r>
          <a:r>
            <a:rPr lang="zh-TW" altLang="en-US" sz="1900" b="0" kern="1200" dirty="0">
              <a:solidFill>
                <a:schemeClr val="tx1"/>
              </a:solidFill>
            </a:rPr>
            <a:t>」內 </a:t>
          </a:r>
          <a:r>
            <a:rPr lang="en-US" altLang="zh-TW" sz="1900" b="0" kern="1200" dirty="0">
              <a:solidFill>
                <a:schemeClr val="tx1"/>
              </a:solidFill>
            </a:rPr>
            <a:t>(</a:t>
          </a:r>
          <a:r>
            <a:rPr lang="zh-TW" altLang="en-US" sz="1900" b="0" kern="1200" dirty="0">
              <a:solidFill>
                <a:schemeClr val="tx1"/>
              </a:solidFill>
            </a:rPr>
            <a:t>自動匯入</a:t>
          </a:r>
          <a:r>
            <a:rPr lang="en-US" altLang="zh-TW" sz="1900" b="0" kern="1200" dirty="0">
              <a:solidFill>
                <a:schemeClr val="tx1"/>
              </a:solidFill>
            </a:rPr>
            <a:t>)</a:t>
          </a:r>
          <a:endParaRPr lang="zh-HK" sz="1900" b="0" kern="1200" dirty="0">
            <a:solidFill>
              <a:schemeClr val="tx1"/>
            </a:solidFill>
          </a:endParaRPr>
        </a:p>
      </dsp:txBody>
      <dsp:txXfrm>
        <a:off x="0" y="567875"/>
        <a:ext cx="7138987" cy="41723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9322C-26B8-4010-B5D1-877F225B46DB}">
      <dsp:nvSpPr>
        <dsp:cNvPr id="0" name=""/>
        <dsp:cNvSpPr/>
      </dsp:nvSpPr>
      <dsp:spPr>
        <a:xfrm>
          <a:off x="0" y="629762"/>
          <a:ext cx="7758112" cy="134505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2116" tIns="583184" rIns="602116" bIns="199136" numCol="1" spcCol="1270" anchor="t" anchorCtr="0">
          <a:noAutofit/>
        </a:bodyPr>
        <a:lstStyle/>
        <a:p>
          <a:pPr marL="285750" lvl="1" indent="-285750" algn="l" defTabSz="1244600" rtl="0">
            <a:lnSpc>
              <a:spcPct val="90000"/>
            </a:lnSpc>
            <a:spcBef>
              <a:spcPct val="0"/>
            </a:spcBef>
            <a:spcAft>
              <a:spcPct val="15000"/>
            </a:spcAft>
            <a:buChar char="••"/>
          </a:pPr>
          <a:r>
            <a:rPr lang="zh-TW" sz="2800" b="1" kern="1200" dirty="0"/>
            <a:t>用戶可修改優先次序</a:t>
          </a:r>
          <a:endParaRPr lang="zh-HK" sz="2800" kern="1200" dirty="0"/>
        </a:p>
      </dsp:txBody>
      <dsp:txXfrm>
        <a:off x="0" y="629762"/>
        <a:ext cx="7758112" cy="1345050"/>
      </dsp:txXfrm>
    </dsp:sp>
    <dsp:sp modelId="{704D31D5-60D5-403E-AFB0-A3CA535B3834}">
      <dsp:nvSpPr>
        <dsp:cNvPr id="0" name=""/>
        <dsp:cNvSpPr/>
      </dsp:nvSpPr>
      <dsp:spPr>
        <a:xfrm>
          <a:off x="387905" y="216482"/>
          <a:ext cx="5430678" cy="8265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267" tIns="0" rIns="205267" bIns="0" numCol="1" spcCol="1270" anchor="ctr" anchorCtr="0">
          <a:noAutofit/>
        </a:bodyPr>
        <a:lstStyle/>
        <a:p>
          <a:pPr lvl="0" algn="l" defTabSz="1244600" rtl="0">
            <a:lnSpc>
              <a:spcPct val="90000"/>
            </a:lnSpc>
            <a:spcBef>
              <a:spcPct val="0"/>
            </a:spcBef>
            <a:spcAft>
              <a:spcPct val="35000"/>
            </a:spcAft>
          </a:pPr>
          <a:r>
            <a:rPr lang="zh-TW" sz="2800" b="1" u="sng" kern="1200"/>
            <a:t>遞交學生報名</a:t>
          </a:r>
          <a:r>
            <a:rPr lang="en-US" sz="2800" b="1" u="sng" kern="1200"/>
            <a:t>(</a:t>
          </a:r>
          <a:r>
            <a:rPr lang="zh-TW" sz="2800" b="1" u="sng" kern="1200"/>
            <a:t>模式一</a:t>
          </a:r>
          <a:r>
            <a:rPr lang="en-US" sz="2800" b="1" u="sng" kern="1200"/>
            <a:t>)</a:t>
          </a:r>
          <a:r>
            <a:rPr lang="zh-TW" sz="2800" b="1" u="sng" kern="1200"/>
            <a:t>的限期前</a:t>
          </a:r>
          <a:endParaRPr lang="zh-HK" sz="2800" kern="1200"/>
        </a:p>
      </dsp:txBody>
      <dsp:txXfrm>
        <a:off x="428254" y="256831"/>
        <a:ext cx="5349980" cy="745862"/>
      </dsp:txXfrm>
    </dsp:sp>
    <dsp:sp modelId="{734EDA27-320E-4BE8-8913-5115D407E36A}">
      <dsp:nvSpPr>
        <dsp:cNvPr id="0" name=""/>
        <dsp:cNvSpPr/>
      </dsp:nvSpPr>
      <dsp:spPr>
        <a:xfrm>
          <a:off x="0" y="2539292"/>
          <a:ext cx="7758112" cy="1984500"/>
        </a:xfrm>
        <a:prstGeom prst="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2116" tIns="583184" rIns="602116" bIns="199136" numCol="1" spcCol="1270" anchor="t" anchorCtr="0">
          <a:noAutofit/>
        </a:bodyPr>
        <a:lstStyle/>
        <a:p>
          <a:pPr marL="285750" lvl="1" indent="-285750" algn="l" defTabSz="1244600" rtl="0">
            <a:lnSpc>
              <a:spcPct val="90000"/>
            </a:lnSpc>
            <a:spcBef>
              <a:spcPct val="0"/>
            </a:spcBef>
            <a:spcAft>
              <a:spcPct val="15000"/>
            </a:spcAft>
            <a:buChar char="••"/>
          </a:pPr>
          <a:r>
            <a:rPr lang="zh-TW" sz="2800" b="1" kern="1200" dirty="0">
              <a:hlinkClick xmlns:r="http://schemas.openxmlformats.org/officeDocument/2006/relationships" r:id="" action="ppaction://hlinksldjump"/>
            </a:rPr>
            <a:t>用戶不能增新學生報名</a:t>
          </a:r>
          <a:r>
            <a:rPr lang="en-US" sz="2800" b="1" kern="1200" dirty="0">
              <a:hlinkClick xmlns:r="http://schemas.openxmlformats.org/officeDocument/2006/relationships" r:id="" action="ppaction://hlinksldjump"/>
            </a:rPr>
            <a:t>(</a:t>
          </a:r>
          <a:r>
            <a:rPr lang="zh-TW" sz="2800" b="1" kern="1200" dirty="0">
              <a:hlinkClick xmlns:r="http://schemas.openxmlformats.org/officeDocument/2006/relationships" r:id="" action="ppaction://hlinksldjump"/>
            </a:rPr>
            <a:t>模式一</a:t>
          </a:r>
          <a:r>
            <a:rPr lang="en-US" sz="2800" b="1" kern="1200" dirty="0">
              <a:hlinkClick xmlns:r="http://schemas.openxmlformats.org/officeDocument/2006/relationships" r:id="" action="ppaction://hlinksldjump"/>
            </a:rPr>
            <a:t>)</a:t>
          </a:r>
          <a:endParaRPr lang="zh-HK" sz="2800" kern="1200" dirty="0"/>
        </a:p>
        <a:p>
          <a:pPr marL="285750" lvl="1" indent="-285750" algn="l" defTabSz="1244600" rtl="0">
            <a:lnSpc>
              <a:spcPct val="90000"/>
            </a:lnSpc>
            <a:spcBef>
              <a:spcPct val="0"/>
            </a:spcBef>
            <a:spcAft>
              <a:spcPct val="15000"/>
            </a:spcAft>
            <a:buChar char="••"/>
          </a:pPr>
          <a:r>
            <a:rPr lang="zh-TW" sz="2800" b="1" kern="1200" dirty="0">
              <a:hlinkClick xmlns:r="http://schemas.openxmlformats.org/officeDocument/2006/relationships" r:id="" action="ppaction://hlinksldjump"/>
            </a:rPr>
            <a:t>用戶不能修改優先次序</a:t>
          </a:r>
          <a:endParaRPr lang="zh-HK" sz="2800" kern="1200" dirty="0"/>
        </a:p>
      </dsp:txBody>
      <dsp:txXfrm>
        <a:off x="0" y="2539292"/>
        <a:ext cx="7758112" cy="1984500"/>
      </dsp:txXfrm>
    </dsp:sp>
    <dsp:sp modelId="{934C76B1-22EF-43A2-A4C3-4AEAA789829C}">
      <dsp:nvSpPr>
        <dsp:cNvPr id="0" name=""/>
        <dsp:cNvSpPr/>
      </dsp:nvSpPr>
      <dsp:spPr>
        <a:xfrm>
          <a:off x="387905" y="2126012"/>
          <a:ext cx="5430678" cy="82656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267" tIns="0" rIns="205267" bIns="0" numCol="1" spcCol="1270" anchor="ctr" anchorCtr="0">
          <a:noAutofit/>
        </a:bodyPr>
        <a:lstStyle/>
        <a:p>
          <a:pPr lvl="0" algn="l" defTabSz="1244600" rtl="0">
            <a:lnSpc>
              <a:spcPct val="90000"/>
            </a:lnSpc>
            <a:spcBef>
              <a:spcPct val="0"/>
            </a:spcBef>
            <a:spcAft>
              <a:spcPct val="35000"/>
            </a:spcAft>
          </a:pPr>
          <a:r>
            <a:rPr lang="zh-TW" sz="2800" b="1" u="sng" kern="1200" dirty="0"/>
            <a:t>遞交學生報名</a:t>
          </a:r>
          <a:r>
            <a:rPr lang="en-US" sz="2800" b="1" u="sng" kern="1200" dirty="0"/>
            <a:t>(</a:t>
          </a:r>
          <a:r>
            <a:rPr lang="zh-TW" sz="2800" b="1" u="sng" kern="1200" dirty="0"/>
            <a:t>模式一</a:t>
          </a:r>
          <a:r>
            <a:rPr lang="en-US" sz="2800" b="1" u="sng" kern="1200" dirty="0"/>
            <a:t>)</a:t>
          </a:r>
          <a:r>
            <a:rPr lang="zh-TW" sz="2800" b="1" u="sng" kern="1200" dirty="0"/>
            <a:t>的限期後</a:t>
          </a:r>
          <a:endParaRPr lang="zh-HK" sz="2800" kern="1200" dirty="0"/>
        </a:p>
      </dsp:txBody>
      <dsp:txXfrm>
        <a:off x="428254" y="2166361"/>
        <a:ext cx="5349980" cy="745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54738-88E9-497C-8674-CBBFCFA6D373}">
      <dsp:nvSpPr>
        <dsp:cNvPr id="0" name=""/>
        <dsp:cNvSpPr/>
      </dsp:nvSpPr>
      <dsp:spPr>
        <a:xfrm>
          <a:off x="0" y="10337"/>
          <a:ext cx="7138987" cy="54720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zh-TW" altLang="zh-HK" sz="1900" b="1" kern="1200" dirty="0"/>
            <a:t>「應用學習參數檔案」載有控制每個</a:t>
          </a:r>
          <a:r>
            <a:rPr lang="zh-TW" altLang="en-US" sz="1900" b="1" kern="1200" dirty="0"/>
            <a:t>年度</a:t>
          </a:r>
          <a:r>
            <a:rPr lang="zh-TW" altLang="zh-HK" sz="1900" b="1" kern="1200" dirty="0"/>
            <a:t>的資料</a:t>
          </a:r>
          <a:endParaRPr lang="zh-HK" sz="1900" b="1" kern="1200" dirty="0"/>
        </a:p>
      </dsp:txBody>
      <dsp:txXfrm>
        <a:off x="0" y="10337"/>
        <a:ext cx="7138987" cy="547200"/>
      </dsp:txXfrm>
    </dsp:sp>
    <dsp:sp modelId="{252BE603-48D9-4ACB-B347-4C267475196C}">
      <dsp:nvSpPr>
        <dsp:cNvPr id="0" name=""/>
        <dsp:cNvSpPr/>
      </dsp:nvSpPr>
      <dsp:spPr>
        <a:xfrm>
          <a:off x="0" y="567875"/>
          <a:ext cx="7138987" cy="4172399"/>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zh-TW" sz="1900" b="0" kern="1200" dirty="0"/>
            <a:t>應用學習課程提供機構</a:t>
          </a:r>
          <a:endParaRPr lang="zh-HK" sz="1900" b="0" kern="1200" dirty="0"/>
        </a:p>
        <a:p>
          <a:pPr marL="171450" lvl="1" indent="-171450" algn="l" defTabSz="844550" rtl="0">
            <a:lnSpc>
              <a:spcPct val="90000"/>
            </a:lnSpc>
            <a:spcBef>
              <a:spcPct val="0"/>
            </a:spcBef>
            <a:spcAft>
              <a:spcPct val="15000"/>
            </a:spcAft>
            <a:buChar char="••"/>
          </a:pPr>
          <a:r>
            <a:rPr lang="zh-TW" sz="1900" b="0" kern="1200" dirty="0"/>
            <a:t>應用學習課程</a:t>
          </a:r>
          <a:endParaRPr lang="zh-HK" sz="1900" b="0" kern="1200" dirty="0"/>
        </a:p>
        <a:p>
          <a:pPr marL="171450" lvl="1" indent="-171450" algn="l" defTabSz="844550" rtl="0">
            <a:lnSpc>
              <a:spcPct val="90000"/>
            </a:lnSpc>
            <a:spcBef>
              <a:spcPct val="0"/>
            </a:spcBef>
            <a:spcAft>
              <a:spcPct val="15000"/>
            </a:spcAft>
            <a:buChar char="••"/>
          </a:pPr>
          <a:r>
            <a:rPr lang="zh-TW" sz="1900" b="0" kern="1200" dirty="0"/>
            <a:t>遞交模式一學生報名及優先次序的限期</a:t>
          </a:r>
          <a:endParaRPr lang="zh-HK" sz="1900" b="0" kern="1200" dirty="0"/>
        </a:p>
        <a:p>
          <a:pPr marL="171450" lvl="1" indent="-171450" algn="l" defTabSz="844550" rtl="0">
            <a:lnSpc>
              <a:spcPct val="90000"/>
            </a:lnSpc>
            <a:spcBef>
              <a:spcPct val="0"/>
            </a:spcBef>
            <a:spcAft>
              <a:spcPct val="15000"/>
            </a:spcAft>
            <a:buChar char="••"/>
          </a:pPr>
          <a:r>
            <a:rPr lang="zh-TW" sz="1900" b="0" kern="1200" dirty="0"/>
            <a:t>遞交模式二學校報名的限期</a:t>
          </a:r>
          <a:endParaRPr lang="zh-HK" sz="1900" b="0" kern="1200" dirty="0"/>
        </a:p>
        <a:p>
          <a:pPr marL="171450" lvl="1" indent="-171450" algn="l" defTabSz="844550" rtl="0">
            <a:lnSpc>
              <a:spcPct val="90000"/>
            </a:lnSpc>
            <a:spcBef>
              <a:spcPct val="0"/>
            </a:spcBef>
            <a:spcAft>
              <a:spcPct val="15000"/>
            </a:spcAft>
            <a:buChar char="••"/>
          </a:pPr>
          <a:r>
            <a:rPr lang="zh-TW" sz="1900" b="0" kern="1200" dirty="0"/>
            <a:t>遞交學生退修的限期</a:t>
          </a:r>
          <a:endParaRPr lang="zh-HK" sz="1900" b="0" kern="1200" dirty="0"/>
        </a:p>
        <a:p>
          <a:pPr marL="171450" lvl="1" indent="-171450" algn="l" defTabSz="844550" rtl="0">
            <a:lnSpc>
              <a:spcPct val="90000"/>
            </a:lnSpc>
            <a:spcBef>
              <a:spcPct val="0"/>
            </a:spcBef>
            <a:spcAft>
              <a:spcPct val="15000"/>
            </a:spcAft>
            <a:buChar char="••"/>
          </a:pPr>
          <a:r>
            <a:rPr lang="zh-TW" sz="1900" b="0" kern="1200" dirty="0"/>
            <a:t>報讀應用學習課程的學生級別</a:t>
          </a:r>
          <a:endParaRPr lang="zh-HK" sz="1900" b="0" kern="1200" dirty="0"/>
        </a:p>
        <a:p>
          <a:pPr marL="171450" lvl="1" indent="-171450" algn="l" defTabSz="844550" rtl="0">
            <a:lnSpc>
              <a:spcPct val="90000"/>
            </a:lnSpc>
            <a:spcBef>
              <a:spcPct val="0"/>
            </a:spcBef>
            <a:spcAft>
              <a:spcPct val="15000"/>
            </a:spcAft>
            <a:buChar char="••"/>
          </a:pPr>
          <a:r>
            <a:rPr lang="zh-TW" sz="1900" b="0" kern="1200" dirty="0"/>
            <a:t>非應用學習選修科目數目上限</a:t>
          </a:r>
          <a:endParaRPr lang="zh-HK" sz="1900" b="0" kern="1200" dirty="0"/>
        </a:p>
        <a:p>
          <a:pPr marL="171450" lvl="1" indent="-171450" algn="l" defTabSz="844550" rtl="0">
            <a:lnSpc>
              <a:spcPct val="90000"/>
            </a:lnSpc>
            <a:spcBef>
              <a:spcPct val="0"/>
            </a:spcBef>
            <a:spcAft>
              <a:spcPct val="15000"/>
            </a:spcAft>
            <a:buChar char="••"/>
          </a:pPr>
          <a:r>
            <a:rPr lang="zh-TW" sz="1900" b="0" kern="1200" dirty="0"/>
            <a:t>不能同時選修的科目組合</a:t>
          </a:r>
          <a:endParaRPr lang="zh-HK" sz="1900" b="0" kern="1200" dirty="0"/>
        </a:p>
        <a:p>
          <a:pPr marL="171450" lvl="1" indent="-171450" algn="l" defTabSz="844550" rtl="0">
            <a:lnSpc>
              <a:spcPct val="90000"/>
            </a:lnSpc>
            <a:spcBef>
              <a:spcPct val="0"/>
            </a:spcBef>
            <a:spcAft>
              <a:spcPct val="15000"/>
            </a:spcAft>
            <a:buChar char="••"/>
          </a:pPr>
          <a:r>
            <a:rPr lang="zh-TW" altLang="en-US" sz="1900" b="0" kern="1200" dirty="0">
              <a:solidFill>
                <a:schemeClr val="tx1"/>
              </a:solidFill>
            </a:rPr>
            <a:t>學生</a:t>
          </a:r>
          <a:r>
            <a:rPr lang="zh-TW" sz="1900" b="0" kern="1200" dirty="0">
              <a:solidFill>
                <a:schemeClr val="tx1"/>
              </a:solidFill>
            </a:rPr>
            <a:t>報讀課程數目</a:t>
          </a:r>
          <a:r>
            <a:rPr lang="zh-TW" altLang="en-US" sz="1900" b="0" kern="1200" dirty="0">
              <a:solidFill>
                <a:schemeClr val="tx1"/>
              </a:solidFill>
            </a:rPr>
            <a:t>上限另載於新的「限額</a:t>
          </a:r>
          <a:r>
            <a:rPr lang="zh-TW" altLang="zh-HK" sz="1900" b="0" kern="1200" dirty="0">
              <a:solidFill>
                <a:schemeClr val="tx1"/>
              </a:solidFill>
            </a:rPr>
            <a:t>參數</a:t>
          </a:r>
          <a:r>
            <a:rPr lang="zh-TW" altLang="en-US" sz="1900" b="0" kern="1200" dirty="0">
              <a:solidFill>
                <a:schemeClr val="tx1"/>
              </a:solidFill>
            </a:rPr>
            <a:t>」內 </a:t>
          </a:r>
          <a:r>
            <a:rPr lang="en-US" altLang="zh-TW" sz="1900" b="0" kern="1200" dirty="0">
              <a:solidFill>
                <a:schemeClr val="tx1"/>
              </a:solidFill>
            </a:rPr>
            <a:t>(</a:t>
          </a:r>
          <a:r>
            <a:rPr lang="zh-TW" altLang="en-US" sz="1900" b="0" kern="1200" dirty="0">
              <a:solidFill>
                <a:schemeClr val="tx1"/>
              </a:solidFill>
            </a:rPr>
            <a:t>自動匯入</a:t>
          </a:r>
          <a:r>
            <a:rPr lang="en-US" altLang="zh-TW" sz="1900" b="0" kern="1200" dirty="0">
              <a:solidFill>
                <a:schemeClr val="tx1"/>
              </a:solidFill>
            </a:rPr>
            <a:t>)</a:t>
          </a:r>
          <a:endParaRPr lang="zh-HK" sz="1900" b="0" kern="1200" dirty="0">
            <a:solidFill>
              <a:schemeClr val="tx1"/>
            </a:solidFill>
          </a:endParaRPr>
        </a:p>
      </dsp:txBody>
      <dsp:txXfrm>
        <a:off x="0" y="567875"/>
        <a:ext cx="7138987" cy="41723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962A7-6C76-4B32-BD6F-0E188251FB76}">
      <dsp:nvSpPr>
        <dsp:cNvPr id="0" name=""/>
        <dsp:cNvSpPr/>
      </dsp:nvSpPr>
      <dsp:spPr>
        <a:xfrm>
          <a:off x="0" y="22993"/>
          <a:ext cx="7758112" cy="109797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zh-TW" altLang="en-US" sz="3500" b="1" kern="1200" dirty="0"/>
            <a:t>一</a:t>
          </a:r>
          <a:r>
            <a:rPr lang="en-US" altLang="zh-TW" sz="3500" b="1" kern="1200" dirty="0"/>
            <a:t>. </a:t>
          </a:r>
          <a:r>
            <a:rPr lang="zh-TW" sz="3500" b="1" kern="1200" dirty="0"/>
            <a:t>處理學生退修</a:t>
          </a:r>
          <a:endParaRPr lang="zh-HK" sz="3500" kern="1200" dirty="0"/>
        </a:p>
      </dsp:txBody>
      <dsp:txXfrm>
        <a:off x="53599" y="76592"/>
        <a:ext cx="7650914" cy="990773"/>
      </dsp:txXfrm>
    </dsp:sp>
    <dsp:sp modelId="{D113052A-1BF0-4576-AB5D-83FC3B8985D3}">
      <dsp:nvSpPr>
        <dsp:cNvPr id="0" name=""/>
        <dsp:cNvSpPr/>
      </dsp:nvSpPr>
      <dsp:spPr>
        <a:xfrm>
          <a:off x="0" y="1221765"/>
          <a:ext cx="7758112" cy="1097971"/>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zh-TW" altLang="en-US" sz="3500" b="1" kern="1200" dirty="0"/>
            <a:t>二</a:t>
          </a:r>
          <a:r>
            <a:rPr lang="en-US" altLang="zh-TW" sz="3500" b="1" kern="1200" dirty="0"/>
            <a:t>.</a:t>
          </a:r>
          <a:r>
            <a:rPr lang="zh-TW" altLang="en-US" sz="3500" b="1" kern="1200" dirty="0"/>
            <a:t> </a:t>
          </a:r>
          <a:r>
            <a:rPr lang="zh-TW" sz="3500" b="1" kern="1200" dirty="0"/>
            <a:t>更新學生資料</a:t>
          </a:r>
          <a:r>
            <a:rPr lang="en-US" altLang="zh-TW" sz="3500" b="1" kern="1200" dirty="0"/>
            <a:t> </a:t>
          </a:r>
          <a:endParaRPr lang="zh-HK" sz="3500" kern="1200" dirty="0"/>
        </a:p>
      </dsp:txBody>
      <dsp:txXfrm>
        <a:off x="53599" y="1275364"/>
        <a:ext cx="7650914" cy="990773"/>
      </dsp:txXfrm>
    </dsp:sp>
    <dsp:sp modelId="{39BFFB71-63B9-4D00-953F-0B28C250DF34}">
      <dsp:nvSpPr>
        <dsp:cNvPr id="0" name=""/>
        <dsp:cNvSpPr/>
      </dsp:nvSpPr>
      <dsp:spPr>
        <a:xfrm>
          <a:off x="0" y="2420537"/>
          <a:ext cx="7758112" cy="1097971"/>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zh-TW" altLang="en-US" sz="3500" b="1" kern="1200" dirty="0"/>
            <a:t>三</a:t>
          </a:r>
          <a:r>
            <a:rPr lang="en-US" altLang="zh-TW" sz="3500" b="1" kern="1200" dirty="0"/>
            <a:t>. </a:t>
          </a:r>
          <a:r>
            <a:rPr lang="zh-TW" sz="3500" b="1" kern="1200" dirty="0"/>
            <a:t>處理學生離校</a:t>
          </a:r>
          <a:endParaRPr lang="zh-HK" sz="3500" kern="1200" dirty="0"/>
        </a:p>
      </dsp:txBody>
      <dsp:txXfrm>
        <a:off x="53599" y="2474136"/>
        <a:ext cx="7650914" cy="990773"/>
      </dsp:txXfrm>
    </dsp:sp>
    <dsp:sp modelId="{F202183E-1BA8-480A-B798-90C389005304}">
      <dsp:nvSpPr>
        <dsp:cNvPr id="0" name=""/>
        <dsp:cNvSpPr/>
      </dsp:nvSpPr>
      <dsp:spPr>
        <a:xfrm>
          <a:off x="0" y="3619309"/>
          <a:ext cx="7758112" cy="1097971"/>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zh-TW" altLang="en-US" sz="3500" b="1" kern="1200" dirty="0"/>
            <a:t>四</a:t>
          </a:r>
          <a:r>
            <a:rPr lang="en-US" altLang="zh-TW" sz="3500" b="1" kern="1200" dirty="0">
              <a:latin typeface="+mn-ea"/>
              <a:ea typeface="+mn-ea"/>
            </a:rPr>
            <a:t>. </a:t>
          </a:r>
          <a:r>
            <a:rPr lang="zh-TW" altLang="zh-HK" sz="3500" b="1" kern="1200" dirty="0">
              <a:latin typeface="+mn-ea"/>
              <a:ea typeface="+mn-ea"/>
            </a:rPr>
            <a:t>處理學生到校</a:t>
          </a:r>
          <a:endParaRPr lang="zh-TW" altLang="en-US" sz="3500" b="1" kern="1200" dirty="0">
            <a:latin typeface="+mn-ea"/>
            <a:ea typeface="+mn-ea"/>
          </a:endParaRPr>
        </a:p>
      </dsp:txBody>
      <dsp:txXfrm>
        <a:off x="53599" y="3672908"/>
        <a:ext cx="7650914" cy="9907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3"/>
            <a:ext cx="3039254" cy="465651"/>
          </a:xfrm>
          <a:prstGeom prst="rect">
            <a:avLst/>
          </a:prstGeom>
          <a:noFill/>
          <a:ln>
            <a:noFill/>
          </a:ln>
          <a:extLst/>
        </p:spPr>
        <p:txBody>
          <a:bodyPr vert="horz" wrap="square" lIns="93016" tIns="46508" rIns="93016" bIns="46508" numCol="1" anchor="t" anchorCtr="0" compatLnSpc="1">
            <a:prstTxWarp prst="textNoShape">
              <a:avLst/>
            </a:prstTxWarp>
          </a:bodyPr>
          <a:lstStyle>
            <a:lvl1pPr defTabSz="930093" eaLnBrk="1" hangingPunct="1">
              <a:defRPr sz="1200" b="0">
                <a:solidFill>
                  <a:srgbClr val="000000"/>
                </a:solidFill>
                <a:latin typeface="Tahoma" pitchFamily="34" charset="0"/>
                <a:ea typeface="新細明體" charset="-120"/>
              </a:defRPr>
            </a:lvl1pPr>
          </a:lstStyle>
          <a:p>
            <a:pPr>
              <a:defRPr/>
            </a:pPr>
            <a:r>
              <a:rPr lang="zh-TW" altLang="en-US"/>
              <a:t>網上校管系統應用學習模組 </a:t>
            </a:r>
            <a:endParaRPr lang="en-US" altLang="zh-TW"/>
          </a:p>
        </p:txBody>
      </p:sp>
      <p:sp>
        <p:nvSpPr>
          <p:cNvPr id="103427" name="Rectangle 3"/>
          <p:cNvSpPr>
            <a:spLocks noGrp="1" noChangeArrowheads="1"/>
          </p:cNvSpPr>
          <p:nvPr>
            <p:ph type="dt" sz="quarter" idx="1"/>
          </p:nvPr>
        </p:nvSpPr>
        <p:spPr bwMode="auto">
          <a:xfrm>
            <a:off x="3971149" y="3"/>
            <a:ext cx="3039254" cy="465651"/>
          </a:xfrm>
          <a:prstGeom prst="rect">
            <a:avLst/>
          </a:prstGeom>
          <a:noFill/>
          <a:ln>
            <a:noFill/>
          </a:ln>
          <a:extLst/>
        </p:spPr>
        <p:txBody>
          <a:bodyPr vert="horz" wrap="square" lIns="93016" tIns="46508" rIns="93016" bIns="46508" numCol="1" anchor="t" anchorCtr="0" compatLnSpc="1">
            <a:prstTxWarp prst="textNoShape">
              <a:avLst/>
            </a:prstTxWarp>
          </a:bodyPr>
          <a:lstStyle>
            <a:lvl1pPr algn="r" defTabSz="930093" eaLnBrk="1" hangingPunct="1">
              <a:defRPr sz="1200" b="0">
                <a:solidFill>
                  <a:schemeClr val="tx1"/>
                </a:solidFill>
                <a:latin typeface="Tahoma" pitchFamily="34" charset="0"/>
                <a:ea typeface="新細明體" charset="-120"/>
              </a:defRPr>
            </a:lvl1pPr>
          </a:lstStyle>
          <a:p>
            <a:pPr>
              <a:defRPr/>
            </a:pPr>
            <a:fld id="{05B0527D-4F60-4B0A-BDD5-BA4A8F560BEA}" type="datetime2">
              <a:rPr lang="zh-TW" altLang="en-US" smtClean="0"/>
              <a:pPr>
                <a:defRPr/>
              </a:pPr>
              <a:t>2024年2月16日</a:t>
            </a:fld>
            <a:endParaRPr lang="en-US" altLang="zh-TW"/>
          </a:p>
        </p:txBody>
      </p:sp>
      <p:sp>
        <p:nvSpPr>
          <p:cNvPr id="103428" name="Rectangle 4"/>
          <p:cNvSpPr>
            <a:spLocks noGrp="1" noChangeArrowheads="1"/>
          </p:cNvSpPr>
          <p:nvPr>
            <p:ph type="ftr" sz="quarter" idx="2"/>
          </p:nvPr>
        </p:nvSpPr>
        <p:spPr bwMode="auto">
          <a:xfrm>
            <a:off x="0" y="8830753"/>
            <a:ext cx="3039254" cy="465651"/>
          </a:xfrm>
          <a:prstGeom prst="rect">
            <a:avLst/>
          </a:prstGeom>
          <a:noFill/>
          <a:ln>
            <a:noFill/>
          </a:ln>
          <a:extLst/>
        </p:spPr>
        <p:txBody>
          <a:bodyPr vert="horz" wrap="square" lIns="93016" tIns="46508" rIns="93016" bIns="46508" numCol="1" anchor="b" anchorCtr="0" compatLnSpc="1">
            <a:prstTxWarp prst="textNoShape">
              <a:avLst/>
            </a:prstTxWarp>
          </a:bodyPr>
          <a:lstStyle>
            <a:lvl1pPr defTabSz="930093" eaLnBrk="1" hangingPunct="1">
              <a:defRPr sz="1200" b="0">
                <a:solidFill>
                  <a:schemeClr val="tx1"/>
                </a:solidFill>
                <a:latin typeface="Tahoma" pitchFamily="34" charset="0"/>
                <a:ea typeface="新細明體" charset="-120"/>
              </a:defRPr>
            </a:lvl1pPr>
          </a:lstStyle>
          <a:p>
            <a:pPr>
              <a:defRPr/>
            </a:pPr>
            <a:endParaRPr lang="en-US" altLang="zh-TW"/>
          </a:p>
        </p:txBody>
      </p:sp>
      <p:sp>
        <p:nvSpPr>
          <p:cNvPr id="103429" name="Rectangle 5"/>
          <p:cNvSpPr>
            <a:spLocks noGrp="1" noChangeArrowheads="1"/>
          </p:cNvSpPr>
          <p:nvPr>
            <p:ph type="sldNum" sz="quarter" idx="3"/>
          </p:nvPr>
        </p:nvSpPr>
        <p:spPr bwMode="auto">
          <a:xfrm>
            <a:off x="3971149" y="8830753"/>
            <a:ext cx="3039254" cy="465651"/>
          </a:xfrm>
          <a:prstGeom prst="rect">
            <a:avLst/>
          </a:prstGeom>
          <a:noFill/>
          <a:ln>
            <a:noFill/>
          </a:ln>
          <a:extLst/>
        </p:spPr>
        <p:txBody>
          <a:bodyPr vert="horz" wrap="square" lIns="93016" tIns="46508" rIns="93016" bIns="46508" numCol="1" anchor="b" anchorCtr="0" compatLnSpc="1">
            <a:prstTxWarp prst="textNoShape">
              <a:avLst/>
            </a:prstTxWarp>
          </a:bodyPr>
          <a:lstStyle>
            <a:lvl1pPr algn="r" defTabSz="928028" eaLnBrk="1" hangingPunct="1">
              <a:defRPr sz="1200" b="0">
                <a:solidFill>
                  <a:schemeClr val="tx1"/>
                </a:solidFill>
                <a:latin typeface="Tahoma" panose="020B0604030504040204" pitchFamily="34" charset="0"/>
              </a:defRPr>
            </a:lvl1pPr>
          </a:lstStyle>
          <a:p>
            <a:fld id="{C665B49F-7CCB-47DB-9B0E-A9C89D214A54}" type="slidenum">
              <a:rPr lang="en-US" altLang="zh-TW"/>
              <a:pPr/>
              <a:t>‹#›</a:t>
            </a:fld>
            <a:endParaRPr lang="en-US" altLang="zh-TW"/>
          </a:p>
        </p:txBody>
      </p:sp>
    </p:spTree>
    <p:extLst>
      <p:ext uri="{BB962C8B-B14F-4D97-AF65-F5344CB8AC3E}">
        <p14:creationId xmlns:p14="http://schemas.microsoft.com/office/powerpoint/2010/main" val="21414507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3"/>
            <a:ext cx="3039254" cy="465651"/>
          </a:xfrm>
          <a:prstGeom prst="rect">
            <a:avLst/>
          </a:prstGeom>
          <a:noFill/>
          <a:ln>
            <a:noFill/>
          </a:ln>
          <a:extLst/>
        </p:spPr>
        <p:txBody>
          <a:bodyPr vert="horz" wrap="square" lIns="93016" tIns="46508" rIns="93016" bIns="46508" numCol="1" anchor="t" anchorCtr="0" compatLnSpc="1">
            <a:prstTxWarp prst="textNoShape">
              <a:avLst/>
            </a:prstTxWarp>
          </a:bodyPr>
          <a:lstStyle>
            <a:lvl1pPr defTabSz="930093" eaLnBrk="1" hangingPunct="1">
              <a:defRPr sz="1200" b="0">
                <a:solidFill>
                  <a:schemeClr val="tx1"/>
                </a:solidFill>
                <a:latin typeface="Tahoma" pitchFamily="34" charset="0"/>
                <a:ea typeface="新細明體" charset="-120"/>
              </a:defRPr>
            </a:lvl1pPr>
          </a:lstStyle>
          <a:p>
            <a:pPr>
              <a:defRPr/>
            </a:pPr>
            <a:r>
              <a:rPr lang="en-US" altLang="zh-TW"/>
              <a:t> </a:t>
            </a:r>
            <a:r>
              <a:rPr lang="zh-TW" altLang="en-US">
                <a:solidFill>
                  <a:srgbClr val="000000"/>
                </a:solidFill>
              </a:rPr>
              <a:t>網上校管系統應用學習模組</a:t>
            </a:r>
            <a:endParaRPr lang="en-US" altLang="zh-TW">
              <a:solidFill>
                <a:srgbClr val="000000"/>
              </a:solidFill>
            </a:endParaRPr>
          </a:p>
        </p:txBody>
      </p:sp>
      <p:sp>
        <p:nvSpPr>
          <p:cNvPr id="61443" name="Rectangle 3"/>
          <p:cNvSpPr>
            <a:spLocks noGrp="1" noChangeArrowheads="1"/>
          </p:cNvSpPr>
          <p:nvPr>
            <p:ph type="dt" idx="1"/>
          </p:nvPr>
        </p:nvSpPr>
        <p:spPr bwMode="auto">
          <a:xfrm>
            <a:off x="3971149" y="3"/>
            <a:ext cx="3039254" cy="465651"/>
          </a:xfrm>
          <a:prstGeom prst="rect">
            <a:avLst/>
          </a:prstGeom>
          <a:noFill/>
          <a:ln>
            <a:noFill/>
          </a:ln>
          <a:extLst/>
        </p:spPr>
        <p:txBody>
          <a:bodyPr vert="horz" wrap="square" lIns="93016" tIns="46508" rIns="93016" bIns="46508" numCol="1" anchor="t" anchorCtr="0" compatLnSpc="1">
            <a:prstTxWarp prst="textNoShape">
              <a:avLst/>
            </a:prstTxWarp>
          </a:bodyPr>
          <a:lstStyle>
            <a:lvl1pPr algn="r" defTabSz="930093" eaLnBrk="1" hangingPunct="1">
              <a:defRPr sz="1200" b="0">
                <a:solidFill>
                  <a:schemeClr val="tx1"/>
                </a:solidFill>
                <a:latin typeface="Tahoma" pitchFamily="34" charset="0"/>
                <a:ea typeface="新細明體" charset="-120"/>
              </a:defRPr>
            </a:lvl1pPr>
          </a:lstStyle>
          <a:p>
            <a:pPr>
              <a:defRPr/>
            </a:pPr>
            <a:fld id="{59052F3E-5499-4C55-9E3C-BE97CFE9810E}" type="datetime2">
              <a:rPr lang="zh-TW" altLang="en-US" smtClean="0"/>
              <a:pPr>
                <a:defRPr/>
              </a:pPr>
              <a:t>2024年2月16日</a:t>
            </a:fld>
            <a:endParaRPr lang="en-US" altLang="zh-TW"/>
          </a:p>
        </p:txBody>
      </p:sp>
      <p:sp>
        <p:nvSpPr>
          <p:cNvPr id="84996" name="Rectangle 4"/>
          <p:cNvSpPr>
            <a:spLocks noGrp="1" noRot="1" noChangeAspect="1" noChangeArrowheads="1" noTextEdit="1"/>
          </p:cNvSpPr>
          <p:nvPr>
            <p:ph type="sldImg" idx="2"/>
          </p:nvPr>
        </p:nvSpPr>
        <p:spPr bwMode="auto">
          <a:xfrm>
            <a:off x="1100138" y="793750"/>
            <a:ext cx="4733925" cy="3551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5"/>
          <p:cNvSpPr>
            <a:spLocks noGrp="1" noChangeArrowheads="1"/>
          </p:cNvSpPr>
          <p:nvPr>
            <p:ph type="body" sz="quarter" idx="3"/>
          </p:nvPr>
        </p:nvSpPr>
        <p:spPr bwMode="auto">
          <a:xfrm>
            <a:off x="388201" y="4650283"/>
            <a:ext cx="6120914" cy="3748080"/>
          </a:xfrm>
          <a:prstGeom prst="rect">
            <a:avLst/>
          </a:prstGeom>
          <a:noFill/>
          <a:ln>
            <a:noFill/>
          </a:ln>
          <a:extLst/>
        </p:spPr>
        <p:txBody>
          <a:bodyPr vert="horz" wrap="square" lIns="93016" tIns="46508" rIns="93016" bIns="465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1446" name="Rectangle 6"/>
          <p:cNvSpPr>
            <a:spLocks noGrp="1" noChangeArrowheads="1"/>
          </p:cNvSpPr>
          <p:nvPr>
            <p:ph type="ftr" sz="quarter" idx="4"/>
          </p:nvPr>
        </p:nvSpPr>
        <p:spPr bwMode="auto">
          <a:xfrm>
            <a:off x="0" y="8830753"/>
            <a:ext cx="3039254" cy="465651"/>
          </a:xfrm>
          <a:prstGeom prst="rect">
            <a:avLst/>
          </a:prstGeom>
          <a:noFill/>
          <a:ln>
            <a:noFill/>
          </a:ln>
          <a:extLst/>
        </p:spPr>
        <p:txBody>
          <a:bodyPr vert="horz" wrap="square" lIns="93016" tIns="46508" rIns="93016" bIns="46508" numCol="1" anchor="b" anchorCtr="0" compatLnSpc="1">
            <a:prstTxWarp prst="textNoShape">
              <a:avLst/>
            </a:prstTxWarp>
          </a:bodyPr>
          <a:lstStyle>
            <a:lvl1pPr defTabSz="930093" eaLnBrk="1" hangingPunct="1">
              <a:defRPr sz="1200" b="0">
                <a:solidFill>
                  <a:schemeClr val="tx1"/>
                </a:solidFill>
                <a:latin typeface="Tahoma" pitchFamily="34" charset="0"/>
                <a:ea typeface="新細明體" charset="-120"/>
              </a:defRPr>
            </a:lvl1pPr>
          </a:lstStyle>
          <a:p>
            <a:pPr>
              <a:defRPr/>
            </a:pPr>
            <a:endParaRPr lang="en-US" altLang="zh-TW"/>
          </a:p>
        </p:txBody>
      </p:sp>
      <p:sp>
        <p:nvSpPr>
          <p:cNvPr id="61447" name="Rectangle 7"/>
          <p:cNvSpPr>
            <a:spLocks noGrp="1" noChangeArrowheads="1"/>
          </p:cNvSpPr>
          <p:nvPr>
            <p:ph type="sldNum" sz="quarter" idx="5"/>
          </p:nvPr>
        </p:nvSpPr>
        <p:spPr bwMode="auto">
          <a:xfrm>
            <a:off x="3971149" y="8830753"/>
            <a:ext cx="3039254" cy="465651"/>
          </a:xfrm>
          <a:prstGeom prst="rect">
            <a:avLst/>
          </a:prstGeom>
          <a:noFill/>
          <a:ln>
            <a:noFill/>
          </a:ln>
          <a:extLst/>
        </p:spPr>
        <p:txBody>
          <a:bodyPr vert="horz" wrap="square" lIns="93016" tIns="46508" rIns="93016" bIns="46508" numCol="1" anchor="b" anchorCtr="0" compatLnSpc="1">
            <a:prstTxWarp prst="textNoShape">
              <a:avLst/>
            </a:prstTxWarp>
          </a:bodyPr>
          <a:lstStyle>
            <a:lvl1pPr algn="r" defTabSz="928028" eaLnBrk="1" hangingPunct="1">
              <a:defRPr sz="1200" b="0">
                <a:solidFill>
                  <a:schemeClr val="tx1"/>
                </a:solidFill>
                <a:latin typeface="Tahoma" panose="020B0604030504040204" pitchFamily="34" charset="0"/>
              </a:defRPr>
            </a:lvl1pPr>
          </a:lstStyle>
          <a:p>
            <a:fld id="{56DD78F3-3FCE-46CC-AAB7-4270B3FC2E3F}" type="slidenum">
              <a:rPr lang="en-US" altLang="zh-TW"/>
              <a:pPr/>
              <a:t>‹#›</a:t>
            </a:fld>
            <a:endParaRPr lang="en-US" altLang="zh-TW"/>
          </a:p>
        </p:txBody>
      </p:sp>
    </p:spTree>
    <p:extLst>
      <p:ext uri="{BB962C8B-B14F-4D97-AF65-F5344CB8AC3E}">
        <p14:creationId xmlns:p14="http://schemas.microsoft.com/office/powerpoint/2010/main" val="405511520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pl2.uat.edb.gov.h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446441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Rot="1" noChangeAspect="1" noChangeArrowheads="1" noTextEdit="1"/>
          </p:cNvSpPr>
          <p:nvPr>
            <p:ph type="sldImg"/>
          </p:nvPr>
        </p:nvSpPr>
        <p:spPr>
          <a:ln/>
        </p:spPr>
      </p:sp>
      <p:sp>
        <p:nvSpPr>
          <p:cNvPr id="1843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資料互換，預備和確定「聯絡資料」</a:t>
            </a:r>
          </a:p>
        </p:txBody>
      </p:sp>
    </p:spTree>
    <p:extLst>
      <p:ext uri="{BB962C8B-B14F-4D97-AF65-F5344CB8AC3E}">
        <p14:creationId xmlns:p14="http://schemas.microsoft.com/office/powerpoint/2010/main" val="2597049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Rot="1" noChangeAspect="1" noChangeArrowheads="1" noTextEdit="1"/>
          </p:cNvSpPr>
          <p:nvPr>
            <p:ph type="sldImg"/>
          </p:nvPr>
        </p:nvSpPr>
        <p:spPr>
          <a:ln/>
        </p:spPr>
      </p:sp>
      <p:sp>
        <p:nvSpPr>
          <p:cNvPr id="1843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資料互換，預備和確定「聯絡資料」</a:t>
            </a:r>
          </a:p>
        </p:txBody>
      </p:sp>
    </p:spTree>
    <p:extLst>
      <p:ext uri="{BB962C8B-B14F-4D97-AF65-F5344CB8AC3E}">
        <p14:creationId xmlns:p14="http://schemas.microsoft.com/office/powerpoint/2010/main" val="376348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Rot="1" noChangeAspect="1" noChangeArrowheads="1" noTextEdit="1"/>
          </p:cNvSpPr>
          <p:nvPr>
            <p:ph type="sldImg"/>
          </p:nvPr>
        </p:nvSpPr>
        <p:spPr>
          <a:ln/>
        </p:spPr>
      </p:sp>
      <p:sp>
        <p:nvSpPr>
          <p:cNvPr id="1843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資料互換，預備和確定「聯絡資料」</a:t>
            </a:r>
          </a:p>
        </p:txBody>
      </p:sp>
    </p:spTree>
    <p:extLst>
      <p:ext uri="{BB962C8B-B14F-4D97-AF65-F5344CB8AC3E}">
        <p14:creationId xmlns:p14="http://schemas.microsoft.com/office/powerpoint/2010/main" val="418615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Rot="1" noChangeAspect="1" noChangeArrowheads="1" noTextEdit="1"/>
          </p:cNvSpPr>
          <p:nvPr>
            <p:ph type="sldImg"/>
          </p:nvPr>
        </p:nvSpPr>
        <p:spPr>
          <a:ln/>
        </p:spPr>
      </p:sp>
      <p:sp>
        <p:nvSpPr>
          <p:cNvPr id="2253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資料互換，預備和確定「聯絡資料」</a:t>
            </a:r>
          </a:p>
        </p:txBody>
      </p:sp>
    </p:spTree>
    <p:extLst>
      <p:ext uri="{BB962C8B-B14F-4D97-AF65-F5344CB8AC3E}">
        <p14:creationId xmlns:p14="http://schemas.microsoft.com/office/powerpoint/2010/main" val="3081435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p:cNvSpPr>
            <a:spLocks noGrp="1" noRot="1" noChangeAspect="1" noChangeArrowheads="1" noTextEdit="1"/>
          </p:cNvSpPr>
          <p:nvPr>
            <p:ph type="sldImg"/>
          </p:nvPr>
        </p:nvSpPr>
        <p:spPr>
          <a:ln/>
        </p:spPr>
      </p:sp>
      <p:sp>
        <p:nvSpPr>
          <p:cNvPr id="2458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資料互換，預備和確定「聯絡資料」</a:t>
            </a:r>
          </a:p>
        </p:txBody>
      </p:sp>
    </p:spTree>
    <p:extLst>
      <p:ext uri="{BB962C8B-B14F-4D97-AF65-F5344CB8AC3E}">
        <p14:creationId xmlns:p14="http://schemas.microsoft.com/office/powerpoint/2010/main" val="124884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完成後，用戶可在應用學習模組輸入學生或學校的應用學習報名</a:t>
            </a:r>
          </a:p>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305289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TextEdit="1"/>
          </p:cNvSpPr>
          <p:nvPr>
            <p:ph type="sldImg"/>
          </p:nvPr>
        </p:nvSpPr>
        <p:spPr>
          <a:ln/>
        </p:spPr>
      </p:sp>
      <p:sp>
        <p:nvSpPr>
          <p:cNvPr id="286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2806699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TextEdit="1"/>
          </p:cNvSpPr>
          <p:nvPr>
            <p:ph type="sldImg"/>
          </p:nvPr>
        </p:nvSpPr>
        <p:spPr>
          <a:ln/>
        </p:spPr>
      </p:sp>
      <p:sp>
        <p:nvSpPr>
          <p:cNvPr id="286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3471495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2"/>
          <p:cNvSpPr>
            <a:spLocks noGrp="1" noRot="1" noChangeAspect="1" noChangeArrowheads="1" noTextEdit="1"/>
          </p:cNvSpPr>
          <p:nvPr>
            <p:ph type="sldImg"/>
          </p:nvPr>
        </p:nvSpPr>
        <p:spPr>
          <a:ln/>
        </p:spPr>
      </p:sp>
      <p:sp>
        <p:nvSpPr>
          <p:cNvPr id="307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2638645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Rot="1" noChangeAspect="1" noChangeArrowheads="1" noTextEdit="1"/>
          </p:cNvSpPr>
          <p:nvPr>
            <p:ph type="sldImg"/>
          </p:nvPr>
        </p:nvSpPr>
        <p:spPr>
          <a:ln/>
        </p:spPr>
      </p:sp>
      <p:sp>
        <p:nvSpPr>
          <p:cNvPr id="3277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編配用戶足夠的應用學習模組存取權限</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只有「應用學習管理員」及「網上校管系統管理員」才有權使用應用學習模組存取權限</a:t>
            </a:r>
            <a:endParaRPr lang="en-US" altLang="zh-TW">
              <a:ea typeface="新細明體" panose="02020500000000000000" pitchFamily="18" charset="-120"/>
            </a:endParaRPr>
          </a:p>
        </p:txBody>
      </p:sp>
    </p:spTree>
    <p:extLst>
      <p:ext uri="{BB962C8B-B14F-4D97-AF65-F5344CB8AC3E}">
        <p14:creationId xmlns:p14="http://schemas.microsoft.com/office/powerpoint/2010/main" val="272156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smtClean="0">
                <a:solidFill>
                  <a:schemeClr val="tx1"/>
                </a:solidFill>
                <a:effectLst/>
                <a:latin typeface="Times New Roman" pitchFamily="18" charset="0"/>
                <a:ea typeface="新細明體" charset="-120"/>
                <a:cs typeface="+mn-cs"/>
              </a:rPr>
              <a:t>UAT CP/School Desk:        </a:t>
            </a:r>
            <a:r>
              <a:rPr kumimoji="1" lang="en-US" altLang="zh-TW" sz="1200" u="none" strike="noStrike" kern="1200" dirty="0" smtClean="0">
                <a:solidFill>
                  <a:schemeClr val="tx1"/>
                </a:solidFill>
                <a:effectLst/>
                <a:latin typeface="Times New Roman" pitchFamily="18" charset="0"/>
                <a:ea typeface="新細明體" charset="-120"/>
                <a:cs typeface="+mn-cs"/>
                <a:hlinkClick r:id="rId3"/>
              </a:rPr>
              <a:t>https://apl2.uat.edb.gov.hk</a:t>
            </a:r>
            <a:endParaRPr kumimoji="1" lang="zh-TW" altLang="zh-TW" sz="1200" kern="1200" dirty="0" smtClean="0">
              <a:solidFill>
                <a:schemeClr val="tx1"/>
              </a:solidFill>
              <a:effectLst/>
              <a:latin typeface="Times New Roman" pitchFamily="18" charset="0"/>
              <a:ea typeface="新細明體" charset="-120"/>
              <a:cs typeface="+mn-cs"/>
            </a:endParaRPr>
          </a:p>
          <a:p>
            <a:r>
              <a:rPr kumimoji="1" lang="en-US" altLang="zh-TW" sz="1200" kern="1200" dirty="0" smtClean="0">
                <a:solidFill>
                  <a:schemeClr val="tx1"/>
                </a:solidFill>
                <a:effectLst/>
                <a:latin typeface="Times New Roman" pitchFamily="18" charset="0"/>
                <a:ea typeface="新細明體" charset="-120"/>
                <a:cs typeface="+mn-cs"/>
              </a:rPr>
              <a:t>Log in: fitsh01</a:t>
            </a:r>
            <a:endParaRPr kumimoji="1" lang="zh-TW" altLang="zh-TW" sz="1200" kern="1200" dirty="0" smtClean="0">
              <a:solidFill>
                <a:schemeClr val="tx1"/>
              </a:solidFill>
              <a:effectLst/>
              <a:latin typeface="Times New Roman" pitchFamily="18" charset="0"/>
              <a:ea typeface="新細明體" charset="-120"/>
              <a:cs typeface="+mn-cs"/>
            </a:endParaRPr>
          </a:p>
          <a:p>
            <a:r>
              <a:rPr kumimoji="1" lang="en-US" altLang="zh-TW" sz="1200" kern="1200" dirty="0" smtClean="0">
                <a:solidFill>
                  <a:schemeClr val="tx1"/>
                </a:solidFill>
                <a:effectLst/>
                <a:latin typeface="Times New Roman" pitchFamily="18" charset="0"/>
                <a:ea typeface="新細明體" charset="-120"/>
                <a:cs typeface="+mn-cs"/>
              </a:rPr>
              <a:t>Password: Aa123456@</a:t>
            </a:r>
            <a:endParaRPr kumimoji="1" lang="zh-TW" altLang="zh-TW" sz="1200" kern="1200" dirty="0" smtClean="0">
              <a:solidFill>
                <a:schemeClr val="tx1"/>
              </a:solidFill>
              <a:effectLst/>
              <a:latin typeface="Times New Roman" pitchFamily="18" charset="0"/>
              <a:ea typeface="新細明體" charset="-120"/>
              <a:cs typeface="+mn-cs"/>
            </a:endParaRPr>
          </a:p>
          <a:p>
            <a:endParaRPr lang="zh-TW" altLang="en-US" dirty="0"/>
          </a:p>
        </p:txBody>
      </p:sp>
    </p:spTree>
    <p:extLst>
      <p:ext uri="{BB962C8B-B14F-4D97-AF65-F5344CB8AC3E}">
        <p14:creationId xmlns:p14="http://schemas.microsoft.com/office/powerpoint/2010/main" val="4247634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Rot="1" noChangeAspect="1" noChangeArrowheads="1" noTextEdit="1"/>
          </p:cNvSpPr>
          <p:nvPr>
            <p:ph type="sldImg"/>
          </p:nvPr>
        </p:nvSpPr>
        <p:spPr>
          <a:ln/>
        </p:spPr>
      </p:sp>
      <p:sp>
        <p:nvSpPr>
          <p:cNvPr id="3277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編配用戶足夠的應用學習模組存取權限</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只有「應用學習管理員」及「網上校管系統管理員」才有權使用應用學習模組存取權限</a:t>
            </a:r>
            <a:endParaRPr lang="en-US" altLang="zh-TW">
              <a:ea typeface="新細明體" panose="02020500000000000000" pitchFamily="18" charset="-120"/>
            </a:endParaRPr>
          </a:p>
        </p:txBody>
      </p:sp>
    </p:spTree>
    <p:extLst>
      <p:ext uri="{BB962C8B-B14F-4D97-AF65-F5344CB8AC3E}">
        <p14:creationId xmlns:p14="http://schemas.microsoft.com/office/powerpoint/2010/main" val="1292113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路徑</a:t>
            </a:r>
            <a:r>
              <a:rPr lang="en-US" altLang="zh-TW">
                <a:ea typeface="新細明體" panose="02020500000000000000" pitchFamily="18" charset="-120"/>
              </a:rPr>
              <a:t>︰</a:t>
            </a:r>
            <a:r>
              <a:rPr lang="zh-TW" altLang="en-US">
                <a:ea typeface="新細明體" panose="02020500000000000000" pitchFamily="18" charset="-120"/>
              </a:rPr>
              <a:t>學生資料</a:t>
            </a:r>
            <a:r>
              <a:rPr lang="en-US" altLang="zh-TW">
                <a:ea typeface="新細明體" panose="02020500000000000000" pitchFamily="18" charset="-120"/>
              </a:rPr>
              <a:t>&gt;</a:t>
            </a:r>
            <a:r>
              <a:rPr lang="zh-TW" altLang="en-US">
                <a:ea typeface="新細明體" panose="02020500000000000000" pitchFamily="18" charset="-120"/>
              </a:rPr>
              <a:t>學生概況</a:t>
            </a:r>
            <a:r>
              <a:rPr lang="en-US" altLang="zh-TW">
                <a:ea typeface="新細明體" panose="02020500000000000000" pitchFamily="18" charset="-120"/>
              </a:rPr>
              <a:t>&gt;</a:t>
            </a:r>
            <a:r>
              <a:rPr lang="zh-TW" altLang="en-US">
                <a:ea typeface="新細明體" panose="02020500000000000000" pitchFamily="18" charset="-120"/>
              </a:rPr>
              <a:t>地址</a:t>
            </a:r>
          </a:p>
          <a:p>
            <a:pPr eaLnBrk="1" hangingPunct="1">
              <a:buFontTx/>
              <a:buChar char="•"/>
            </a:pPr>
            <a:r>
              <a:rPr lang="zh-TW" altLang="en-US">
                <a:ea typeface="新細明體" panose="02020500000000000000" pitchFamily="18" charset="-120"/>
              </a:rPr>
              <a:t>學生電話號碼在學生報名時一併遞交</a:t>
            </a:r>
          </a:p>
        </p:txBody>
      </p:sp>
    </p:spTree>
    <p:extLst>
      <p:ext uri="{BB962C8B-B14F-4D97-AF65-F5344CB8AC3E}">
        <p14:creationId xmlns:p14="http://schemas.microsoft.com/office/powerpoint/2010/main" val="1530071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pPr defTabSz="931427" eaLnBrk="1" hangingPunct="1">
              <a:buFontTx/>
              <a:buChar char="•"/>
              <a:defRPr/>
            </a:pPr>
            <a:r>
              <a:rPr lang="zh-TW" altLang="en-US"/>
              <a:t>在 應用學習 </a:t>
            </a:r>
            <a:r>
              <a:rPr lang="en-US" altLang="zh-TW"/>
              <a:t>&gt; </a:t>
            </a:r>
            <a:r>
              <a:rPr lang="zh-TW" altLang="en-US"/>
              <a:t>資料互換 </a:t>
            </a:r>
            <a:r>
              <a:rPr lang="en-US" altLang="zh-TW"/>
              <a:t>&gt; </a:t>
            </a:r>
            <a:r>
              <a:rPr lang="zh-TW" altLang="en-US"/>
              <a:t>預備外發訊息 預備和確定「多元學習津貼</a:t>
            </a:r>
            <a:r>
              <a:rPr lang="en-US" altLang="zh-TW"/>
              <a:t>(</a:t>
            </a:r>
            <a:r>
              <a:rPr lang="zh-TW" altLang="en-US"/>
              <a:t>應用學習</a:t>
            </a:r>
            <a:r>
              <a:rPr lang="en-US" altLang="zh-TW"/>
              <a:t>)</a:t>
            </a:r>
            <a:r>
              <a:rPr lang="zh-TW" altLang="en-US"/>
              <a:t>申請資料」資料檔，經聯遞系統傳送給教育局。然後才匯入</a:t>
            </a:r>
            <a:r>
              <a:rPr lang="zh-TW" altLang="en-US">
                <a:effectLst>
                  <a:outerShdw blurRad="38100" dist="38100" dir="2700000" algn="tl">
                    <a:srgbClr val="C0C0C0"/>
                  </a:outerShdw>
                </a:effectLst>
              </a:rPr>
              <a:t>「應用學習參數檔案</a:t>
            </a:r>
            <a:r>
              <a:rPr lang="zh-TW" altLang="en-US"/>
              <a:t> 」</a:t>
            </a:r>
          </a:p>
        </p:txBody>
      </p:sp>
    </p:spTree>
    <p:extLst>
      <p:ext uri="{BB962C8B-B14F-4D97-AF65-F5344CB8AC3E}">
        <p14:creationId xmlns:p14="http://schemas.microsoft.com/office/powerpoint/2010/main" val="1258790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pPr defTabSz="931427" eaLnBrk="1" hangingPunct="1">
              <a:buFontTx/>
              <a:buChar char="•"/>
              <a:defRPr/>
            </a:pPr>
            <a:r>
              <a:rPr lang="zh-TW" altLang="en-US"/>
              <a:t>在 應用學習 </a:t>
            </a:r>
            <a:r>
              <a:rPr lang="en-US" altLang="zh-TW"/>
              <a:t>&gt; </a:t>
            </a:r>
            <a:r>
              <a:rPr lang="zh-TW" altLang="en-US"/>
              <a:t>資料互換 </a:t>
            </a:r>
            <a:r>
              <a:rPr lang="en-US" altLang="zh-TW"/>
              <a:t>&gt; </a:t>
            </a:r>
            <a:r>
              <a:rPr lang="zh-TW" altLang="en-US"/>
              <a:t>預備外發訊息 預備和確定「多元學習津貼</a:t>
            </a:r>
            <a:r>
              <a:rPr lang="en-US" altLang="zh-TW"/>
              <a:t>(</a:t>
            </a:r>
            <a:r>
              <a:rPr lang="zh-TW" altLang="en-US"/>
              <a:t>應用學習</a:t>
            </a:r>
            <a:r>
              <a:rPr lang="en-US" altLang="zh-TW"/>
              <a:t>)</a:t>
            </a:r>
            <a:r>
              <a:rPr lang="zh-TW" altLang="en-US"/>
              <a:t>申請資料」資料檔，經聯遞系統傳送給教育局。然後才匯入</a:t>
            </a:r>
            <a:r>
              <a:rPr lang="zh-TW" altLang="en-US">
                <a:effectLst>
                  <a:outerShdw blurRad="38100" dist="38100" dir="2700000" algn="tl">
                    <a:srgbClr val="C0C0C0"/>
                  </a:outerShdw>
                </a:effectLst>
              </a:rPr>
              <a:t>「應用學習參數檔案</a:t>
            </a:r>
            <a:r>
              <a:rPr lang="zh-TW" altLang="en-US"/>
              <a:t> 」</a:t>
            </a:r>
          </a:p>
        </p:txBody>
      </p:sp>
    </p:spTree>
    <p:extLst>
      <p:ext uri="{BB962C8B-B14F-4D97-AF65-F5344CB8AC3E}">
        <p14:creationId xmlns:p14="http://schemas.microsoft.com/office/powerpoint/2010/main" val="3323254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pPr defTabSz="931427" eaLnBrk="1" hangingPunct="1">
              <a:buFontTx/>
              <a:buChar char="•"/>
              <a:defRPr/>
            </a:pPr>
            <a:r>
              <a:rPr lang="zh-TW" altLang="en-US"/>
              <a:t>在 應用學習 </a:t>
            </a:r>
            <a:r>
              <a:rPr lang="en-US" altLang="zh-TW"/>
              <a:t>&gt; </a:t>
            </a:r>
            <a:r>
              <a:rPr lang="zh-TW" altLang="en-US"/>
              <a:t>資料互換 </a:t>
            </a:r>
            <a:r>
              <a:rPr lang="en-US" altLang="zh-TW"/>
              <a:t>&gt; </a:t>
            </a:r>
            <a:r>
              <a:rPr lang="zh-TW" altLang="en-US"/>
              <a:t>預備外發訊息 預備和確定「多元學習津貼</a:t>
            </a:r>
            <a:r>
              <a:rPr lang="en-US" altLang="zh-TW"/>
              <a:t>(</a:t>
            </a:r>
            <a:r>
              <a:rPr lang="zh-TW" altLang="en-US"/>
              <a:t>應用學習</a:t>
            </a:r>
            <a:r>
              <a:rPr lang="en-US" altLang="zh-TW"/>
              <a:t>)</a:t>
            </a:r>
            <a:r>
              <a:rPr lang="zh-TW" altLang="en-US"/>
              <a:t>申請資料」資料檔，經聯遞系統傳送給教育局。然後才匯入</a:t>
            </a:r>
            <a:r>
              <a:rPr lang="zh-TW" altLang="en-US">
                <a:effectLst>
                  <a:outerShdw blurRad="38100" dist="38100" dir="2700000" algn="tl">
                    <a:srgbClr val="C0C0C0"/>
                  </a:outerShdw>
                </a:effectLst>
              </a:rPr>
              <a:t>「應用學習參數檔案</a:t>
            </a:r>
            <a:r>
              <a:rPr lang="zh-TW" altLang="en-US"/>
              <a:t> 」</a:t>
            </a:r>
          </a:p>
        </p:txBody>
      </p:sp>
    </p:spTree>
    <p:extLst>
      <p:ext uri="{BB962C8B-B14F-4D97-AF65-F5344CB8AC3E}">
        <p14:creationId xmlns:p14="http://schemas.microsoft.com/office/powerpoint/2010/main" val="29256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pPr defTabSz="931427" eaLnBrk="1" hangingPunct="1">
              <a:buFontTx/>
              <a:buChar char="•"/>
              <a:defRPr/>
            </a:pPr>
            <a:r>
              <a:rPr lang="zh-TW" altLang="en-US"/>
              <a:t>在 應用學習 </a:t>
            </a:r>
            <a:r>
              <a:rPr lang="en-US" altLang="zh-TW"/>
              <a:t>&gt; </a:t>
            </a:r>
            <a:r>
              <a:rPr lang="zh-TW" altLang="en-US"/>
              <a:t>資料互換 </a:t>
            </a:r>
            <a:r>
              <a:rPr lang="en-US" altLang="zh-TW"/>
              <a:t>&gt; </a:t>
            </a:r>
            <a:r>
              <a:rPr lang="zh-TW" altLang="en-US"/>
              <a:t>預備外發訊息 預備和確定「多元學習津貼</a:t>
            </a:r>
            <a:r>
              <a:rPr lang="en-US" altLang="zh-TW"/>
              <a:t>(</a:t>
            </a:r>
            <a:r>
              <a:rPr lang="zh-TW" altLang="en-US"/>
              <a:t>應用學習</a:t>
            </a:r>
            <a:r>
              <a:rPr lang="en-US" altLang="zh-TW"/>
              <a:t>)</a:t>
            </a:r>
            <a:r>
              <a:rPr lang="zh-TW" altLang="en-US"/>
              <a:t>申請資料」資料檔，經聯遞系統傳送給教育局。然後才匯入</a:t>
            </a:r>
            <a:r>
              <a:rPr lang="zh-TW" altLang="en-US">
                <a:effectLst>
                  <a:outerShdw blurRad="38100" dist="38100" dir="2700000" algn="tl">
                    <a:srgbClr val="C0C0C0"/>
                  </a:outerShdw>
                </a:effectLst>
              </a:rPr>
              <a:t>「應用學習參數檔案</a:t>
            </a:r>
            <a:r>
              <a:rPr lang="zh-TW" altLang="en-US"/>
              <a:t> 」</a:t>
            </a:r>
          </a:p>
        </p:txBody>
      </p:sp>
    </p:spTree>
    <p:extLst>
      <p:ext uri="{BB962C8B-B14F-4D97-AF65-F5344CB8AC3E}">
        <p14:creationId xmlns:p14="http://schemas.microsoft.com/office/powerpoint/2010/main" val="3804700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pPr defTabSz="931427" eaLnBrk="1" hangingPunct="1">
              <a:buFontTx/>
              <a:buChar char="•"/>
              <a:defRPr/>
            </a:pPr>
            <a:r>
              <a:rPr lang="zh-TW" altLang="en-US"/>
              <a:t>在 應用學習 </a:t>
            </a:r>
            <a:r>
              <a:rPr lang="en-US" altLang="zh-TW"/>
              <a:t>&gt; </a:t>
            </a:r>
            <a:r>
              <a:rPr lang="zh-TW" altLang="en-US"/>
              <a:t>資料互換 </a:t>
            </a:r>
            <a:r>
              <a:rPr lang="en-US" altLang="zh-TW"/>
              <a:t>&gt; </a:t>
            </a:r>
            <a:r>
              <a:rPr lang="zh-TW" altLang="en-US"/>
              <a:t>預備外發訊息 預備和確定「多元學習津貼</a:t>
            </a:r>
            <a:r>
              <a:rPr lang="en-US" altLang="zh-TW"/>
              <a:t>(</a:t>
            </a:r>
            <a:r>
              <a:rPr lang="zh-TW" altLang="en-US"/>
              <a:t>應用學習</a:t>
            </a:r>
            <a:r>
              <a:rPr lang="en-US" altLang="zh-TW"/>
              <a:t>)</a:t>
            </a:r>
            <a:r>
              <a:rPr lang="zh-TW" altLang="en-US"/>
              <a:t>申請資料」資料檔，經聯遞系統傳送給教育局。然後才匯入</a:t>
            </a:r>
            <a:r>
              <a:rPr lang="zh-TW" altLang="en-US">
                <a:effectLst>
                  <a:outerShdw blurRad="38100" dist="38100" dir="2700000" algn="tl">
                    <a:srgbClr val="C0C0C0"/>
                  </a:outerShdw>
                </a:effectLst>
              </a:rPr>
              <a:t>「應用學習參數檔案</a:t>
            </a:r>
            <a:r>
              <a:rPr lang="zh-TW" altLang="en-US"/>
              <a:t> 」</a:t>
            </a:r>
          </a:p>
        </p:txBody>
      </p:sp>
    </p:spTree>
    <p:extLst>
      <p:ext uri="{BB962C8B-B14F-4D97-AF65-F5344CB8AC3E}">
        <p14:creationId xmlns:p14="http://schemas.microsoft.com/office/powerpoint/2010/main" val="736427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pPr defTabSz="931427" eaLnBrk="1" hangingPunct="1">
              <a:buFontTx/>
              <a:buChar char="•"/>
              <a:defRPr/>
            </a:pPr>
            <a:r>
              <a:rPr lang="zh-TW" altLang="en-US"/>
              <a:t>在 應用學習 </a:t>
            </a:r>
            <a:r>
              <a:rPr lang="en-US" altLang="zh-TW"/>
              <a:t>&gt; </a:t>
            </a:r>
            <a:r>
              <a:rPr lang="zh-TW" altLang="en-US"/>
              <a:t>資料互換 </a:t>
            </a:r>
            <a:r>
              <a:rPr lang="en-US" altLang="zh-TW"/>
              <a:t>&gt; </a:t>
            </a:r>
            <a:r>
              <a:rPr lang="zh-TW" altLang="en-US"/>
              <a:t>預備外發訊息 預備和確定「多元學習津貼</a:t>
            </a:r>
            <a:r>
              <a:rPr lang="en-US" altLang="zh-TW"/>
              <a:t>(</a:t>
            </a:r>
            <a:r>
              <a:rPr lang="zh-TW" altLang="en-US"/>
              <a:t>應用學習</a:t>
            </a:r>
            <a:r>
              <a:rPr lang="en-US" altLang="zh-TW"/>
              <a:t>)</a:t>
            </a:r>
            <a:r>
              <a:rPr lang="zh-TW" altLang="en-US"/>
              <a:t>申請資料」資料檔，經聯遞系統傳送給教育局。然後才匯入</a:t>
            </a:r>
            <a:r>
              <a:rPr lang="zh-TW" altLang="en-US">
                <a:effectLst>
                  <a:outerShdw blurRad="38100" dist="38100" dir="2700000" algn="tl">
                    <a:srgbClr val="C0C0C0"/>
                  </a:outerShdw>
                </a:effectLst>
              </a:rPr>
              <a:t>「應用學習參數檔案</a:t>
            </a:r>
            <a:r>
              <a:rPr lang="zh-TW" altLang="en-US"/>
              <a:t> 」</a:t>
            </a:r>
          </a:p>
        </p:txBody>
      </p:sp>
    </p:spTree>
    <p:extLst>
      <p:ext uri="{BB962C8B-B14F-4D97-AF65-F5344CB8AC3E}">
        <p14:creationId xmlns:p14="http://schemas.microsoft.com/office/powerpoint/2010/main" val="600589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a:ln/>
        </p:spPr>
      </p:sp>
      <p:sp>
        <p:nvSpPr>
          <p:cNvPr id="44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1349383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2"/>
          <p:cNvSpPr>
            <a:spLocks noGrp="1" noRot="1" noChangeAspect="1" noChangeArrowheads="1" noTextEdit="1"/>
          </p:cNvSpPr>
          <p:nvPr>
            <p:ph type="sldImg"/>
          </p:nvPr>
        </p:nvSpPr>
        <p:spPr>
          <a:ln/>
        </p:spPr>
      </p:sp>
      <p:sp>
        <p:nvSpPr>
          <p:cNvPr id="4199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349192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Rot="1" noChangeAspect="1" noChangeArrowheads="1" noTextEdit="1"/>
          </p:cNvSpPr>
          <p:nvPr>
            <p:ph type="sldImg"/>
          </p:nvPr>
        </p:nvSpPr>
        <p:spPr>
          <a:ln/>
        </p:spPr>
      </p:sp>
      <p:sp>
        <p:nvSpPr>
          <p:cNvPr id="717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569194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2"/>
          <p:cNvSpPr>
            <a:spLocks noGrp="1" noRot="1" noChangeAspect="1" noChangeArrowheads="1" noTextEdit="1"/>
          </p:cNvSpPr>
          <p:nvPr>
            <p:ph type="sldImg"/>
          </p:nvPr>
        </p:nvSpPr>
        <p:spPr>
          <a:ln/>
        </p:spPr>
      </p:sp>
      <p:sp>
        <p:nvSpPr>
          <p:cNvPr id="4199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97625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Rot="1" noChangeAspect="1" noChangeArrowheads="1" noTextEdit="1"/>
          </p:cNvSpPr>
          <p:nvPr>
            <p:ph type="sldImg"/>
          </p:nvPr>
        </p:nvSpPr>
        <p:spPr>
          <a:ln/>
        </p:spPr>
      </p:sp>
      <p:sp>
        <p:nvSpPr>
          <p:cNvPr id="4711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報名</a:t>
            </a:r>
            <a:r>
              <a:rPr lang="en-US" altLang="zh-TW">
                <a:ea typeface="新細明體" panose="02020500000000000000" pitchFamily="18" charset="-120"/>
              </a:rPr>
              <a:t>&gt;</a:t>
            </a:r>
            <a:r>
              <a:rPr lang="zh-TW" altLang="en-US">
                <a:ea typeface="新細明體" panose="02020500000000000000" pitchFamily="18" charset="-120"/>
              </a:rPr>
              <a:t>聯絡資料，輸入模式一及</a:t>
            </a:r>
            <a:r>
              <a:rPr lang="en-US" altLang="zh-TW">
                <a:ea typeface="新細明體" panose="02020500000000000000" pitchFamily="18" charset="-120"/>
              </a:rPr>
              <a:t>/</a:t>
            </a:r>
            <a:r>
              <a:rPr lang="zh-TW" altLang="en-US">
                <a:ea typeface="新細明體" panose="02020500000000000000" pitchFamily="18" charset="-120"/>
              </a:rPr>
              <a:t>或模式二 的聯絡資料</a:t>
            </a:r>
          </a:p>
          <a:p>
            <a:pPr eaLnBrk="1" hangingPunct="1">
              <a:buFontTx/>
              <a:buChar char="•"/>
            </a:pPr>
            <a:r>
              <a:rPr lang="zh-TW" altLang="en-US">
                <a:ea typeface="新細明體" panose="02020500000000000000" pitchFamily="18" charset="-120"/>
              </a:rPr>
              <a:t>用戶須經聯遞系統提交「聯絡資料」後才可輸入學生或學校的應用學習報名</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每個學年每個模式只可維持最多兩項聯絡資料</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相同學年及模式下不可存有兩項相同紀錄</a:t>
            </a:r>
            <a:endParaRPr lang="en-US" altLang="zh-TW">
              <a:ea typeface="新細明體" panose="02020500000000000000" pitchFamily="18" charset="-120"/>
            </a:endParaRPr>
          </a:p>
          <a:p>
            <a:pPr eaLnBrk="1" hangingPunct="1">
              <a:buFontTx/>
              <a:buChar char="•"/>
            </a:pPr>
            <a:r>
              <a:rPr lang="en-US" altLang="zh-TW">
                <a:ea typeface="新細明體" panose="02020500000000000000" pitchFamily="18" charset="-120"/>
              </a:rPr>
              <a:t>2013</a:t>
            </a:r>
            <a:r>
              <a:rPr lang="zh-TW" altLang="en-US">
                <a:ea typeface="新細明體" panose="02020500000000000000" pitchFamily="18" charset="-120"/>
              </a:rPr>
              <a:t> 改進項目</a:t>
            </a:r>
            <a:r>
              <a:rPr lang="en-US" altLang="zh-TW">
                <a:ea typeface="新細明體" panose="02020500000000000000" pitchFamily="18" charset="-120"/>
              </a:rPr>
              <a:t>:</a:t>
            </a:r>
          </a:p>
          <a:p>
            <a:pPr eaLnBrk="1" hangingPunct="1">
              <a:buFont typeface="Calibri" panose="020F0502020204030204" pitchFamily="34" charset="0"/>
              <a:buAutoNum type="arabicPeriod"/>
            </a:pPr>
            <a:r>
              <a:rPr lang="zh-TW" altLang="en-US">
                <a:ea typeface="新細明體" panose="02020500000000000000" pitchFamily="18" charset="-120"/>
              </a:rPr>
              <a:t>必須輸入電郵方便應用學習組傳送有關訊息</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模式一及模式二會以不同顏色顯示，方便輸入</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新增</a:t>
            </a:r>
            <a:r>
              <a:rPr lang="en-US" altLang="zh-TW">
                <a:ea typeface="新細明體" panose="02020500000000000000" pitchFamily="18" charset="-120"/>
              </a:rPr>
              <a:t>”</a:t>
            </a:r>
            <a:r>
              <a:rPr lang="zh-TW" altLang="en-US">
                <a:ea typeface="新細明體" panose="02020500000000000000" pitchFamily="18" charset="-120"/>
              </a:rPr>
              <a:t>狀態</a:t>
            </a:r>
            <a:r>
              <a:rPr lang="en-US" altLang="zh-TW">
                <a:ea typeface="新細明體" panose="02020500000000000000" pitchFamily="18" charset="-120"/>
              </a:rPr>
              <a:t>”</a:t>
            </a:r>
            <a:r>
              <a:rPr lang="zh-TW" altLang="en-US">
                <a:ea typeface="新細明體" panose="02020500000000000000" pitchFamily="18" charset="-120"/>
              </a:rPr>
              <a:t>欄，以便提醒教職員有關資料是否已發送至教育局</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儲存訊息修定，以便提醒教職員須到應用學習 </a:t>
            </a:r>
            <a:r>
              <a:rPr lang="en-US" altLang="zh-TW">
                <a:ea typeface="新細明體" panose="02020500000000000000" pitchFamily="18" charset="-120"/>
              </a:rPr>
              <a:t>&gt;</a:t>
            </a:r>
            <a:r>
              <a:rPr lang="zh-TW" altLang="en-US">
                <a:ea typeface="新細明體" panose="02020500000000000000" pitchFamily="18" charset="-120"/>
              </a:rPr>
              <a:t> 資料互換，預備和確定有關資料檔案</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如聯絡資料有任何改動，資料互換內的聯絡資料檔案將容許教職員預備和確定</a:t>
            </a:r>
            <a:endParaRPr lang="en-US" altLang="zh-TW">
              <a:ea typeface="新細明體" panose="02020500000000000000" pitchFamily="18" charset="-120"/>
            </a:endParaRPr>
          </a:p>
          <a:p>
            <a:pPr eaLnBrk="1" hangingPunct="1">
              <a:buFont typeface="Calibri" panose="020F0502020204030204" pitchFamily="34" charset="0"/>
              <a:buAutoNum type="arabicPeriod"/>
            </a:pPr>
            <a:endParaRPr lang="zh-TW" altLang="en-US">
              <a:ea typeface="新細明體" panose="02020500000000000000" pitchFamily="18" charset="-120"/>
            </a:endParaRPr>
          </a:p>
        </p:txBody>
      </p:sp>
    </p:spTree>
    <p:extLst>
      <p:ext uri="{BB962C8B-B14F-4D97-AF65-F5344CB8AC3E}">
        <p14:creationId xmlns:p14="http://schemas.microsoft.com/office/powerpoint/2010/main" val="295321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a:ln/>
        </p:spPr>
      </p:sp>
      <p:sp>
        <p:nvSpPr>
          <p:cNvPr id="53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1558504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a:ln/>
        </p:spPr>
      </p:sp>
      <p:sp>
        <p:nvSpPr>
          <p:cNvPr id="57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1606701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a:ln/>
        </p:spPr>
      </p:sp>
      <p:sp>
        <p:nvSpPr>
          <p:cNvPr id="593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panose="02020500000000000000" pitchFamily="18" charset="-120"/>
              </a:rPr>
              <a:t>2013 </a:t>
            </a:r>
            <a:r>
              <a:rPr lang="zh-TW" altLang="en-US">
                <a:ea typeface="新細明體" panose="02020500000000000000" pitchFamily="18" charset="-120"/>
              </a:rPr>
              <a:t>改進項目</a:t>
            </a:r>
            <a:r>
              <a:rPr lang="en-US" altLang="zh-TW">
                <a:ea typeface="新細明體" panose="02020500000000000000" pitchFamily="18" charset="-120"/>
              </a:rPr>
              <a:t>:</a:t>
            </a:r>
          </a:p>
          <a:p>
            <a:r>
              <a:rPr lang="en-US" altLang="zh-TW">
                <a:ea typeface="新細明體" panose="02020500000000000000" pitchFamily="18" charset="-120"/>
              </a:rPr>
              <a:t>1. </a:t>
            </a:r>
            <a:r>
              <a:rPr lang="zh-TW" altLang="en-US">
                <a:ea typeface="新細明體" panose="02020500000000000000" pitchFamily="18" charset="-120"/>
              </a:rPr>
              <a:t>增新按鈕容許教職員每之新增五個欄位以便輸入</a:t>
            </a:r>
          </a:p>
          <a:p>
            <a:endParaRPr lang="zh-HK" altLang="en-US">
              <a:ea typeface="新細明體" panose="02020500000000000000" pitchFamily="18" charset="-120"/>
            </a:endParaRPr>
          </a:p>
        </p:txBody>
      </p:sp>
    </p:spTree>
    <p:extLst>
      <p:ext uri="{BB962C8B-B14F-4D97-AF65-F5344CB8AC3E}">
        <p14:creationId xmlns:p14="http://schemas.microsoft.com/office/powerpoint/2010/main" val="2840259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p:cNvSpPr>
            <a:spLocks noGrp="1" noRot="1" noChangeAspect="1" noChangeArrowheads="1" noTextEdit="1"/>
          </p:cNvSpPr>
          <p:nvPr>
            <p:ph type="sldImg"/>
          </p:nvPr>
        </p:nvSpPr>
        <p:spPr>
          <a:ln/>
        </p:spPr>
      </p:sp>
      <p:sp>
        <p:nvSpPr>
          <p:cNvPr id="6144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zh-TW" altLang="en-US">
              <a:ea typeface="新細明體" panose="02020500000000000000" pitchFamily="18" charset="-120"/>
            </a:endParaRPr>
          </a:p>
        </p:txBody>
      </p:sp>
    </p:spTree>
    <p:extLst>
      <p:ext uri="{BB962C8B-B14F-4D97-AF65-F5344CB8AC3E}">
        <p14:creationId xmlns:p14="http://schemas.microsoft.com/office/powerpoint/2010/main" val="3226252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2"/>
          <p:cNvSpPr>
            <a:spLocks noGrp="1" noRot="1" noChangeAspect="1" noChangeArrowheads="1" noTextEdit="1"/>
          </p:cNvSpPr>
          <p:nvPr>
            <p:ph type="sldImg"/>
          </p:nvPr>
        </p:nvSpPr>
        <p:spPr>
          <a:ln/>
        </p:spPr>
      </p:sp>
      <p:sp>
        <p:nvSpPr>
          <p:cNvPr id="6349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用戶可退修或修改學生報名</a:t>
            </a:r>
          </a:p>
          <a:p>
            <a:pPr eaLnBrk="1" hangingPunct="1">
              <a:buFontTx/>
              <a:buChar char="•"/>
            </a:pPr>
            <a:r>
              <a:rPr lang="zh-TW" altLang="en-US">
                <a:ea typeface="新細明體" panose="02020500000000000000" pitchFamily="18" charset="-120"/>
              </a:rPr>
              <a:t>在遞交學生報名</a:t>
            </a:r>
            <a:r>
              <a:rPr lang="en-US" altLang="zh-TW">
                <a:ea typeface="新細明體" panose="02020500000000000000" pitchFamily="18" charset="-120"/>
              </a:rPr>
              <a:t>(</a:t>
            </a:r>
            <a:r>
              <a:rPr lang="zh-TW" altLang="en-US">
                <a:ea typeface="新細明體" panose="02020500000000000000" pitchFamily="18" charset="-120"/>
              </a:rPr>
              <a:t>模式一</a:t>
            </a:r>
            <a:r>
              <a:rPr lang="en-US" altLang="zh-TW">
                <a:ea typeface="新細明體" panose="02020500000000000000" pitchFamily="18" charset="-120"/>
              </a:rPr>
              <a:t>)</a:t>
            </a:r>
            <a:r>
              <a:rPr lang="zh-TW" altLang="en-US">
                <a:ea typeface="新細明體" panose="02020500000000000000" pitchFamily="18" charset="-120"/>
              </a:rPr>
              <a:t>限期之前，用戶可以修改模式一報名的優先次序。</a:t>
            </a:r>
            <a:r>
              <a:rPr lang="en-US" altLang="zh-TW">
                <a:ea typeface="新細明體" panose="02020500000000000000" pitchFamily="18" charset="-120"/>
              </a:rPr>
              <a:t>(</a:t>
            </a:r>
            <a:r>
              <a:rPr lang="zh-TW" altLang="en-US">
                <a:ea typeface="新細明體" panose="02020500000000000000" pitchFamily="18" charset="-120"/>
              </a:rPr>
              <a:t>適用於</a:t>
            </a:r>
            <a:r>
              <a:rPr lang="en-US" altLang="zh-TW">
                <a:ea typeface="新細明體" panose="02020500000000000000" pitchFamily="18" charset="-120"/>
              </a:rPr>
              <a:t>2010-12</a:t>
            </a:r>
            <a:r>
              <a:rPr lang="zh-TW" altLang="en-US">
                <a:ea typeface="新細明體" panose="02020500000000000000" pitchFamily="18" charset="-120"/>
              </a:rPr>
              <a:t>學年或以後</a:t>
            </a:r>
            <a:r>
              <a:rPr lang="en-US" altLang="zh-TW">
                <a:ea typeface="新細明體" panose="02020500000000000000" pitchFamily="18" charset="-120"/>
              </a:rPr>
              <a:t>)</a:t>
            </a:r>
          </a:p>
          <a:p>
            <a:pPr eaLnBrk="1" hangingPunct="1">
              <a:buFontTx/>
              <a:buChar char="•"/>
            </a:pPr>
            <a:r>
              <a:rPr lang="zh-TW" altLang="en-US">
                <a:ea typeface="新細明體" panose="02020500000000000000" pitchFamily="18" charset="-120"/>
              </a:rPr>
              <a:t>於收到和匯入甄選結果（模式一）後，有關資料將於甄選結果欄列出</a:t>
            </a:r>
          </a:p>
          <a:p>
            <a:pPr eaLnBrk="1" hangingPunct="1">
              <a:buFontTx/>
              <a:buChar char="•"/>
            </a:pPr>
            <a:r>
              <a:rPr lang="zh-TW" altLang="en-US">
                <a:ea typeface="新細明體" panose="02020500000000000000" pitchFamily="18" charset="-120"/>
              </a:rPr>
              <a:t>如取消退修學生報名（按</a:t>
            </a:r>
            <a:r>
              <a:rPr lang="en-US" altLang="zh-TW">
                <a:ea typeface="新細明體" panose="02020500000000000000" pitchFamily="18" charset="-120"/>
              </a:rPr>
              <a:t>〔</a:t>
            </a:r>
            <a:r>
              <a:rPr lang="zh-TW" altLang="en-US">
                <a:ea typeface="新細明體" panose="02020500000000000000" pitchFamily="18" charset="-120"/>
              </a:rPr>
              <a:t>還原</a:t>
            </a:r>
            <a:r>
              <a:rPr lang="en-US" altLang="zh-TW">
                <a:ea typeface="新細明體" panose="02020500000000000000" pitchFamily="18" charset="-120"/>
              </a:rPr>
              <a:t>〕</a:t>
            </a:r>
            <a:r>
              <a:rPr lang="zh-TW" altLang="en-US">
                <a:ea typeface="新細明體" panose="02020500000000000000" pitchFamily="18" charset="-120"/>
              </a:rPr>
              <a:t>按鈕以取消尚未提交的退修動作），所有有效的模式一報名的優先次序會按先後，自動重新排序。至於該取消退修的報名，將會被分配到列序的最後位置</a:t>
            </a:r>
          </a:p>
          <a:p>
            <a:pPr eaLnBrk="1" hangingPunct="1">
              <a:buFontTx/>
              <a:buChar char="•"/>
            </a:pPr>
            <a:endParaRPr lang="en-US" altLang="zh-TW">
              <a:ea typeface="新細明體" panose="02020500000000000000" pitchFamily="18" charset="-120"/>
            </a:endParaRPr>
          </a:p>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3383501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a:ln/>
        </p:spPr>
      </p:sp>
      <p:sp>
        <p:nvSpPr>
          <p:cNvPr id="716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2054383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Rot="1" noChangeAspect="1" noChangeArrowheads="1" noTextEdit="1"/>
          </p:cNvSpPr>
          <p:nvPr>
            <p:ph type="sldImg"/>
          </p:nvPr>
        </p:nvSpPr>
        <p:spPr>
          <a:ln/>
        </p:spPr>
      </p:sp>
      <p:sp>
        <p:nvSpPr>
          <p:cNvPr id="7475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zh-TW" altLang="en-US">
              <a:ea typeface="新細明體" panose="02020500000000000000" pitchFamily="18" charset="-120"/>
            </a:endParaRPr>
          </a:p>
        </p:txBody>
      </p:sp>
    </p:spTree>
    <p:extLst>
      <p:ext uri="{BB962C8B-B14F-4D97-AF65-F5344CB8AC3E}">
        <p14:creationId xmlns:p14="http://schemas.microsoft.com/office/powerpoint/2010/main" val="3223984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Grp="1" noRot="1" noChangeAspect="1" noChangeArrowheads="1" noTextEdit="1"/>
          </p:cNvSpPr>
          <p:nvPr>
            <p:ph type="sldImg"/>
          </p:nvPr>
        </p:nvSpPr>
        <p:spPr>
          <a:ln/>
        </p:spPr>
      </p:sp>
      <p:sp>
        <p:nvSpPr>
          <p:cNvPr id="6554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每位學生修讀非應用學習課程的數目，不可多於「應用學習參數」檔案內所訂下學生可報讀的非應用學習課程數目上限</a:t>
            </a:r>
          </a:p>
          <a:p>
            <a:pPr eaLnBrk="1" hangingPunct="1">
              <a:buFontTx/>
              <a:buChar char="•"/>
            </a:pPr>
            <a:r>
              <a:rPr lang="zh-TW" altLang="en-US">
                <a:ea typeface="新細明體" panose="02020500000000000000" pitchFamily="18" charset="-120"/>
              </a:rPr>
              <a:t>當「多元學習津貼</a:t>
            </a:r>
            <a:r>
              <a:rPr lang="en-US" altLang="zh-TW">
                <a:ea typeface="新細明體" panose="02020500000000000000" pitchFamily="18" charset="-120"/>
              </a:rPr>
              <a:t>(</a:t>
            </a:r>
            <a:r>
              <a:rPr lang="zh-TW" altLang="en-US">
                <a:ea typeface="新細明體" panose="02020500000000000000" pitchFamily="18" charset="-120"/>
              </a:rPr>
              <a:t>應用學習</a:t>
            </a:r>
            <a:r>
              <a:rPr lang="en-US" altLang="zh-TW">
                <a:ea typeface="新細明體" panose="02020500000000000000" pitchFamily="18" charset="-120"/>
              </a:rPr>
              <a:t>)</a:t>
            </a:r>
            <a:r>
              <a:rPr lang="zh-TW" altLang="en-US">
                <a:ea typeface="新細明體" panose="02020500000000000000" pitchFamily="18" charset="-120"/>
              </a:rPr>
              <a:t>申請資料」資料檔交至教育局後，用戶仍可修改多元學習津貼</a:t>
            </a:r>
            <a:r>
              <a:rPr lang="en-US" altLang="zh-TW">
                <a:ea typeface="新細明體" panose="02020500000000000000" pitchFamily="18" charset="-120"/>
              </a:rPr>
              <a:t>(</a:t>
            </a:r>
            <a:r>
              <a:rPr lang="zh-TW" altLang="en-US">
                <a:ea typeface="新細明體" panose="02020500000000000000" pitchFamily="18" charset="-120"/>
              </a:rPr>
              <a:t>應用學習</a:t>
            </a:r>
            <a:r>
              <a:rPr lang="en-US" altLang="zh-TW">
                <a:ea typeface="新細明體" panose="02020500000000000000" pitchFamily="18" charset="-120"/>
              </a:rPr>
              <a:t>)</a:t>
            </a:r>
            <a:r>
              <a:rPr lang="zh-TW" altLang="en-US">
                <a:ea typeface="新細明體" panose="02020500000000000000" pitchFamily="18" charset="-120"/>
              </a:rPr>
              <a:t>申請資料及再提交至教育局。只有被修改過的資料才需要提交</a:t>
            </a:r>
          </a:p>
          <a:p>
            <a:pPr eaLnBrk="1" hangingPunct="1">
              <a:buFontTx/>
              <a:buChar char="•"/>
            </a:pPr>
            <a:r>
              <a:rPr lang="zh-TW" altLang="en-US">
                <a:ea typeface="新細明體" panose="02020500000000000000" pitchFamily="18" charset="-120"/>
              </a:rPr>
              <a:t>當過渡到新學年並匯入下學年的「應用學習參數」檔案後，用戶不可修改本學年或之前的非應用學習選修科目數目</a:t>
            </a:r>
          </a:p>
        </p:txBody>
      </p:sp>
    </p:spTree>
    <p:extLst>
      <p:ext uri="{BB962C8B-B14F-4D97-AF65-F5344CB8AC3E}">
        <p14:creationId xmlns:p14="http://schemas.microsoft.com/office/powerpoint/2010/main" val="1378512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Rot="1" noChangeAspect="1" noChangeArrowheads="1" noTextEdit="1"/>
          </p:cNvSpPr>
          <p:nvPr>
            <p:ph type="sldImg"/>
          </p:nvPr>
        </p:nvSpPr>
        <p:spPr>
          <a:ln/>
        </p:spPr>
      </p:sp>
      <p:sp>
        <p:nvSpPr>
          <p:cNvPr id="92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17779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a:ln/>
        </p:spPr>
      </p:sp>
      <p:sp>
        <p:nvSpPr>
          <p:cNvPr id="675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254466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圖像版面配置區 1"/>
          <p:cNvSpPr>
            <a:spLocks noGrp="1" noRot="1" noChangeAspect="1" noTextEdit="1"/>
          </p:cNvSpPr>
          <p:nvPr>
            <p:ph type="sldImg"/>
          </p:nvPr>
        </p:nvSpPr>
        <p:spPr>
          <a:ln/>
        </p:spPr>
      </p:sp>
      <p:sp>
        <p:nvSpPr>
          <p:cNvPr id="696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1627968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a:ln/>
        </p:spPr>
      </p:sp>
      <p:sp>
        <p:nvSpPr>
          <p:cNvPr id="675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3545470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a:ln/>
        </p:spPr>
      </p:sp>
      <p:sp>
        <p:nvSpPr>
          <p:cNvPr id="675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1587948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2"/>
          <p:cNvSpPr>
            <a:spLocks noGrp="1" noRot="1" noChangeAspect="1" noChangeArrowheads="1" noTextEdit="1"/>
          </p:cNvSpPr>
          <p:nvPr>
            <p:ph type="sldImg"/>
          </p:nvPr>
        </p:nvSpPr>
        <p:spPr>
          <a:ln/>
        </p:spPr>
      </p:sp>
      <p:sp>
        <p:nvSpPr>
          <p:cNvPr id="7783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成功匯入後，用戶可編修學生的入讀狀況</a:t>
            </a:r>
            <a:r>
              <a:rPr lang="en-US" altLang="zh-TW">
                <a:ea typeface="新細明體" panose="02020500000000000000" pitchFamily="18" charset="-120"/>
              </a:rPr>
              <a:t>(</a:t>
            </a:r>
            <a:r>
              <a:rPr lang="zh-TW" altLang="en-US">
                <a:ea typeface="新細明體" panose="02020500000000000000" pitchFamily="18" charset="-120"/>
              </a:rPr>
              <a:t>模式一</a:t>
            </a:r>
            <a:r>
              <a:rPr lang="en-US" altLang="zh-TW">
                <a:ea typeface="新細明體" panose="02020500000000000000" pitchFamily="18" charset="-120"/>
              </a:rPr>
              <a:t>)</a:t>
            </a:r>
          </a:p>
        </p:txBody>
      </p:sp>
    </p:spTree>
    <p:extLst>
      <p:ext uri="{BB962C8B-B14F-4D97-AF65-F5344CB8AC3E}">
        <p14:creationId xmlns:p14="http://schemas.microsoft.com/office/powerpoint/2010/main" val="3718237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2"/>
          <p:cNvSpPr>
            <a:spLocks noGrp="1" noRot="1" noChangeAspect="1" noChangeArrowheads="1" noTextEdit="1"/>
          </p:cNvSpPr>
          <p:nvPr>
            <p:ph type="sldImg"/>
          </p:nvPr>
        </p:nvSpPr>
        <p:spPr>
          <a:ln/>
        </p:spPr>
      </p:sp>
      <p:sp>
        <p:nvSpPr>
          <p:cNvPr id="7783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成功匯入後，用戶可編修學生的入讀狀況</a:t>
            </a:r>
            <a:r>
              <a:rPr lang="en-US" altLang="zh-TW">
                <a:ea typeface="新細明體" panose="02020500000000000000" pitchFamily="18" charset="-120"/>
              </a:rPr>
              <a:t>(</a:t>
            </a:r>
            <a:r>
              <a:rPr lang="zh-TW" altLang="en-US">
                <a:ea typeface="新細明體" panose="02020500000000000000" pitchFamily="18" charset="-120"/>
              </a:rPr>
              <a:t>模式一</a:t>
            </a:r>
            <a:r>
              <a:rPr lang="en-US" altLang="zh-TW">
                <a:ea typeface="新細明體" panose="02020500000000000000" pitchFamily="18" charset="-120"/>
              </a:rPr>
              <a:t>)</a:t>
            </a:r>
          </a:p>
        </p:txBody>
      </p:sp>
    </p:spTree>
    <p:extLst>
      <p:ext uri="{BB962C8B-B14F-4D97-AF65-F5344CB8AC3E}">
        <p14:creationId xmlns:p14="http://schemas.microsoft.com/office/powerpoint/2010/main" val="1811167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Rot="1" noChangeAspect="1" noChangeArrowheads="1" noTextEdit="1"/>
          </p:cNvSpPr>
          <p:nvPr>
            <p:ph type="sldImg"/>
          </p:nvPr>
        </p:nvSpPr>
        <p:spPr>
          <a:ln/>
        </p:spPr>
      </p:sp>
      <p:sp>
        <p:nvSpPr>
          <p:cNvPr id="8090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1946601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a:ln/>
        </p:spPr>
      </p:sp>
      <p:sp>
        <p:nvSpPr>
          <p:cNvPr id="675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4125345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a:ln/>
        </p:spPr>
      </p:sp>
      <p:sp>
        <p:nvSpPr>
          <p:cNvPr id="44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2767258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2"/>
          <p:cNvSpPr>
            <a:spLocks noGrp="1" noRot="1" noChangeAspect="1" noChangeArrowheads="1" noTextEdit="1"/>
          </p:cNvSpPr>
          <p:nvPr>
            <p:ph type="sldImg"/>
          </p:nvPr>
        </p:nvSpPr>
        <p:spPr>
          <a:ln/>
        </p:spPr>
      </p:sp>
      <p:sp>
        <p:nvSpPr>
          <p:cNvPr id="4199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699247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txBox="1">
            <a:spLocks noGrp="1" noChangeArrowheads="1"/>
          </p:cNvSpPr>
          <p:nvPr/>
        </p:nvSpPr>
        <p:spPr bwMode="auto">
          <a:xfrm>
            <a:off x="1" y="1"/>
            <a:ext cx="2101756" cy="6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9" tIns="46575" rIns="93149" bIns="46575"/>
          <a:lstStyle>
            <a:lvl1pPr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pPr>
            <a:r>
              <a:rPr lang="en-US" altLang="zh-TW" b="0">
                <a:solidFill>
                  <a:srgbClr val="000000"/>
                </a:solidFill>
                <a:latin typeface="Tahoma" panose="020B0604030504040204" pitchFamily="34" charset="0"/>
              </a:rPr>
              <a:t>Guidelines on Applied Learning (ApL) Module in WebSAMS</a:t>
            </a:r>
          </a:p>
        </p:txBody>
      </p:sp>
      <p:sp>
        <p:nvSpPr>
          <p:cNvPr id="11270" name="Rectangle 7"/>
          <p:cNvSpPr txBox="1">
            <a:spLocks noGrp="1" noChangeArrowheads="1"/>
          </p:cNvSpPr>
          <p:nvPr/>
        </p:nvSpPr>
        <p:spPr bwMode="auto">
          <a:xfrm>
            <a:off x="2747586" y="12798095"/>
            <a:ext cx="2101756" cy="6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9" tIns="46575" rIns="93149" bIns="46575" anchor="b"/>
          <a:lstStyle>
            <a:lvl1pPr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lgn="r" eaLnBrk="1" hangingPunct="1">
              <a:spcBef>
                <a:spcPct val="0"/>
              </a:spcBef>
            </a:pPr>
            <a:fld id="{C230AFA0-3A2B-43C9-940A-846B17C2978F}" type="slidenum">
              <a:rPr lang="en-US" altLang="zh-TW" b="0" smtClean="0">
                <a:solidFill>
                  <a:srgbClr val="000000"/>
                </a:solidFill>
                <a:latin typeface="Tahoma" panose="020B0604030504040204" pitchFamily="34" charset="0"/>
              </a:rPr>
              <a:pPr algn="r" eaLnBrk="1" hangingPunct="1">
                <a:spcBef>
                  <a:spcPct val="0"/>
                </a:spcBef>
              </a:pPr>
              <a:t>9</a:t>
            </a:fld>
            <a:endParaRPr lang="en-US" altLang="zh-TW" b="0">
              <a:solidFill>
                <a:srgbClr val="000000"/>
              </a:solidFill>
              <a:latin typeface="Tahoma" panose="020B0604030504040204" pitchFamily="34" charset="0"/>
            </a:endParaRPr>
          </a:p>
        </p:txBody>
      </p:sp>
      <p:sp>
        <p:nvSpPr>
          <p:cNvPr id="11271" name="Rectangle 2"/>
          <p:cNvSpPr>
            <a:spLocks noGrp="1" noRot="1" noChangeAspect="1" noChangeArrowheads="1" noTextEdit="1"/>
          </p:cNvSpPr>
          <p:nvPr>
            <p:ph type="sldImg"/>
          </p:nvPr>
        </p:nvSpPr>
        <p:spPr>
          <a:ln/>
        </p:spPr>
      </p:sp>
      <p:sp>
        <p:nvSpPr>
          <p:cNvPr id="112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ea typeface="新細明體" panose="02020500000000000000" pitchFamily="18" charset="-120"/>
            </a:endParaRPr>
          </a:p>
        </p:txBody>
      </p:sp>
    </p:spTree>
    <p:extLst>
      <p:ext uri="{BB962C8B-B14F-4D97-AF65-F5344CB8AC3E}">
        <p14:creationId xmlns:p14="http://schemas.microsoft.com/office/powerpoint/2010/main" val="1554884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2"/>
          <p:cNvSpPr>
            <a:spLocks noGrp="1" noRot="1" noChangeAspect="1" noChangeArrowheads="1" noTextEdit="1"/>
          </p:cNvSpPr>
          <p:nvPr>
            <p:ph type="sldImg"/>
          </p:nvPr>
        </p:nvSpPr>
        <p:spPr>
          <a:ln/>
        </p:spPr>
      </p:sp>
      <p:sp>
        <p:nvSpPr>
          <p:cNvPr id="4199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1508673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Rot="1" noChangeAspect="1" noChangeArrowheads="1" noTextEdit="1"/>
          </p:cNvSpPr>
          <p:nvPr>
            <p:ph type="sldImg"/>
          </p:nvPr>
        </p:nvSpPr>
        <p:spPr>
          <a:ln/>
        </p:spPr>
      </p:sp>
      <p:sp>
        <p:nvSpPr>
          <p:cNvPr id="4711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報名</a:t>
            </a:r>
            <a:r>
              <a:rPr lang="en-US" altLang="zh-TW">
                <a:ea typeface="新細明體" panose="02020500000000000000" pitchFamily="18" charset="-120"/>
              </a:rPr>
              <a:t>&gt;</a:t>
            </a:r>
            <a:r>
              <a:rPr lang="zh-TW" altLang="en-US">
                <a:ea typeface="新細明體" panose="02020500000000000000" pitchFamily="18" charset="-120"/>
              </a:rPr>
              <a:t>聯絡資料，輸入模式一及</a:t>
            </a:r>
            <a:r>
              <a:rPr lang="en-US" altLang="zh-TW">
                <a:ea typeface="新細明體" panose="02020500000000000000" pitchFamily="18" charset="-120"/>
              </a:rPr>
              <a:t>/</a:t>
            </a:r>
            <a:r>
              <a:rPr lang="zh-TW" altLang="en-US">
                <a:ea typeface="新細明體" panose="02020500000000000000" pitchFamily="18" charset="-120"/>
              </a:rPr>
              <a:t>或模式二 的聯絡資料</a:t>
            </a:r>
          </a:p>
          <a:p>
            <a:pPr eaLnBrk="1" hangingPunct="1">
              <a:buFontTx/>
              <a:buChar char="•"/>
            </a:pPr>
            <a:r>
              <a:rPr lang="zh-TW" altLang="en-US">
                <a:ea typeface="新細明體" panose="02020500000000000000" pitchFamily="18" charset="-120"/>
              </a:rPr>
              <a:t>用戶須經聯遞系統提交「聯絡資料」後才可輸入學生或學校的應用學習報名</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每個學年每個模式只可維持最多兩項聯絡資料</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相同學年及模式下不可存有兩項相同紀錄</a:t>
            </a:r>
            <a:endParaRPr lang="en-US" altLang="zh-TW">
              <a:ea typeface="新細明體" panose="02020500000000000000" pitchFamily="18" charset="-120"/>
            </a:endParaRPr>
          </a:p>
          <a:p>
            <a:pPr eaLnBrk="1" hangingPunct="1">
              <a:buFontTx/>
              <a:buChar char="•"/>
            </a:pPr>
            <a:r>
              <a:rPr lang="en-US" altLang="zh-TW">
                <a:ea typeface="新細明體" panose="02020500000000000000" pitchFamily="18" charset="-120"/>
              </a:rPr>
              <a:t>2013</a:t>
            </a:r>
            <a:r>
              <a:rPr lang="zh-TW" altLang="en-US">
                <a:ea typeface="新細明體" panose="02020500000000000000" pitchFamily="18" charset="-120"/>
              </a:rPr>
              <a:t> 改進項目</a:t>
            </a:r>
            <a:r>
              <a:rPr lang="en-US" altLang="zh-TW">
                <a:ea typeface="新細明體" panose="02020500000000000000" pitchFamily="18" charset="-120"/>
              </a:rPr>
              <a:t>:</a:t>
            </a:r>
          </a:p>
          <a:p>
            <a:pPr eaLnBrk="1" hangingPunct="1">
              <a:buFont typeface="Calibri" panose="020F0502020204030204" pitchFamily="34" charset="0"/>
              <a:buAutoNum type="arabicPeriod"/>
            </a:pPr>
            <a:r>
              <a:rPr lang="zh-TW" altLang="en-US">
                <a:ea typeface="新細明體" panose="02020500000000000000" pitchFamily="18" charset="-120"/>
              </a:rPr>
              <a:t>必須輸入電郵方便應用學習組傳送有關訊息</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模式一及模式二會以不同顏色顯示，方便輸入</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新增</a:t>
            </a:r>
            <a:r>
              <a:rPr lang="en-US" altLang="zh-TW">
                <a:ea typeface="新細明體" panose="02020500000000000000" pitchFamily="18" charset="-120"/>
              </a:rPr>
              <a:t>”</a:t>
            </a:r>
            <a:r>
              <a:rPr lang="zh-TW" altLang="en-US">
                <a:ea typeface="新細明體" panose="02020500000000000000" pitchFamily="18" charset="-120"/>
              </a:rPr>
              <a:t>狀態</a:t>
            </a:r>
            <a:r>
              <a:rPr lang="en-US" altLang="zh-TW">
                <a:ea typeface="新細明體" panose="02020500000000000000" pitchFamily="18" charset="-120"/>
              </a:rPr>
              <a:t>”</a:t>
            </a:r>
            <a:r>
              <a:rPr lang="zh-TW" altLang="en-US">
                <a:ea typeface="新細明體" panose="02020500000000000000" pitchFamily="18" charset="-120"/>
              </a:rPr>
              <a:t>欄，以便提醒教職員有關資料是否已發送至教育局</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儲存訊息修定，以便提醒教職員須到應用學習 </a:t>
            </a:r>
            <a:r>
              <a:rPr lang="en-US" altLang="zh-TW">
                <a:ea typeface="新細明體" panose="02020500000000000000" pitchFamily="18" charset="-120"/>
              </a:rPr>
              <a:t>&gt;</a:t>
            </a:r>
            <a:r>
              <a:rPr lang="zh-TW" altLang="en-US">
                <a:ea typeface="新細明體" panose="02020500000000000000" pitchFamily="18" charset="-120"/>
              </a:rPr>
              <a:t> 資料互換，預備和確定有關資料檔案</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如聯絡資料有任何改動，資料互換內的聯絡資料檔案將容許教職員預備和確定</a:t>
            </a:r>
            <a:endParaRPr lang="en-US" altLang="zh-TW">
              <a:ea typeface="新細明體" panose="02020500000000000000" pitchFamily="18" charset="-120"/>
            </a:endParaRPr>
          </a:p>
          <a:p>
            <a:pPr eaLnBrk="1" hangingPunct="1">
              <a:buFont typeface="Calibri" panose="020F0502020204030204" pitchFamily="34" charset="0"/>
              <a:buAutoNum type="arabicPeriod"/>
            </a:pPr>
            <a:endParaRPr lang="zh-TW" altLang="en-US">
              <a:ea typeface="新細明體" panose="02020500000000000000" pitchFamily="18" charset="-120"/>
            </a:endParaRPr>
          </a:p>
        </p:txBody>
      </p:sp>
    </p:spTree>
    <p:extLst>
      <p:ext uri="{BB962C8B-B14F-4D97-AF65-F5344CB8AC3E}">
        <p14:creationId xmlns:p14="http://schemas.microsoft.com/office/powerpoint/2010/main" val="39121505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Rot="1" noChangeAspect="1" noChangeArrowheads="1" noTextEdit="1"/>
          </p:cNvSpPr>
          <p:nvPr>
            <p:ph type="sldImg"/>
          </p:nvPr>
        </p:nvSpPr>
        <p:spPr>
          <a:ln/>
        </p:spPr>
      </p:sp>
      <p:sp>
        <p:nvSpPr>
          <p:cNvPr id="4711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報名</a:t>
            </a:r>
            <a:r>
              <a:rPr lang="en-US" altLang="zh-TW">
                <a:ea typeface="新細明體" panose="02020500000000000000" pitchFamily="18" charset="-120"/>
              </a:rPr>
              <a:t>&gt;</a:t>
            </a:r>
            <a:r>
              <a:rPr lang="zh-TW" altLang="en-US">
                <a:ea typeface="新細明體" panose="02020500000000000000" pitchFamily="18" charset="-120"/>
              </a:rPr>
              <a:t>聯絡資料，輸入模式一及</a:t>
            </a:r>
            <a:r>
              <a:rPr lang="en-US" altLang="zh-TW">
                <a:ea typeface="新細明體" panose="02020500000000000000" pitchFamily="18" charset="-120"/>
              </a:rPr>
              <a:t>/</a:t>
            </a:r>
            <a:r>
              <a:rPr lang="zh-TW" altLang="en-US">
                <a:ea typeface="新細明體" panose="02020500000000000000" pitchFamily="18" charset="-120"/>
              </a:rPr>
              <a:t>或模式二 的聯絡資料</a:t>
            </a:r>
          </a:p>
          <a:p>
            <a:pPr eaLnBrk="1" hangingPunct="1">
              <a:buFontTx/>
              <a:buChar char="•"/>
            </a:pPr>
            <a:r>
              <a:rPr lang="zh-TW" altLang="en-US">
                <a:ea typeface="新細明體" panose="02020500000000000000" pitchFamily="18" charset="-120"/>
              </a:rPr>
              <a:t>用戶須經聯遞系統提交「聯絡資料」後才可輸入學生或學校的應用學習報名</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每個學年每個模式只可維持最多兩項聯絡資料</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相同學年及模式下不可存有兩項相同紀錄</a:t>
            </a:r>
            <a:endParaRPr lang="en-US" altLang="zh-TW">
              <a:ea typeface="新細明體" panose="02020500000000000000" pitchFamily="18" charset="-120"/>
            </a:endParaRPr>
          </a:p>
          <a:p>
            <a:pPr eaLnBrk="1" hangingPunct="1">
              <a:buFontTx/>
              <a:buChar char="•"/>
            </a:pPr>
            <a:r>
              <a:rPr lang="en-US" altLang="zh-TW">
                <a:ea typeface="新細明體" panose="02020500000000000000" pitchFamily="18" charset="-120"/>
              </a:rPr>
              <a:t>2013</a:t>
            </a:r>
            <a:r>
              <a:rPr lang="zh-TW" altLang="en-US">
                <a:ea typeface="新細明體" panose="02020500000000000000" pitchFamily="18" charset="-120"/>
              </a:rPr>
              <a:t> 改進項目</a:t>
            </a:r>
            <a:r>
              <a:rPr lang="en-US" altLang="zh-TW">
                <a:ea typeface="新細明體" panose="02020500000000000000" pitchFamily="18" charset="-120"/>
              </a:rPr>
              <a:t>:</a:t>
            </a:r>
          </a:p>
          <a:p>
            <a:pPr eaLnBrk="1" hangingPunct="1">
              <a:buFont typeface="Calibri" panose="020F0502020204030204" pitchFamily="34" charset="0"/>
              <a:buAutoNum type="arabicPeriod"/>
            </a:pPr>
            <a:r>
              <a:rPr lang="zh-TW" altLang="en-US">
                <a:ea typeface="新細明體" panose="02020500000000000000" pitchFamily="18" charset="-120"/>
              </a:rPr>
              <a:t>必須輸入電郵方便應用學習組傳送有關訊息</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模式一及模式二會以不同顏色顯示，方便輸入</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新增</a:t>
            </a:r>
            <a:r>
              <a:rPr lang="en-US" altLang="zh-TW">
                <a:ea typeface="新細明體" panose="02020500000000000000" pitchFamily="18" charset="-120"/>
              </a:rPr>
              <a:t>”</a:t>
            </a:r>
            <a:r>
              <a:rPr lang="zh-TW" altLang="en-US">
                <a:ea typeface="新細明體" panose="02020500000000000000" pitchFamily="18" charset="-120"/>
              </a:rPr>
              <a:t>狀態</a:t>
            </a:r>
            <a:r>
              <a:rPr lang="en-US" altLang="zh-TW">
                <a:ea typeface="新細明體" panose="02020500000000000000" pitchFamily="18" charset="-120"/>
              </a:rPr>
              <a:t>”</a:t>
            </a:r>
            <a:r>
              <a:rPr lang="zh-TW" altLang="en-US">
                <a:ea typeface="新細明體" panose="02020500000000000000" pitchFamily="18" charset="-120"/>
              </a:rPr>
              <a:t>欄，以便提醒教職員有關資料是否已發送至教育局</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儲存訊息修定，以便提醒教職員須到應用學習 </a:t>
            </a:r>
            <a:r>
              <a:rPr lang="en-US" altLang="zh-TW">
                <a:ea typeface="新細明體" panose="02020500000000000000" pitchFamily="18" charset="-120"/>
              </a:rPr>
              <a:t>&gt;</a:t>
            </a:r>
            <a:r>
              <a:rPr lang="zh-TW" altLang="en-US">
                <a:ea typeface="新細明體" panose="02020500000000000000" pitchFamily="18" charset="-120"/>
              </a:rPr>
              <a:t> 資料互換，預備和確定有關資料檔案</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如聯絡資料有任何改動，資料互換內的聯絡資料檔案將容許教職員預備和確定</a:t>
            </a:r>
            <a:endParaRPr lang="en-US" altLang="zh-TW">
              <a:ea typeface="新細明體" panose="02020500000000000000" pitchFamily="18" charset="-120"/>
            </a:endParaRPr>
          </a:p>
          <a:p>
            <a:pPr eaLnBrk="1" hangingPunct="1">
              <a:buFont typeface="Calibri" panose="020F0502020204030204" pitchFamily="34" charset="0"/>
              <a:buAutoNum type="arabicPeriod"/>
            </a:pPr>
            <a:endParaRPr lang="zh-TW" altLang="en-US">
              <a:ea typeface="新細明體" panose="02020500000000000000" pitchFamily="18" charset="-120"/>
            </a:endParaRPr>
          </a:p>
        </p:txBody>
      </p:sp>
    </p:spTree>
    <p:extLst>
      <p:ext uri="{BB962C8B-B14F-4D97-AF65-F5344CB8AC3E}">
        <p14:creationId xmlns:p14="http://schemas.microsoft.com/office/powerpoint/2010/main" val="41778725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Rot="1" noChangeAspect="1" noChangeArrowheads="1" noTextEdit="1"/>
          </p:cNvSpPr>
          <p:nvPr>
            <p:ph type="sldImg"/>
          </p:nvPr>
        </p:nvSpPr>
        <p:spPr>
          <a:ln/>
        </p:spPr>
      </p:sp>
      <p:sp>
        <p:nvSpPr>
          <p:cNvPr id="4711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報名</a:t>
            </a:r>
            <a:r>
              <a:rPr lang="en-US" altLang="zh-TW">
                <a:ea typeface="新細明體" panose="02020500000000000000" pitchFamily="18" charset="-120"/>
              </a:rPr>
              <a:t>&gt;</a:t>
            </a:r>
            <a:r>
              <a:rPr lang="zh-TW" altLang="en-US">
                <a:ea typeface="新細明體" panose="02020500000000000000" pitchFamily="18" charset="-120"/>
              </a:rPr>
              <a:t>聯絡資料，輸入模式一及</a:t>
            </a:r>
            <a:r>
              <a:rPr lang="en-US" altLang="zh-TW">
                <a:ea typeface="新細明體" panose="02020500000000000000" pitchFamily="18" charset="-120"/>
              </a:rPr>
              <a:t>/</a:t>
            </a:r>
            <a:r>
              <a:rPr lang="zh-TW" altLang="en-US">
                <a:ea typeface="新細明體" panose="02020500000000000000" pitchFamily="18" charset="-120"/>
              </a:rPr>
              <a:t>或模式二 的聯絡資料</a:t>
            </a:r>
          </a:p>
          <a:p>
            <a:pPr eaLnBrk="1" hangingPunct="1">
              <a:buFontTx/>
              <a:buChar char="•"/>
            </a:pPr>
            <a:r>
              <a:rPr lang="zh-TW" altLang="en-US">
                <a:ea typeface="新細明體" panose="02020500000000000000" pitchFamily="18" charset="-120"/>
              </a:rPr>
              <a:t>用戶須經聯遞系統提交「聯絡資料」後才可輸入學生或學校的應用學習報名</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每個學年每個模式只可維持最多兩項聯絡資料</a:t>
            </a:r>
            <a:endParaRPr lang="en-US" altLang="zh-TW">
              <a:ea typeface="新細明體" panose="02020500000000000000" pitchFamily="18" charset="-120"/>
            </a:endParaRPr>
          </a:p>
          <a:p>
            <a:pPr eaLnBrk="1" hangingPunct="1">
              <a:buFontTx/>
              <a:buChar char="•"/>
            </a:pPr>
            <a:r>
              <a:rPr lang="zh-TW" altLang="en-US">
                <a:ea typeface="新細明體" panose="02020500000000000000" pitchFamily="18" charset="-120"/>
              </a:rPr>
              <a:t>相同學年及模式下不可存有兩項相同紀錄</a:t>
            </a:r>
            <a:endParaRPr lang="en-US" altLang="zh-TW">
              <a:ea typeface="新細明體" panose="02020500000000000000" pitchFamily="18" charset="-120"/>
            </a:endParaRPr>
          </a:p>
          <a:p>
            <a:pPr eaLnBrk="1" hangingPunct="1">
              <a:buFontTx/>
              <a:buChar char="•"/>
            </a:pPr>
            <a:r>
              <a:rPr lang="en-US" altLang="zh-TW">
                <a:ea typeface="新細明體" panose="02020500000000000000" pitchFamily="18" charset="-120"/>
              </a:rPr>
              <a:t>2013</a:t>
            </a:r>
            <a:r>
              <a:rPr lang="zh-TW" altLang="en-US">
                <a:ea typeface="新細明體" panose="02020500000000000000" pitchFamily="18" charset="-120"/>
              </a:rPr>
              <a:t> 改進項目</a:t>
            </a:r>
            <a:r>
              <a:rPr lang="en-US" altLang="zh-TW">
                <a:ea typeface="新細明體" panose="02020500000000000000" pitchFamily="18" charset="-120"/>
              </a:rPr>
              <a:t>:</a:t>
            </a:r>
          </a:p>
          <a:p>
            <a:pPr eaLnBrk="1" hangingPunct="1">
              <a:buFont typeface="Calibri" panose="020F0502020204030204" pitchFamily="34" charset="0"/>
              <a:buAutoNum type="arabicPeriod"/>
            </a:pPr>
            <a:r>
              <a:rPr lang="zh-TW" altLang="en-US">
                <a:ea typeface="新細明體" panose="02020500000000000000" pitchFamily="18" charset="-120"/>
              </a:rPr>
              <a:t>必須輸入電郵方便應用學習組傳送有關訊息</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模式一及模式二會以不同顏色顯示，方便輸入</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新增</a:t>
            </a:r>
            <a:r>
              <a:rPr lang="en-US" altLang="zh-TW">
                <a:ea typeface="新細明體" panose="02020500000000000000" pitchFamily="18" charset="-120"/>
              </a:rPr>
              <a:t>”</a:t>
            </a:r>
            <a:r>
              <a:rPr lang="zh-TW" altLang="en-US">
                <a:ea typeface="新細明體" panose="02020500000000000000" pitchFamily="18" charset="-120"/>
              </a:rPr>
              <a:t>狀態</a:t>
            </a:r>
            <a:r>
              <a:rPr lang="en-US" altLang="zh-TW">
                <a:ea typeface="新細明體" panose="02020500000000000000" pitchFamily="18" charset="-120"/>
              </a:rPr>
              <a:t>”</a:t>
            </a:r>
            <a:r>
              <a:rPr lang="zh-TW" altLang="en-US">
                <a:ea typeface="新細明體" panose="02020500000000000000" pitchFamily="18" charset="-120"/>
              </a:rPr>
              <a:t>欄，以便提醒教職員有關資料是否已發送至教育局</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儲存訊息修定，以便提醒教職員須到應用學習 </a:t>
            </a:r>
            <a:r>
              <a:rPr lang="en-US" altLang="zh-TW">
                <a:ea typeface="新細明體" panose="02020500000000000000" pitchFamily="18" charset="-120"/>
              </a:rPr>
              <a:t>&gt;</a:t>
            </a:r>
            <a:r>
              <a:rPr lang="zh-TW" altLang="en-US">
                <a:ea typeface="新細明體" panose="02020500000000000000" pitchFamily="18" charset="-120"/>
              </a:rPr>
              <a:t> 資料互換，預備和確定有關資料檔案</a:t>
            </a:r>
            <a:endParaRPr lang="en-US" altLang="zh-TW">
              <a:ea typeface="新細明體" panose="02020500000000000000" pitchFamily="18" charset="-120"/>
            </a:endParaRPr>
          </a:p>
          <a:p>
            <a:pPr eaLnBrk="1" hangingPunct="1">
              <a:buFont typeface="Calibri" panose="020F0502020204030204" pitchFamily="34" charset="0"/>
              <a:buAutoNum type="arabicPeriod"/>
            </a:pPr>
            <a:r>
              <a:rPr lang="zh-TW" altLang="en-US">
                <a:ea typeface="新細明體" panose="02020500000000000000" pitchFamily="18" charset="-120"/>
              </a:rPr>
              <a:t>如聯絡資料有任何改動，資料互換內的聯絡資料檔案將容許教職員預備和確定</a:t>
            </a:r>
            <a:endParaRPr lang="en-US" altLang="zh-TW">
              <a:ea typeface="新細明體" panose="02020500000000000000" pitchFamily="18" charset="-120"/>
            </a:endParaRPr>
          </a:p>
          <a:p>
            <a:pPr eaLnBrk="1" hangingPunct="1">
              <a:buFont typeface="Calibri" panose="020F0502020204030204" pitchFamily="34" charset="0"/>
              <a:buAutoNum type="arabicPeriod"/>
            </a:pPr>
            <a:endParaRPr lang="zh-TW" altLang="en-US">
              <a:ea typeface="新細明體" panose="02020500000000000000" pitchFamily="18" charset="-120"/>
            </a:endParaRPr>
          </a:p>
        </p:txBody>
      </p:sp>
    </p:spTree>
    <p:extLst>
      <p:ext uri="{BB962C8B-B14F-4D97-AF65-F5344CB8AC3E}">
        <p14:creationId xmlns:p14="http://schemas.microsoft.com/office/powerpoint/2010/main" val="2153616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p:cNvSpPr>
            <a:spLocks noGrp="1" noRot="1" noChangeAspect="1" noChangeArrowheads="1" noTextEdit="1"/>
          </p:cNvSpPr>
          <p:nvPr>
            <p:ph type="sldImg"/>
          </p:nvPr>
        </p:nvSpPr>
        <p:spPr>
          <a:ln/>
        </p:spPr>
      </p:sp>
      <p:sp>
        <p:nvSpPr>
          <p:cNvPr id="5018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如尚未提交學校報名紀錄至教育局，用戶可更改有關紀錄的預計本班修讀人數及重新選擇該班是否為與其他學校協作的班別</a:t>
            </a:r>
          </a:p>
        </p:txBody>
      </p:sp>
    </p:spTree>
    <p:extLst>
      <p:ext uri="{BB962C8B-B14F-4D97-AF65-F5344CB8AC3E}">
        <p14:creationId xmlns:p14="http://schemas.microsoft.com/office/powerpoint/2010/main" val="8994969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a:ln/>
        </p:spPr>
      </p:sp>
      <p:sp>
        <p:nvSpPr>
          <p:cNvPr id="53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3578618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a:ln/>
        </p:spPr>
      </p:sp>
      <p:sp>
        <p:nvSpPr>
          <p:cNvPr id="57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38237647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a:ln/>
        </p:spPr>
      </p:sp>
      <p:sp>
        <p:nvSpPr>
          <p:cNvPr id="593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panose="02020500000000000000" pitchFamily="18" charset="-120"/>
              </a:rPr>
              <a:t>2013 </a:t>
            </a:r>
            <a:r>
              <a:rPr lang="zh-TW" altLang="en-US">
                <a:ea typeface="新細明體" panose="02020500000000000000" pitchFamily="18" charset="-120"/>
              </a:rPr>
              <a:t>改進項目</a:t>
            </a:r>
            <a:r>
              <a:rPr lang="en-US" altLang="zh-TW">
                <a:ea typeface="新細明體" panose="02020500000000000000" pitchFamily="18" charset="-120"/>
              </a:rPr>
              <a:t>:</a:t>
            </a:r>
          </a:p>
          <a:p>
            <a:r>
              <a:rPr lang="en-US" altLang="zh-TW">
                <a:ea typeface="新細明體" panose="02020500000000000000" pitchFamily="18" charset="-120"/>
              </a:rPr>
              <a:t>1. </a:t>
            </a:r>
            <a:r>
              <a:rPr lang="zh-TW" altLang="en-US">
                <a:ea typeface="新細明體" panose="02020500000000000000" pitchFamily="18" charset="-120"/>
              </a:rPr>
              <a:t>增新按鈕容許教職員每之新增五個欄位以便輸入</a:t>
            </a:r>
          </a:p>
          <a:p>
            <a:endParaRPr lang="zh-HK" altLang="en-US">
              <a:ea typeface="新細明體" panose="02020500000000000000" pitchFamily="18" charset="-120"/>
            </a:endParaRPr>
          </a:p>
        </p:txBody>
      </p:sp>
    </p:spTree>
    <p:extLst>
      <p:ext uri="{BB962C8B-B14F-4D97-AF65-F5344CB8AC3E}">
        <p14:creationId xmlns:p14="http://schemas.microsoft.com/office/powerpoint/2010/main" val="2394935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p:cNvSpPr>
            <a:spLocks noGrp="1" noRot="1" noChangeAspect="1" noChangeArrowheads="1" noTextEdit="1"/>
          </p:cNvSpPr>
          <p:nvPr>
            <p:ph type="sldImg"/>
          </p:nvPr>
        </p:nvSpPr>
        <p:spPr>
          <a:ln/>
        </p:spPr>
      </p:sp>
      <p:sp>
        <p:nvSpPr>
          <p:cNvPr id="6144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zh-TW" altLang="en-US">
              <a:ea typeface="新細明體" panose="02020500000000000000" pitchFamily="18" charset="-120"/>
            </a:endParaRPr>
          </a:p>
        </p:txBody>
      </p:sp>
    </p:spTree>
    <p:extLst>
      <p:ext uri="{BB962C8B-B14F-4D97-AF65-F5344CB8AC3E}">
        <p14:creationId xmlns:p14="http://schemas.microsoft.com/office/powerpoint/2010/main" val="32626690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p:cNvSpPr>
            <a:spLocks noGrp="1" noRot="1" noChangeAspect="1" noChangeArrowheads="1" noTextEdit="1"/>
          </p:cNvSpPr>
          <p:nvPr>
            <p:ph type="sldImg"/>
          </p:nvPr>
        </p:nvSpPr>
        <p:spPr>
          <a:ln/>
        </p:spPr>
      </p:sp>
      <p:sp>
        <p:nvSpPr>
          <p:cNvPr id="6144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zh-TW" altLang="en-US">
              <a:ea typeface="新細明體" panose="02020500000000000000" pitchFamily="18" charset="-120"/>
            </a:endParaRPr>
          </a:p>
        </p:txBody>
      </p:sp>
    </p:spTree>
    <p:extLst>
      <p:ext uri="{BB962C8B-B14F-4D97-AF65-F5344CB8AC3E}">
        <p14:creationId xmlns:p14="http://schemas.microsoft.com/office/powerpoint/2010/main" val="161396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txBox="1">
            <a:spLocks noGrp="1" noChangeArrowheads="1"/>
          </p:cNvSpPr>
          <p:nvPr/>
        </p:nvSpPr>
        <p:spPr bwMode="auto">
          <a:xfrm>
            <a:off x="1" y="1"/>
            <a:ext cx="2101756" cy="6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9" tIns="46575" rIns="93149" bIns="46575"/>
          <a:lstStyle>
            <a:lvl1pPr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defTabSz="912772" eaLnBrk="1" hangingPunct="1">
              <a:spcBef>
                <a:spcPct val="0"/>
              </a:spcBef>
              <a:defRPr/>
            </a:pPr>
            <a:r>
              <a:rPr lang="en-US" altLang="zh-TW" b="0">
                <a:solidFill>
                  <a:srgbClr val="000000"/>
                </a:solidFill>
                <a:latin typeface="Tahoma" panose="020B0604030504040204" pitchFamily="34" charset="0"/>
              </a:rPr>
              <a:t>Guidelines on Applied Learning (ApL) Module in WebSAMS</a:t>
            </a:r>
          </a:p>
        </p:txBody>
      </p:sp>
      <p:sp>
        <p:nvSpPr>
          <p:cNvPr id="16390" name="Rectangle 7"/>
          <p:cNvSpPr txBox="1">
            <a:spLocks noGrp="1" noChangeArrowheads="1"/>
          </p:cNvSpPr>
          <p:nvPr/>
        </p:nvSpPr>
        <p:spPr bwMode="auto">
          <a:xfrm>
            <a:off x="2747586" y="12798095"/>
            <a:ext cx="2101756" cy="6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9" tIns="46575" rIns="93149" bIns="46575" anchor="b"/>
          <a:lstStyle>
            <a:lvl1pPr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12813">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12813"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lgn="r" defTabSz="912772" eaLnBrk="1" hangingPunct="1">
              <a:spcBef>
                <a:spcPct val="0"/>
              </a:spcBef>
              <a:defRPr/>
            </a:pPr>
            <a:fld id="{06ECF239-3D9B-41E8-A5D5-37CF88A610CA}" type="slidenum">
              <a:rPr lang="en-US" altLang="zh-TW" b="0">
                <a:solidFill>
                  <a:srgbClr val="000000"/>
                </a:solidFill>
                <a:latin typeface="Tahoma" panose="020B0604030504040204" pitchFamily="34" charset="0"/>
              </a:rPr>
              <a:pPr algn="r" defTabSz="912772" eaLnBrk="1" hangingPunct="1">
                <a:spcBef>
                  <a:spcPct val="0"/>
                </a:spcBef>
                <a:defRPr/>
              </a:pPr>
              <a:t>14</a:t>
            </a:fld>
            <a:endParaRPr lang="en-US" altLang="zh-TW" b="0">
              <a:solidFill>
                <a:srgbClr val="000000"/>
              </a:solidFill>
              <a:latin typeface="Tahoma" panose="020B0604030504040204" pitchFamily="34" charset="0"/>
            </a:endParaRPr>
          </a:p>
        </p:txBody>
      </p:sp>
      <p:sp>
        <p:nvSpPr>
          <p:cNvPr id="16391" name="Rectangle 2"/>
          <p:cNvSpPr>
            <a:spLocks noGrp="1" noRot="1" noChangeAspect="1" noChangeArrowheads="1" noTextEdit="1"/>
          </p:cNvSpPr>
          <p:nvPr>
            <p:ph type="sldImg"/>
          </p:nvPr>
        </p:nvSpPr>
        <p:spPr>
          <a:ln/>
        </p:spPr>
      </p:sp>
      <p:sp>
        <p:nvSpPr>
          <p:cNvPr id="355333" name="Rectangle 3"/>
          <p:cNvSpPr>
            <a:spLocks noGrp="1" noChangeArrowheads="1"/>
          </p:cNvSpPr>
          <p:nvPr>
            <p:ph type="body" idx="1"/>
          </p:nvPr>
        </p:nvSpPr>
        <p:spPr/>
        <p:txBody>
          <a:bodyPr/>
          <a:lstStyle/>
          <a:p>
            <a:pPr eaLnBrk="1" hangingPunct="1">
              <a:buFontTx/>
              <a:buChar char="•"/>
              <a:defRPr/>
            </a:pPr>
            <a:r>
              <a:rPr lang="zh-TW" altLang="en-US">
                <a:effectLst>
                  <a:outerShdw blurRad="38100" dist="38100" dir="2700000" algn="tl">
                    <a:srgbClr val="C0C0C0"/>
                  </a:outerShdw>
                </a:effectLst>
              </a:rPr>
              <a:t>聯遞系統 </a:t>
            </a:r>
            <a:r>
              <a:rPr lang="en-US" altLang="zh-TW">
                <a:effectLst>
                  <a:outerShdw blurRad="38100" dist="38100" dir="2700000" algn="tl">
                    <a:srgbClr val="C0C0C0"/>
                  </a:outerShdw>
                </a:effectLst>
              </a:rPr>
              <a:t>(Communication and Delivery System) </a:t>
            </a:r>
            <a:r>
              <a:rPr lang="zh-TW" altLang="en-US">
                <a:effectLst>
                  <a:outerShdw blurRad="38100" dist="38100" dir="2700000" algn="tl">
                    <a:srgbClr val="C0C0C0"/>
                  </a:outerShdw>
                </a:effectLst>
              </a:rPr>
              <a:t>簡稱</a:t>
            </a:r>
            <a:r>
              <a:rPr lang="en-US" altLang="zh-TW">
                <a:effectLst>
                  <a:outerShdw blurRad="38100" dist="38100" dir="2700000" algn="tl">
                    <a:srgbClr val="C0C0C0"/>
                  </a:outerShdw>
                </a:effectLst>
              </a:rPr>
              <a:t>CDS</a:t>
            </a:r>
            <a:endParaRPr lang="zh-TW" altLang="zh-TW">
              <a:effectLst>
                <a:outerShdw blurRad="38100" dist="38100" dir="2700000" algn="tl">
                  <a:srgbClr val="C0C0C0"/>
                </a:outerShdw>
              </a:effectLst>
            </a:endParaRPr>
          </a:p>
        </p:txBody>
      </p:sp>
    </p:spTree>
    <p:extLst>
      <p:ext uri="{BB962C8B-B14F-4D97-AF65-F5344CB8AC3E}">
        <p14:creationId xmlns:p14="http://schemas.microsoft.com/office/powerpoint/2010/main" val="917560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p:cNvSpPr>
            <a:spLocks noGrp="1" noRot="1" noChangeAspect="1" noChangeArrowheads="1" noTextEdit="1"/>
          </p:cNvSpPr>
          <p:nvPr>
            <p:ph type="sldImg"/>
          </p:nvPr>
        </p:nvSpPr>
        <p:spPr>
          <a:ln/>
        </p:spPr>
      </p:sp>
      <p:sp>
        <p:nvSpPr>
          <p:cNvPr id="6144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zh-TW" altLang="en-US">
              <a:ea typeface="新細明體" panose="02020500000000000000" pitchFamily="18" charset="-120"/>
            </a:endParaRPr>
          </a:p>
        </p:txBody>
      </p:sp>
    </p:spTree>
    <p:extLst>
      <p:ext uri="{BB962C8B-B14F-4D97-AF65-F5344CB8AC3E}">
        <p14:creationId xmlns:p14="http://schemas.microsoft.com/office/powerpoint/2010/main" val="1274994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2"/>
          <p:cNvSpPr>
            <a:spLocks noGrp="1" noRot="1" noChangeAspect="1" noChangeArrowheads="1" noTextEdit="1"/>
          </p:cNvSpPr>
          <p:nvPr>
            <p:ph type="sldImg"/>
          </p:nvPr>
        </p:nvSpPr>
        <p:spPr>
          <a:ln/>
        </p:spPr>
      </p:sp>
      <p:sp>
        <p:nvSpPr>
          <p:cNvPr id="6349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用戶可退修或修改學生報名</a:t>
            </a:r>
          </a:p>
          <a:p>
            <a:pPr eaLnBrk="1" hangingPunct="1">
              <a:buFontTx/>
              <a:buChar char="•"/>
            </a:pPr>
            <a:r>
              <a:rPr lang="zh-TW" altLang="en-US">
                <a:ea typeface="新細明體" panose="02020500000000000000" pitchFamily="18" charset="-120"/>
              </a:rPr>
              <a:t>在遞交學生報名</a:t>
            </a:r>
            <a:r>
              <a:rPr lang="en-US" altLang="zh-TW">
                <a:ea typeface="新細明體" panose="02020500000000000000" pitchFamily="18" charset="-120"/>
              </a:rPr>
              <a:t>(</a:t>
            </a:r>
            <a:r>
              <a:rPr lang="zh-TW" altLang="en-US">
                <a:ea typeface="新細明體" panose="02020500000000000000" pitchFamily="18" charset="-120"/>
              </a:rPr>
              <a:t>模式一</a:t>
            </a:r>
            <a:r>
              <a:rPr lang="en-US" altLang="zh-TW">
                <a:ea typeface="新細明體" panose="02020500000000000000" pitchFamily="18" charset="-120"/>
              </a:rPr>
              <a:t>)</a:t>
            </a:r>
            <a:r>
              <a:rPr lang="zh-TW" altLang="en-US">
                <a:ea typeface="新細明體" panose="02020500000000000000" pitchFamily="18" charset="-120"/>
              </a:rPr>
              <a:t>限期之前，用戶可以修改模式一報名的優先次序。</a:t>
            </a:r>
            <a:r>
              <a:rPr lang="en-US" altLang="zh-TW">
                <a:ea typeface="新細明體" panose="02020500000000000000" pitchFamily="18" charset="-120"/>
              </a:rPr>
              <a:t>(</a:t>
            </a:r>
            <a:r>
              <a:rPr lang="zh-TW" altLang="en-US">
                <a:ea typeface="新細明體" panose="02020500000000000000" pitchFamily="18" charset="-120"/>
              </a:rPr>
              <a:t>適用於</a:t>
            </a:r>
            <a:r>
              <a:rPr lang="en-US" altLang="zh-TW">
                <a:ea typeface="新細明體" panose="02020500000000000000" pitchFamily="18" charset="-120"/>
              </a:rPr>
              <a:t>2010-12</a:t>
            </a:r>
            <a:r>
              <a:rPr lang="zh-TW" altLang="en-US">
                <a:ea typeface="新細明體" panose="02020500000000000000" pitchFamily="18" charset="-120"/>
              </a:rPr>
              <a:t>學年或以後</a:t>
            </a:r>
            <a:r>
              <a:rPr lang="en-US" altLang="zh-TW">
                <a:ea typeface="新細明體" panose="02020500000000000000" pitchFamily="18" charset="-120"/>
              </a:rPr>
              <a:t>)</a:t>
            </a:r>
          </a:p>
          <a:p>
            <a:pPr eaLnBrk="1" hangingPunct="1">
              <a:buFontTx/>
              <a:buChar char="•"/>
            </a:pPr>
            <a:r>
              <a:rPr lang="zh-TW" altLang="en-US">
                <a:ea typeface="新細明體" panose="02020500000000000000" pitchFamily="18" charset="-120"/>
              </a:rPr>
              <a:t>於收到和匯入甄選結果（模式一）後，有關資料將於甄選結果欄列出</a:t>
            </a:r>
          </a:p>
          <a:p>
            <a:pPr eaLnBrk="1" hangingPunct="1">
              <a:buFontTx/>
              <a:buChar char="•"/>
            </a:pPr>
            <a:r>
              <a:rPr lang="zh-TW" altLang="en-US">
                <a:ea typeface="新細明體" panose="02020500000000000000" pitchFamily="18" charset="-120"/>
              </a:rPr>
              <a:t>如取消退修學生報名（按</a:t>
            </a:r>
            <a:r>
              <a:rPr lang="en-US" altLang="zh-TW">
                <a:ea typeface="新細明體" panose="02020500000000000000" pitchFamily="18" charset="-120"/>
              </a:rPr>
              <a:t>〔</a:t>
            </a:r>
            <a:r>
              <a:rPr lang="zh-TW" altLang="en-US">
                <a:ea typeface="新細明體" panose="02020500000000000000" pitchFamily="18" charset="-120"/>
              </a:rPr>
              <a:t>還原</a:t>
            </a:r>
            <a:r>
              <a:rPr lang="en-US" altLang="zh-TW">
                <a:ea typeface="新細明體" panose="02020500000000000000" pitchFamily="18" charset="-120"/>
              </a:rPr>
              <a:t>〕</a:t>
            </a:r>
            <a:r>
              <a:rPr lang="zh-TW" altLang="en-US">
                <a:ea typeface="新細明體" panose="02020500000000000000" pitchFamily="18" charset="-120"/>
              </a:rPr>
              <a:t>按鈕以取消尚未提交的退修動作），所有有效的模式一報名的優先次序會按先後，自動重新排序。至於該取消退修的報名，將會被分配到列序的最後位置</a:t>
            </a:r>
          </a:p>
          <a:p>
            <a:pPr eaLnBrk="1" hangingPunct="1">
              <a:buFontTx/>
              <a:buChar char="•"/>
            </a:pPr>
            <a:endParaRPr lang="en-US" altLang="zh-TW">
              <a:ea typeface="新細明體" panose="02020500000000000000" pitchFamily="18" charset="-120"/>
            </a:endParaRPr>
          </a:p>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10795229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Grp="1" noRot="1" noChangeAspect="1" noChangeArrowheads="1" noTextEdit="1"/>
          </p:cNvSpPr>
          <p:nvPr>
            <p:ph type="sldImg"/>
          </p:nvPr>
        </p:nvSpPr>
        <p:spPr>
          <a:ln/>
        </p:spPr>
      </p:sp>
      <p:sp>
        <p:nvSpPr>
          <p:cNvPr id="6554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每位學生修讀非應用學習課程的數目，不可多於「應用學習參數」檔案內所訂下學生可報讀的非應用學習課程數目上限</a:t>
            </a:r>
          </a:p>
          <a:p>
            <a:pPr eaLnBrk="1" hangingPunct="1">
              <a:buFontTx/>
              <a:buChar char="•"/>
            </a:pPr>
            <a:r>
              <a:rPr lang="zh-TW" altLang="en-US">
                <a:ea typeface="新細明體" panose="02020500000000000000" pitchFamily="18" charset="-120"/>
              </a:rPr>
              <a:t>當「多元學習津貼</a:t>
            </a:r>
            <a:r>
              <a:rPr lang="en-US" altLang="zh-TW">
                <a:ea typeface="新細明體" panose="02020500000000000000" pitchFamily="18" charset="-120"/>
              </a:rPr>
              <a:t>(</a:t>
            </a:r>
            <a:r>
              <a:rPr lang="zh-TW" altLang="en-US">
                <a:ea typeface="新細明體" panose="02020500000000000000" pitchFamily="18" charset="-120"/>
              </a:rPr>
              <a:t>應用學習</a:t>
            </a:r>
            <a:r>
              <a:rPr lang="en-US" altLang="zh-TW">
                <a:ea typeface="新細明體" panose="02020500000000000000" pitchFamily="18" charset="-120"/>
              </a:rPr>
              <a:t>)</a:t>
            </a:r>
            <a:r>
              <a:rPr lang="zh-TW" altLang="en-US">
                <a:ea typeface="新細明體" panose="02020500000000000000" pitchFamily="18" charset="-120"/>
              </a:rPr>
              <a:t>申請資料」資料檔交至教育局後，用戶仍可修改多元學習津貼</a:t>
            </a:r>
            <a:r>
              <a:rPr lang="en-US" altLang="zh-TW">
                <a:ea typeface="新細明體" panose="02020500000000000000" pitchFamily="18" charset="-120"/>
              </a:rPr>
              <a:t>(</a:t>
            </a:r>
            <a:r>
              <a:rPr lang="zh-TW" altLang="en-US">
                <a:ea typeface="新細明體" panose="02020500000000000000" pitchFamily="18" charset="-120"/>
              </a:rPr>
              <a:t>應用學習</a:t>
            </a:r>
            <a:r>
              <a:rPr lang="en-US" altLang="zh-TW">
                <a:ea typeface="新細明體" panose="02020500000000000000" pitchFamily="18" charset="-120"/>
              </a:rPr>
              <a:t>)</a:t>
            </a:r>
            <a:r>
              <a:rPr lang="zh-TW" altLang="en-US">
                <a:ea typeface="新細明體" panose="02020500000000000000" pitchFamily="18" charset="-120"/>
              </a:rPr>
              <a:t>申請資料及再提交至教育局。只有被修改過的資料才需要提交</a:t>
            </a:r>
          </a:p>
          <a:p>
            <a:pPr eaLnBrk="1" hangingPunct="1">
              <a:buFontTx/>
              <a:buChar char="•"/>
            </a:pPr>
            <a:r>
              <a:rPr lang="zh-TW" altLang="en-US">
                <a:ea typeface="新細明體" panose="02020500000000000000" pitchFamily="18" charset="-120"/>
              </a:rPr>
              <a:t>當過渡到新學年並匯入下學年的「應用學習參數」檔案後，用戶不可修改本學年或之前的非應用學習選修科目數目</a:t>
            </a:r>
          </a:p>
        </p:txBody>
      </p:sp>
    </p:spTree>
    <p:extLst>
      <p:ext uri="{BB962C8B-B14F-4D97-AF65-F5344CB8AC3E}">
        <p14:creationId xmlns:p14="http://schemas.microsoft.com/office/powerpoint/2010/main" val="27005720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a:ln/>
        </p:spPr>
      </p:sp>
      <p:sp>
        <p:nvSpPr>
          <p:cNvPr id="675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36369931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圖像版面配置區 1"/>
          <p:cNvSpPr>
            <a:spLocks noGrp="1" noRot="1" noChangeAspect="1" noTextEdit="1"/>
          </p:cNvSpPr>
          <p:nvPr>
            <p:ph type="sldImg"/>
          </p:nvPr>
        </p:nvSpPr>
        <p:spPr>
          <a:ln/>
        </p:spPr>
      </p:sp>
      <p:sp>
        <p:nvSpPr>
          <p:cNvPr id="696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685711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Rectangle 2"/>
          <p:cNvSpPr>
            <a:spLocks noGrp="1" noRot="1" noChangeAspect="1" noChangeArrowheads="1" noTextEdit="1"/>
          </p:cNvSpPr>
          <p:nvPr>
            <p:ph type="sldImg"/>
          </p:nvPr>
        </p:nvSpPr>
        <p:spPr>
          <a:ln/>
        </p:spPr>
      </p:sp>
      <p:sp>
        <p:nvSpPr>
          <p:cNvPr id="8807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solidFill>
                <a:schemeClr val="tx2"/>
              </a:solidFill>
              <a:ea typeface="新細明體" panose="02020500000000000000" pitchFamily="18" charset="-120"/>
            </a:endParaRPr>
          </a:p>
        </p:txBody>
      </p:sp>
    </p:spTree>
    <p:extLst>
      <p:ext uri="{BB962C8B-B14F-4D97-AF65-F5344CB8AC3E}">
        <p14:creationId xmlns:p14="http://schemas.microsoft.com/office/powerpoint/2010/main" val="2533292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2"/>
          <p:cNvSpPr>
            <a:spLocks noGrp="1" noRot="1" noChangeAspect="1" noChangeArrowheads="1" noTextEdit="1"/>
          </p:cNvSpPr>
          <p:nvPr>
            <p:ph type="sldImg"/>
          </p:nvPr>
        </p:nvSpPr>
        <p:spPr>
          <a:ln/>
        </p:spPr>
      </p:sp>
      <p:sp>
        <p:nvSpPr>
          <p:cNvPr id="9319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3139" indent="-173139" eaLnBrk="1" hangingPunct="1">
              <a:buFontTx/>
              <a:buChar char="•"/>
            </a:pPr>
            <a:r>
              <a:rPr lang="zh-TW" altLang="en-US">
                <a:ea typeface="新細明體" panose="02020500000000000000" pitchFamily="18" charset="-120"/>
              </a:rPr>
              <a:t>如課程類別為不適用，即代表沒有課程減免</a:t>
            </a:r>
            <a:endParaRPr lang="en-US" altLang="zh-TW">
              <a:ea typeface="新細明體" panose="02020500000000000000" pitchFamily="18" charset="-120"/>
            </a:endParaRPr>
          </a:p>
          <a:p>
            <a:pPr marL="173139" indent="-173139" eaLnBrk="1" hangingPunct="1">
              <a:buFontTx/>
              <a:buChar char="•"/>
            </a:pPr>
            <a:r>
              <a:rPr lang="zh-TW" altLang="en-US">
                <a:ea typeface="新細明體" panose="02020500000000000000" pitchFamily="18" charset="-120"/>
              </a:rPr>
              <a:t>如上課日及上課時間欄留空，即代表刪除該欄位</a:t>
            </a:r>
            <a:endParaRPr lang="en-US" altLang="zh-TW">
              <a:ea typeface="新細明體" panose="02020500000000000000" pitchFamily="18" charset="-120"/>
            </a:endParaRPr>
          </a:p>
          <a:p>
            <a:pPr marL="173139" indent="-173139" eaLnBrk="1" hangingPunct="1"/>
            <a:r>
              <a:rPr lang="en-US" altLang="zh-TW">
                <a:ea typeface="新細明體" panose="02020500000000000000" pitchFamily="18" charset="-120"/>
              </a:rPr>
              <a:t>2013 </a:t>
            </a:r>
            <a:r>
              <a:rPr lang="zh-TW" altLang="en-US">
                <a:ea typeface="新細明體" panose="02020500000000000000" pitchFamily="18" charset="-120"/>
              </a:rPr>
              <a:t>改進項目</a:t>
            </a:r>
            <a:r>
              <a:rPr lang="en-US" altLang="zh-TW">
                <a:ea typeface="新細明體" panose="02020500000000000000" pitchFamily="18" charset="-120"/>
              </a:rPr>
              <a:t>:</a:t>
            </a:r>
          </a:p>
          <a:p>
            <a:pPr marL="173139" indent="-173139" eaLnBrk="1" hangingPunct="1">
              <a:buFontTx/>
              <a:buAutoNum type="arabicPeriod"/>
            </a:pPr>
            <a:r>
              <a:rPr lang="zh-TW" altLang="en-US">
                <a:ea typeface="新細明體" panose="02020500000000000000" pitchFamily="18" charset="-120"/>
              </a:rPr>
              <a:t>金額和類別必須輸入</a:t>
            </a:r>
            <a:endParaRPr lang="en-US" altLang="zh-TW">
              <a:ea typeface="新細明體" panose="02020500000000000000" pitchFamily="18" charset="-120"/>
            </a:endParaRPr>
          </a:p>
          <a:p>
            <a:pPr marL="173139" indent="-173139"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63865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7" name="Rectangle 2"/>
          <p:cNvSpPr>
            <a:spLocks noGrp="1" noRot="1" noChangeAspect="1" noChangeArrowheads="1" noTextEdit="1"/>
          </p:cNvSpPr>
          <p:nvPr>
            <p:ph type="sldImg"/>
          </p:nvPr>
        </p:nvSpPr>
        <p:spPr>
          <a:ln/>
        </p:spPr>
      </p:sp>
      <p:sp>
        <p:nvSpPr>
          <p:cNvPr id="11571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32309317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2"/>
          <p:cNvSpPr>
            <a:spLocks noGrp="1" noRot="1" noChangeAspect="1" noChangeArrowheads="1" noTextEdit="1"/>
          </p:cNvSpPr>
          <p:nvPr>
            <p:ph type="sldImg"/>
          </p:nvPr>
        </p:nvSpPr>
        <p:spPr>
          <a:ln/>
        </p:spPr>
      </p:sp>
      <p:sp>
        <p:nvSpPr>
          <p:cNvPr id="11776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7989794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Rectangle 2"/>
          <p:cNvSpPr>
            <a:spLocks noGrp="1" noRot="1" noChangeAspect="1" noChangeArrowheads="1" noTextEdit="1"/>
          </p:cNvSpPr>
          <p:nvPr>
            <p:ph type="sldImg"/>
          </p:nvPr>
        </p:nvSpPr>
        <p:spPr>
          <a:ln/>
        </p:spPr>
      </p:sp>
      <p:sp>
        <p:nvSpPr>
          <p:cNvPr id="11981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學生如果退修了所有課程，多元學習津貼</a:t>
            </a:r>
            <a:r>
              <a:rPr lang="en-US" altLang="zh-TW">
                <a:ea typeface="新細明體" panose="02020500000000000000" pitchFamily="18" charset="-120"/>
              </a:rPr>
              <a:t>(</a:t>
            </a:r>
            <a:r>
              <a:rPr lang="zh-TW" altLang="en-US">
                <a:ea typeface="新細明體" panose="02020500000000000000" pitchFamily="18" charset="-120"/>
              </a:rPr>
              <a:t>應用學習</a:t>
            </a:r>
            <a:r>
              <a:rPr lang="en-US" altLang="zh-TW">
                <a:ea typeface="新細明體" panose="02020500000000000000" pitchFamily="18" charset="-120"/>
              </a:rPr>
              <a:t>)</a:t>
            </a:r>
            <a:r>
              <a:rPr lang="zh-TW" altLang="en-US">
                <a:ea typeface="新細明體" panose="02020500000000000000" pitchFamily="18" charset="-120"/>
              </a:rPr>
              <a:t>申請資料將被刪除</a:t>
            </a:r>
          </a:p>
          <a:p>
            <a:pPr eaLnBrk="1" hangingPunct="1">
              <a:buFontTx/>
              <a:buChar char="•"/>
            </a:pPr>
            <a:r>
              <a:rPr lang="zh-TW" altLang="en-US">
                <a:ea typeface="新細明體" panose="02020500000000000000" pitchFamily="18" charset="-120"/>
              </a:rPr>
              <a:t>在遞交學生報名</a:t>
            </a:r>
            <a:r>
              <a:rPr lang="en-US" altLang="zh-TW">
                <a:ea typeface="新細明體" panose="02020500000000000000" pitchFamily="18" charset="-120"/>
              </a:rPr>
              <a:t>(</a:t>
            </a:r>
            <a:r>
              <a:rPr lang="zh-TW" altLang="en-US">
                <a:ea typeface="新細明體" panose="02020500000000000000" pitchFamily="18" charset="-120"/>
              </a:rPr>
              <a:t>模式一</a:t>
            </a:r>
            <a:r>
              <a:rPr lang="en-US" altLang="zh-TW">
                <a:ea typeface="新細明體" panose="02020500000000000000" pitchFamily="18" charset="-120"/>
              </a:rPr>
              <a:t>)</a:t>
            </a:r>
            <a:r>
              <a:rPr lang="zh-TW" altLang="en-US">
                <a:ea typeface="新細明體" panose="02020500000000000000" pitchFamily="18" charset="-120"/>
              </a:rPr>
              <a:t>的限期之前，所有有效的模式一報名的優先次序會按先後，自動重新排序</a:t>
            </a:r>
          </a:p>
          <a:p>
            <a:pPr eaLnBrk="1" hangingPunct="1">
              <a:buFontTx/>
              <a:buChar char="•"/>
            </a:pPr>
            <a:r>
              <a:rPr lang="zh-TW" altLang="en-US">
                <a:ea typeface="新細明體" panose="02020500000000000000" pitchFamily="18" charset="-120"/>
              </a:rPr>
              <a:t>無論在遞交學生報名</a:t>
            </a:r>
            <a:r>
              <a:rPr lang="en-US" altLang="zh-TW">
                <a:ea typeface="新細明體" panose="02020500000000000000" pitchFamily="18" charset="-120"/>
              </a:rPr>
              <a:t>(</a:t>
            </a:r>
            <a:r>
              <a:rPr lang="zh-TW" altLang="en-US">
                <a:ea typeface="新細明體" panose="02020500000000000000" pitchFamily="18" charset="-120"/>
              </a:rPr>
              <a:t>模式一</a:t>
            </a:r>
            <a:r>
              <a:rPr lang="en-US" altLang="zh-TW">
                <a:ea typeface="新細明體" panose="02020500000000000000" pitchFamily="18" charset="-120"/>
              </a:rPr>
              <a:t>)</a:t>
            </a:r>
            <a:r>
              <a:rPr lang="zh-TW" altLang="en-US">
                <a:ea typeface="新細明體" panose="02020500000000000000" pitchFamily="18" charset="-120"/>
              </a:rPr>
              <a:t>的限期前和限期後，如取消退修學生報名（按</a:t>
            </a:r>
            <a:r>
              <a:rPr lang="en-US" altLang="zh-TW">
                <a:ea typeface="新細明體" panose="02020500000000000000" pitchFamily="18" charset="-120"/>
              </a:rPr>
              <a:t>〔</a:t>
            </a:r>
            <a:r>
              <a:rPr lang="zh-TW" altLang="en-US">
                <a:ea typeface="新細明體" panose="02020500000000000000" pitchFamily="18" charset="-120"/>
              </a:rPr>
              <a:t>還原</a:t>
            </a:r>
            <a:r>
              <a:rPr lang="en-US" altLang="zh-TW">
                <a:ea typeface="新細明體" panose="02020500000000000000" pitchFamily="18" charset="-120"/>
              </a:rPr>
              <a:t>〕</a:t>
            </a:r>
            <a:r>
              <a:rPr lang="zh-TW" altLang="en-US">
                <a:ea typeface="新細明體" panose="02020500000000000000" pitchFamily="18" charset="-120"/>
              </a:rPr>
              <a:t>按鈕以取消尚未提交的退修動作），所有有效的模式一報名的優先次序會按先後，自動重新排序。至於該取消退修的報名，將會被分配到列序的最後位置</a:t>
            </a:r>
            <a:br>
              <a:rPr lang="zh-TW" altLang="en-US">
                <a:ea typeface="新細明體" panose="02020500000000000000" pitchFamily="18" charset="-120"/>
              </a:rPr>
            </a:br>
            <a:endParaRPr lang="zh-TW" altLang="en-US">
              <a:ea typeface="新細明體" panose="02020500000000000000" pitchFamily="18" charset="-120"/>
            </a:endParaRPr>
          </a:p>
        </p:txBody>
      </p:sp>
    </p:spTree>
    <p:extLst>
      <p:ext uri="{BB962C8B-B14F-4D97-AF65-F5344CB8AC3E}">
        <p14:creationId xmlns:p14="http://schemas.microsoft.com/office/powerpoint/2010/main" val="1491037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Rot="1" noChangeAspect="1" noChangeArrowheads="1" noTextEdit="1"/>
          </p:cNvSpPr>
          <p:nvPr>
            <p:ph type="sldImg"/>
          </p:nvPr>
        </p:nvSpPr>
        <p:spPr>
          <a:ln/>
        </p:spPr>
      </p:sp>
      <p:sp>
        <p:nvSpPr>
          <p:cNvPr id="1843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資料互換，預備和確定「聯絡資料」</a:t>
            </a:r>
          </a:p>
        </p:txBody>
      </p:sp>
    </p:spTree>
    <p:extLst>
      <p:ext uri="{BB962C8B-B14F-4D97-AF65-F5344CB8AC3E}">
        <p14:creationId xmlns:p14="http://schemas.microsoft.com/office/powerpoint/2010/main" val="1855833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a:ln/>
        </p:spPr>
      </p:sp>
      <p:sp>
        <p:nvSpPr>
          <p:cNvPr id="121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451340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投影片圖像版面配置區 1"/>
          <p:cNvSpPr>
            <a:spLocks noGrp="1" noRot="1" noChangeAspect="1" noTextEdit="1"/>
          </p:cNvSpPr>
          <p:nvPr>
            <p:ph type="sldImg"/>
          </p:nvPr>
        </p:nvSpPr>
        <p:spPr>
          <a:ln/>
        </p:spPr>
      </p:sp>
      <p:sp>
        <p:nvSpPr>
          <p:cNvPr id="136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18541333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投影片圖像版面配置區 1"/>
          <p:cNvSpPr>
            <a:spLocks noGrp="1" noRot="1" noChangeAspect="1" noTextEdit="1"/>
          </p:cNvSpPr>
          <p:nvPr>
            <p:ph type="sldImg"/>
          </p:nvPr>
        </p:nvSpPr>
        <p:spPr>
          <a:ln/>
        </p:spPr>
      </p:sp>
      <p:sp>
        <p:nvSpPr>
          <p:cNvPr id="138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ea typeface="新細明體" panose="02020500000000000000" pitchFamily="18" charset="-120"/>
            </a:endParaRPr>
          </a:p>
        </p:txBody>
      </p:sp>
    </p:spTree>
    <p:extLst>
      <p:ext uri="{BB962C8B-B14F-4D97-AF65-F5344CB8AC3E}">
        <p14:creationId xmlns:p14="http://schemas.microsoft.com/office/powerpoint/2010/main" val="7651049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Rot="1" noChangeAspect="1" noChangeArrowheads="1" noTextEdit="1"/>
          </p:cNvSpPr>
          <p:nvPr>
            <p:ph type="sldImg"/>
          </p:nvPr>
        </p:nvSpPr>
        <p:spPr>
          <a:ln/>
        </p:spPr>
      </p:sp>
      <p:sp>
        <p:nvSpPr>
          <p:cNvPr id="13210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3028023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Rectangle 2"/>
          <p:cNvSpPr>
            <a:spLocks noGrp="1" noRot="1" noChangeAspect="1" noChangeArrowheads="1" noTextEdit="1"/>
          </p:cNvSpPr>
          <p:nvPr>
            <p:ph type="sldImg"/>
          </p:nvPr>
        </p:nvSpPr>
        <p:spPr>
          <a:ln/>
        </p:spPr>
      </p:sp>
      <p:sp>
        <p:nvSpPr>
          <p:cNvPr id="13415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預備和確定「學生資料更新」，經聯遞系統傳送給教育局</a:t>
            </a:r>
          </a:p>
        </p:txBody>
      </p:sp>
    </p:spTree>
    <p:extLst>
      <p:ext uri="{BB962C8B-B14F-4D97-AF65-F5344CB8AC3E}">
        <p14:creationId xmlns:p14="http://schemas.microsoft.com/office/powerpoint/2010/main" val="13823537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Rectangle 2"/>
          <p:cNvSpPr>
            <a:spLocks noGrp="1" noRot="1" noChangeAspect="1" noChangeArrowheads="1" noTextEdit="1"/>
          </p:cNvSpPr>
          <p:nvPr>
            <p:ph type="sldImg"/>
          </p:nvPr>
        </p:nvSpPr>
        <p:spPr>
          <a:ln/>
        </p:spPr>
      </p:sp>
      <p:sp>
        <p:nvSpPr>
          <p:cNvPr id="14029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30882626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圖像版面配置區 1"/>
          <p:cNvSpPr>
            <a:spLocks noGrp="1" noRot="1" noChangeAspect="1" noTextEdit="1"/>
          </p:cNvSpPr>
          <p:nvPr>
            <p:ph type="sldImg"/>
          </p:nvPr>
        </p:nvSpPr>
        <p:spPr>
          <a:ln/>
        </p:spPr>
      </p:sp>
      <p:sp>
        <p:nvSpPr>
          <p:cNvPr id="142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ea typeface="新細明體" panose="02020500000000000000" pitchFamily="18" charset="-120"/>
            </a:endParaRPr>
          </a:p>
        </p:txBody>
      </p:sp>
    </p:spTree>
    <p:extLst>
      <p:ext uri="{BB962C8B-B14F-4D97-AF65-F5344CB8AC3E}">
        <p14:creationId xmlns:p14="http://schemas.microsoft.com/office/powerpoint/2010/main" val="24924457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2"/>
          <p:cNvSpPr>
            <a:spLocks noGrp="1" noRot="1" noChangeAspect="1" noChangeArrowheads="1" noTextEdit="1"/>
          </p:cNvSpPr>
          <p:nvPr>
            <p:ph type="sldImg"/>
          </p:nvPr>
        </p:nvSpPr>
        <p:spPr>
          <a:ln/>
        </p:spPr>
      </p:sp>
      <p:sp>
        <p:nvSpPr>
          <p:cNvPr id="12595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在學生資料模組修改學生在學資料</a:t>
            </a:r>
          </a:p>
        </p:txBody>
      </p:sp>
    </p:spTree>
    <p:extLst>
      <p:ext uri="{BB962C8B-B14F-4D97-AF65-F5344CB8AC3E}">
        <p14:creationId xmlns:p14="http://schemas.microsoft.com/office/powerpoint/2010/main" val="27871615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2"/>
          <p:cNvSpPr>
            <a:spLocks noGrp="1" noRot="1" noChangeAspect="1" noChangeArrowheads="1" noTextEdit="1"/>
          </p:cNvSpPr>
          <p:nvPr>
            <p:ph type="sldImg"/>
          </p:nvPr>
        </p:nvSpPr>
        <p:spPr>
          <a:ln/>
        </p:spPr>
      </p:sp>
      <p:sp>
        <p:nvSpPr>
          <p:cNvPr id="12595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在學生資料模組修改學生在學資料</a:t>
            </a:r>
          </a:p>
        </p:txBody>
      </p:sp>
    </p:spTree>
    <p:extLst>
      <p:ext uri="{BB962C8B-B14F-4D97-AF65-F5344CB8AC3E}">
        <p14:creationId xmlns:p14="http://schemas.microsoft.com/office/powerpoint/2010/main" val="37115071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5" name="Rectangle 2"/>
          <p:cNvSpPr>
            <a:spLocks noGrp="1" noRot="1" noChangeAspect="1" noChangeArrowheads="1" noTextEdit="1"/>
          </p:cNvSpPr>
          <p:nvPr>
            <p:ph type="sldImg"/>
          </p:nvPr>
        </p:nvSpPr>
        <p:spPr>
          <a:ln/>
        </p:spPr>
      </p:sp>
      <p:sp>
        <p:nvSpPr>
          <p:cNvPr id="12800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在應用學習模組處理學生離校</a:t>
            </a:r>
          </a:p>
          <a:p>
            <a:pPr eaLnBrk="1" hangingPunct="1">
              <a:buFontTx/>
              <a:buChar char="•"/>
            </a:pPr>
            <a:r>
              <a:rPr lang="zh-TW" altLang="en-US">
                <a:ea typeface="新細明體" panose="02020500000000000000" pitchFamily="18" charset="-120"/>
              </a:rPr>
              <a:t>輸入學生意願和去向</a:t>
            </a:r>
            <a:endParaRPr lang="en-US" altLang="zh-TW">
              <a:ea typeface="新細明體" panose="02020500000000000000" pitchFamily="18" charset="-120"/>
            </a:endParaRPr>
          </a:p>
          <a:p>
            <a:pPr eaLnBrk="1" hangingPunct="1">
              <a:buFontTx/>
              <a:buChar char="•"/>
            </a:pPr>
            <a:r>
              <a:rPr lang="en-US" altLang="zh-TW">
                <a:ea typeface="新細明體" panose="02020500000000000000" pitchFamily="18" charset="-120"/>
              </a:rPr>
              <a:t>2013</a:t>
            </a:r>
            <a:r>
              <a:rPr lang="zh-TW" altLang="en-US">
                <a:ea typeface="新細明體" panose="02020500000000000000" pitchFamily="18" charset="-120"/>
              </a:rPr>
              <a:t> 改進項目</a:t>
            </a:r>
            <a:r>
              <a:rPr lang="en-US" altLang="zh-TW">
                <a:ea typeface="新細明體" panose="02020500000000000000" pitchFamily="18" charset="-120"/>
              </a:rPr>
              <a:t>:</a:t>
            </a:r>
          </a:p>
          <a:p>
            <a:pPr eaLnBrk="1" hangingPunct="1"/>
            <a:r>
              <a:rPr lang="en-US" altLang="zh-TW">
                <a:ea typeface="新細明體" panose="02020500000000000000" pitchFamily="18" charset="-120"/>
              </a:rPr>
              <a:t>1.</a:t>
            </a:r>
            <a:r>
              <a:rPr lang="zh-TW" altLang="en-US">
                <a:ea typeface="新細明體" panose="02020500000000000000" pitchFamily="18" charset="-120"/>
              </a:rPr>
              <a:t> 如學生的選修模式為二，其學生意願只有</a:t>
            </a:r>
            <a:r>
              <a:rPr lang="en-US" altLang="zh-TW">
                <a:ea typeface="新細明體" panose="02020500000000000000" pitchFamily="18" charset="-120"/>
              </a:rPr>
              <a:t>”</a:t>
            </a:r>
            <a:r>
              <a:rPr lang="zh-TW" altLang="en-US">
                <a:ea typeface="新細明體" panose="02020500000000000000" pitchFamily="18" charset="-120"/>
              </a:rPr>
              <a:t>退修</a:t>
            </a:r>
            <a:r>
              <a:rPr lang="en-US" altLang="zh-TW">
                <a:ea typeface="新細明體" panose="02020500000000000000" pitchFamily="18" charset="-120"/>
              </a:rPr>
              <a:t>”</a:t>
            </a:r>
            <a:r>
              <a:rPr lang="zh-TW" altLang="en-US">
                <a:ea typeface="新細明體" panose="02020500000000000000" pitchFamily="18" charset="-120"/>
              </a:rPr>
              <a:t>可供選取</a:t>
            </a:r>
            <a:endParaRPr lang="en-US" altLang="zh-TW">
              <a:ea typeface="新細明體" panose="02020500000000000000" pitchFamily="18" charset="-120"/>
            </a:endParaRPr>
          </a:p>
          <a:p>
            <a:pPr eaLnBrk="1" hangingPunct="1">
              <a:buFontTx/>
              <a:buChar char="•"/>
            </a:pPr>
            <a:endParaRPr lang="en-US" altLang="zh-TW">
              <a:ea typeface="新細明體" panose="02020500000000000000" pitchFamily="18" charset="-120"/>
            </a:endParaRPr>
          </a:p>
        </p:txBody>
      </p:sp>
    </p:spTree>
    <p:extLst>
      <p:ext uri="{BB962C8B-B14F-4D97-AF65-F5344CB8AC3E}">
        <p14:creationId xmlns:p14="http://schemas.microsoft.com/office/powerpoint/2010/main" val="1835901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Rot="1" noChangeAspect="1" noChangeArrowheads="1" noTextEdit="1"/>
          </p:cNvSpPr>
          <p:nvPr>
            <p:ph type="sldImg"/>
          </p:nvPr>
        </p:nvSpPr>
        <p:spPr>
          <a:ln/>
        </p:spPr>
      </p:sp>
      <p:sp>
        <p:nvSpPr>
          <p:cNvPr id="1843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資料互換，預備和確定「聯絡資料」</a:t>
            </a:r>
          </a:p>
        </p:txBody>
      </p:sp>
    </p:spTree>
    <p:extLst>
      <p:ext uri="{BB962C8B-B14F-4D97-AF65-F5344CB8AC3E}">
        <p14:creationId xmlns:p14="http://schemas.microsoft.com/office/powerpoint/2010/main" val="8363007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2"/>
          <p:cNvSpPr>
            <a:spLocks noGrp="1" noRot="1" noChangeAspect="1" noChangeArrowheads="1" noTextEdit="1"/>
          </p:cNvSpPr>
          <p:nvPr>
            <p:ph type="sldImg"/>
          </p:nvPr>
        </p:nvSpPr>
        <p:spPr>
          <a:ln/>
        </p:spPr>
      </p:sp>
      <p:sp>
        <p:nvSpPr>
          <p:cNvPr id="13005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在應用學習模組處理學生離校</a:t>
            </a:r>
          </a:p>
          <a:p>
            <a:pPr eaLnBrk="1" hangingPunct="1">
              <a:buFontTx/>
              <a:buChar char="•"/>
            </a:pPr>
            <a:r>
              <a:rPr lang="zh-TW" altLang="en-US">
                <a:ea typeface="新細明體" panose="02020500000000000000" pitchFamily="18" charset="-120"/>
              </a:rPr>
              <a:t>輸入學生意願和去向</a:t>
            </a:r>
            <a:endParaRPr lang="en-US" altLang="zh-TW">
              <a:ea typeface="新細明體" panose="02020500000000000000" pitchFamily="18" charset="-120"/>
            </a:endParaRPr>
          </a:p>
          <a:p>
            <a:pPr eaLnBrk="1" hangingPunct="1">
              <a:buFontTx/>
              <a:buChar char="•"/>
            </a:pPr>
            <a:r>
              <a:rPr lang="en-US" altLang="zh-TW">
                <a:ea typeface="新細明體" panose="02020500000000000000" pitchFamily="18" charset="-120"/>
              </a:rPr>
              <a:t>2013</a:t>
            </a:r>
            <a:r>
              <a:rPr lang="zh-TW" altLang="en-US">
                <a:ea typeface="新細明體" panose="02020500000000000000" pitchFamily="18" charset="-120"/>
              </a:rPr>
              <a:t> 改進項目</a:t>
            </a:r>
            <a:r>
              <a:rPr lang="en-US" altLang="zh-TW">
                <a:ea typeface="新細明體" panose="02020500000000000000" pitchFamily="18" charset="-120"/>
              </a:rPr>
              <a:t>:</a:t>
            </a:r>
          </a:p>
          <a:p>
            <a:pPr eaLnBrk="1" hangingPunct="1"/>
            <a:r>
              <a:rPr lang="en-US" altLang="zh-TW">
                <a:ea typeface="新細明體" panose="02020500000000000000" pitchFamily="18" charset="-120"/>
              </a:rPr>
              <a:t>1.</a:t>
            </a:r>
            <a:r>
              <a:rPr lang="zh-TW" altLang="en-US">
                <a:ea typeface="新細明體" panose="02020500000000000000" pitchFamily="18" charset="-120"/>
              </a:rPr>
              <a:t> 如學生的選修模式為二，其學生意願只有</a:t>
            </a:r>
            <a:r>
              <a:rPr lang="en-US" altLang="zh-TW">
                <a:ea typeface="新細明體" panose="02020500000000000000" pitchFamily="18" charset="-120"/>
              </a:rPr>
              <a:t>”</a:t>
            </a:r>
            <a:r>
              <a:rPr lang="zh-TW" altLang="en-US">
                <a:ea typeface="新細明體" panose="02020500000000000000" pitchFamily="18" charset="-120"/>
              </a:rPr>
              <a:t>退修</a:t>
            </a:r>
            <a:r>
              <a:rPr lang="en-US" altLang="zh-TW">
                <a:ea typeface="新細明體" panose="02020500000000000000" pitchFamily="18" charset="-120"/>
              </a:rPr>
              <a:t>”</a:t>
            </a:r>
            <a:r>
              <a:rPr lang="zh-TW" altLang="en-US">
                <a:ea typeface="新細明體" panose="02020500000000000000" pitchFamily="18" charset="-120"/>
              </a:rPr>
              <a:t>可供選取</a:t>
            </a:r>
            <a:endParaRPr lang="en-US" altLang="zh-TW">
              <a:ea typeface="新細明體" panose="02020500000000000000" pitchFamily="18" charset="-120"/>
            </a:endParaRPr>
          </a:p>
          <a:p>
            <a:pPr eaLnBrk="1" hangingPunct="1">
              <a:buFontTx/>
              <a:buChar char="•"/>
            </a:pPr>
            <a:endParaRPr lang="en-US" altLang="zh-TW">
              <a:ea typeface="新細明體" panose="02020500000000000000" pitchFamily="18" charset="-120"/>
            </a:endParaRPr>
          </a:p>
        </p:txBody>
      </p:sp>
    </p:spTree>
    <p:extLst>
      <p:ext uri="{BB962C8B-B14F-4D97-AF65-F5344CB8AC3E}">
        <p14:creationId xmlns:p14="http://schemas.microsoft.com/office/powerpoint/2010/main" val="11850836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2"/>
          <p:cNvSpPr>
            <a:spLocks noGrp="1" noRot="1" noChangeAspect="1" noChangeArrowheads="1" noTextEdit="1"/>
          </p:cNvSpPr>
          <p:nvPr>
            <p:ph type="sldImg"/>
          </p:nvPr>
        </p:nvSpPr>
        <p:spPr>
          <a:ln/>
        </p:spPr>
      </p:sp>
      <p:sp>
        <p:nvSpPr>
          <p:cNvPr id="12391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38847406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pPr eaLnBrk="1" hangingPunct="1">
              <a:buFontTx/>
              <a:buChar char="•"/>
              <a:defRPr/>
            </a:pPr>
            <a:r>
              <a:rPr lang="en-US" altLang="zh-TW">
                <a:solidFill>
                  <a:schemeClr val="tx2"/>
                </a:solidFill>
                <a:effectLst>
                  <a:outerShdw blurRad="38100" dist="38100" dir="2700000" algn="tl">
                    <a:srgbClr val="C0C0C0"/>
                  </a:outerShdw>
                </a:effectLst>
              </a:rPr>
              <a:t>http://cdr.websams.edb.gov.hk</a:t>
            </a:r>
          </a:p>
          <a:p>
            <a:pPr eaLnBrk="1" hangingPunct="1">
              <a:buFontTx/>
              <a:buChar char="•"/>
              <a:defRPr/>
            </a:pPr>
            <a:r>
              <a:rPr lang="zh-TW" altLang="en-US"/>
              <a:t>主頁 </a:t>
            </a:r>
            <a:r>
              <a:rPr lang="en-US" altLang="zh-TW"/>
              <a:t>&gt; </a:t>
            </a:r>
            <a:r>
              <a:rPr lang="zh-TW" altLang="en-US"/>
              <a:t>常用電話</a:t>
            </a:r>
            <a:r>
              <a:rPr lang="en-US" altLang="zh-TW"/>
              <a:t>/</a:t>
            </a:r>
            <a:r>
              <a:rPr lang="zh-TW" altLang="en-US"/>
              <a:t>電郵 </a:t>
            </a:r>
            <a:r>
              <a:rPr lang="en-US" altLang="zh-TW"/>
              <a:t>&gt; </a:t>
            </a:r>
            <a:r>
              <a:rPr lang="zh-TW" altLang="en-US">
                <a:solidFill>
                  <a:schemeClr val="tx2"/>
                </a:solidFill>
                <a:effectLst>
                  <a:outerShdw blurRad="38100" dist="38100" dir="2700000" algn="tl">
                    <a:srgbClr val="C0C0C0"/>
                  </a:outerShdw>
                </a:effectLst>
              </a:rPr>
              <a:t>網上校管系統學校聯絡主任名單 </a:t>
            </a:r>
          </a:p>
          <a:p>
            <a:pPr eaLnBrk="1" hangingPunct="1">
              <a:buFontTx/>
              <a:buChar char="•"/>
              <a:defRPr/>
            </a:pPr>
            <a:endParaRPr lang="zh-TW" altLang="en-US"/>
          </a:p>
        </p:txBody>
      </p:sp>
    </p:spTree>
    <p:extLst>
      <p:ext uri="{BB962C8B-B14F-4D97-AF65-F5344CB8AC3E}">
        <p14:creationId xmlns:p14="http://schemas.microsoft.com/office/powerpoint/2010/main" val="32906169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5" name="Rectangle 2"/>
          <p:cNvSpPr>
            <a:spLocks noGrp="1" noRot="1" noChangeAspect="1" noChangeArrowheads="1" noTextEdit="1"/>
          </p:cNvSpPr>
          <p:nvPr>
            <p:ph type="sldImg"/>
          </p:nvPr>
        </p:nvSpPr>
        <p:spPr>
          <a:ln/>
        </p:spPr>
      </p:sp>
      <p:sp>
        <p:nvSpPr>
          <p:cNvPr id="1587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23584414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5" name="Rectangle 2"/>
          <p:cNvSpPr>
            <a:spLocks noGrp="1" noRot="1" noChangeAspect="1" noChangeArrowheads="1" noTextEdit="1"/>
          </p:cNvSpPr>
          <p:nvPr>
            <p:ph type="sldImg"/>
          </p:nvPr>
        </p:nvSpPr>
        <p:spPr>
          <a:ln/>
        </p:spPr>
      </p:sp>
      <p:sp>
        <p:nvSpPr>
          <p:cNvPr id="1587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29811637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5" name="Rectangle 2"/>
          <p:cNvSpPr>
            <a:spLocks noGrp="1" noRot="1" noChangeAspect="1" noChangeArrowheads="1" noTextEdit="1"/>
          </p:cNvSpPr>
          <p:nvPr>
            <p:ph type="sldImg"/>
          </p:nvPr>
        </p:nvSpPr>
        <p:spPr>
          <a:ln/>
        </p:spPr>
      </p:sp>
      <p:sp>
        <p:nvSpPr>
          <p:cNvPr id="1587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24040459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5" name="Rectangle 2"/>
          <p:cNvSpPr>
            <a:spLocks noGrp="1" noRot="1" noChangeAspect="1" noChangeArrowheads="1" noTextEdit="1"/>
          </p:cNvSpPr>
          <p:nvPr>
            <p:ph type="sldImg"/>
          </p:nvPr>
        </p:nvSpPr>
        <p:spPr>
          <a:ln/>
        </p:spPr>
      </p:sp>
      <p:sp>
        <p:nvSpPr>
          <p:cNvPr id="1587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8215892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Rectangle 2"/>
          <p:cNvSpPr>
            <a:spLocks noGrp="1" noRot="1" noChangeAspect="1" noChangeArrowheads="1" noTextEdit="1"/>
          </p:cNvSpPr>
          <p:nvPr>
            <p:ph type="sldImg"/>
          </p:nvPr>
        </p:nvSpPr>
        <p:spPr>
          <a:ln/>
        </p:spPr>
      </p:sp>
      <p:sp>
        <p:nvSpPr>
          <p:cNvPr id="16077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先到 聯遞系統 </a:t>
            </a:r>
            <a:r>
              <a:rPr lang="en-US" altLang="zh-TW">
                <a:ea typeface="新細明體" panose="02020500000000000000" pitchFamily="18" charset="-120"/>
              </a:rPr>
              <a:t>&gt; </a:t>
            </a:r>
            <a:r>
              <a:rPr lang="zh-TW" altLang="en-US">
                <a:ea typeface="新細明體" panose="02020500000000000000" pitchFamily="18" charset="-120"/>
              </a:rPr>
              <a:t>接收訊息，把資料檔案解密</a:t>
            </a:r>
          </a:p>
          <a:p>
            <a:pPr eaLnBrk="1" hangingPunct="1">
              <a:buFontTx/>
              <a:buChar char="•"/>
            </a:pPr>
            <a:r>
              <a:rPr lang="zh-TW" altLang="en-US">
                <a:ea typeface="新細明體" panose="02020500000000000000" pitchFamily="18" charset="-120"/>
              </a:rPr>
              <a:t>到 應用學習 </a:t>
            </a:r>
            <a:r>
              <a:rPr lang="en-US" altLang="zh-TW">
                <a:ea typeface="新細明體" panose="02020500000000000000" pitchFamily="18" charset="-120"/>
              </a:rPr>
              <a:t>&gt; </a:t>
            </a:r>
            <a:r>
              <a:rPr lang="zh-TW" altLang="en-US">
                <a:ea typeface="新細明體" panose="02020500000000000000" pitchFamily="18" charset="-120"/>
              </a:rPr>
              <a:t>資料互換 </a:t>
            </a:r>
            <a:r>
              <a:rPr lang="en-US" altLang="zh-TW">
                <a:ea typeface="新細明體" panose="02020500000000000000" pitchFamily="18" charset="-120"/>
              </a:rPr>
              <a:t>&gt;</a:t>
            </a:r>
            <a:r>
              <a:rPr lang="zh-TW" altLang="en-US">
                <a:ea typeface="新細明體" panose="02020500000000000000" pitchFamily="18" charset="-120"/>
              </a:rPr>
              <a:t>處理已接收資料，匯入資料檔案</a:t>
            </a:r>
            <a:endParaRPr lang="en-US" altLang="zh-TW">
              <a:ea typeface="新細明體" panose="02020500000000000000" pitchFamily="18" charset="-120"/>
            </a:endParaRPr>
          </a:p>
        </p:txBody>
      </p:sp>
    </p:spTree>
    <p:extLst>
      <p:ext uri="{BB962C8B-B14F-4D97-AF65-F5344CB8AC3E}">
        <p14:creationId xmlns:p14="http://schemas.microsoft.com/office/powerpoint/2010/main" val="36595747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2"/>
          <p:cNvSpPr>
            <a:spLocks noGrp="1" noRot="1" noChangeAspect="1" noChangeArrowheads="1" noTextEdit="1"/>
          </p:cNvSpPr>
          <p:nvPr>
            <p:ph type="sldImg"/>
          </p:nvPr>
        </p:nvSpPr>
        <p:spPr>
          <a:ln/>
        </p:spPr>
      </p:sp>
      <p:sp>
        <p:nvSpPr>
          <p:cNvPr id="1628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最後到 聯遞系統 </a:t>
            </a:r>
            <a:r>
              <a:rPr lang="en-US" altLang="zh-TW">
                <a:ea typeface="新細明體" panose="02020500000000000000" pitchFamily="18" charset="-120"/>
              </a:rPr>
              <a:t>&gt; </a:t>
            </a:r>
            <a:r>
              <a:rPr lang="zh-TW" altLang="en-US">
                <a:ea typeface="新細明體" panose="02020500000000000000" pitchFamily="18" charset="-120"/>
              </a:rPr>
              <a:t>寄發訊息，加密後傳送給教育局</a:t>
            </a:r>
          </a:p>
        </p:txBody>
      </p:sp>
    </p:spTree>
    <p:extLst>
      <p:ext uri="{BB962C8B-B14F-4D97-AF65-F5344CB8AC3E}">
        <p14:creationId xmlns:p14="http://schemas.microsoft.com/office/powerpoint/2010/main" val="764255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Rot="1" noChangeAspect="1" noChangeArrowheads="1" noTextEdit="1"/>
          </p:cNvSpPr>
          <p:nvPr>
            <p:ph type="sldImg"/>
          </p:nvPr>
        </p:nvSpPr>
        <p:spPr>
          <a:ln/>
        </p:spPr>
      </p:sp>
      <p:sp>
        <p:nvSpPr>
          <p:cNvPr id="2048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zh-TW" altLang="en-US">
                <a:ea typeface="新細明體" panose="02020500000000000000" pitchFamily="18" charset="-120"/>
              </a:rPr>
              <a:t>在應用學習</a:t>
            </a:r>
            <a:r>
              <a:rPr lang="en-US" altLang="zh-TW">
                <a:ea typeface="新細明體" panose="02020500000000000000" pitchFamily="18" charset="-120"/>
              </a:rPr>
              <a:t>&gt;</a:t>
            </a:r>
            <a:r>
              <a:rPr lang="zh-TW" altLang="en-US">
                <a:ea typeface="新細明體" panose="02020500000000000000" pitchFamily="18" charset="-120"/>
              </a:rPr>
              <a:t>資料互換，預備和確定「聯絡資料」</a:t>
            </a:r>
          </a:p>
        </p:txBody>
      </p:sp>
    </p:spTree>
    <p:extLst>
      <p:ext uri="{BB962C8B-B14F-4D97-AF65-F5344CB8AC3E}">
        <p14:creationId xmlns:p14="http://schemas.microsoft.com/office/powerpoint/2010/main" val="1980504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81494" y="365157"/>
            <a:ext cx="2798956" cy="1447736"/>
          </a:xfrm>
          <a:prstGeom prst="rect">
            <a:avLst/>
          </a:prstGeom>
        </p:spPr>
      </p:pic>
      <p:pic>
        <p:nvPicPr>
          <p:cNvPr id="5" name="Picture 1038" descr="w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300" y="4140200"/>
            <a:ext cx="7381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34"/>
          <p:cNvSpPr>
            <a:spLocks noChangeArrowheads="1"/>
          </p:cNvSpPr>
          <p:nvPr userDrawn="1"/>
        </p:nvSpPr>
        <p:spPr bwMode="gray">
          <a:xfrm>
            <a:off x="1390650" y="2887663"/>
            <a:ext cx="31750" cy="1052512"/>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新細明體" charset="-120"/>
              </a:defRPr>
            </a:lvl1pPr>
            <a:lvl2pPr marL="742950" indent="-285750">
              <a:defRPr kumimoji="1" sz="1400" b="1">
                <a:solidFill>
                  <a:srgbClr val="336699"/>
                </a:solidFill>
                <a:latin typeface="Trebuchet MS" pitchFamily="34" charset="0"/>
                <a:ea typeface="新細明體" charset="-120"/>
              </a:defRPr>
            </a:lvl2pPr>
            <a:lvl3pPr marL="1143000" indent="-228600">
              <a:defRPr kumimoji="1" sz="1400" b="1">
                <a:solidFill>
                  <a:srgbClr val="336699"/>
                </a:solidFill>
                <a:latin typeface="Trebuchet MS" pitchFamily="34" charset="0"/>
                <a:ea typeface="新細明體" charset="-120"/>
              </a:defRPr>
            </a:lvl3pPr>
            <a:lvl4pPr marL="1600200" indent="-228600">
              <a:defRPr kumimoji="1" sz="1400" b="1">
                <a:solidFill>
                  <a:srgbClr val="336699"/>
                </a:solidFill>
                <a:latin typeface="Trebuchet MS" pitchFamily="34" charset="0"/>
                <a:ea typeface="新細明體" charset="-120"/>
              </a:defRPr>
            </a:lvl4pPr>
            <a:lvl5pPr marL="2057400" indent="-228600">
              <a:defRPr kumimoji="1" sz="1400" b="1">
                <a:solidFill>
                  <a:srgbClr val="336699"/>
                </a:solidFill>
                <a:latin typeface="Trebuchet MS" pitchFamily="34" charset="0"/>
                <a:ea typeface="新細明體"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新細明體"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新細明體"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新細明體"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新細明體" charset="-120"/>
              </a:defRPr>
            </a:lvl9pPr>
          </a:lstStyle>
          <a:p>
            <a:pPr algn="ctr" eaLnBrk="1" hangingPunct="1">
              <a:defRPr/>
            </a:pPr>
            <a:endParaRPr lang="zh-TW" altLang="zh-TW" sz="2400" b="0">
              <a:solidFill>
                <a:prstClr val="black"/>
              </a:solidFill>
              <a:latin typeface="Tahoma" pitchFamily="34" charset="0"/>
            </a:endParaRPr>
          </a:p>
        </p:txBody>
      </p:sp>
      <p:sp>
        <p:nvSpPr>
          <p:cNvPr id="7" name="Rectangle 1035"/>
          <p:cNvSpPr>
            <a:spLocks noChangeArrowheads="1"/>
          </p:cNvSpPr>
          <p:nvPr userDrawn="1"/>
        </p:nvSpPr>
        <p:spPr bwMode="gray">
          <a:xfrm>
            <a:off x="323850" y="3573463"/>
            <a:ext cx="8228013" cy="31750"/>
          </a:xfrm>
          <a:prstGeom prst="rect">
            <a:avLst/>
          </a:prstGeom>
          <a:solidFill>
            <a:srgbClr val="3F8D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新細明體" charset="-120"/>
              </a:defRPr>
            </a:lvl1pPr>
            <a:lvl2pPr marL="742950" indent="-285750">
              <a:defRPr kumimoji="1" sz="1400" b="1">
                <a:solidFill>
                  <a:srgbClr val="336699"/>
                </a:solidFill>
                <a:latin typeface="Trebuchet MS" pitchFamily="34" charset="0"/>
                <a:ea typeface="新細明體" charset="-120"/>
              </a:defRPr>
            </a:lvl2pPr>
            <a:lvl3pPr marL="1143000" indent="-228600">
              <a:defRPr kumimoji="1" sz="1400" b="1">
                <a:solidFill>
                  <a:srgbClr val="336699"/>
                </a:solidFill>
                <a:latin typeface="Trebuchet MS" pitchFamily="34" charset="0"/>
                <a:ea typeface="新細明體" charset="-120"/>
              </a:defRPr>
            </a:lvl3pPr>
            <a:lvl4pPr marL="1600200" indent="-228600">
              <a:defRPr kumimoji="1" sz="1400" b="1">
                <a:solidFill>
                  <a:srgbClr val="336699"/>
                </a:solidFill>
                <a:latin typeface="Trebuchet MS" pitchFamily="34" charset="0"/>
                <a:ea typeface="新細明體" charset="-120"/>
              </a:defRPr>
            </a:lvl4pPr>
            <a:lvl5pPr marL="2057400" indent="-228600">
              <a:defRPr kumimoji="1" sz="1400" b="1">
                <a:solidFill>
                  <a:srgbClr val="336699"/>
                </a:solidFill>
                <a:latin typeface="Trebuchet MS" pitchFamily="34" charset="0"/>
                <a:ea typeface="新細明體"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新細明體"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新細明體"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新細明體"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新細明體" charset="-120"/>
              </a:defRPr>
            </a:lvl9pPr>
          </a:lstStyle>
          <a:p>
            <a:pPr algn="ctr" eaLnBrk="1" hangingPunct="1">
              <a:defRPr/>
            </a:pPr>
            <a:endParaRPr lang="zh-TW" altLang="zh-TW" sz="2400" b="0">
              <a:solidFill>
                <a:prstClr val="black"/>
              </a:solidFill>
              <a:latin typeface="Tahoma" pitchFamily="34" charset="0"/>
            </a:endParaRPr>
          </a:p>
        </p:txBody>
      </p:sp>
      <p:sp>
        <p:nvSpPr>
          <p:cNvPr id="14340" name="Rectangle 1028"/>
          <p:cNvSpPr>
            <a:spLocks noGrp="1" noChangeArrowheads="1"/>
          </p:cNvSpPr>
          <p:nvPr>
            <p:ph type="title"/>
          </p:nvPr>
        </p:nvSpPr>
        <p:spPr>
          <a:xfrm>
            <a:off x="685800" y="2130425"/>
            <a:ext cx="7772400" cy="1470025"/>
          </a:xfrm>
        </p:spPr>
        <p:txBody>
          <a:bodyPr/>
          <a:lstStyle>
            <a:lvl1pPr>
              <a:defRPr smtClean="0">
                <a:effectLst/>
              </a:defRPr>
            </a:lvl1pPr>
          </a:lstStyle>
          <a:p>
            <a:pPr lvl="0"/>
            <a:r>
              <a:rPr lang="zh-TW" altLang="en-US" noProof="0"/>
              <a:t>按一下以編輯母片標題樣式</a:t>
            </a:r>
          </a:p>
        </p:txBody>
      </p:sp>
      <p:sp>
        <p:nvSpPr>
          <p:cNvPr id="187397" name="Rectangle 102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smtClean="0"/>
            </a:lvl1pPr>
          </a:lstStyle>
          <a:p>
            <a:pPr lvl="0"/>
            <a:r>
              <a:rPr lang="zh-TW" altLang="en-US" noProof="0"/>
              <a:t>按一下以編輯母片副標題樣式</a:t>
            </a:r>
          </a:p>
        </p:txBody>
      </p:sp>
      <p:sp>
        <p:nvSpPr>
          <p:cNvPr id="8" name="Rectangle 1030"/>
          <p:cNvSpPr>
            <a:spLocks noGrp="1" noChangeArrowheads="1"/>
          </p:cNvSpPr>
          <p:nvPr>
            <p:ph type="dt" sz="half" idx="10"/>
          </p:nvPr>
        </p:nvSpPr>
        <p:spPr>
          <a:xfrm>
            <a:off x="457200" y="6245225"/>
            <a:ext cx="2133600" cy="476250"/>
          </a:xfrm>
        </p:spPr>
        <p:txBody>
          <a:bodyPr/>
          <a:lstStyle>
            <a:lvl1pPr>
              <a:defRPr/>
            </a:lvl1pPr>
          </a:lstStyle>
          <a:p>
            <a:pPr>
              <a:defRPr/>
            </a:pPr>
            <a:fld id="{5B0D057D-172A-4C5B-86B2-52B015E6C401}" type="datetime1">
              <a:rPr lang="zh-TW" altLang="en-US" smtClean="0">
                <a:solidFill>
                  <a:prstClr val="black"/>
                </a:solidFill>
              </a:rPr>
              <a:t>2024/2/16</a:t>
            </a:fld>
            <a:endParaRPr lang="en-US" altLang="zh-TW">
              <a:solidFill>
                <a:prstClr val="black"/>
              </a:solidFill>
            </a:endParaRPr>
          </a:p>
        </p:txBody>
      </p:sp>
      <p:sp>
        <p:nvSpPr>
          <p:cNvPr id="9" name="Rectangle 1031"/>
          <p:cNvSpPr>
            <a:spLocks noGrp="1" noChangeArrowheads="1"/>
          </p:cNvSpPr>
          <p:nvPr>
            <p:ph type="ftr" sz="quarter" idx="11"/>
          </p:nvPr>
        </p:nvSpPr>
        <p:spPr>
          <a:xfrm>
            <a:off x="3124200" y="6245225"/>
            <a:ext cx="2895600" cy="476250"/>
          </a:xfrm>
        </p:spPr>
        <p:txBody>
          <a:bodyPr/>
          <a:lstStyle>
            <a:lvl1pPr>
              <a:defRPr/>
            </a:lvl1pPr>
          </a:lstStyle>
          <a:p>
            <a:pPr>
              <a:defRPr/>
            </a:pPr>
            <a:endParaRPr lang="en-US" altLang="zh-TW">
              <a:solidFill>
                <a:prstClr val="black"/>
              </a:solidFill>
            </a:endParaRPr>
          </a:p>
        </p:txBody>
      </p:sp>
    </p:spTree>
    <p:extLst>
      <p:ext uri="{BB962C8B-B14F-4D97-AF65-F5344CB8AC3E}">
        <p14:creationId xmlns:p14="http://schemas.microsoft.com/office/powerpoint/2010/main" val="269685067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fld id="{9EF6C935-DAEE-4DC6-98FA-FB0AA687F8E3}" type="datetime1">
              <a:rPr lang="zh-TW" altLang="en-US" smtClean="0">
                <a:solidFill>
                  <a:prstClr val="black"/>
                </a:solidFill>
              </a:rPr>
              <a:t>2024/2/16</a:t>
            </a:fld>
            <a:endParaRPr lang="en-US" altLang="zh-TW">
              <a:solidFill>
                <a:prstClr val="black"/>
              </a:solidFill>
            </a:endParaRPr>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r>
              <a:rPr lang="en-US" altLang="zh-TW"/>
              <a:t>P.</a:t>
            </a:r>
            <a:fld id="{0558500D-D3C1-48EF-90E9-086C6FFFDDE5}" type="slidenum">
              <a:rPr lang="en-US" altLang="zh-TW"/>
              <a:pPr>
                <a:defRPr/>
              </a:pPr>
              <a:t>‹#›</a:t>
            </a:fld>
            <a:endParaRPr lang="en-US" altLang="zh-TW"/>
          </a:p>
        </p:txBody>
      </p:sp>
    </p:spTree>
    <p:extLst>
      <p:ext uri="{BB962C8B-B14F-4D97-AF65-F5344CB8AC3E}">
        <p14:creationId xmlns:p14="http://schemas.microsoft.com/office/powerpoint/2010/main" val="346042708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29438" y="254000"/>
            <a:ext cx="2000250" cy="58277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28688" y="254000"/>
            <a:ext cx="5848350" cy="58277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fld id="{619DA72B-89CC-4161-8100-C56A71AFEE8C}" type="datetime1">
              <a:rPr lang="zh-TW" altLang="en-US" smtClean="0">
                <a:solidFill>
                  <a:prstClr val="black"/>
                </a:solidFill>
              </a:rPr>
              <a:t>2024/2/16</a:t>
            </a:fld>
            <a:endParaRPr lang="en-US" altLang="zh-TW">
              <a:solidFill>
                <a:prstClr val="black"/>
              </a:solidFill>
            </a:endParaRPr>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r>
              <a:rPr lang="en-US" altLang="zh-TW"/>
              <a:t>P.</a:t>
            </a:r>
            <a:fld id="{C466E67F-D402-4418-B3A8-EC76DC2E9DEA}" type="slidenum">
              <a:rPr lang="en-US" altLang="zh-TW"/>
              <a:pPr>
                <a:defRPr/>
              </a:pPr>
              <a:t>‹#›</a:t>
            </a:fld>
            <a:endParaRPr lang="en-US" altLang="zh-TW"/>
          </a:p>
        </p:txBody>
      </p:sp>
    </p:spTree>
    <p:extLst>
      <p:ext uri="{BB962C8B-B14F-4D97-AF65-F5344CB8AC3E}">
        <p14:creationId xmlns:p14="http://schemas.microsoft.com/office/powerpoint/2010/main" val="287859019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766888" y="254000"/>
            <a:ext cx="7162800" cy="762000"/>
          </a:xfrm>
        </p:spPr>
        <p:txBody>
          <a:bodyPr/>
          <a:lstStyle/>
          <a:p>
            <a:r>
              <a:rPr lang="zh-TW" altLang="en-US"/>
              <a:t>按一下以編輯母片標題樣式</a:t>
            </a:r>
            <a:endParaRPr lang="zh-HK" altLang="en-US"/>
          </a:p>
        </p:txBody>
      </p:sp>
      <p:sp>
        <p:nvSpPr>
          <p:cNvPr id="3" name="表格版面配置區 2"/>
          <p:cNvSpPr>
            <a:spLocks noGrp="1"/>
          </p:cNvSpPr>
          <p:nvPr>
            <p:ph type="tbl" idx="1"/>
          </p:nvPr>
        </p:nvSpPr>
        <p:spPr>
          <a:xfrm>
            <a:off x="928688" y="1341438"/>
            <a:ext cx="7758112" cy="4740275"/>
          </a:xfrm>
        </p:spPr>
        <p:txBody>
          <a:bodyPr/>
          <a:lstStyle/>
          <a:p>
            <a:pPr lvl="0"/>
            <a:endParaRPr lang="zh-HK" altLang="en-US" noProof="0"/>
          </a:p>
        </p:txBody>
      </p:sp>
      <p:sp>
        <p:nvSpPr>
          <p:cNvPr id="4" name="Rectangle 1030"/>
          <p:cNvSpPr>
            <a:spLocks noGrp="1" noChangeArrowheads="1"/>
          </p:cNvSpPr>
          <p:nvPr>
            <p:ph type="dt" sz="half" idx="10"/>
          </p:nvPr>
        </p:nvSpPr>
        <p:spPr>
          <a:ln/>
        </p:spPr>
        <p:txBody>
          <a:bodyPr/>
          <a:lstStyle>
            <a:lvl1pPr>
              <a:defRPr/>
            </a:lvl1pPr>
          </a:lstStyle>
          <a:p>
            <a:pPr>
              <a:defRPr/>
            </a:pPr>
            <a:fld id="{2601FF3E-E927-4920-904B-5C1E32933B04}" type="datetime1">
              <a:rPr lang="zh-TW" altLang="en-US" smtClean="0">
                <a:solidFill>
                  <a:prstClr val="black"/>
                </a:solidFill>
              </a:rPr>
              <a:t>2024/2/16</a:t>
            </a:fld>
            <a:endParaRPr lang="en-US" altLang="zh-TW">
              <a:solidFill>
                <a:prstClr val="black"/>
              </a:solidFill>
            </a:endParaRPr>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r>
              <a:rPr lang="en-US" altLang="zh-TW"/>
              <a:t>P.</a:t>
            </a:r>
            <a:fld id="{679793DD-D221-4082-B5A9-8773574E7E47}" type="slidenum">
              <a:rPr lang="en-US" altLang="zh-TW"/>
              <a:pPr>
                <a:defRPr/>
              </a:pPr>
              <a:t>‹#›</a:t>
            </a:fld>
            <a:endParaRPr lang="en-US" altLang="zh-TW"/>
          </a:p>
        </p:txBody>
      </p:sp>
    </p:spTree>
    <p:extLst>
      <p:ext uri="{BB962C8B-B14F-4D97-AF65-F5344CB8AC3E}">
        <p14:creationId xmlns:p14="http://schemas.microsoft.com/office/powerpoint/2010/main" val="46388992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4" y="404664"/>
            <a:ext cx="2863816" cy="1481284"/>
          </a:xfrm>
          <a:prstGeom prst="rect">
            <a:avLst/>
          </a:prstGeom>
        </p:spPr>
      </p:pic>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endParaRPr lang="zh-HK" altLang="en-US"/>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pPr>
              <a:defRPr/>
            </a:pPr>
            <a:fld id="{2CDB57D1-9EC5-48C3-8F8D-92F78A5AE277}" type="datetime1">
              <a:rPr lang="zh-TW" altLang="en-US" smtClean="0"/>
              <a:t>2024/2/16</a:t>
            </a:fld>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Rectangle 1034"/>
          <p:cNvSpPr>
            <a:spLocks noChangeArrowheads="1"/>
          </p:cNvSpPr>
          <p:nvPr userDrawn="1"/>
        </p:nvSpPr>
        <p:spPr bwMode="gray">
          <a:xfrm>
            <a:off x="1390650" y="2887663"/>
            <a:ext cx="31750" cy="1052512"/>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PMingLiU" pitchFamily="18" charset="-120"/>
              </a:defRPr>
            </a:lvl1pPr>
            <a:lvl2pPr marL="742950" indent="-285750">
              <a:defRPr kumimoji="1" sz="1400" b="1">
                <a:solidFill>
                  <a:srgbClr val="336699"/>
                </a:solidFill>
                <a:latin typeface="Trebuchet MS" pitchFamily="34" charset="0"/>
                <a:ea typeface="PMingLiU" pitchFamily="18" charset="-120"/>
              </a:defRPr>
            </a:lvl2pPr>
            <a:lvl3pPr marL="1143000" indent="-228600">
              <a:defRPr kumimoji="1" sz="1400" b="1">
                <a:solidFill>
                  <a:srgbClr val="336699"/>
                </a:solidFill>
                <a:latin typeface="Trebuchet MS" pitchFamily="34" charset="0"/>
                <a:ea typeface="PMingLiU" pitchFamily="18" charset="-120"/>
              </a:defRPr>
            </a:lvl3pPr>
            <a:lvl4pPr marL="1600200" indent="-228600">
              <a:defRPr kumimoji="1" sz="1400" b="1">
                <a:solidFill>
                  <a:srgbClr val="336699"/>
                </a:solidFill>
                <a:latin typeface="Trebuchet MS" pitchFamily="34" charset="0"/>
                <a:ea typeface="PMingLiU" pitchFamily="18" charset="-120"/>
              </a:defRPr>
            </a:lvl4pPr>
            <a:lvl5pPr marL="2057400" indent="-228600">
              <a:defRPr kumimoji="1" sz="1400" b="1">
                <a:solidFill>
                  <a:srgbClr val="336699"/>
                </a:solidFill>
                <a:latin typeface="Trebuchet MS" pitchFamily="34" charset="0"/>
                <a:ea typeface="PMingLiU" pitchFamily="18"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PMingLiU" pitchFamily="18"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PMingLiU" pitchFamily="18"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PMingLiU" pitchFamily="18"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PMingLiU" pitchFamily="18" charset="-120"/>
              </a:defRPr>
            </a:lvl9pPr>
          </a:lstStyle>
          <a:p>
            <a:pPr algn="ctr" eaLnBrk="1" hangingPunct="1">
              <a:defRPr/>
            </a:pPr>
            <a:endParaRPr lang="zh-TW" altLang="zh-TW" sz="2400" b="0">
              <a:solidFill>
                <a:srgbClr val="000000"/>
              </a:solidFill>
              <a:latin typeface="Tahoma" pitchFamily="34" charset="0"/>
            </a:endParaRPr>
          </a:p>
        </p:txBody>
      </p:sp>
      <p:sp>
        <p:nvSpPr>
          <p:cNvPr id="9" name="Rectangle 1035"/>
          <p:cNvSpPr>
            <a:spLocks noChangeArrowheads="1"/>
          </p:cNvSpPr>
          <p:nvPr userDrawn="1"/>
        </p:nvSpPr>
        <p:spPr bwMode="gray">
          <a:xfrm>
            <a:off x="323850" y="3573463"/>
            <a:ext cx="8228013" cy="31750"/>
          </a:xfrm>
          <a:prstGeom prst="rect">
            <a:avLst/>
          </a:prstGeom>
          <a:solidFill>
            <a:srgbClr val="3F8D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PMingLiU" pitchFamily="18" charset="-120"/>
              </a:defRPr>
            </a:lvl1pPr>
            <a:lvl2pPr marL="742950" indent="-285750">
              <a:defRPr kumimoji="1" sz="1400" b="1">
                <a:solidFill>
                  <a:srgbClr val="336699"/>
                </a:solidFill>
                <a:latin typeface="Trebuchet MS" pitchFamily="34" charset="0"/>
                <a:ea typeface="PMingLiU" pitchFamily="18" charset="-120"/>
              </a:defRPr>
            </a:lvl2pPr>
            <a:lvl3pPr marL="1143000" indent="-228600">
              <a:defRPr kumimoji="1" sz="1400" b="1">
                <a:solidFill>
                  <a:srgbClr val="336699"/>
                </a:solidFill>
                <a:latin typeface="Trebuchet MS" pitchFamily="34" charset="0"/>
                <a:ea typeface="PMingLiU" pitchFamily="18" charset="-120"/>
              </a:defRPr>
            </a:lvl3pPr>
            <a:lvl4pPr marL="1600200" indent="-228600">
              <a:defRPr kumimoji="1" sz="1400" b="1">
                <a:solidFill>
                  <a:srgbClr val="336699"/>
                </a:solidFill>
                <a:latin typeface="Trebuchet MS" pitchFamily="34" charset="0"/>
                <a:ea typeface="PMingLiU" pitchFamily="18" charset="-120"/>
              </a:defRPr>
            </a:lvl4pPr>
            <a:lvl5pPr marL="2057400" indent="-228600">
              <a:defRPr kumimoji="1" sz="1400" b="1">
                <a:solidFill>
                  <a:srgbClr val="336699"/>
                </a:solidFill>
                <a:latin typeface="Trebuchet MS" pitchFamily="34" charset="0"/>
                <a:ea typeface="PMingLiU" pitchFamily="18"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PMingLiU" pitchFamily="18"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PMingLiU" pitchFamily="18"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PMingLiU" pitchFamily="18"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PMingLiU" pitchFamily="18" charset="-120"/>
              </a:defRPr>
            </a:lvl9pPr>
          </a:lstStyle>
          <a:p>
            <a:pPr algn="ctr" eaLnBrk="1" hangingPunct="1">
              <a:defRPr/>
            </a:pPr>
            <a:endParaRPr lang="zh-TW" altLang="zh-TW" sz="2400" b="0">
              <a:solidFill>
                <a:srgbClr val="000000"/>
              </a:solidFill>
              <a:latin typeface="Tahoma" pitchFamily="34" charset="0"/>
            </a:endParaRPr>
          </a:p>
        </p:txBody>
      </p:sp>
    </p:spTree>
    <p:extLst>
      <p:ext uri="{BB962C8B-B14F-4D97-AF65-F5344CB8AC3E}">
        <p14:creationId xmlns:p14="http://schemas.microsoft.com/office/powerpoint/2010/main" val="161888446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pPr>
              <a:defRPr/>
            </a:pPr>
            <a:fld id="{07F58A15-BD37-41BC-AB3B-A392B4AD2DC3}" type="datetime1">
              <a:rPr lang="zh-TW" altLang="en-US" smtClean="0"/>
              <a:t>2024/2/16</a:t>
            </a:fld>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r>
              <a:rPr lang="en-US" altLang="zh-TW"/>
              <a:t>P.</a:t>
            </a:r>
            <a:fld id="{69E47523-9FB5-4409-9856-44CC0A93BB58}" type="slidenum">
              <a:rPr lang="en-US" altLang="zh-TW" smtClean="0"/>
              <a:pPr>
                <a:defRPr/>
              </a:pPr>
              <a:t>‹#›</a:t>
            </a:fld>
            <a:endParaRPr lang="en-US" altLang="zh-TW"/>
          </a:p>
        </p:txBody>
      </p:sp>
    </p:spTree>
    <p:extLst>
      <p:ext uri="{BB962C8B-B14F-4D97-AF65-F5344CB8AC3E}">
        <p14:creationId xmlns:p14="http://schemas.microsoft.com/office/powerpoint/2010/main" val="56319035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a:defRPr/>
            </a:pPr>
            <a:fld id="{AB8F6C81-573E-48CE-91DC-8392458E7969}" type="datetime1">
              <a:rPr lang="zh-TW" altLang="en-US" smtClean="0"/>
              <a:t>2024/2/16</a:t>
            </a:fld>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r>
              <a:rPr lang="en-US" altLang="zh-TW"/>
              <a:t>P.</a:t>
            </a:r>
            <a:fld id="{C7889FA0-CE9D-4616-AC4B-D2D4E8C99644}" type="slidenum">
              <a:rPr lang="en-US" altLang="zh-TW" smtClean="0"/>
              <a:pPr>
                <a:defRPr/>
              </a:pPr>
              <a:t>‹#›</a:t>
            </a:fld>
            <a:endParaRPr lang="en-US" altLang="zh-TW"/>
          </a:p>
        </p:txBody>
      </p:sp>
    </p:spTree>
    <p:extLst>
      <p:ext uri="{BB962C8B-B14F-4D97-AF65-F5344CB8AC3E}">
        <p14:creationId xmlns:p14="http://schemas.microsoft.com/office/powerpoint/2010/main" val="3959071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pPr>
              <a:defRPr/>
            </a:pPr>
            <a:fld id="{E67F6897-43A4-41F8-AE6F-06AD89222ACA}" type="datetime1">
              <a:rPr lang="zh-TW" altLang="en-US" smtClean="0"/>
              <a:t>2024/2/16</a:t>
            </a:fld>
            <a:endParaRPr lang="en-US" altLang="zh-TW"/>
          </a:p>
        </p:txBody>
      </p:sp>
      <p:sp>
        <p:nvSpPr>
          <p:cNvPr id="6" name="頁尾版面配置區 5"/>
          <p:cNvSpPr>
            <a:spLocks noGrp="1"/>
          </p:cNvSpPr>
          <p:nvPr>
            <p:ph type="ftr" sz="quarter" idx="11"/>
          </p:nvPr>
        </p:nvSpPr>
        <p:spPr/>
        <p:txBody>
          <a:bodyPr/>
          <a:lstStyle/>
          <a:p>
            <a:pPr>
              <a:defRPr/>
            </a:pPr>
            <a:endParaRPr lang="en-US" altLang="zh-TW"/>
          </a:p>
        </p:txBody>
      </p:sp>
      <p:sp>
        <p:nvSpPr>
          <p:cNvPr id="7" name="投影片編號版面配置區 6"/>
          <p:cNvSpPr>
            <a:spLocks noGrp="1"/>
          </p:cNvSpPr>
          <p:nvPr>
            <p:ph type="sldNum" sz="quarter" idx="12"/>
          </p:nvPr>
        </p:nvSpPr>
        <p:spPr/>
        <p:txBody>
          <a:bodyPr/>
          <a:lstStyle/>
          <a:p>
            <a:pPr>
              <a:defRPr/>
            </a:pPr>
            <a:r>
              <a:rPr lang="en-US" altLang="zh-TW"/>
              <a:t>P.</a:t>
            </a:r>
            <a:fld id="{251B9B25-CD58-4038-AF37-B3D31F3DD82A}" type="slidenum">
              <a:rPr lang="en-US" altLang="zh-TW" smtClean="0"/>
              <a:pPr>
                <a:defRPr/>
              </a:pPr>
              <a:t>‹#›</a:t>
            </a:fld>
            <a:endParaRPr lang="en-US" altLang="zh-TW"/>
          </a:p>
        </p:txBody>
      </p:sp>
    </p:spTree>
    <p:extLst>
      <p:ext uri="{BB962C8B-B14F-4D97-AF65-F5344CB8AC3E}">
        <p14:creationId xmlns:p14="http://schemas.microsoft.com/office/powerpoint/2010/main" val="380747772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pPr>
              <a:defRPr/>
            </a:pPr>
            <a:fld id="{5C999E70-198F-4CD9-BB4B-BDC3896CEE3C}" type="datetime1">
              <a:rPr lang="zh-TW" altLang="en-US" smtClean="0"/>
              <a:t>2024/2/16</a:t>
            </a:fld>
            <a:endParaRPr lang="en-US" altLang="zh-TW"/>
          </a:p>
        </p:txBody>
      </p:sp>
      <p:sp>
        <p:nvSpPr>
          <p:cNvPr id="8" name="頁尾版面配置區 7"/>
          <p:cNvSpPr>
            <a:spLocks noGrp="1"/>
          </p:cNvSpPr>
          <p:nvPr>
            <p:ph type="ftr" sz="quarter" idx="11"/>
          </p:nvPr>
        </p:nvSpPr>
        <p:spPr/>
        <p:txBody>
          <a:bodyPr/>
          <a:lstStyle/>
          <a:p>
            <a:pPr>
              <a:defRPr/>
            </a:pPr>
            <a:endParaRPr lang="en-US" altLang="zh-TW"/>
          </a:p>
        </p:txBody>
      </p:sp>
      <p:sp>
        <p:nvSpPr>
          <p:cNvPr id="9" name="投影片編號版面配置區 8"/>
          <p:cNvSpPr>
            <a:spLocks noGrp="1"/>
          </p:cNvSpPr>
          <p:nvPr>
            <p:ph type="sldNum" sz="quarter" idx="12"/>
          </p:nvPr>
        </p:nvSpPr>
        <p:spPr/>
        <p:txBody>
          <a:bodyPr/>
          <a:lstStyle/>
          <a:p>
            <a:pPr>
              <a:defRPr/>
            </a:pPr>
            <a:r>
              <a:rPr lang="en-US" altLang="zh-TW"/>
              <a:t>P.</a:t>
            </a:r>
            <a:fld id="{96B37632-DEB2-4677-BAB2-B98D1779812B}" type="slidenum">
              <a:rPr lang="en-US" altLang="zh-TW" smtClean="0"/>
              <a:pPr>
                <a:defRPr/>
              </a:pPr>
              <a:t>‹#›</a:t>
            </a:fld>
            <a:endParaRPr lang="en-US" altLang="zh-TW"/>
          </a:p>
        </p:txBody>
      </p:sp>
    </p:spTree>
    <p:extLst>
      <p:ext uri="{BB962C8B-B14F-4D97-AF65-F5344CB8AC3E}">
        <p14:creationId xmlns:p14="http://schemas.microsoft.com/office/powerpoint/2010/main" val="280071442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pPr>
              <a:defRPr/>
            </a:pPr>
            <a:fld id="{0B77D6A7-0E3C-48D0-B83F-8D29224595D0}" type="datetime1">
              <a:rPr lang="zh-TW" altLang="en-US" smtClean="0"/>
              <a:t>2024/2/16</a:t>
            </a:fld>
            <a:endParaRPr lang="en-US" altLang="zh-TW"/>
          </a:p>
        </p:txBody>
      </p:sp>
      <p:sp>
        <p:nvSpPr>
          <p:cNvPr id="4" name="頁尾版面配置區 3"/>
          <p:cNvSpPr>
            <a:spLocks noGrp="1"/>
          </p:cNvSpPr>
          <p:nvPr>
            <p:ph type="ftr" sz="quarter" idx="11"/>
          </p:nvPr>
        </p:nvSpPr>
        <p:spPr/>
        <p:txBody>
          <a:bodyPr/>
          <a:lstStyle/>
          <a:p>
            <a:pPr>
              <a:defRPr/>
            </a:pPr>
            <a:endParaRPr lang="en-US" altLang="zh-TW"/>
          </a:p>
        </p:txBody>
      </p:sp>
      <p:sp>
        <p:nvSpPr>
          <p:cNvPr id="5" name="投影片編號版面配置區 4"/>
          <p:cNvSpPr>
            <a:spLocks noGrp="1"/>
          </p:cNvSpPr>
          <p:nvPr>
            <p:ph type="sldNum" sz="quarter" idx="12"/>
          </p:nvPr>
        </p:nvSpPr>
        <p:spPr/>
        <p:txBody>
          <a:bodyPr/>
          <a:lstStyle/>
          <a:p>
            <a:pPr>
              <a:defRPr/>
            </a:pPr>
            <a:r>
              <a:rPr lang="en-US" altLang="zh-TW"/>
              <a:t>P.</a:t>
            </a:r>
            <a:fld id="{AFC4E8FE-5060-43F7-B5E9-8EE4ADC14BEF}" type="slidenum">
              <a:rPr lang="en-US" altLang="zh-TW" smtClean="0"/>
              <a:pPr>
                <a:defRPr/>
              </a:pPr>
              <a:t>‹#›</a:t>
            </a:fld>
            <a:endParaRPr lang="en-US" altLang="zh-TW"/>
          </a:p>
        </p:txBody>
      </p:sp>
    </p:spTree>
    <p:extLst>
      <p:ext uri="{BB962C8B-B14F-4D97-AF65-F5344CB8AC3E}">
        <p14:creationId xmlns:p14="http://schemas.microsoft.com/office/powerpoint/2010/main" val="78435496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fld id="{98FEBCC7-2164-4D0E-832C-C4205FD2D432}" type="datetime1">
              <a:rPr lang="zh-TW" altLang="en-US" smtClean="0"/>
              <a:t>2024/2/16</a:t>
            </a:fld>
            <a:endParaRPr lang="en-US" altLang="zh-TW"/>
          </a:p>
        </p:txBody>
      </p:sp>
      <p:sp>
        <p:nvSpPr>
          <p:cNvPr id="3" name="頁尾版面配置區 2"/>
          <p:cNvSpPr>
            <a:spLocks noGrp="1"/>
          </p:cNvSpPr>
          <p:nvPr>
            <p:ph type="ftr" sz="quarter" idx="11"/>
          </p:nvPr>
        </p:nvSpPr>
        <p:spPr/>
        <p:txBody>
          <a:bodyPr/>
          <a:lstStyle/>
          <a:p>
            <a:pPr>
              <a:defRPr/>
            </a:pPr>
            <a:endParaRPr lang="en-US" altLang="zh-TW"/>
          </a:p>
        </p:txBody>
      </p:sp>
      <p:sp>
        <p:nvSpPr>
          <p:cNvPr id="4" name="投影片編號版面配置區 3"/>
          <p:cNvSpPr>
            <a:spLocks noGrp="1"/>
          </p:cNvSpPr>
          <p:nvPr>
            <p:ph type="sldNum" sz="quarter" idx="12"/>
          </p:nvPr>
        </p:nvSpPr>
        <p:spPr/>
        <p:txBody>
          <a:bodyPr/>
          <a:lstStyle/>
          <a:p>
            <a:pPr>
              <a:defRPr/>
            </a:pPr>
            <a:r>
              <a:rPr lang="en-US" altLang="zh-TW"/>
              <a:t>P.</a:t>
            </a:r>
            <a:fld id="{76EE2B98-C78F-4275-9BBB-9870DA943F71}" type="slidenum">
              <a:rPr lang="en-US" altLang="zh-TW" smtClean="0"/>
              <a:pPr>
                <a:defRPr/>
              </a:pPr>
              <a:t>‹#›</a:t>
            </a:fld>
            <a:endParaRPr lang="en-US" altLang="zh-TW"/>
          </a:p>
        </p:txBody>
      </p:sp>
    </p:spTree>
    <p:extLst>
      <p:ext uri="{BB962C8B-B14F-4D97-AF65-F5344CB8AC3E}">
        <p14:creationId xmlns:p14="http://schemas.microsoft.com/office/powerpoint/2010/main" val="69848779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a:xfrm>
            <a:off x="1547664" y="1341438"/>
            <a:ext cx="7139136" cy="47402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fld id="{5C1F8C21-0C16-4883-AF8F-40EB5556DCBD}" type="datetime1">
              <a:rPr lang="zh-TW" altLang="en-US" smtClean="0">
                <a:solidFill>
                  <a:prstClr val="black"/>
                </a:solidFill>
              </a:rPr>
              <a:t>2024/2/16</a:t>
            </a:fld>
            <a:endParaRPr lang="en-US" altLang="zh-TW">
              <a:solidFill>
                <a:prstClr val="black"/>
              </a:solidFill>
            </a:endParaRPr>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r>
              <a:rPr lang="en-US" altLang="zh-TW"/>
              <a:t>P.</a:t>
            </a:r>
            <a:fld id="{6A52B5E9-E56A-4BE7-B87D-ED90C8790FA6}" type="slidenum">
              <a:rPr lang="en-US" altLang="zh-TW"/>
              <a:pPr>
                <a:defRPr/>
              </a:pPr>
              <a:t>‹#›</a:t>
            </a:fld>
            <a:endParaRPr lang="en-US" altLang="zh-TW"/>
          </a:p>
        </p:txBody>
      </p:sp>
    </p:spTree>
    <p:extLst>
      <p:ext uri="{BB962C8B-B14F-4D97-AF65-F5344CB8AC3E}">
        <p14:creationId xmlns:p14="http://schemas.microsoft.com/office/powerpoint/2010/main" val="347521606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zh-HK"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a:defRPr/>
            </a:pPr>
            <a:fld id="{308CEA8D-3D1B-4AC9-9598-CBA16CB47341}" type="datetime1">
              <a:rPr lang="zh-TW" altLang="en-US" smtClean="0"/>
              <a:t>2024/2/16</a:t>
            </a:fld>
            <a:endParaRPr lang="en-US" altLang="zh-TW"/>
          </a:p>
        </p:txBody>
      </p:sp>
      <p:sp>
        <p:nvSpPr>
          <p:cNvPr id="6" name="頁尾版面配置區 5"/>
          <p:cNvSpPr>
            <a:spLocks noGrp="1"/>
          </p:cNvSpPr>
          <p:nvPr>
            <p:ph type="ftr" sz="quarter" idx="11"/>
          </p:nvPr>
        </p:nvSpPr>
        <p:spPr/>
        <p:txBody>
          <a:bodyPr/>
          <a:lstStyle/>
          <a:p>
            <a:pPr>
              <a:defRPr/>
            </a:pPr>
            <a:endParaRPr lang="en-US" altLang="zh-TW"/>
          </a:p>
        </p:txBody>
      </p:sp>
      <p:sp>
        <p:nvSpPr>
          <p:cNvPr id="7" name="投影片編號版面配置區 6"/>
          <p:cNvSpPr>
            <a:spLocks noGrp="1"/>
          </p:cNvSpPr>
          <p:nvPr>
            <p:ph type="sldNum" sz="quarter" idx="12"/>
          </p:nvPr>
        </p:nvSpPr>
        <p:spPr/>
        <p:txBody>
          <a:bodyPr/>
          <a:lstStyle/>
          <a:p>
            <a:pPr>
              <a:defRPr/>
            </a:pPr>
            <a:r>
              <a:rPr lang="en-US" altLang="zh-TW"/>
              <a:t>P.</a:t>
            </a:r>
            <a:fld id="{9343871A-19CC-4CB9-BFB7-EEF66FEC7E8D}" type="slidenum">
              <a:rPr lang="en-US" altLang="zh-TW" smtClean="0"/>
              <a:pPr>
                <a:defRPr/>
              </a:pPr>
              <a:t>‹#›</a:t>
            </a:fld>
            <a:endParaRPr lang="en-US" altLang="zh-TW"/>
          </a:p>
        </p:txBody>
      </p:sp>
    </p:spTree>
    <p:extLst>
      <p:ext uri="{BB962C8B-B14F-4D97-AF65-F5344CB8AC3E}">
        <p14:creationId xmlns:p14="http://schemas.microsoft.com/office/powerpoint/2010/main" val="137423487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HK"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a:defRPr/>
            </a:pPr>
            <a:fld id="{80F486CE-2B34-4C92-BEE7-2B370E48864D}" type="datetime1">
              <a:rPr lang="zh-TW" altLang="en-US" smtClean="0"/>
              <a:t>2024/2/16</a:t>
            </a:fld>
            <a:endParaRPr lang="en-US" altLang="zh-TW"/>
          </a:p>
        </p:txBody>
      </p:sp>
      <p:sp>
        <p:nvSpPr>
          <p:cNvPr id="6" name="頁尾版面配置區 5"/>
          <p:cNvSpPr>
            <a:spLocks noGrp="1"/>
          </p:cNvSpPr>
          <p:nvPr>
            <p:ph type="ftr" sz="quarter" idx="11"/>
          </p:nvPr>
        </p:nvSpPr>
        <p:spPr/>
        <p:txBody>
          <a:bodyPr/>
          <a:lstStyle/>
          <a:p>
            <a:pPr>
              <a:defRPr/>
            </a:pPr>
            <a:endParaRPr lang="en-US" altLang="zh-TW"/>
          </a:p>
        </p:txBody>
      </p:sp>
      <p:sp>
        <p:nvSpPr>
          <p:cNvPr id="7" name="投影片編號版面配置區 6"/>
          <p:cNvSpPr>
            <a:spLocks noGrp="1"/>
          </p:cNvSpPr>
          <p:nvPr>
            <p:ph type="sldNum" sz="quarter" idx="12"/>
          </p:nvPr>
        </p:nvSpPr>
        <p:spPr/>
        <p:txBody>
          <a:bodyPr/>
          <a:lstStyle/>
          <a:p>
            <a:pPr>
              <a:defRPr/>
            </a:pPr>
            <a:r>
              <a:rPr lang="en-US" altLang="zh-TW"/>
              <a:t>P.</a:t>
            </a:r>
            <a:fld id="{093F29CF-79BD-481B-ABEB-4D9DF5599050}" type="slidenum">
              <a:rPr lang="en-US" altLang="zh-TW" smtClean="0"/>
              <a:pPr>
                <a:defRPr/>
              </a:pPr>
              <a:t>‹#›</a:t>
            </a:fld>
            <a:endParaRPr lang="en-US" altLang="zh-TW"/>
          </a:p>
        </p:txBody>
      </p:sp>
    </p:spTree>
    <p:extLst>
      <p:ext uri="{BB962C8B-B14F-4D97-AF65-F5344CB8AC3E}">
        <p14:creationId xmlns:p14="http://schemas.microsoft.com/office/powerpoint/2010/main" val="299555737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pPr>
              <a:defRPr/>
            </a:pPr>
            <a:fld id="{FBA9E4FA-55CB-46CA-B73B-0931EB794F00}" type="datetime1">
              <a:rPr lang="zh-TW" altLang="en-US" smtClean="0"/>
              <a:t>2024/2/16</a:t>
            </a:fld>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r>
              <a:rPr lang="en-US" altLang="zh-TW"/>
              <a:t>P.</a:t>
            </a:r>
            <a:fld id="{068353DA-00C0-47FE-A10B-21B77368FDF2}" type="slidenum">
              <a:rPr lang="en-US" altLang="zh-TW" smtClean="0"/>
              <a:pPr>
                <a:defRPr/>
              </a:pPr>
              <a:t>‹#›</a:t>
            </a:fld>
            <a:endParaRPr lang="en-US" altLang="zh-TW"/>
          </a:p>
        </p:txBody>
      </p:sp>
    </p:spTree>
    <p:extLst>
      <p:ext uri="{BB962C8B-B14F-4D97-AF65-F5344CB8AC3E}">
        <p14:creationId xmlns:p14="http://schemas.microsoft.com/office/powerpoint/2010/main" val="319257819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pPr>
              <a:defRPr/>
            </a:pPr>
            <a:fld id="{9AA4A3C6-1043-4AFF-B4DA-FCDED958CE43}" type="datetime1">
              <a:rPr lang="zh-TW" altLang="en-US" smtClean="0"/>
              <a:t>2024/2/16</a:t>
            </a:fld>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r>
              <a:rPr lang="en-US" altLang="zh-TW"/>
              <a:t>P.</a:t>
            </a:r>
            <a:fld id="{46284B38-AE00-4266-82D6-773ACF8B205F}" type="slidenum">
              <a:rPr lang="en-US" altLang="zh-TW" smtClean="0"/>
              <a:pPr>
                <a:defRPr/>
              </a:pPr>
              <a:t>‹#›</a:t>
            </a:fld>
            <a:endParaRPr lang="en-US" altLang="zh-TW"/>
          </a:p>
        </p:txBody>
      </p:sp>
    </p:spTree>
    <p:extLst>
      <p:ext uri="{BB962C8B-B14F-4D97-AF65-F5344CB8AC3E}">
        <p14:creationId xmlns:p14="http://schemas.microsoft.com/office/powerpoint/2010/main" val="354804437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dirty="0"/>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dirty="0"/>
              <a:t>按一下以編輯母片文字樣式</a:t>
            </a:r>
          </a:p>
        </p:txBody>
      </p:sp>
      <p:sp>
        <p:nvSpPr>
          <p:cNvPr id="4" name="Rectangle 1030"/>
          <p:cNvSpPr>
            <a:spLocks noGrp="1" noChangeArrowheads="1"/>
          </p:cNvSpPr>
          <p:nvPr>
            <p:ph type="dt" sz="half" idx="10"/>
          </p:nvPr>
        </p:nvSpPr>
        <p:spPr>
          <a:ln/>
        </p:spPr>
        <p:txBody>
          <a:bodyPr/>
          <a:lstStyle>
            <a:lvl1pPr>
              <a:defRPr/>
            </a:lvl1pPr>
          </a:lstStyle>
          <a:p>
            <a:pPr>
              <a:defRPr/>
            </a:pPr>
            <a:fld id="{E9DC8DB5-C8CF-4D51-8615-5D62FD1FF9E3}" type="datetime1">
              <a:rPr lang="zh-TW" altLang="en-US" smtClean="0">
                <a:solidFill>
                  <a:prstClr val="black"/>
                </a:solidFill>
              </a:rPr>
              <a:t>2024/2/16</a:t>
            </a:fld>
            <a:endParaRPr lang="en-US" altLang="zh-TW">
              <a:solidFill>
                <a:prstClr val="black"/>
              </a:solidFill>
            </a:endParaRPr>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r>
              <a:rPr lang="en-US" altLang="zh-TW"/>
              <a:t>P.</a:t>
            </a:r>
            <a:fld id="{681DE5D9-CC80-4298-AD4B-C90B7512CC3F}" type="slidenum">
              <a:rPr lang="en-US" altLang="zh-TW"/>
              <a:pPr>
                <a:defRPr/>
              </a:pPr>
              <a:t>‹#›</a:t>
            </a:fld>
            <a:endParaRPr lang="en-US" altLang="zh-TW"/>
          </a:p>
        </p:txBody>
      </p:sp>
    </p:spTree>
    <p:extLst>
      <p:ext uri="{BB962C8B-B14F-4D97-AF65-F5344CB8AC3E}">
        <p14:creationId xmlns:p14="http://schemas.microsoft.com/office/powerpoint/2010/main" val="836726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sz="half" idx="1"/>
          </p:nvPr>
        </p:nvSpPr>
        <p:spPr>
          <a:xfrm>
            <a:off x="928688" y="1341438"/>
            <a:ext cx="3802062" cy="4740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83150" y="1341438"/>
            <a:ext cx="3803650" cy="4740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030"/>
          <p:cNvSpPr>
            <a:spLocks noGrp="1" noChangeArrowheads="1"/>
          </p:cNvSpPr>
          <p:nvPr>
            <p:ph type="dt" sz="half" idx="10"/>
          </p:nvPr>
        </p:nvSpPr>
        <p:spPr/>
        <p:txBody>
          <a:bodyPr/>
          <a:lstStyle>
            <a:lvl1pPr>
              <a:defRPr/>
            </a:lvl1pPr>
          </a:lstStyle>
          <a:p>
            <a:pPr>
              <a:defRPr/>
            </a:pPr>
            <a:fld id="{03EE4FB0-4317-4387-A685-DD6E02B372DC}" type="datetime1">
              <a:rPr lang="zh-TW" altLang="en-US" smtClean="0">
                <a:solidFill>
                  <a:prstClr val="black"/>
                </a:solidFill>
              </a:rPr>
              <a:t>2024/2/16</a:t>
            </a:fld>
            <a:endParaRPr lang="en-US" altLang="zh-TW">
              <a:solidFill>
                <a:prstClr val="black"/>
              </a:solidFill>
            </a:endParaRPr>
          </a:p>
        </p:txBody>
      </p:sp>
      <p:sp>
        <p:nvSpPr>
          <p:cNvPr id="6" name="Rectangle 1031"/>
          <p:cNvSpPr>
            <a:spLocks noGrp="1" noChangeArrowheads="1"/>
          </p:cNvSpPr>
          <p:nvPr>
            <p:ph type="ftr" sz="quarter" idx="11"/>
          </p:nvPr>
        </p:nvSpPr>
        <p:spPr/>
        <p:txBody>
          <a:bodyPr/>
          <a:lstStyle>
            <a:lvl1pPr>
              <a:defRPr/>
            </a:lvl1pPr>
          </a:lstStyle>
          <a:p>
            <a:pPr>
              <a:defRPr/>
            </a:pPr>
            <a:endParaRPr lang="en-US" altLang="zh-TW">
              <a:solidFill>
                <a:prstClr val="black"/>
              </a:solidFill>
            </a:endParaRPr>
          </a:p>
        </p:txBody>
      </p:sp>
      <p:sp>
        <p:nvSpPr>
          <p:cNvPr id="7" name="Rectangle 15"/>
          <p:cNvSpPr>
            <a:spLocks noGrp="1" noChangeArrowheads="1"/>
          </p:cNvSpPr>
          <p:nvPr>
            <p:ph type="sldNum" sz="quarter" idx="12"/>
          </p:nvPr>
        </p:nvSpPr>
        <p:spPr/>
        <p:txBody>
          <a:bodyPr/>
          <a:lstStyle>
            <a:lvl1pPr>
              <a:defRPr sz="1400" smtClean="0"/>
            </a:lvl1pPr>
          </a:lstStyle>
          <a:p>
            <a:pPr>
              <a:defRPr/>
            </a:pPr>
            <a:r>
              <a:rPr lang="en-US" altLang="zh-TW"/>
              <a:t>P.</a:t>
            </a:r>
            <a:fld id="{23361A3F-270A-4265-AD32-5414FD80F441}" type="slidenum">
              <a:rPr lang="en-US" altLang="zh-TW"/>
              <a:pPr>
                <a:defRPr/>
              </a:pPr>
              <a:t>‹#›</a:t>
            </a:fld>
            <a:endParaRPr lang="en-US" altLang="zh-TW"/>
          </a:p>
        </p:txBody>
      </p:sp>
    </p:spTree>
    <p:extLst>
      <p:ext uri="{BB962C8B-B14F-4D97-AF65-F5344CB8AC3E}">
        <p14:creationId xmlns:p14="http://schemas.microsoft.com/office/powerpoint/2010/main" val="12089993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1753344" y="274638"/>
            <a:ext cx="6995120" cy="778098"/>
          </a:xfrm>
        </p:spPr>
        <p:txBody>
          <a:bodyPr/>
          <a:lstStyle>
            <a:lvl1pPr>
              <a:defRPr/>
            </a:lvl1pPr>
          </a:lstStyle>
          <a:p>
            <a:r>
              <a:rPr lang="zh-TW" altLang="en-US" dirty="0"/>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030"/>
          <p:cNvSpPr>
            <a:spLocks noGrp="1" noChangeArrowheads="1"/>
          </p:cNvSpPr>
          <p:nvPr>
            <p:ph type="dt" sz="half" idx="10"/>
          </p:nvPr>
        </p:nvSpPr>
        <p:spPr>
          <a:ln/>
        </p:spPr>
        <p:txBody>
          <a:bodyPr/>
          <a:lstStyle>
            <a:lvl1pPr>
              <a:defRPr/>
            </a:lvl1pPr>
          </a:lstStyle>
          <a:p>
            <a:pPr>
              <a:defRPr/>
            </a:pPr>
            <a:fld id="{723432F1-AEDC-4237-BEE8-53103173F0F3}" type="datetime1">
              <a:rPr lang="zh-TW" altLang="en-US" smtClean="0">
                <a:solidFill>
                  <a:prstClr val="black"/>
                </a:solidFill>
              </a:rPr>
              <a:t>2024/2/16</a:t>
            </a:fld>
            <a:endParaRPr lang="en-US" altLang="zh-TW">
              <a:solidFill>
                <a:prstClr val="black"/>
              </a:solidFill>
            </a:endParaRPr>
          </a:p>
        </p:txBody>
      </p:sp>
      <p:sp>
        <p:nvSpPr>
          <p:cNvPr id="8"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r>
              <a:rPr lang="en-US" altLang="zh-TW"/>
              <a:t>P.</a:t>
            </a:r>
            <a:fld id="{917416F5-5C30-4854-97F8-437AE7AE3D94}" type="slidenum">
              <a:rPr lang="en-US" altLang="zh-TW"/>
              <a:pPr>
                <a:defRPr/>
              </a:pPr>
              <a:t>‹#›</a:t>
            </a:fld>
            <a:endParaRPr lang="en-US" altLang="zh-TW"/>
          </a:p>
        </p:txBody>
      </p:sp>
    </p:spTree>
    <p:extLst>
      <p:ext uri="{BB962C8B-B14F-4D97-AF65-F5344CB8AC3E}">
        <p14:creationId xmlns:p14="http://schemas.microsoft.com/office/powerpoint/2010/main" val="231169271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030"/>
          <p:cNvSpPr>
            <a:spLocks noGrp="1" noChangeArrowheads="1"/>
          </p:cNvSpPr>
          <p:nvPr>
            <p:ph type="dt" sz="half" idx="10"/>
          </p:nvPr>
        </p:nvSpPr>
        <p:spPr>
          <a:ln/>
        </p:spPr>
        <p:txBody>
          <a:bodyPr/>
          <a:lstStyle>
            <a:lvl1pPr>
              <a:defRPr/>
            </a:lvl1pPr>
          </a:lstStyle>
          <a:p>
            <a:pPr>
              <a:defRPr/>
            </a:pPr>
            <a:fld id="{2726C239-24EA-46F8-8B06-5876C6B8B0CD}" type="datetime1">
              <a:rPr lang="zh-TW" altLang="en-US" smtClean="0">
                <a:solidFill>
                  <a:prstClr val="black"/>
                </a:solidFill>
              </a:rPr>
              <a:t>2024/2/16</a:t>
            </a:fld>
            <a:endParaRPr lang="en-US" altLang="zh-TW">
              <a:solidFill>
                <a:prstClr val="black"/>
              </a:solidFill>
            </a:endParaRPr>
          </a:p>
        </p:txBody>
      </p:sp>
      <p:sp>
        <p:nvSpPr>
          <p:cNvPr id="4"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r>
              <a:rPr lang="en-US" altLang="zh-TW"/>
              <a:t>P.</a:t>
            </a:r>
            <a:fld id="{58AD7A55-4B8A-42C4-BF22-168397026294}" type="slidenum">
              <a:rPr lang="en-US" altLang="zh-TW"/>
              <a:pPr>
                <a:defRPr/>
              </a:pPr>
              <a:t>‹#›</a:t>
            </a:fld>
            <a:endParaRPr lang="en-US" altLang="zh-TW"/>
          </a:p>
        </p:txBody>
      </p:sp>
    </p:spTree>
    <p:extLst>
      <p:ext uri="{BB962C8B-B14F-4D97-AF65-F5344CB8AC3E}">
        <p14:creationId xmlns:p14="http://schemas.microsoft.com/office/powerpoint/2010/main" val="119990267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pPr>
              <a:defRPr/>
            </a:pPr>
            <a:fld id="{583E4507-ED51-48CB-8A26-09A3E2B8F684}" type="datetime1">
              <a:rPr lang="zh-TW" altLang="en-US" smtClean="0">
                <a:solidFill>
                  <a:prstClr val="black"/>
                </a:solidFill>
              </a:rPr>
              <a:t>2024/2/16</a:t>
            </a:fld>
            <a:endParaRPr lang="en-US" altLang="zh-TW">
              <a:solidFill>
                <a:prstClr val="black"/>
              </a:solidFill>
            </a:endParaRPr>
          </a:p>
        </p:txBody>
      </p:sp>
      <p:sp>
        <p:nvSpPr>
          <p:cNvPr id="3"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r>
              <a:rPr lang="en-US" altLang="zh-TW"/>
              <a:t>P.</a:t>
            </a:r>
            <a:fld id="{CF6B3D58-2DA3-4BAC-A988-81047781853F}" type="slidenum">
              <a:rPr lang="en-US" altLang="zh-TW"/>
              <a:pPr>
                <a:defRPr/>
              </a:pPr>
              <a:t>‹#›</a:t>
            </a:fld>
            <a:endParaRPr lang="en-US" altLang="zh-TW"/>
          </a:p>
        </p:txBody>
      </p:sp>
    </p:spTree>
    <p:extLst>
      <p:ext uri="{BB962C8B-B14F-4D97-AF65-F5344CB8AC3E}">
        <p14:creationId xmlns:p14="http://schemas.microsoft.com/office/powerpoint/2010/main" val="211968941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fld id="{CD2890E7-C99D-4ED1-BA81-EE6E4F10AC7A}" type="datetime1">
              <a:rPr lang="zh-TW" altLang="en-US" smtClean="0">
                <a:solidFill>
                  <a:prstClr val="black"/>
                </a:solidFill>
              </a:rPr>
              <a:t>2024/2/16</a:t>
            </a:fld>
            <a:endParaRPr lang="en-US" altLang="zh-TW">
              <a:solidFill>
                <a:prstClr val="black"/>
              </a:solidFill>
            </a:endParaRPr>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r>
              <a:rPr lang="en-US" altLang="zh-TW"/>
              <a:t>P.</a:t>
            </a:r>
            <a:fld id="{983B8B81-C525-49AB-AACF-7D7A6D6A2716}" type="slidenum">
              <a:rPr lang="en-US" altLang="zh-TW"/>
              <a:pPr>
                <a:defRPr/>
              </a:pPr>
              <a:t>‹#›</a:t>
            </a:fld>
            <a:endParaRPr lang="en-US" altLang="zh-TW"/>
          </a:p>
        </p:txBody>
      </p:sp>
    </p:spTree>
    <p:extLst>
      <p:ext uri="{BB962C8B-B14F-4D97-AF65-F5344CB8AC3E}">
        <p14:creationId xmlns:p14="http://schemas.microsoft.com/office/powerpoint/2010/main" val="292232637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fld id="{ADDCBF50-E036-4E38-824A-C764F1D473F8}" type="datetime1">
              <a:rPr lang="zh-TW" altLang="en-US" smtClean="0">
                <a:solidFill>
                  <a:prstClr val="black"/>
                </a:solidFill>
              </a:rPr>
              <a:t>2024/2/16</a:t>
            </a:fld>
            <a:endParaRPr lang="en-US" altLang="zh-TW">
              <a:solidFill>
                <a:prstClr val="black"/>
              </a:solidFill>
            </a:endParaRPr>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solidFill>
                <a:prstClr val="black"/>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r>
              <a:rPr lang="en-US" altLang="zh-TW"/>
              <a:t>P.</a:t>
            </a:r>
            <a:fld id="{2E885D4D-DD2A-4EC7-9F4D-0FECFB6A2A26}" type="slidenum">
              <a:rPr lang="en-US" altLang="zh-TW"/>
              <a:pPr>
                <a:defRPr/>
              </a:pPr>
              <a:t>‹#›</a:t>
            </a:fld>
            <a:endParaRPr lang="en-US" altLang="zh-TW"/>
          </a:p>
        </p:txBody>
      </p:sp>
    </p:spTree>
    <p:extLst>
      <p:ext uri="{BB962C8B-B14F-4D97-AF65-F5344CB8AC3E}">
        <p14:creationId xmlns:p14="http://schemas.microsoft.com/office/powerpoint/2010/main" val="276751937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020" y="180674"/>
            <a:ext cx="1467644" cy="759126"/>
          </a:xfrm>
          <a:prstGeom prst="rect">
            <a:avLst/>
          </a:prstGeom>
        </p:spPr>
      </p:pic>
      <p:sp>
        <p:nvSpPr>
          <p:cNvPr id="1026" name="Rectangle 1026"/>
          <p:cNvSpPr>
            <a:spLocks noChangeArrowheads="1"/>
          </p:cNvSpPr>
          <p:nvPr/>
        </p:nvSpPr>
        <p:spPr bwMode="gray">
          <a:xfrm>
            <a:off x="1538288" y="330200"/>
            <a:ext cx="31750" cy="105251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新細明體" charset="-120"/>
              </a:defRPr>
            </a:lvl1pPr>
            <a:lvl2pPr marL="742950" indent="-285750">
              <a:defRPr kumimoji="1" sz="1400" b="1">
                <a:solidFill>
                  <a:srgbClr val="336699"/>
                </a:solidFill>
                <a:latin typeface="Trebuchet MS" pitchFamily="34" charset="0"/>
                <a:ea typeface="新細明體" charset="-120"/>
              </a:defRPr>
            </a:lvl2pPr>
            <a:lvl3pPr marL="1143000" indent="-228600">
              <a:defRPr kumimoji="1" sz="1400" b="1">
                <a:solidFill>
                  <a:srgbClr val="336699"/>
                </a:solidFill>
                <a:latin typeface="Trebuchet MS" pitchFamily="34" charset="0"/>
                <a:ea typeface="新細明體" charset="-120"/>
              </a:defRPr>
            </a:lvl3pPr>
            <a:lvl4pPr marL="1600200" indent="-228600">
              <a:defRPr kumimoji="1" sz="1400" b="1">
                <a:solidFill>
                  <a:srgbClr val="336699"/>
                </a:solidFill>
                <a:latin typeface="Trebuchet MS" pitchFamily="34" charset="0"/>
                <a:ea typeface="新細明體" charset="-120"/>
              </a:defRPr>
            </a:lvl4pPr>
            <a:lvl5pPr marL="2057400" indent="-228600">
              <a:defRPr kumimoji="1" sz="1400" b="1">
                <a:solidFill>
                  <a:srgbClr val="336699"/>
                </a:solidFill>
                <a:latin typeface="Trebuchet MS" pitchFamily="34" charset="0"/>
                <a:ea typeface="新細明體"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新細明體"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新細明體"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新細明體"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新細明體" charset="-120"/>
              </a:defRPr>
            </a:lvl9pPr>
          </a:lstStyle>
          <a:p>
            <a:pPr algn="ctr" eaLnBrk="1" hangingPunct="1">
              <a:defRPr/>
            </a:pPr>
            <a:endParaRPr lang="zh-TW" altLang="zh-TW" sz="2400" b="0">
              <a:solidFill>
                <a:prstClr val="black"/>
              </a:solidFill>
              <a:latin typeface="Tahoma" pitchFamily="34" charset="0"/>
            </a:endParaRPr>
          </a:p>
        </p:txBody>
      </p:sp>
      <p:sp>
        <p:nvSpPr>
          <p:cNvPr id="1027" name="Rectangle 1027"/>
          <p:cNvSpPr>
            <a:spLocks noChangeArrowheads="1"/>
          </p:cNvSpPr>
          <p:nvPr/>
        </p:nvSpPr>
        <p:spPr bwMode="gray">
          <a:xfrm>
            <a:off x="471488" y="1016000"/>
            <a:ext cx="8226425" cy="31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新細明體" charset="-120"/>
              </a:defRPr>
            </a:lvl1pPr>
            <a:lvl2pPr marL="742950" indent="-285750">
              <a:defRPr kumimoji="1" sz="1400" b="1">
                <a:solidFill>
                  <a:srgbClr val="336699"/>
                </a:solidFill>
                <a:latin typeface="Trebuchet MS" pitchFamily="34" charset="0"/>
                <a:ea typeface="新細明體" charset="-120"/>
              </a:defRPr>
            </a:lvl2pPr>
            <a:lvl3pPr marL="1143000" indent="-228600">
              <a:defRPr kumimoji="1" sz="1400" b="1">
                <a:solidFill>
                  <a:srgbClr val="336699"/>
                </a:solidFill>
                <a:latin typeface="Trebuchet MS" pitchFamily="34" charset="0"/>
                <a:ea typeface="新細明體" charset="-120"/>
              </a:defRPr>
            </a:lvl3pPr>
            <a:lvl4pPr marL="1600200" indent="-228600">
              <a:defRPr kumimoji="1" sz="1400" b="1">
                <a:solidFill>
                  <a:srgbClr val="336699"/>
                </a:solidFill>
                <a:latin typeface="Trebuchet MS" pitchFamily="34" charset="0"/>
                <a:ea typeface="新細明體" charset="-120"/>
              </a:defRPr>
            </a:lvl4pPr>
            <a:lvl5pPr marL="2057400" indent="-228600">
              <a:defRPr kumimoji="1" sz="1400" b="1">
                <a:solidFill>
                  <a:srgbClr val="336699"/>
                </a:solidFill>
                <a:latin typeface="Trebuchet MS" pitchFamily="34" charset="0"/>
                <a:ea typeface="新細明體"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新細明體"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新細明體"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新細明體"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新細明體" charset="-120"/>
              </a:defRPr>
            </a:lvl9pPr>
          </a:lstStyle>
          <a:p>
            <a:pPr algn="ctr" eaLnBrk="1" hangingPunct="1">
              <a:defRPr/>
            </a:pPr>
            <a:endParaRPr lang="zh-TW" altLang="zh-TW" sz="2400" b="0">
              <a:solidFill>
                <a:prstClr val="black"/>
              </a:solidFill>
              <a:latin typeface="Tahoma" pitchFamily="34" charset="0"/>
            </a:endParaRPr>
          </a:p>
        </p:txBody>
      </p:sp>
      <p:sp>
        <p:nvSpPr>
          <p:cNvPr id="14340" name="Rectangle 1028"/>
          <p:cNvSpPr>
            <a:spLocks noGrp="1" noChangeArrowheads="1"/>
          </p:cNvSpPr>
          <p:nvPr>
            <p:ph type="title"/>
          </p:nvPr>
        </p:nvSpPr>
        <p:spPr bwMode="auto">
          <a:xfrm>
            <a:off x="1730375" y="254000"/>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zh-TW" dirty="0"/>
              <a:t>Click to edit Master title style</a:t>
            </a:r>
          </a:p>
        </p:txBody>
      </p:sp>
      <p:sp>
        <p:nvSpPr>
          <p:cNvPr id="1029" name="Rectangle 1029"/>
          <p:cNvSpPr>
            <a:spLocks noGrp="1" noChangeArrowheads="1"/>
          </p:cNvSpPr>
          <p:nvPr>
            <p:ph type="body" idx="1"/>
          </p:nvPr>
        </p:nvSpPr>
        <p:spPr bwMode="auto">
          <a:xfrm>
            <a:off x="928688" y="1341438"/>
            <a:ext cx="7758112"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14342" name="Rectangle 1030"/>
          <p:cNvSpPr>
            <a:spLocks noGrp="1" noChangeArrowheads="1"/>
          </p:cNvSpPr>
          <p:nvPr>
            <p:ph type="dt" sz="half" idx="2"/>
          </p:nvPr>
        </p:nvSpPr>
        <p:spPr bwMode="auto">
          <a:xfrm>
            <a:off x="928688" y="6273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000" b="0">
                <a:solidFill>
                  <a:schemeClr val="tx1"/>
                </a:solidFill>
                <a:latin typeface="Tahoma" pitchFamily="34" charset="0"/>
                <a:ea typeface="新細明體" charset="-120"/>
              </a:defRPr>
            </a:lvl1pPr>
          </a:lstStyle>
          <a:p>
            <a:pPr>
              <a:defRPr/>
            </a:pPr>
            <a:fld id="{802C45F7-AA22-4E7D-A39D-204106C38BCA}" type="datetime1">
              <a:rPr lang="zh-TW" altLang="en-US" smtClean="0">
                <a:solidFill>
                  <a:prstClr val="black"/>
                </a:solidFill>
              </a:rPr>
              <a:t>2024/2/16</a:t>
            </a:fld>
            <a:endParaRPr lang="en-US" altLang="zh-TW">
              <a:solidFill>
                <a:prstClr val="black"/>
              </a:solidFill>
            </a:endParaRPr>
          </a:p>
        </p:txBody>
      </p:sp>
      <p:sp>
        <p:nvSpPr>
          <p:cNvPr id="14343" name="Rectangle 1031"/>
          <p:cNvSpPr>
            <a:spLocks noGrp="1" noChangeArrowheads="1"/>
          </p:cNvSpPr>
          <p:nvPr>
            <p:ph type="ftr" sz="quarter" idx="3"/>
          </p:nvPr>
        </p:nvSpPr>
        <p:spPr bwMode="auto">
          <a:xfrm>
            <a:off x="3367088" y="6273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000" b="0">
                <a:solidFill>
                  <a:schemeClr val="tx1"/>
                </a:solidFill>
                <a:latin typeface="Tahoma" pitchFamily="34" charset="0"/>
                <a:ea typeface="新細明體" charset="-120"/>
              </a:defRPr>
            </a:lvl1pPr>
          </a:lstStyle>
          <a:p>
            <a:pPr>
              <a:defRPr/>
            </a:pPr>
            <a:endParaRPr lang="en-US" altLang="zh-TW">
              <a:solidFill>
                <a:prstClr val="black"/>
              </a:solidFill>
            </a:endParaRPr>
          </a:p>
        </p:txBody>
      </p:sp>
      <p:sp>
        <p:nvSpPr>
          <p:cNvPr id="1033" name="Rectangle 1034"/>
          <p:cNvSpPr>
            <a:spLocks noChangeArrowheads="1"/>
          </p:cNvSpPr>
          <p:nvPr/>
        </p:nvSpPr>
        <p:spPr bwMode="gray">
          <a:xfrm>
            <a:off x="1538288" y="330200"/>
            <a:ext cx="31750" cy="105251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新細明體" charset="-120"/>
              </a:defRPr>
            </a:lvl1pPr>
            <a:lvl2pPr marL="742950" indent="-285750">
              <a:defRPr kumimoji="1" sz="1400" b="1">
                <a:solidFill>
                  <a:srgbClr val="336699"/>
                </a:solidFill>
                <a:latin typeface="Trebuchet MS" pitchFamily="34" charset="0"/>
                <a:ea typeface="新細明體" charset="-120"/>
              </a:defRPr>
            </a:lvl2pPr>
            <a:lvl3pPr marL="1143000" indent="-228600">
              <a:defRPr kumimoji="1" sz="1400" b="1">
                <a:solidFill>
                  <a:srgbClr val="336699"/>
                </a:solidFill>
                <a:latin typeface="Trebuchet MS" pitchFamily="34" charset="0"/>
                <a:ea typeface="新細明體" charset="-120"/>
              </a:defRPr>
            </a:lvl3pPr>
            <a:lvl4pPr marL="1600200" indent="-228600">
              <a:defRPr kumimoji="1" sz="1400" b="1">
                <a:solidFill>
                  <a:srgbClr val="336699"/>
                </a:solidFill>
                <a:latin typeface="Trebuchet MS" pitchFamily="34" charset="0"/>
                <a:ea typeface="新細明體" charset="-120"/>
              </a:defRPr>
            </a:lvl4pPr>
            <a:lvl5pPr marL="2057400" indent="-228600">
              <a:defRPr kumimoji="1" sz="1400" b="1">
                <a:solidFill>
                  <a:srgbClr val="336699"/>
                </a:solidFill>
                <a:latin typeface="Trebuchet MS" pitchFamily="34" charset="0"/>
                <a:ea typeface="新細明體"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新細明體"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新細明體"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新細明體"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新細明體" charset="-120"/>
              </a:defRPr>
            </a:lvl9pPr>
          </a:lstStyle>
          <a:p>
            <a:pPr algn="ctr" eaLnBrk="1" hangingPunct="1">
              <a:defRPr/>
            </a:pPr>
            <a:endParaRPr lang="zh-TW" altLang="zh-TW" sz="2400" b="0">
              <a:solidFill>
                <a:prstClr val="black"/>
              </a:solidFill>
              <a:latin typeface="Tahoma" pitchFamily="34" charset="0"/>
            </a:endParaRPr>
          </a:p>
        </p:txBody>
      </p:sp>
      <p:sp>
        <p:nvSpPr>
          <p:cNvPr id="1034" name="Rectangle 1035"/>
          <p:cNvSpPr>
            <a:spLocks noChangeArrowheads="1"/>
          </p:cNvSpPr>
          <p:nvPr/>
        </p:nvSpPr>
        <p:spPr bwMode="gray">
          <a:xfrm>
            <a:off x="471488" y="1016000"/>
            <a:ext cx="8226425" cy="31750"/>
          </a:xfrm>
          <a:prstGeom prst="rect">
            <a:avLst/>
          </a:prstGeom>
          <a:solidFill>
            <a:srgbClr val="3F8D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新細明體" charset="-120"/>
              </a:defRPr>
            </a:lvl1pPr>
            <a:lvl2pPr marL="742950" indent="-285750">
              <a:defRPr kumimoji="1" sz="1400" b="1">
                <a:solidFill>
                  <a:srgbClr val="336699"/>
                </a:solidFill>
                <a:latin typeface="Trebuchet MS" pitchFamily="34" charset="0"/>
                <a:ea typeface="新細明體" charset="-120"/>
              </a:defRPr>
            </a:lvl2pPr>
            <a:lvl3pPr marL="1143000" indent="-228600">
              <a:defRPr kumimoji="1" sz="1400" b="1">
                <a:solidFill>
                  <a:srgbClr val="336699"/>
                </a:solidFill>
                <a:latin typeface="Trebuchet MS" pitchFamily="34" charset="0"/>
                <a:ea typeface="新細明體" charset="-120"/>
              </a:defRPr>
            </a:lvl3pPr>
            <a:lvl4pPr marL="1600200" indent="-228600">
              <a:defRPr kumimoji="1" sz="1400" b="1">
                <a:solidFill>
                  <a:srgbClr val="336699"/>
                </a:solidFill>
                <a:latin typeface="Trebuchet MS" pitchFamily="34" charset="0"/>
                <a:ea typeface="新細明體" charset="-120"/>
              </a:defRPr>
            </a:lvl4pPr>
            <a:lvl5pPr marL="2057400" indent="-228600">
              <a:defRPr kumimoji="1" sz="1400" b="1">
                <a:solidFill>
                  <a:srgbClr val="336699"/>
                </a:solidFill>
                <a:latin typeface="Trebuchet MS" pitchFamily="34" charset="0"/>
                <a:ea typeface="新細明體"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新細明體"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新細明體"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新細明體"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新細明體" charset="-120"/>
              </a:defRPr>
            </a:lvl9pPr>
          </a:lstStyle>
          <a:p>
            <a:pPr algn="ctr" eaLnBrk="1" hangingPunct="1">
              <a:defRPr/>
            </a:pPr>
            <a:endParaRPr lang="zh-TW" altLang="zh-TW" sz="2400" b="0">
              <a:solidFill>
                <a:prstClr val="black"/>
              </a:solidFill>
              <a:latin typeface="Tahoma" pitchFamily="34" charset="0"/>
            </a:endParaRPr>
          </a:p>
        </p:txBody>
      </p:sp>
      <p:sp>
        <p:nvSpPr>
          <p:cNvPr id="1035" name="Rectangle 1036"/>
          <p:cNvSpPr>
            <a:spLocks noChangeArrowheads="1"/>
          </p:cNvSpPr>
          <p:nvPr/>
        </p:nvSpPr>
        <p:spPr bwMode="gray">
          <a:xfrm>
            <a:off x="3519488" y="1092200"/>
            <a:ext cx="3959225" cy="31750"/>
          </a:xfrm>
          <a:prstGeom prst="rect">
            <a:avLst/>
          </a:prstGeom>
          <a:gradFill rotWithShape="0">
            <a:gsLst>
              <a:gs pos="0">
                <a:srgbClr val="3F8DA5"/>
              </a:gs>
              <a:gs pos="100000">
                <a:srgbClr val="9BCAD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新細明體" charset="-120"/>
              </a:defRPr>
            </a:lvl1pPr>
            <a:lvl2pPr marL="742950" indent="-285750">
              <a:defRPr kumimoji="1" sz="1400" b="1">
                <a:solidFill>
                  <a:srgbClr val="336699"/>
                </a:solidFill>
                <a:latin typeface="Trebuchet MS" pitchFamily="34" charset="0"/>
                <a:ea typeface="新細明體" charset="-120"/>
              </a:defRPr>
            </a:lvl2pPr>
            <a:lvl3pPr marL="1143000" indent="-228600">
              <a:defRPr kumimoji="1" sz="1400" b="1">
                <a:solidFill>
                  <a:srgbClr val="336699"/>
                </a:solidFill>
                <a:latin typeface="Trebuchet MS" pitchFamily="34" charset="0"/>
                <a:ea typeface="新細明體" charset="-120"/>
              </a:defRPr>
            </a:lvl3pPr>
            <a:lvl4pPr marL="1600200" indent="-228600">
              <a:defRPr kumimoji="1" sz="1400" b="1">
                <a:solidFill>
                  <a:srgbClr val="336699"/>
                </a:solidFill>
                <a:latin typeface="Trebuchet MS" pitchFamily="34" charset="0"/>
                <a:ea typeface="新細明體" charset="-120"/>
              </a:defRPr>
            </a:lvl4pPr>
            <a:lvl5pPr marL="2057400" indent="-228600">
              <a:defRPr kumimoji="1" sz="1400" b="1">
                <a:solidFill>
                  <a:srgbClr val="336699"/>
                </a:solidFill>
                <a:latin typeface="Trebuchet MS" pitchFamily="34" charset="0"/>
                <a:ea typeface="新細明體"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新細明體"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新細明體"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新細明體"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新細明體" charset="-120"/>
              </a:defRPr>
            </a:lvl9pPr>
          </a:lstStyle>
          <a:p>
            <a:pPr algn="ctr" eaLnBrk="1" hangingPunct="1">
              <a:defRPr/>
            </a:pPr>
            <a:endParaRPr lang="zh-TW" altLang="zh-TW" sz="2400" b="0">
              <a:solidFill>
                <a:prstClr val="black"/>
              </a:solidFill>
              <a:latin typeface="Tahoma" pitchFamily="34" charset="0"/>
            </a:endParaRPr>
          </a:p>
        </p:txBody>
      </p:sp>
      <p:sp>
        <p:nvSpPr>
          <p:cNvPr id="1036" name="Rectangle 1037"/>
          <p:cNvSpPr>
            <a:spLocks noChangeArrowheads="1"/>
          </p:cNvSpPr>
          <p:nvPr/>
        </p:nvSpPr>
        <p:spPr bwMode="gray">
          <a:xfrm>
            <a:off x="5573713" y="1187450"/>
            <a:ext cx="2517775" cy="31750"/>
          </a:xfrm>
          <a:prstGeom prst="rect">
            <a:avLst/>
          </a:prstGeom>
          <a:solidFill>
            <a:srgbClr val="A1CD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b="1">
                <a:solidFill>
                  <a:srgbClr val="336699"/>
                </a:solidFill>
                <a:latin typeface="Trebuchet MS" pitchFamily="34" charset="0"/>
                <a:ea typeface="新細明體" charset="-120"/>
              </a:defRPr>
            </a:lvl1pPr>
            <a:lvl2pPr marL="742950" indent="-285750">
              <a:defRPr kumimoji="1" sz="1400" b="1">
                <a:solidFill>
                  <a:srgbClr val="336699"/>
                </a:solidFill>
                <a:latin typeface="Trebuchet MS" pitchFamily="34" charset="0"/>
                <a:ea typeface="新細明體" charset="-120"/>
              </a:defRPr>
            </a:lvl2pPr>
            <a:lvl3pPr marL="1143000" indent="-228600">
              <a:defRPr kumimoji="1" sz="1400" b="1">
                <a:solidFill>
                  <a:srgbClr val="336699"/>
                </a:solidFill>
                <a:latin typeface="Trebuchet MS" pitchFamily="34" charset="0"/>
                <a:ea typeface="新細明體" charset="-120"/>
              </a:defRPr>
            </a:lvl3pPr>
            <a:lvl4pPr marL="1600200" indent="-228600">
              <a:defRPr kumimoji="1" sz="1400" b="1">
                <a:solidFill>
                  <a:srgbClr val="336699"/>
                </a:solidFill>
                <a:latin typeface="Trebuchet MS" pitchFamily="34" charset="0"/>
                <a:ea typeface="新細明體" charset="-120"/>
              </a:defRPr>
            </a:lvl4pPr>
            <a:lvl5pPr marL="2057400" indent="-228600">
              <a:defRPr kumimoji="1" sz="1400" b="1">
                <a:solidFill>
                  <a:srgbClr val="336699"/>
                </a:solidFill>
                <a:latin typeface="Trebuchet MS" pitchFamily="34" charset="0"/>
                <a:ea typeface="新細明體" charset="-120"/>
              </a:defRPr>
            </a:lvl5pPr>
            <a:lvl6pPr marL="2514600" indent="-228600" eaLnBrk="0" fontAlgn="base" hangingPunct="0">
              <a:spcBef>
                <a:spcPct val="0"/>
              </a:spcBef>
              <a:spcAft>
                <a:spcPct val="0"/>
              </a:spcAft>
              <a:defRPr kumimoji="1" sz="1400" b="1">
                <a:solidFill>
                  <a:srgbClr val="336699"/>
                </a:solidFill>
                <a:latin typeface="Trebuchet MS" pitchFamily="34" charset="0"/>
                <a:ea typeface="新細明體" charset="-120"/>
              </a:defRPr>
            </a:lvl6pPr>
            <a:lvl7pPr marL="2971800" indent="-228600" eaLnBrk="0" fontAlgn="base" hangingPunct="0">
              <a:spcBef>
                <a:spcPct val="0"/>
              </a:spcBef>
              <a:spcAft>
                <a:spcPct val="0"/>
              </a:spcAft>
              <a:defRPr kumimoji="1" sz="1400" b="1">
                <a:solidFill>
                  <a:srgbClr val="336699"/>
                </a:solidFill>
                <a:latin typeface="Trebuchet MS" pitchFamily="34" charset="0"/>
                <a:ea typeface="新細明體" charset="-120"/>
              </a:defRPr>
            </a:lvl7pPr>
            <a:lvl8pPr marL="3429000" indent="-228600" eaLnBrk="0" fontAlgn="base" hangingPunct="0">
              <a:spcBef>
                <a:spcPct val="0"/>
              </a:spcBef>
              <a:spcAft>
                <a:spcPct val="0"/>
              </a:spcAft>
              <a:defRPr kumimoji="1" sz="1400" b="1">
                <a:solidFill>
                  <a:srgbClr val="336699"/>
                </a:solidFill>
                <a:latin typeface="Trebuchet MS" pitchFamily="34" charset="0"/>
                <a:ea typeface="新細明體" charset="-120"/>
              </a:defRPr>
            </a:lvl8pPr>
            <a:lvl9pPr marL="3886200" indent="-228600" eaLnBrk="0" fontAlgn="base" hangingPunct="0">
              <a:spcBef>
                <a:spcPct val="0"/>
              </a:spcBef>
              <a:spcAft>
                <a:spcPct val="0"/>
              </a:spcAft>
              <a:defRPr kumimoji="1" sz="1400" b="1">
                <a:solidFill>
                  <a:srgbClr val="336699"/>
                </a:solidFill>
                <a:latin typeface="Trebuchet MS" pitchFamily="34" charset="0"/>
                <a:ea typeface="新細明體" charset="-120"/>
              </a:defRPr>
            </a:lvl9pPr>
          </a:lstStyle>
          <a:p>
            <a:pPr algn="ctr" eaLnBrk="1" hangingPunct="1">
              <a:defRPr/>
            </a:pPr>
            <a:endParaRPr lang="zh-TW" altLang="zh-TW" sz="2400" b="0">
              <a:solidFill>
                <a:prstClr val="black"/>
              </a:solidFill>
              <a:latin typeface="Tahoma" pitchFamily="34" charset="0"/>
            </a:endParaRPr>
          </a:p>
        </p:txBody>
      </p:sp>
      <p:pic>
        <p:nvPicPr>
          <p:cNvPr id="1037" name="Picture 1038" descr="wor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96300" y="4140200"/>
            <a:ext cx="7381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50000"/>
              </a:spcBef>
              <a:defRPr sz="1200" smtClean="0"/>
            </a:lvl1pPr>
          </a:lstStyle>
          <a:p>
            <a:pPr>
              <a:defRPr/>
            </a:pPr>
            <a:r>
              <a:rPr lang="en-US" altLang="zh-TW"/>
              <a:t>P.</a:t>
            </a:r>
            <a:fld id="{FD4BE361-57E7-4AAF-A4F2-929B6B7F44F8}" type="slidenum">
              <a:rPr lang="en-US" altLang="zh-TW"/>
              <a:pPr>
                <a:defRPr/>
              </a:pPr>
              <a:t>‹#›</a:t>
            </a:fld>
            <a:endParaRPr lang="en-US" altLang="zh-TW"/>
          </a:p>
        </p:txBody>
      </p:sp>
    </p:spTree>
    <p:extLst>
      <p:ext uri="{BB962C8B-B14F-4D97-AF65-F5344CB8AC3E}">
        <p14:creationId xmlns:p14="http://schemas.microsoft.com/office/powerpoint/2010/main" val="2117368759"/>
      </p:ext>
    </p:extLst>
  </p:cSld>
  <p:clrMap bg1="lt1" tx1="dk1" bg2="lt2" tx2="dk2" accent1="accent1" accent2="accent2" accent3="accent3" accent4="accent4" accent5="accent5" accent6="accent6" hlink="hlink" folHlink="folHlink"/>
  <p:sldLayoutIdLst>
    <p:sldLayoutId id="2147485426" r:id="rId1"/>
    <p:sldLayoutId id="2147485427" r:id="rId2"/>
    <p:sldLayoutId id="2147485428" r:id="rId3"/>
    <p:sldLayoutId id="2147485429" r:id="rId4"/>
    <p:sldLayoutId id="2147485430" r:id="rId5"/>
    <p:sldLayoutId id="2147485431" r:id="rId6"/>
    <p:sldLayoutId id="2147485432" r:id="rId7"/>
    <p:sldLayoutId id="2147485433" r:id="rId8"/>
    <p:sldLayoutId id="2147485434" r:id="rId9"/>
    <p:sldLayoutId id="2147485435" r:id="rId10"/>
    <p:sldLayoutId id="2147485436" r:id="rId11"/>
    <p:sldLayoutId id="2147485437" r:id="rId12"/>
  </p:sldLayoutIdLst>
  <p:transition spd="med">
    <p:fade/>
  </p:transition>
  <p:hf hdr="0" ftr="0" dt="0"/>
  <p:txStyles>
    <p:title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itchFamily="65" charset="-120"/>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itchFamily="65" charset="-120"/>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itchFamily="65" charset="-120"/>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j-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470644E1-7AD1-4638-AA8B-D88348E967FA}" type="datetime1">
              <a:rPr lang="zh-TW" altLang="en-US" smtClean="0"/>
              <a:t>2024/2/16</a:t>
            </a:fld>
            <a:endParaRPr lang="en-US" altLang="zh-TW"/>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r>
              <a:rPr lang="en-US" altLang="zh-TW"/>
              <a:t>P.</a:t>
            </a:r>
            <a:fld id="{C7889FA0-CE9D-4616-AC4B-D2D4E8C99644}" type="slidenum">
              <a:rPr lang="en-US" altLang="zh-TW" smtClean="0"/>
              <a:pPr>
                <a:defRPr/>
              </a:pPr>
              <a:t>‹#›</a:t>
            </a:fld>
            <a:endParaRPr lang="en-US" altLang="zh-TW"/>
          </a:p>
        </p:txBody>
      </p:sp>
    </p:spTree>
    <p:extLst>
      <p:ext uri="{BB962C8B-B14F-4D97-AF65-F5344CB8AC3E}">
        <p14:creationId xmlns:p14="http://schemas.microsoft.com/office/powerpoint/2010/main" val="778037322"/>
      </p:ext>
    </p:extLst>
  </p:cSld>
  <p:clrMap bg1="lt1" tx1="dk1" bg2="lt2" tx2="dk2" accent1="accent1" accent2="accent2" accent3="accent3" accent4="accent4" accent5="accent5" accent6="accent6" hlink="hlink" folHlink="folHlink"/>
  <p:sldLayoutIdLst>
    <p:sldLayoutId id="2147485439" r:id="rId1"/>
    <p:sldLayoutId id="2147485440" r:id="rId2"/>
    <p:sldLayoutId id="2147485441" r:id="rId3"/>
    <p:sldLayoutId id="2147485442" r:id="rId4"/>
    <p:sldLayoutId id="2147485443" r:id="rId5"/>
    <p:sldLayoutId id="2147485444" r:id="rId6"/>
    <p:sldLayoutId id="2147485445" r:id="rId7"/>
    <p:sldLayoutId id="2147485446" r:id="rId8"/>
    <p:sldLayoutId id="2147485447" r:id="rId9"/>
    <p:sldLayoutId id="2147485448" r:id="rId10"/>
    <p:sldLayoutId id="2147485449" r:id="rId11"/>
  </p:sldLayoutIdLst>
  <p:transition spd="med">
    <p:fade/>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H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2.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0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jpeg"/></Relationships>
</file>

<file path=ppt/slides/_rels/slide1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4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hyperlink" Target="https://cdr.websams.edb.gov.hk/Files/Contact/WebSAMS%20School%20Liaison%20Officer%20list.xls"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hyperlink" Target="http://cdr.websams.edb.gov.hk/"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5.png"/><Relationship Id="rId4" Type="http://schemas.openxmlformats.org/officeDocument/2006/relationships/image" Target="../media/image144.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hyperlink" Target="http://cdr.websams.edb.gov.hk/" TargetMode="External"/><Relationship Id="rId5" Type="http://schemas.openxmlformats.org/officeDocument/2006/relationships/image" Target="../media/image150.png"/><Relationship Id="rId4" Type="http://schemas.openxmlformats.org/officeDocument/2006/relationships/image" Target="../media/image149.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hyperlink" Target="http://cdr.websams.edb.gov.hk/" TargetMode="Externa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49.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1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slide" Target="slide2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smmhelpdesk@edb.gov.hk" TargetMode="External"/><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3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38.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slide" Target="slide41.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slide" Target="slide58.xm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5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8.jpe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slide" Target="slide64.xml"/><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slide" Target="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slide" Target="slide69.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13.xm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cdr.websams.edb.gov.hk/"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image" Target="../media/image95.png"/><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5.png"/></Relationships>
</file>

<file path=ppt/slides/_rels/slide7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slide" Target="slide80.xml"/><Relationship Id="rId5" Type="http://schemas.openxmlformats.org/officeDocument/2006/relationships/image" Target="../media/image69.png"/><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04.png"/><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slide" Target="slide82.xml"/><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slide" Target="slide89.xml"/><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9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9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ChangeArrowheads="1"/>
          </p:cNvSpPr>
          <p:nvPr/>
        </p:nvSpPr>
        <p:spPr bwMode="auto">
          <a:xfrm>
            <a:off x="468313" y="188640"/>
            <a:ext cx="8207375" cy="308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標楷體" panose="03000509000000000000" pitchFamily="65" charset="-12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標楷體" panose="03000509000000000000" pitchFamily="65" charset="-12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標楷體" panose="03000509000000000000" pitchFamily="65" charset="-12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標楷體" panose="03000509000000000000" pitchFamily="65" charset="-12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600" b="1" i="0" u="none" strike="noStrike" kern="1200" cap="none" spc="0" normalizeH="0" baseline="0" noProof="0" dirty="0">
                <a:ln>
                  <a:noFill/>
                </a:ln>
                <a:solidFill>
                  <a:srgbClr val="0070C0"/>
                </a:solidFill>
                <a:effectLst/>
                <a:uLnTx/>
                <a:uFillTx/>
                <a:latin typeface="Traditional Arabic" panose="02020603050405020304" pitchFamily="18" charset="-78"/>
                <a:ea typeface="標楷體" panose="03000509000000000000" pitchFamily="65" charset="-120"/>
                <a:cs typeface="Traditional Arabic" panose="02020603050405020304" pitchFamily="18" charset="-78"/>
              </a:rPr>
              <a:t>高中應用學習課程</a:t>
            </a:r>
            <a:endParaRPr kumimoji="1" lang="en-US" altLang="zh-TW" sz="3600" b="1" i="0" u="none" strike="noStrike" kern="1200" cap="none" spc="0" normalizeH="0" baseline="0" noProof="0" dirty="0">
              <a:ln>
                <a:noFill/>
              </a:ln>
              <a:solidFill>
                <a:srgbClr val="0070C0"/>
              </a:solidFill>
              <a:effectLst/>
              <a:uLnTx/>
              <a:uFillTx/>
              <a:latin typeface="Traditional Arabic" panose="02020603050405020304" pitchFamily="18" charset="-78"/>
              <a:ea typeface="標楷體" panose="03000509000000000000" pitchFamily="65" charset="-120"/>
              <a:cs typeface="Traditional Arabic" panose="02020603050405020304" pitchFamily="18" charset="-7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3600" b="1" i="0" u="none" strike="noStrike" kern="1200" cap="none" spc="0" normalizeH="0" baseline="0" noProof="0" dirty="0">
              <a:ln>
                <a:noFill/>
              </a:ln>
              <a:solidFill>
                <a:srgbClr val="0070C0"/>
              </a:solidFill>
              <a:effectLst/>
              <a:uLnTx/>
              <a:uFillTx/>
              <a:latin typeface="Traditional Arabic" panose="02020603050405020304" pitchFamily="18" charset="-78"/>
              <a:ea typeface="標楷體" panose="03000509000000000000" pitchFamily="65" charset="-120"/>
              <a:cs typeface="Traditional Arabic" panose="02020603050405020304" pitchFamily="18" charset="-7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600" b="1" i="0" u="none" strike="noStrike" kern="1200" cap="none" spc="0" normalizeH="0" baseline="0" noProof="0" dirty="0">
                <a:ln>
                  <a:noFill/>
                </a:ln>
                <a:solidFill>
                  <a:srgbClr val="0070C0"/>
                </a:solidFill>
                <a:effectLst/>
                <a:uLnTx/>
                <a:uFillTx/>
                <a:latin typeface="Traditional Arabic" panose="02020603050405020304" pitchFamily="18" charset="-78"/>
                <a:ea typeface="標楷體" panose="03000509000000000000" pitchFamily="65" charset="-120"/>
                <a:cs typeface="Traditional Arabic" panose="02020603050405020304" pitchFamily="18" charset="-78"/>
              </a:rPr>
              <a:t>網上校管系統「應用學習模組」簡介會</a:t>
            </a:r>
          </a:p>
        </p:txBody>
      </p:sp>
      <p:pic>
        <p:nvPicPr>
          <p:cNvPr id="19461" name="Picture 21" descr="name plate-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71" t="52116" r="65968" b="1511"/>
          <a:stretch>
            <a:fillRect/>
          </a:stretch>
        </p:blipFill>
        <p:spPr bwMode="auto">
          <a:xfrm>
            <a:off x="7596336" y="404664"/>
            <a:ext cx="1281468" cy="110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t>P.</a:t>
            </a:r>
            <a:fld id="{76EE2B98-C78F-4275-9BBB-9870DA943F71}" type="slidenum">
              <a:rPr kumimoji="1" lang="en-US" altLang="zh-TW" sz="900" b="1"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endParaRPr>
          </a:p>
        </p:txBody>
      </p:sp>
      <p:sp>
        <p:nvSpPr>
          <p:cNvPr id="6" name="Text Box 5"/>
          <p:cNvSpPr txBox="1">
            <a:spLocks noChangeArrowheads="1"/>
          </p:cNvSpPr>
          <p:nvPr/>
        </p:nvSpPr>
        <p:spPr bwMode="auto">
          <a:xfrm>
            <a:off x="508684" y="3933056"/>
            <a:ext cx="38830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標楷體" panose="03000509000000000000" pitchFamily="65" charset="-12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標楷體" panose="03000509000000000000" pitchFamily="65" charset="-12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標楷體" panose="03000509000000000000" pitchFamily="65" charset="-12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標楷體" panose="03000509000000000000" pitchFamily="65" charset="-12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簡報下載</a:t>
            </a:r>
            <a:endParaRPr kumimoji="1"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p:txBody>
      </p:sp>
      <p:sp>
        <p:nvSpPr>
          <p:cNvPr id="7" name="Text Box 5"/>
          <p:cNvSpPr txBox="1">
            <a:spLocks noChangeArrowheads="1"/>
          </p:cNvSpPr>
          <p:nvPr/>
        </p:nvSpPr>
        <p:spPr bwMode="auto">
          <a:xfrm>
            <a:off x="4600536" y="3933055"/>
            <a:ext cx="4354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標楷體" panose="03000509000000000000" pitchFamily="65" charset="-12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標楷體" panose="03000509000000000000" pitchFamily="65" charset="-12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標楷體" panose="03000509000000000000" pitchFamily="65" charset="-12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標楷體" panose="03000509000000000000" pitchFamily="65" charset="-12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常見問題下載</a:t>
            </a:r>
            <a:endParaRPr kumimoji="1"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p:txBody>
      </p:sp>
      <p:sp>
        <p:nvSpPr>
          <p:cNvPr id="2" name="AutoShape 2" descr="data:image/png;base64,iVBORw0KGgoAAAANSUhEUgAAAMYAAADGCAYAAACJm/9dAAAOUElEQVR4Xu2d0XLjOg5EJ///0bM1K90quxxKPPRBSDqdZwgEG90ASCv2158/f/7+2eDv718nzK+vr293u5r/VpytVNH4qX9KkVY81evSOFv2/1jiMM6KqOGHJr654Qjj/9BUEzTCKBbEf+4jjGugKT4RxjWe6RgnPpRY1R2JEpfGT/3T+peOQREbtKeJryZutX9KXIoP9U/TFmFQxAbtaeKriVvtnxKX4kP907R9rDAo0BQ4i1hWglfbL8WzOn7rNs/yQ/GhfGueMaqBpoFWV6DV9ksTXx2/RWjLD8WH8i3CkA/fNGG7dDyL0JYfinOEMYhYdcWliaHbqI7fIrTlh+JD8U/HSMfo4phFaMtPV9AdRq14IowIo4M+7U/Kaaf6WGFUz8QUOGrfxYI3jCg+1qUCJSgdLWb5p3i29kVxxh1jVqB0Y1YiqUYoPnRfNPFW/BaetJBRPCk+2ig1K1BKICuRFrGshFE/VvwWnhHGTUYsolOgKVGoPS0cFIcIg2bksKc4Z5Qaw7n5VIRxDSgtZBRPWjgySskCoIdXK2HUD902JW61/wjjRNhKTLUfi6CrxTmLiHTUoYKk/rcfpWjlpodIShTLv+WHCpju1/JPiRthnAhYRLH8UELsIuAI48hUOsZN6aFEsYRn+aECpvu1/Kdj3HSA6pl7FuHSMc5KDL+MYpZQ0zHSMZ4QmEXEdAy5Y6yWSHoopJ2E+qeEs+zpvui61Ths3zEijGuKUMJZ9hEGlW46Rhdiqwl+1tlvFg7pGLJQu1jfYTSLEOkYH3JduxqBOjjfZbLavtIxBitoV7YfjKzKtBqBKA50Fqf+q3G2rr9pnNU44FGKBkTtaWVazb6a6BRPSrhZRKfrUhxoXiKMwQ5JE2l1NkqICOMaMe21c5oYar9aB6Dx0MpE8aH2EUaE8YSARYgIY4xYFv60EFD7dIwTMUp0ap+OcSAQYVCJ3thTIq5mH2F8uDBkvr/tzqpAqwkp8bxNjRIH2/+iUojlVuhZeJaw+w2nEYZ8XTuLWLt31Dc4XPJohBFhPBFrlrBL2P2G0wgjwogwvhFQhBFhRBjfCeMvfbfhjfZU8ajV+luxVc/uFiY0jfQVFQsHa7/Vfr4ijGuILUJQItLERxgUsWv7COMGzwjDvQ526VvnLcKIMLrYZRWIrsUWMIowIowuGkYYXTCtY5TD9/Wo08oUPfP8OmH8exGS0LwaICthZE//bK11ZwnV2q91iKc8ofFb/pt+IowjJRGG23ks4lrX6NhPhBFhPJImHePkQ4QRYUQYr/0EvxJCW6RVgWgrpDNrRqmMUo+ciTBONCKMCOMtYdBKbHUYSlzaYX6bf9rJ6bWvlXdrXeoHd4wI4xoBSohqPGmBoPFY19NUqHTdCOMms7sQlxKadjxKREosijONJ8IYPANUE2t3/5SIEQbtpXKFppWGhhv/Y4fsCIMyLcJ4QmAX4aVjHGlrfhMh/UclOstaI4eVSFr55Drx4o4KaZY9xYHyhO6L8ormHb92TjdMN2AdqqoTSf1X40Bxo/Z0v5QnEcaJMAUiHeP6bECJTu0jjBsEaCWorpQ0YbSlWv6rcaBEp/YUB8oTWigpnjTvGaVOxGgiKVFoIilxq+3pfimeEUZGqSeOUULMso8wKALy6GWdJWjFsrZN46eV3oqzGp/VcKD7xaMUTQwNiAJKZ0caP7Wn8UcYB8LVOFAeRhiU+Tf2Ecb17RktZBRP6r9pTz/gozyiSp0FBN0XPUzThFk40HU/FQfKw3QMiwk3lwqUoBHGWOehOKdjyAJIx7gGlAp7mzMGDZS2KuvakfLditOqTNUCo/jQeCie1D/F2RJkc5SKMMZa+WpEiTCuEWjlK8L4oVsmSlCr8tF1aUVfrRBYuEUYEUaXdujo2+X0wcgitOUnwogwujgcYZww5YyRM8ajYiKMG2HQGXTWrYLVUqsJ0VWuO0YOWsisvNB1LXuKG7XHo1SEcSBgHTppwqhQZxUIK85ZOEcYPzQ6UgHQAkQrcTrGzTVu610pqtTqymQl0vJD8Ykwrjst7TAWnk0+RBh7JYwSqLpg0U5l2UcYNwhQoNMxbkaIr39fZ/z6ZwmS5mtWZ9a+1HkWcJTotNLQfVlng93jtDpVNQ7N/NJfVLISTwm3C9AWPtWEqI5zl3xFGJRppz0VcDXhqv1X73e1Dh9hRBhdCEQY52VMRqlrvlQTxTpcrhZnRqnBkYMmchegq0edav80LzSebUYp63OMrj79YESJTv1XV2IaTzUhKEEpPlQws/Jrxam9EkKJMgu4T40zwjgQiDBuGE4rIiUWFVg6hoXYeTiu/iAyo9TY4dtKsyVgKmy6rlWJq3Gz4swodZOpXUa+CCOjVFfRoRWREqsriA4jK04aP13XqsQdkHSZWO9cNfdlfUUnDdSauVer6NXxVONGBWMJcpbw8NfndMn2wSjCuG7lFE9qTwlNiUjjof4texpnhEERO+0twg0u3/2YFSf1k45xk6J0jHSMR4pYHcDiFR1BtW87tzZAK1b1TL9aPDTBVkXvbl2nYYRxM3JQ4q5GxNXiiTDcztw8Y7TerqWEphWlusNUVyy631nxVK9r+ad4Vhes5r+2RhhHqmgCrNGFEm7WujROi1c0L3TdCGNwJqYVziKQRQjasavtKZ4WDs3RNKPU9cxKEzCrcs9a1xJ8hPFDh3UrYRHG9Uhp4RxhRBhPHLBGlHSMa2nhMwZ97ZxWCFoJaIKt60saJ8VhNftZOO+CA37tnG6MEm5WwmicFIfV7GfhvAsOEQZVxOAt1i6EwCNH4z/pqPCskZLi3Jw4MkqNKYMmYDV7SlxrZN0Fh3SMMV14/3Rf/b/LUkWPMAZvjaxrzVmVjOpjtcpH45mFM42z2l4bpaoBpTMuJfRqsyxNPN2vZU/zQnGu7kgUBzxKRRgHAhahLT808dQ+wrgZpSKMCKNHVOkYN9eXtEXSytSTpEcbmjDLnhaU6jMbxY3mheJGeULxpPvNKHUjbJpgSuiMUteUtfCMMG4QsIhuEdryQxNP7X9dx6C/j2El0vJDWyoVBiUQtafxUHs6ouySF4oDto8wrg/TlOjUHicMfiAYYRwIYJwjjAjjUTzpGKeQIowII8J47av4d76timL5yRljTNh4tIDvXFXnxYq/ycN0jDFi0bNE9axffWtEr023FwZ97Zxu2CIE9WMRdxbh6LrWfqmf6so9K57tP+CzKtkswVNiUaJU29P4qT2Nn/pv2UcYN8jTym0lhq5LCWTZr7ZfK54II8J4SyMWEa1CYMUTYUQYEcY3CEQYEUaE8Z0wZl3X0mzMarU0zln2dISw4rQuP6zPtShPmofvCGPu5xjVBKVEofFEGCdilrJpAqwEz6qsdL/Ufta+IowIg3L1R+0jjLHOn1HqpOksAlWrZNa+0jHSMaq5/Zb/CEPuGNa7Um9l9eFheoaxzh5W/LSC0vipf2tfs/JC90vjbOGjfY6xewKs+K1ENhMmvf5N90sJRwVv7ZfGGWFQJgzaRxhjI02EcUM4qnirMg3q4OWxCCPCsLj05CfCuIaVCs9K0qy80P3SODNKWQy58WMl0hotrG1Twlmd3MKT+sG/800XoIC2Ekn9VCfG8m8Rl/qxrncpH2iclA+W/whjsANEGAdwEcZJIAoErfS0QliVj44uEUaE8cSZCMO9dbFaP/VjFRTKBxonLZSW/4xSGaW6bgVpR7UIGmHcIElHMmvUsSprNVGof2tfH9sxWu9KUaBn2X9sYj70y5spT2h+aUFsvnYeYdBU/cwZo7qi0w5MUaIEtUY1um6EQTM7ONpZy0QYY7deEcbg9bFFXJoAum6EEWFQzrx1ffzWYg8PRxjXSFr45IwxyFgK3OAyL49ZiaezNV2Xdh4LTxonxcG6xm2eMejX51jEon7oYXGWPd1XNRGpMKz4V8Of4oB/OIYCZ9nPApoCSvcbYVzf8ln4Uz8RxslkS3gRhkt0Smg6kjXznlHKTWSE4eIZYdwwyqroFGhqH2FEGJQDb9lHGGPXo7OEPStf5aOUdd1G1WAlkh5qaSLpvnbxT/Nu5csitOUHv3ZOCUHtLaAjjAN5CweLcKvxAR++aeWgG64G2iIE9dPaVzrGGEOqC2WEIR/uaZojDIrYdcejhZsKLKPUma9diFvdkaoJR+VBCW1NIhFGhPHEpQjj7FStD/hWq6BWwmjFmoUDjZNWSuq/GgcrHoqDdsaYdRiNMCh1xm6lqke1sV28PmXxIcIYzEh1paQJptuYVchonNSe4kbPKviMMQtoCwgrAdU40DjpCEH9VxcIKx6KQzoGRX7yoXww3JfHqgVs+af7tQplhEGRjzC6bqsijBMmCwjamqk9PUQO6ubHH8OzMvxpMoozta8GjHaS5ui1+3UtFaoFXHWCtVk5whhK1faH7wjjyLtVuakfaj/EUvCQVfgiDAD6CqYZpa6zEGEMnnks4GaJJMKIMEpuRSKMMWJVC9IqNFZ+tx+lrEMqTQwlihWnta613+rbP7pfyz7CoAy5GeFoxbISSdel2551yVGNT8t/hEEZEmF0IWYJNcKYTLiubD8Y0YRllKIIH/YUZ8s+HWMsXzhhEcYY0BbR6ectEcZYviKMG9x+3Sg1yKPux6wK0b3gYIKtOGklW83ewrn6dovGiTsGXYDaW4Sj69LEWHGuRnQaj4Uzxb963QgjHeMJgQjjPPTTt2vLlQp/xpfer9P4KVF+mz3Fk9pbZxW6bjpGOkY6xjcciDAijAiDCIO2nmp7OqJ8ajx0tKCjpuWf5suyb+UdX5Z86i8qRRjnIVL6Dz6NcNIZslzAEcaYhGiFG1vl9SmLENb1KK7EEYZFhcPPLCJSAtHRhaIUYVzzQets6RiUmnOFGmFEGFvelqRjjBUOOhFYBaLl53/0BL4xoaf0n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767" y="4372596"/>
            <a:ext cx="2348880" cy="234888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4397975"/>
            <a:ext cx="2348880" cy="2348880"/>
          </a:xfrm>
          <a:prstGeom prst="rect">
            <a:avLst/>
          </a:prstGeom>
        </p:spPr>
      </p:pic>
    </p:spTree>
    <p:extLst>
      <p:ext uri="{BB962C8B-B14F-4D97-AF65-F5344CB8AC3E}">
        <p14:creationId xmlns:p14="http://schemas.microsoft.com/office/powerpoint/2010/main" val="224038587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1547813" y="2130425"/>
            <a:ext cx="6910387" cy="1470025"/>
          </a:xfrm>
        </p:spPr>
        <p:txBody>
          <a:bodyPr/>
          <a:lstStyle/>
          <a:p>
            <a:pPr>
              <a:defRPr/>
            </a:pPr>
            <a:r>
              <a:rPr lang="en-US" altLang="zh-TW" sz="5400" dirty="0">
                <a:solidFill>
                  <a:srgbClr val="7030A0"/>
                </a:solidFill>
                <a:cs typeface="+mn-cs"/>
              </a:rPr>
              <a:t>1. </a:t>
            </a:r>
            <a:r>
              <a:rPr lang="zh-TW" altLang="en-US" sz="5400" dirty="0">
                <a:solidFill>
                  <a:srgbClr val="7030A0"/>
                </a:solidFill>
                <a:cs typeface="+mn-cs"/>
              </a:rPr>
              <a:t>重要日期</a:t>
            </a:r>
          </a:p>
        </p:txBody>
      </p:sp>
    </p:spTree>
    <p:extLst>
      <p:ext uri="{BB962C8B-B14F-4D97-AF65-F5344CB8AC3E}">
        <p14:creationId xmlns:p14="http://schemas.microsoft.com/office/powerpoint/2010/main" val="1415686481"/>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4000" y="246856"/>
            <a:ext cx="7162800" cy="762000"/>
          </a:xfrm>
        </p:spPr>
        <p:txBody>
          <a:bodyPr/>
          <a:lstStyle/>
          <a:p>
            <a:pPr>
              <a:defRPr/>
            </a:pPr>
            <a:r>
              <a:rPr lang="en-US" altLang="zh-TW" dirty="0"/>
              <a:t>6. </a:t>
            </a:r>
            <a:r>
              <a:rPr lang="zh-TW" altLang="en-US" dirty="0"/>
              <a:t>常見問題及答案</a:t>
            </a:r>
            <a:endParaRPr lang="zh-HK" altLang="en-US" dirty="0"/>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3895556027"/>
              </p:ext>
            </p:extLst>
          </p:nvPr>
        </p:nvGraphicFramePr>
        <p:xfrm>
          <a:off x="928688" y="1341438"/>
          <a:ext cx="7758112" cy="474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4692" name="Rectangle 6"/>
          <p:cNvSpPr>
            <a:spLocks noChangeArrowheads="1"/>
          </p:cNvSpPr>
          <p:nvPr/>
        </p:nvSpPr>
        <p:spPr bwMode="gray">
          <a:xfrm>
            <a:off x="1727200" y="368300"/>
            <a:ext cx="5726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eaLnBrk="1" hangingPunct="1">
              <a:spcBef>
                <a:spcPct val="50000"/>
              </a:spcBef>
              <a:buClrTx/>
              <a:buSzTx/>
              <a:buFontTx/>
              <a:buNone/>
            </a:pPr>
            <a:endParaRPr kumimoji="0" lang="zh-TW" altLang="en-US" sz="2800">
              <a:solidFill>
                <a:srgbClr val="1F497D"/>
              </a:solidFill>
              <a:latin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100</a:t>
            </a:fld>
            <a:endParaRPr lang="en-US" altLang="zh-TW"/>
          </a:p>
        </p:txBody>
      </p:sp>
    </p:spTree>
    <p:extLst>
      <p:ext uri="{BB962C8B-B14F-4D97-AF65-F5344CB8AC3E}">
        <p14:creationId xmlns:p14="http://schemas.microsoft.com/office/powerpoint/2010/main" val="2185912768"/>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90" y="1584817"/>
            <a:ext cx="8148167" cy="5073387"/>
          </a:xfrm>
          <a:prstGeom prst="rect">
            <a:avLst/>
          </a:prstGeom>
        </p:spPr>
      </p:pic>
      <p:sp>
        <p:nvSpPr>
          <p:cNvPr id="2" name="標題 1"/>
          <p:cNvSpPr>
            <a:spLocks noGrp="1"/>
          </p:cNvSpPr>
          <p:nvPr>
            <p:ph type="title"/>
          </p:nvPr>
        </p:nvSpPr>
        <p:spPr>
          <a:xfrm>
            <a:off x="1545582" y="264210"/>
            <a:ext cx="7162800" cy="762000"/>
          </a:xfrm>
        </p:spPr>
        <p:txBody>
          <a:bodyPr/>
          <a:lstStyle/>
          <a:p>
            <a:pPr>
              <a:defRPr/>
            </a:pPr>
            <a:r>
              <a:rPr lang="en-US" altLang="zh-TW" dirty="0"/>
              <a:t>6. </a:t>
            </a:r>
            <a:r>
              <a:rPr lang="zh-TW" altLang="en-US" dirty="0"/>
              <a:t>常見問題</a:t>
            </a:r>
            <a:r>
              <a:rPr lang="en-US" altLang="zh-TW" sz="2800" dirty="0"/>
              <a:t>(</a:t>
            </a:r>
            <a:r>
              <a:rPr lang="zh-TW" altLang="en-US" sz="2800" dirty="0"/>
              <a:t>一</a:t>
            </a:r>
            <a:r>
              <a:rPr lang="en-US" altLang="zh-TW" sz="2800" dirty="0"/>
              <a:t>) - </a:t>
            </a:r>
            <a:r>
              <a:rPr lang="zh-TW" altLang="zh-HK" sz="2800" dirty="0"/>
              <a:t>處理學生退修</a:t>
            </a:r>
            <a:endParaRPr lang="zh-HK" altLang="en-US" sz="2800" dirty="0"/>
          </a:p>
        </p:txBody>
      </p:sp>
      <p:sp>
        <p:nvSpPr>
          <p:cNvPr id="116741" name="Rectangle 19"/>
          <p:cNvSpPr>
            <a:spLocks noChangeArrowheads="1"/>
          </p:cNvSpPr>
          <p:nvPr/>
        </p:nvSpPr>
        <p:spPr bwMode="auto">
          <a:xfrm>
            <a:off x="1476375" y="1341438"/>
            <a:ext cx="75596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buClr>
                <a:srgbClr val="C0504D"/>
              </a:buClr>
            </a:pPr>
            <a:endParaRPr kumimoji="0" lang="zh-TW" altLang="en-US" sz="2800">
              <a:solidFill>
                <a:srgbClr val="1F497D"/>
              </a:solidFill>
              <a:latin typeface="標楷體" panose="03000509000000000000" pitchFamily="65" charset="-120"/>
            </a:endParaRPr>
          </a:p>
        </p:txBody>
      </p:sp>
      <p:sp>
        <p:nvSpPr>
          <p:cNvPr id="56326" name="矩形 5"/>
          <p:cNvSpPr>
            <a:spLocks noChangeArrowheads="1"/>
          </p:cNvSpPr>
          <p:nvPr/>
        </p:nvSpPr>
        <p:spPr bwMode="gray">
          <a:xfrm>
            <a:off x="8204557" y="4040584"/>
            <a:ext cx="431800" cy="1081087"/>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6327" name="矩形 6"/>
          <p:cNvSpPr>
            <a:spLocks noChangeArrowheads="1"/>
          </p:cNvSpPr>
          <p:nvPr/>
        </p:nvSpPr>
        <p:spPr bwMode="gray">
          <a:xfrm>
            <a:off x="463641" y="5661248"/>
            <a:ext cx="2164143" cy="21602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101</a:t>
            </a:fld>
            <a:endParaRPr lang="en-US" altLang="zh-TW"/>
          </a:p>
        </p:txBody>
      </p:sp>
    </p:spTree>
    <p:custDataLst>
      <p:tags r:id="rId1"/>
    </p:custDataLst>
    <p:extLst>
      <p:ext uri="{BB962C8B-B14F-4D97-AF65-F5344CB8AC3E}">
        <p14:creationId xmlns:p14="http://schemas.microsoft.com/office/powerpoint/2010/main" val="929465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6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P spid="5632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49743" y="1251718"/>
            <a:ext cx="6336704" cy="3948779"/>
          </a:xfrm>
        </p:spPr>
      </p:pic>
      <p:sp>
        <p:nvSpPr>
          <p:cNvPr id="4" name="標題 3"/>
          <p:cNvSpPr>
            <a:spLocks noGrp="1"/>
          </p:cNvSpPr>
          <p:nvPr>
            <p:ph type="title"/>
          </p:nvPr>
        </p:nvSpPr>
        <p:spPr>
          <a:xfrm>
            <a:off x="1575764" y="261093"/>
            <a:ext cx="7162800" cy="762000"/>
          </a:xfrm>
        </p:spPr>
        <p:txBody>
          <a:bodyPr/>
          <a:lstStyle/>
          <a:p>
            <a:pPr>
              <a:defRPr/>
            </a:pPr>
            <a:r>
              <a:rPr lang="en-US" altLang="zh-TW" dirty="0"/>
              <a:t>6. </a:t>
            </a:r>
            <a:r>
              <a:rPr lang="zh-TW" altLang="en-US" dirty="0"/>
              <a:t>常見問題</a:t>
            </a:r>
            <a:r>
              <a:rPr lang="en-US" altLang="zh-TW" dirty="0"/>
              <a:t>(</a:t>
            </a:r>
            <a:r>
              <a:rPr lang="zh-TW" altLang="en-US" dirty="0"/>
              <a:t>一</a:t>
            </a:r>
            <a:r>
              <a:rPr lang="en-US" altLang="zh-TW" dirty="0"/>
              <a:t>) - </a:t>
            </a:r>
            <a:r>
              <a:rPr lang="zh-TW" altLang="zh-HK" sz="2800" dirty="0"/>
              <a:t>處理學生退修</a:t>
            </a:r>
            <a:endParaRPr lang="zh-HK" altLang="en-US" dirty="0"/>
          </a:p>
        </p:txBody>
      </p:sp>
      <p:sp>
        <p:nvSpPr>
          <p:cNvPr id="8" name="矩形 7"/>
          <p:cNvSpPr>
            <a:spLocks noChangeArrowheads="1"/>
          </p:cNvSpPr>
          <p:nvPr/>
        </p:nvSpPr>
        <p:spPr bwMode="gray">
          <a:xfrm>
            <a:off x="115807" y="5237711"/>
            <a:ext cx="8856984" cy="1446550"/>
          </a:xfrm>
          <a:prstGeom prst="rect">
            <a:avLst/>
          </a:prstGeom>
          <a:ln>
            <a:headEnd/>
            <a:tailEnd/>
          </a:ln>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anchor="ctr">
            <a:spAutoFit/>
          </a:bodyPr>
          <a:lstStyle/>
          <a:p>
            <a:pPr marL="457200" indent="-457200">
              <a:buFont typeface="Wingdings" panose="05000000000000000000" pitchFamily="2" charset="2"/>
              <a:buAutoNum type="circleNumWdWhitePlain"/>
              <a:defRPr/>
            </a:pPr>
            <a:r>
              <a:rPr lang="zh-TW" altLang="en-US" sz="2200" u="sng" dirty="0">
                <a:solidFill>
                  <a:srgbClr val="1F497D"/>
                </a:solidFill>
                <a:latin typeface="標楷體" panose="03000509000000000000" pitchFamily="65" charset="-120"/>
                <a:ea typeface="標楷體" panose="03000509000000000000" pitchFamily="65" charset="-120"/>
              </a:rPr>
              <a:t>應用學習</a:t>
            </a:r>
            <a:r>
              <a:rPr lang="en-US" altLang="zh-TW" sz="2200" u="sng" dirty="0">
                <a:solidFill>
                  <a:srgbClr val="1F497D"/>
                </a:solidFill>
                <a:latin typeface="標楷體" panose="03000509000000000000" pitchFamily="65" charset="-120"/>
                <a:ea typeface="標楷體" panose="03000509000000000000" pitchFamily="65" charset="-120"/>
              </a:rPr>
              <a:t>&gt;</a:t>
            </a:r>
            <a:r>
              <a:rPr lang="zh-TW" altLang="en-US" sz="2200" u="sng" dirty="0">
                <a:solidFill>
                  <a:srgbClr val="1F497D"/>
                </a:solidFill>
                <a:latin typeface="標楷體" panose="03000509000000000000" pitchFamily="65" charset="-120"/>
                <a:ea typeface="標楷體" panose="03000509000000000000" pitchFamily="65" charset="-120"/>
              </a:rPr>
              <a:t>應用學習報名</a:t>
            </a:r>
            <a:r>
              <a:rPr lang="en-US" altLang="zh-TW" sz="2200" u="sng" dirty="0">
                <a:solidFill>
                  <a:srgbClr val="1F497D"/>
                </a:solidFill>
                <a:latin typeface="標楷體" panose="03000509000000000000" pitchFamily="65" charset="-120"/>
                <a:ea typeface="標楷體" panose="03000509000000000000" pitchFamily="65" charset="-120"/>
              </a:rPr>
              <a:t>&gt;</a:t>
            </a:r>
            <a:r>
              <a:rPr lang="zh-TW" altLang="en-US" sz="2200" u="sng" dirty="0">
                <a:solidFill>
                  <a:srgbClr val="1F497D"/>
                </a:solidFill>
                <a:latin typeface="標楷體" panose="03000509000000000000" pitchFamily="65" charset="-120"/>
                <a:ea typeface="標楷體" panose="03000509000000000000" pitchFamily="65" charset="-120"/>
              </a:rPr>
              <a:t>退修</a:t>
            </a:r>
            <a:r>
              <a:rPr lang="zh-TW" altLang="en-US" sz="2200" dirty="0">
                <a:solidFill>
                  <a:schemeClr val="tx1"/>
                </a:solidFill>
                <a:latin typeface="標楷體" panose="03000509000000000000" pitchFamily="65" charset="-120"/>
                <a:ea typeface="標楷體" panose="03000509000000000000" pitchFamily="65" charset="-120"/>
              </a:rPr>
              <a:t>或</a:t>
            </a:r>
            <a:r>
              <a:rPr lang="zh-TW" altLang="en-US" sz="2200" u="sng" dirty="0">
                <a:solidFill>
                  <a:srgbClr val="1F497D"/>
                </a:solidFill>
                <a:latin typeface="標楷體" panose="03000509000000000000" pitchFamily="65" charset="-120"/>
                <a:ea typeface="標楷體" panose="03000509000000000000" pitchFamily="65" charset="-120"/>
              </a:rPr>
              <a:t>應用學習</a:t>
            </a:r>
            <a:r>
              <a:rPr lang="en-US" altLang="zh-TW" sz="2200" u="sng" dirty="0">
                <a:solidFill>
                  <a:srgbClr val="1F497D"/>
                </a:solidFill>
                <a:latin typeface="標楷體" panose="03000509000000000000" pitchFamily="65" charset="-120"/>
                <a:ea typeface="標楷體" panose="03000509000000000000" pitchFamily="65" charset="-120"/>
              </a:rPr>
              <a:t>&gt;</a:t>
            </a:r>
            <a:r>
              <a:rPr lang="zh-TW" altLang="en-US" sz="2200" u="sng" dirty="0">
                <a:solidFill>
                  <a:srgbClr val="1F497D"/>
                </a:solidFill>
                <a:latin typeface="標楷體" panose="03000509000000000000" pitchFamily="65" charset="-120"/>
                <a:ea typeface="標楷體" panose="03000509000000000000" pitchFamily="65" charset="-120"/>
              </a:rPr>
              <a:t>應用學習中文</a:t>
            </a:r>
            <a:r>
              <a:rPr lang="en-US" altLang="zh-TW" sz="2200" u="sng" dirty="0">
                <a:solidFill>
                  <a:srgbClr val="1F497D"/>
                </a:solidFill>
                <a:latin typeface="標楷體" panose="03000509000000000000" pitchFamily="65" charset="-120"/>
                <a:ea typeface="標楷體" panose="03000509000000000000" pitchFamily="65" charset="-120"/>
              </a:rPr>
              <a:t>(</a:t>
            </a:r>
            <a:r>
              <a:rPr lang="zh-TW" altLang="en-US" sz="2200" u="sng" dirty="0">
                <a:solidFill>
                  <a:srgbClr val="1F497D"/>
                </a:solidFill>
                <a:latin typeface="標楷體" panose="03000509000000000000" pitchFamily="65" charset="-120"/>
                <a:ea typeface="標楷體" panose="03000509000000000000" pitchFamily="65" charset="-120"/>
              </a:rPr>
              <a:t>非華語學生適用</a:t>
            </a:r>
            <a:r>
              <a:rPr lang="en-US" altLang="zh-TW" sz="2200" u="sng" dirty="0">
                <a:solidFill>
                  <a:srgbClr val="1F497D"/>
                </a:solidFill>
                <a:latin typeface="標楷體" panose="03000509000000000000" pitchFamily="65" charset="-120"/>
                <a:ea typeface="標楷體" panose="03000509000000000000" pitchFamily="65" charset="-120"/>
              </a:rPr>
              <a:t>)</a:t>
            </a:r>
            <a:r>
              <a:rPr lang="zh-TW" altLang="en-US" sz="2200" u="sng" dirty="0">
                <a:solidFill>
                  <a:srgbClr val="1F497D"/>
                </a:solidFill>
                <a:latin typeface="標楷體" panose="03000509000000000000" pitchFamily="65" charset="-120"/>
                <a:ea typeface="標楷體" panose="03000509000000000000" pitchFamily="65" charset="-120"/>
              </a:rPr>
              <a:t>報名</a:t>
            </a:r>
            <a:r>
              <a:rPr lang="en-US" altLang="zh-TW" sz="2200" u="sng" dirty="0">
                <a:solidFill>
                  <a:srgbClr val="1F497D"/>
                </a:solidFill>
                <a:latin typeface="標楷體" panose="03000509000000000000" pitchFamily="65" charset="-120"/>
                <a:ea typeface="標楷體" panose="03000509000000000000" pitchFamily="65" charset="-120"/>
              </a:rPr>
              <a:t>&gt;</a:t>
            </a:r>
            <a:r>
              <a:rPr lang="zh-TW" altLang="en-US" sz="2200" u="sng" dirty="0">
                <a:solidFill>
                  <a:srgbClr val="1F497D"/>
                </a:solidFill>
                <a:latin typeface="標楷體" panose="03000509000000000000" pitchFamily="65" charset="-120"/>
                <a:ea typeface="標楷體" panose="03000509000000000000" pitchFamily="65" charset="-120"/>
              </a:rPr>
              <a:t>退修</a:t>
            </a:r>
            <a:r>
              <a:rPr lang="en-US" altLang="zh-TW" sz="2200" dirty="0">
                <a:solidFill>
                  <a:prstClr val="black"/>
                </a:solidFill>
                <a:latin typeface="標楷體" panose="03000509000000000000" pitchFamily="65" charset="-120"/>
                <a:ea typeface="標楷體" panose="03000509000000000000" pitchFamily="65" charset="-120"/>
              </a:rPr>
              <a:t>:</a:t>
            </a:r>
            <a:r>
              <a:rPr lang="zh-TW" altLang="en-US" sz="2200" dirty="0">
                <a:solidFill>
                  <a:prstClr val="black">
                    <a:lumMod val="95000"/>
                    <a:lumOff val="5000"/>
                  </a:prstClr>
                </a:solidFill>
                <a:latin typeface="標楷體" panose="03000509000000000000" pitchFamily="65" charset="-120"/>
                <a:ea typeface="標楷體" panose="03000509000000000000" pitchFamily="65" charset="-120"/>
              </a:rPr>
              <a:t>完成輸入所有資料並儲存</a:t>
            </a:r>
            <a:endParaRPr lang="en-US" altLang="zh-TW" sz="2200" dirty="0">
              <a:solidFill>
                <a:prstClr val="black">
                  <a:lumMod val="95000"/>
                  <a:lumOff val="5000"/>
                </a:prstClr>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AutoNum type="circleNumWdWhitePlain"/>
              <a:defRPr/>
            </a:pPr>
            <a:r>
              <a:rPr lang="zh-TW" altLang="en-US" sz="2200" u="sng" dirty="0">
                <a:solidFill>
                  <a:srgbClr val="1F497D"/>
                </a:solidFill>
                <a:latin typeface="標楷體" panose="03000509000000000000" pitchFamily="65" charset="-120"/>
                <a:ea typeface="標楷體" panose="03000509000000000000" pitchFamily="65" charset="-120"/>
              </a:rPr>
              <a:t>應用學習</a:t>
            </a:r>
            <a:r>
              <a:rPr lang="en-US" altLang="zh-TW" sz="2200" u="sng" dirty="0">
                <a:solidFill>
                  <a:srgbClr val="1F497D"/>
                </a:solidFill>
                <a:latin typeface="標楷體" panose="03000509000000000000" pitchFamily="65" charset="-120"/>
                <a:ea typeface="標楷體" panose="03000509000000000000" pitchFamily="65" charset="-120"/>
              </a:rPr>
              <a:t>&gt;</a:t>
            </a:r>
            <a:r>
              <a:rPr lang="zh-TW" altLang="en-US" sz="2200" u="sng" dirty="0">
                <a:solidFill>
                  <a:srgbClr val="1F497D"/>
                </a:solidFill>
                <a:latin typeface="標楷體" panose="03000509000000000000" pitchFamily="65" charset="-120"/>
                <a:ea typeface="標楷體" panose="03000509000000000000" pitchFamily="65" charset="-120"/>
              </a:rPr>
              <a:t>資料互換</a:t>
            </a:r>
            <a:r>
              <a:rPr lang="en-US" altLang="zh-TW" sz="2200" dirty="0">
                <a:solidFill>
                  <a:prstClr val="black"/>
                </a:solidFill>
                <a:latin typeface="標楷體" panose="03000509000000000000" pitchFamily="65" charset="-120"/>
                <a:ea typeface="標楷體" panose="03000509000000000000" pitchFamily="65" charset="-120"/>
              </a:rPr>
              <a:t>:</a:t>
            </a:r>
            <a:r>
              <a:rPr lang="zh-TW" altLang="en-US" sz="2200" dirty="0">
                <a:solidFill>
                  <a:prstClr val="black">
                    <a:lumMod val="95000"/>
                    <a:lumOff val="5000"/>
                  </a:prstClr>
                </a:solidFill>
                <a:latin typeface="標楷體" panose="03000509000000000000" pitchFamily="65" charset="-120"/>
                <a:ea typeface="標楷體" panose="03000509000000000000" pitchFamily="65" charset="-120"/>
              </a:rPr>
              <a:t>預備和確定「</a:t>
            </a:r>
            <a:r>
              <a:rPr lang="zh-TW" altLang="en-US" sz="2200" dirty="0">
                <a:solidFill>
                  <a:srgbClr val="1F497D"/>
                </a:solidFill>
                <a:latin typeface="標楷體" panose="03000509000000000000" pitchFamily="65" charset="-120"/>
                <a:ea typeface="標楷體" panose="03000509000000000000" pitchFamily="65" charset="-120"/>
              </a:rPr>
              <a:t>學生報名</a:t>
            </a:r>
            <a:r>
              <a:rPr lang="en-US" altLang="zh-TW" sz="2200" dirty="0">
                <a:solidFill>
                  <a:srgbClr val="1F497D"/>
                </a:solidFill>
                <a:latin typeface="標楷體" panose="03000509000000000000" pitchFamily="65" charset="-120"/>
                <a:ea typeface="標楷體" panose="03000509000000000000" pitchFamily="65" charset="-120"/>
              </a:rPr>
              <a:t>(</a:t>
            </a:r>
            <a:r>
              <a:rPr lang="zh-TW" altLang="en-US" sz="2200" dirty="0">
                <a:solidFill>
                  <a:srgbClr val="1F497D"/>
                </a:solidFill>
                <a:latin typeface="標楷體" panose="03000509000000000000" pitchFamily="65" charset="-120"/>
                <a:ea typeface="標楷體" panose="03000509000000000000" pitchFamily="65" charset="-120"/>
              </a:rPr>
              <a:t>模式一及模式二</a:t>
            </a:r>
            <a:r>
              <a:rPr lang="en-US" altLang="zh-TW" sz="2200" dirty="0">
                <a:solidFill>
                  <a:srgbClr val="1F497D"/>
                </a:solidFill>
                <a:latin typeface="標楷體" panose="03000509000000000000" pitchFamily="65" charset="-120"/>
                <a:ea typeface="標楷體" panose="03000509000000000000" pitchFamily="65" charset="-120"/>
              </a:rPr>
              <a:t>)</a:t>
            </a:r>
            <a:r>
              <a:rPr lang="zh-TW" altLang="en-US" sz="2200" dirty="0">
                <a:solidFill>
                  <a:prstClr val="black">
                    <a:lumMod val="95000"/>
                    <a:lumOff val="5000"/>
                  </a:prstClr>
                </a:solidFill>
                <a:latin typeface="標楷體" panose="03000509000000000000" pitchFamily="65" charset="-120"/>
                <a:ea typeface="標楷體" panose="03000509000000000000" pitchFamily="65" charset="-120"/>
              </a:rPr>
              <a:t>」</a:t>
            </a:r>
            <a:endParaRPr lang="en-US" altLang="zh-TW" sz="2200" dirty="0">
              <a:solidFill>
                <a:prstClr val="black">
                  <a:lumMod val="95000"/>
                  <a:lumOff val="5000"/>
                </a:prstClr>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AutoNum type="circleNumWdWhitePlain" startAt="3"/>
              <a:defRPr/>
            </a:pPr>
            <a:r>
              <a:rPr lang="zh-TW" altLang="en-US" sz="2200" u="sng" dirty="0">
                <a:solidFill>
                  <a:srgbClr val="1F497D"/>
                </a:solidFill>
                <a:latin typeface="標楷體" panose="03000509000000000000" pitchFamily="65" charset="-120"/>
                <a:ea typeface="標楷體" panose="03000509000000000000" pitchFamily="65" charset="-120"/>
              </a:rPr>
              <a:t>聯遞系統</a:t>
            </a:r>
            <a:r>
              <a:rPr lang="en-US" altLang="zh-TW" sz="2200" u="sng" dirty="0">
                <a:solidFill>
                  <a:srgbClr val="1F497D"/>
                </a:solidFill>
                <a:latin typeface="標楷體" panose="03000509000000000000" pitchFamily="65" charset="-120"/>
                <a:ea typeface="標楷體" panose="03000509000000000000" pitchFamily="65" charset="-120"/>
              </a:rPr>
              <a:t>&gt;</a:t>
            </a:r>
            <a:r>
              <a:rPr lang="zh-TW" altLang="en-US" sz="2200" u="sng" dirty="0">
                <a:solidFill>
                  <a:srgbClr val="1F497D"/>
                </a:solidFill>
                <a:latin typeface="標楷體" panose="03000509000000000000" pitchFamily="65" charset="-120"/>
                <a:ea typeface="標楷體" panose="03000509000000000000" pitchFamily="65" charset="-120"/>
              </a:rPr>
              <a:t>寄發訊息</a:t>
            </a:r>
            <a:r>
              <a:rPr lang="en-US" altLang="zh-TW" sz="2200" dirty="0">
                <a:solidFill>
                  <a:prstClr val="black"/>
                </a:solidFill>
                <a:latin typeface="標楷體" panose="03000509000000000000" pitchFamily="65" charset="-120"/>
                <a:ea typeface="標楷體" panose="03000509000000000000" pitchFamily="65" charset="-120"/>
              </a:rPr>
              <a:t>:</a:t>
            </a:r>
            <a:r>
              <a:rPr lang="zh-TW" altLang="en-US" sz="2200" dirty="0">
                <a:solidFill>
                  <a:prstClr val="black">
                    <a:lumMod val="95000"/>
                    <a:lumOff val="5000"/>
                  </a:prstClr>
                </a:solidFill>
                <a:latin typeface="標楷體" panose="03000509000000000000" pitchFamily="65" charset="-120"/>
                <a:ea typeface="標楷體" panose="03000509000000000000" pitchFamily="65" charset="-120"/>
              </a:rPr>
              <a:t>發送「</a:t>
            </a:r>
            <a:r>
              <a:rPr lang="zh-TW" altLang="en-US" sz="2200" dirty="0">
                <a:solidFill>
                  <a:srgbClr val="1F497D"/>
                </a:solidFill>
                <a:latin typeface="標楷體" panose="03000509000000000000" pitchFamily="65" charset="-120"/>
                <a:ea typeface="標楷體" panose="03000509000000000000" pitchFamily="65" charset="-120"/>
              </a:rPr>
              <a:t>學生報名</a:t>
            </a:r>
            <a:r>
              <a:rPr lang="en-US" altLang="zh-TW" sz="2200" dirty="0">
                <a:solidFill>
                  <a:srgbClr val="1F497D"/>
                </a:solidFill>
                <a:latin typeface="標楷體" panose="03000509000000000000" pitchFamily="65" charset="-120"/>
                <a:ea typeface="標楷體" panose="03000509000000000000" pitchFamily="65" charset="-120"/>
              </a:rPr>
              <a:t>(</a:t>
            </a:r>
            <a:r>
              <a:rPr lang="zh-TW" altLang="en-US" sz="2200" dirty="0">
                <a:solidFill>
                  <a:srgbClr val="1F497D"/>
                </a:solidFill>
                <a:latin typeface="標楷體" panose="03000509000000000000" pitchFamily="65" charset="-120"/>
                <a:ea typeface="標楷體" panose="03000509000000000000" pitchFamily="65" charset="-120"/>
              </a:rPr>
              <a:t>模式一及模式二</a:t>
            </a:r>
            <a:r>
              <a:rPr lang="en-US" altLang="zh-TW" sz="2200" dirty="0">
                <a:solidFill>
                  <a:srgbClr val="1F497D"/>
                </a:solidFill>
                <a:latin typeface="標楷體" panose="03000509000000000000" pitchFamily="65" charset="-120"/>
                <a:ea typeface="標楷體" panose="03000509000000000000" pitchFamily="65" charset="-120"/>
              </a:rPr>
              <a:t>)</a:t>
            </a:r>
            <a:r>
              <a:rPr lang="zh-TW" altLang="en-US" sz="2200" dirty="0">
                <a:solidFill>
                  <a:prstClr val="black">
                    <a:lumMod val="95000"/>
                    <a:lumOff val="5000"/>
                  </a:prstClr>
                </a:solidFill>
                <a:latin typeface="標楷體" panose="03000509000000000000" pitchFamily="65" charset="-120"/>
                <a:ea typeface="標楷體" panose="03000509000000000000" pitchFamily="65" charset="-120"/>
              </a:rPr>
              <a:t>」</a:t>
            </a:r>
            <a:endParaRPr lang="en-US" altLang="zh-TW" sz="2200" dirty="0">
              <a:solidFill>
                <a:prstClr val="black">
                  <a:lumMod val="95000"/>
                  <a:lumOff val="5000"/>
                </a:prstClr>
              </a:solidFill>
              <a:latin typeface="標楷體" panose="03000509000000000000" pitchFamily="65" charset="-120"/>
              <a:ea typeface="標楷體" panose="03000509000000000000" pitchFamily="65" charset="-120"/>
            </a:endParaRPr>
          </a:p>
        </p:txBody>
      </p:sp>
      <p:sp>
        <p:nvSpPr>
          <p:cNvPr id="10" name="矩形 6"/>
          <p:cNvSpPr>
            <a:spLocks noChangeArrowheads="1"/>
          </p:cNvSpPr>
          <p:nvPr/>
        </p:nvSpPr>
        <p:spPr bwMode="gray">
          <a:xfrm>
            <a:off x="1834141" y="3933056"/>
            <a:ext cx="433603" cy="288032"/>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102</a:t>
            </a:fld>
            <a:endParaRPr lang="en-US" altLang="zh-TW"/>
          </a:p>
        </p:txBody>
      </p:sp>
    </p:spTree>
    <p:custDataLst>
      <p:tags r:id="rId1"/>
    </p:custDataLst>
    <p:extLst>
      <p:ext uri="{BB962C8B-B14F-4D97-AF65-F5344CB8AC3E}">
        <p14:creationId xmlns:p14="http://schemas.microsoft.com/office/powerpoint/2010/main" val="1248244111"/>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524000" y="275349"/>
            <a:ext cx="7162800" cy="762000"/>
          </a:xfrm>
        </p:spPr>
        <p:txBody>
          <a:bodyPr/>
          <a:lstStyle/>
          <a:p>
            <a:pPr>
              <a:defRPr/>
            </a:pPr>
            <a:r>
              <a:rPr lang="en-US" altLang="zh-TW" dirty="0"/>
              <a:t>6. </a:t>
            </a:r>
            <a:r>
              <a:rPr lang="zh-TW" altLang="en-US" dirty="0"/>
              <a:t>常見問題</a:t>
            </a:r>
            <a:r>
              <a:rPr lang="en-US" altLang="zh-TW" dirty="0"/>
              <a:t>(</a:t>
            </a:r>
            <a:r>
              <a:rPr lang="zh-TW" altLang="en-US" dirty="0"/>
              <a:t>一</a:t>
            </a:r>
            <a:r>
              <a:rPr lang="en-US" altLang="zh-TW" dirty="0"/>
              <a:t>) - </a:t>
            </a:r>
            <a:r>
              <a:rPr lang="zh-TW" altLang="zh-HK" sz="2800" dirty="0"/>
              <a:t>處理學生退修</a:t>
            </a:r>
            <a:endParaRPr lang="zh-HK" altLang="en-US" sz="2800" dirty="0"/>
          </a:p>
        </p:txBody>
      </p:sp>
      <p:sp>
        <p:nvSpPr>
          <p:cNvPr id="120835" name="內容版面配置區 2"/>
          <p:cNvSpPr>
            <a:spLocks noGrp="1"/>
          </p:cNvSpPr>
          <p:nvPr>
            <p:ph idx="1"/>
          </p:nvPr>
        </p:nvSpPr>
        <p:spPr>
          <a:xfrm>
            <a:off x="937685" y="1530626"/>
            <a:ext cx="7601942" cy="1422400"/>
          </a:xfrm>
        </p:spPr>
        <p:txBody>
          <a:bodyPr/>
          <a:lstStyle/>
          <a:p>
            <a:r>
              <a:rPr lang="zh-TW" altLang="zh-HK" dirty="0"/>
              <a:t>請檢查 </a:t>
            </a:r>
            <a:r>
              <a:rPr lang="zh-TW" altLang="zh-HK" u="sng" dirty="0">
                <a:solidFill>
                  <a:schemeClr val="tx2"/>
                </a:solidFill>
              </a:rPr>
              <a:t>應用學習</a:t>
            </a:r>
            <a:r>
              <a:rPr lang="en-US" altLang="zh-HK" u="sng" dirty="0">
                <a:solidFill>
                  <a:schemeClr val="tx2"/>
                </a:solidFill>
              </a:rPr>
              <a:t> &gt;  </a:t>
            </a:r>
            <a:r>
              <a:rPr lang="zh-TW" altLang="zh-HK" u="sng" dirty="0">
                <a:solidFill>
                  <a:schemeClr val="tx2"/>
                </a:solidFill>
              </a:rPr>
              <a:t>資料互換</a:t>
            </a:r>
            <a:r>
              <a:rPr lang="en-US" altLang="zh-HK" u="sng" dirty="0">
                <a:solidFill>
                  <a:schemeClr val="tx2"/>
                </a:solidFill>
              </a:rPr>
              <a:t> &gt;  </a:t>
            </a:r>
            <a:r>
              <a:rPr lang="zh-TW" altLang="zh-HK" u="sng" dirty="0">
                <a:solidFill>
                  <a:schemeClr val="tx2"/>
                </a:solidFill>
              </a:rPr>
              <a:t>處理已接收資料</a:t>
            </a:r>
            <a:r>
              <a:rPr lang="zh-TW" altLang="zh-HK" dirty="0">
                <a:solidFill>
                  <a:schemeClr val="tx2"/>
                </a:solidFill>
              </a:rPr>
              <a:t> </a:t>
            </a:r>
            <a:r>
              <a:rPr lang="zh-TW" altLang="zh-HK" dirty="0"/>
              <a:t>是否已經成功</a:t>
            </a:r>
            <a:r>
              <a:rPr lang="zh-TW" altLang="en-US" dirty="0"/>
              <a:t>順序</a:t>
            </a:r>
            <a:r>
              <a:rPr lang="zh-TW" altLang="zh-HK" dirty="0"/>
              <a:t>匯入</a:t>
            </a:r>
            <a:r>
              <a:rPr lang="zh-TW" altLang="en-US" dirty="0"/>
              <a:t>所需的資料檔案</a:t>
            </a:r>
            <a:endParaRPr lang="en-US" altLang="zh-HK" dirty="0"/>
          </a:p>
        </p:txBody>
      </p:sp>
      <p:grpSp>
        <p:nvGrpSpPr>
          <p:cNvPr id="120841" name="群組 9"/>
          <p:cNvGrpSpPr>
            <a:grpSpLocks/>
          </p:cNvGrpSpPr>
          <p:nvPr/>
        </p:nvGrpSpPr>
        <p:grpSpPr bwMode="auto">
          <a:xfrm>
            <a:off x="7308850" y="115888"/>
            <a:ext cx="1600200" cy="1398587"/>
            <a:chOff x="7601385" y="114378"/>
            <a:chExt cx="1313506" cy="1212984"/>
          </a:xfrm>
        </p:grpSpPr>
        <p:pic>
          <p:nvPicPr>
            <p:cNvPr id="120842" name="圖片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1385" y="114378"/>
              <a:ext cx="899175" cy="86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rot="20419198">
              <a:off x="7704329" y="742211"/>
              <a:ext cx="1210562" cy="585151"/>
            </a:xfrm>
            <a:prstGeom prst="rect">
              <a:avLst/>
            </a:prstGeom>
          </p:spPr>
          <p:txBody>
            <a:bodyPr wrap="none">
              <a:spAutoFit/>
            </a:bodyPr>
            <a:lstStyle/>
            <a:p>
              <a:pPr eaLnBrk="1" hangingPunct="1">
                <a:defRPr/>
              </a:pPr>
              <a:r>
                <a:rPr kumimoji="0"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注意 </a:t>
              </a:r>
              <a:endParaRPr kumimoji="0" lang="en-US" altLang="zh-TW"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pic>
        <p:nvPicPr>
          <p:cNvPr id="15" name="圖片 14"/>
          <p:cNvPicPr>
            <a:picLocks noChangeAspect="1"/>
          </p:cNvPicPr>
          <p:nvPr/>
        </p:nvPicPr>
        <p:blipFill>
          <a:blip r:embed="rId4"/>
          <a:stretch>
            <a:fillRect/>
          </a:stretch>
        </p:blipFill>
        <p:spPr>
          <a:xfrm>
            <a:off x="2673242" y="4847114"/>
            <a:ext cx="1394702" cy="457962"/>
          </a:xfrm>
          <a:prstGeom prst="rect">
            <a:avLst/>
          </a:prstGeom>
          <a:ln w="12700">
            <a:solidFill>
              <a:schemeClr val="tx1"/>
            </a:solidFill>
          </a:ln>
        </p:spPr>
      </p:pic>
      <p:pic>
        <p:nvPicPr>
          <p:cNvPr id="16" name="圖片 15"/>
          <p:cNvPicPr>
            <a:picLocks noChangeAspect="1"/>
          </p:cNvPicPr>
          <p:nvPr/>
        </p:nvPicPr>
        <p:blipFill>
          <a:blip r:embed="rId5"/>
          <a:stretch>
            <a:fillRect/>
          </a:stretch>
        </p:blipFill>
        <p:spPr>
          <a:xfrm>
            <a:off x="4900997" y="4822706"/>
            <a:ext cx="2016224" cy="49090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17" name="直線單箭頭接點 16"/>
          <p:cNvCxnSpPr/>
          <p:nvPr/>
        </p:nvCxnSpPr>
        <p:spPr bwMode="auto">
          <a:xfrm>
            <a:off x="4185233" y="5022111"/>
            <a:ext cx="598474" cy="2786"/>
          </a:xfrm>
          <a:prstGeom prst="straightConnector1">
            <a:avLst/>
          </a:prstGeom>
          <a:noFill/>
          <a:ln w="57150" cap="flat" cmpd="sng" algn="ctr">
            <a:solidFill>
              <a:srgbClr val="FF0000"/>
            </a:solidFill>
            <a:prstDash val="solid"/>
            <a:round/>
            <a:headEnd type="none" w="med" len="med"/>
            <a:tailEnd type="triangle"/>
          </a:ln>
          <a:effectLst/>
        </p:spPr>
      </p:cxnSp>
      <p:sp>
        <p:nvSpPr>
          <p:cNvPr id="4" name="矩形 3"/>
          <p:cNvSpPr/>
          <p:nvPr/>
        </p:nvSpPr>
        <p:spPr bwMode="gray">
          <a:xfrm>
            <a:off x="1475656" y="2492896"/>
            <a:ext cx="6660035" cy="3752329"/>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a:p>
        </p:txBody>
      </p:sp>
      <p:sp>
        <p:nvSpPr>
          <p:cNvPr id="5" name="文字方塊 4"/>
          <p:cNvSpPr txBox="1"/>
          <p:nvPr/>
        </p:nvSpPr>
        <p:spPr>
          <a:xfrm>
            <a:off x="1907704" y="2686957"/>
            <a:ext cx="3667992" cy="646331"/>
          </a:xfrm>
          <a:prstGeom prst="rect">
            <a:avLst/>
          </a:prstGeom>
          <a:noFill/>
        </p:spPr>
        <p:txBody>
          <a:bodyPr wrap="none" rtlCol="0">
            <a:spAutoFit/>
          </a:bodyPr>
          <a:lstStyle/>
          <a:p>
            <a:r>
              <a:rPr lang="en-US" altLang="zh-TW" sz="3600" dirty="0">
                <a:solidFill>
                  <a:srgbClr val="7030A0"/>
                </a:solidFill>
                <a:latin typeface="Times New Roman" panose="02020603050405020304" pitchFamily="18" charset="0"/>
                <a:cs typeface="Times New Roman" panose="02020603050405020304" pitchFamily="18" charset="0"/>
              </a:rPr>
              <a:t>1.</a:t>
            </a:r>
            <a:r>
              <a:rPr lang="zh-TW" altLang="en-US" sz="3600" dirty="0">
                <a:solidFill>
                  <a:srgbClr val="7030A0"/>
                </a:solidFill>
                <a:latin typeface="Times New Roman" panose="02020603050405020304" pitchFamily="18" charset="0"/>
                <a:cs typeface="Times New Roman" panose="02020603050405020304" pitchFamily="18" charset="0"/>
              </a:rPr>
              <a:t>   </a:t>
            </a:r>
            <a:r>
              <a:rPr lang="zh-TW" altLang="en-US" sz="2400" dirty="0">
                <a:solidFill>
                  <a:srgbClr val="1F497D"/>
                </a:solidFill>
                <a:latin typeface="Times New Roman" panose="02020603050405020304" pitchFamily="18" charset="0"/>
                <a:cs typeface="Times New Roman" panose="02020603050405020304" pitchFamily="18" charset="0"/>
              </a:rPr>
              <a:t>聯遞系統 </a:t>
            </a:r>
            <a:r>
              <a:rPr lang="en-US" altLang="zh-TW" sz="2400" dirty="0">
                <a:solidFill>
                  <a:srgbClr val="1F497D"/>
                </a:solidFill>
                <a:latin typeface="Times New Roman" panose="02020603050405020304" pitchFamily="18" charset="0"/>
                <a:cs typeface="Times New Roman" panose="02020603050405020304" pitchFamily="18" charset="0"/>
              </a:rPr>
              <a:t>&gt; </a:t>
            </a:r>
            <a:r>
              <a:rPr lang="zh-TW" altLang="en-US" sz="2400" dirty="0">
                <a:solidFill>
                  <a:srgbClr val="1F497D"/>
                </a:solidFill>
                <a:latin typeface="Times New Roman" panose="02020603050405020304" pitchFamily="18" charset="0"/>
                <a:cs typeface="Times New Roman" panose="02020603050405020304" pitchFamily="18" charset="0"/>
              </a:rPr>
              <a:t>接收訊息</a:t>
            </a:r>
            <a:endParaRPr lang="zh-HK" altLang="en-US" sz="2400" dirty="0">
              <a:solidFill>
                <a:srgbClr val="1F497D"/>
              </a:solidFill>
              <a:latin typeface="Times New Roman" panose="02020603050405020304" pitchFamily="18" charset="0"/>
              <a:cs typeface="Times New Roman" panose="02020603050405020304" pitchFamily="18" charset="0"/>
            </a:endParaRPr>
          </a:p>
        </p:txBody>
      </p:sp>
      <p:sp>
        <p:nvSpPr>
          <p:cNvPr id="19" name="文字方塊 18"/>
          <p:cNvSpPr txBox="1"/>
          <p:nvPr/>
        </p:nvSpPr>
        <p:spPr>
          <a:xfrm>
            <a:off x="1907704" y="4073223"/>
            <a:ext cx="6227987" cy="707886"/>
          </a:xfrm>
          <a:prstGeom prst="rect">
            <a:avLst/>
          </a:prstGeom>
          <a:noFill/>
        </p:spPr>
        <p:txBody>
          <a:bodyPr wrap="none" rtlCol="0">
            <a:spAutoFit/>
          </a:bodyPr>
          <a:lstStyle/>
          <a:p>
            <a:r>
              <a:rPr lang="en-US" altLang="zh-TW" sz="4000" dirty="0">
                <a:solidFill>
                  <a:srgbClr val="7030A0"/>
                </a:solidFill>
                <a:latin typeface="Times New Roman" panose="02020603050405020304" pitchFamily="18" charset="0"/>
                <a:cs typeface="Times New Roman" panose="02020603050405020304" pitchFamily="18" charset="0"/>
              </a:rPr>
              <a:t>2.</a:t>
            </a:r>
            <a:r>
              <a:rPr lang="zh-TW" altLang="en-US" sz="4000" dirty="0">
                <a:solidFill>
                  <a:srgbClr val="7030A0"/>
                </a:solidFill>
                <a:latin typeface="Times New Roman" panose="02020603050405020304" pitchFamily="18" charset="0"/>
                <a:cs typeface="Times New Roman" panose="02020603050405020304" pitchFamily="18" charset="0"/>
              </a:rPr>
              <a:t>   </a:t>
            </a:r>
            <a:r>
              <a:rPr lang="zh-TW" altLang="en-US" sz="2400" dirty="0">
                <a:solidFill>
                  <a:srgbClr val="1F497D"/>
                </a:solidFill>
                <a:latin typeface="Times New Roman" panose="02020603050405020304" pitchFamily="18" charset="0"/>
                <a:cs typeface="Times New Roman" panose="02020603050405020304" pitchFamily="18" charset="0"/>
              </a:rPr>
              <a:t>應用學習 </a:t>
            </a:r>
            <a:r>
              <a:rPr lang="en-US" altLang="zh-TW" sz="2400" dirty="0">
                <a:solidFill>
                  <a:srgbClr val="1F497D"/>
                </a:solidFill>
                <a:latin typeface="Times New Roman" panose="02020603050405020304" pitchFamily="18" charset="0"/>
                <a:cs typeface="Times New Roman" panose="02020603050405020304" pitchFamily="18" charset="0"/>
              </a:rPr>
              <a:t>&gt; </a:t>
            </a:r>
            <a:r>
              <a:rPr lang="zh-TW" altLang="en-US" sz="2400" dirty="0">
                <a:solidFill>
                  <a:srgbClr val="1F497D"/>
                </a:solidFill>
                <a:latin typeface="Times New Roman" panose="02020603050405020304" pitchFamily="18" charset="0"/>
                <a:cs typeface="Times New Roman" panose="02020603050405020304" pitchFamily="18" charset="0"/>
              </a:rPr>
              <a:t>資料互換 </a:t>
            </a:r>
            <a:r>
              <a:rPr lang="en-US" altLang="zh-TW" sz="2400" dirty="0">
                <a:solidFill>
                  <a:srgbClr val="1F497D"/>
                </a:solidFill>
                <a:latin typeface="Times New Roman" panose="02020603050405020304" pitchFamily="18" charset="0"/>
                <a:cs typeface="Times New Roman" panose="02020603050405020304" pitchFamily="18" charset="0"/>
              </a:rPr>
              <a:t>&gt; </a:t>
            </a:r>
            <a:r>
              <a:rPr lang="zh-TW" altLang="en-US" sz="2400" dirty="0">
                <a:solidFill>
                  <a:srgbClr val="1F497D"/>
                </a:solidFill>
                <a:latin typeface="Times New Roman" panose="02020603050405020304" pitchFamily="18" charset="0"/>
                <a:cs typeface="Times New Roman" panose="02020603050405020304" pitchFamily="18" charset="0"/>
              </a:rPr>
              <a:t>處理已接收資料</a:t>
            </a:r>
            <a:endParaRPr lang="zh-HK" altLang="en-US" sz="2400" dirty="0">
              <a:solidFill>
                <a:srgbClr val="1F497D"/>
              </a:solidFill>
              <a:latin typeface="Times New Roman" panose="02020603050405020304" pitchFamily="18" charset="0"/>
              <a:cs typeface="Times New Roman" panose="02020603050405020304" pitchFamily="18" charset="0"/>
            </a:endParaRPr>
          </a:p>
        </p:txBody>
      </p:sp>
      <p:pic>
        <p:nvPicPr>
          <p:cNvPr id="20" name="圖片 19"/>
          <p:cNvPicPr>
            <a:picLocks noChangeAspect="1"/>
          </p:cNvPicPr>
          <p:nvPr/>
        </p:nvPicPr>
        <p:blipFill>
          <a:blip r:embed="rId4"/>
          <a:stretch>
            <a:fillRect/>
          </a:stretch>
        </p:blipFill>
        <p:spPr>
          <a:xfrm>
            <a:off x="4858664" y="3333288"/>
            <a:ext cx="1325820" cy="43534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21" name="直線單箭頭接點 20"/>
          <p:cNvCxnSpPr/>
          <p:nvPr/>
        </p:nvCxnSpPr>
        <p:spPr bwMode="auto">
          <a:xfrm>
            <a:off x="4107351" y="3591458"/>
            <a:ext cx="598474" cy="2786"/>
          </a:xfrm>
          <a:prstGeom prst="straightConnector1">
            <a:avLst/>
          </a:prstGeom>
          <a:noFill/>
          <a:ln w="57150" cap="flat" cmpd="sng" algn="ctr">
            <a:solidFill>
              <a:srgbClr val="FF0000"/>
            </a:solidFill>
            <a:prstDash val="solid"/>
            <a:round/>
            <a:headEnd type="none" w="med" len="med"/>
            <a:tailEnd type="triangle"/>
          </a:ln>
          <a:effectLst/>
        </p:spPr>
      </p:cxnSp>
      <p:pic>
        <p:nvPicPr>
          <p:cNvPr id="6" name="圖片 5"/>
          <p:cNvPicPr>
            <a:picLocks noChangeAspect="1"/>
          </p:cNvPicPr>
          <p:nvPr/>
        </p:nvPicPr>
        <p:blipFill>
          <a:blip r:embed="rId6"/>
          <a:stretch>
            <a:fillRect/>
          </a:stretch>
        </p:blipFill>
        <p:spPr>
          <a:xfrm>
            <a:off x="2660997" y="3356031"/>
            <a:ext cx="1294342" cy="43779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7" name="投影片編號版面配置區 6"/>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103</a:t>
            </a:fld>
            <a:endParaRPr lang="en-US" altLang="zh-TW"/>
          </a:p>
        </p:txBody>
      </p:sp>
    </p:spTree>
    <p:extLst>
      <p:ext uri="{BB962C8B-B14F-4D97-AF65-F5344CB8AC3E}">
        <p14:creationId xmlns:p14="http://schemas.microsoft.com/office/powerpoint/2010/main" val="3320788701"/>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076" y="1808305"/>
            <a:ext cx="5927377" cy="4316270"/>
          </a:xfrm>
          <a:prstGeom prst="rect">
            <a:avLst/>
          </a:prstGeom>
        </p:spPr>
      </p:pic>
      <p:sp>
        <p:nvSpPr>
          <p:cNvPr id="2" name="標題 1"/>
          <p:cNvSpPr>
            <a:spLocks noGrp="1"/>
          </p:cNvSpPr>
          <p:nvPr>
            <p:ph type="title"/>
          </p:nvPr>
        </p:nvSpPr>
        <p:spPr>
          <a:xfrm>
            <a:off x="1538563" y="248145"/>
            <a:ext cx="7162800" cy="762000"/>
          </a:xfrm>
        </p:spPr>
        <p:txBody>
          <a:bodyPr/>
          <a:lstStyle/>
          <a:p>
            <a:pPr>
              <a:defRPr/>
            </a:pPr>
            <a:r>
              <a:rPr lang="en-US" altLang="zh-TW" dirty="0"/>
              <a:t>6. </a:t>
            </a:r>
            <a:r>
              <a:rPr lang="zh-TW" altLang="en-US" dirty="0"/>
              <a:t>常見問題</a:t>
            </a:r>
            <a:r>
              <a:rPr lang="en-US" altLang="zh-TW" dirty="0"/>
              <a:t>(</a:t>
            </a:r>
            <a:r>
              <a:rPr lang="zh-TW" altLang="en-US" dirty="0"/>
              <a:t>二</a:t>
            </a:r>
            <a:r>
              <a:rPr lang="en-US" altLang="zh-TW" dirty="0"/>
              <a:t>)</a:t>
            </a:r>
            <a:r>
              <a:rPr lang="zh-TW" altLang="en-US" dirty="0"/>
              <a:t> </a:t>
            </a:r>
            <a:r>
              <a:rPr lang="en-US" altLang="zh-TW" dirty="0"/>
              <a:t>- </a:t>
            </a:r>
            <a:r>
              <a:rPr lang="zh-TW" altLang="en-US" sz="2800" dirty="0"/>
              <a:t>更新學生資料</a:t>
            </a:r>
            <a:endParaRPr lang="zh-HK" altLang="en-US" sz="2800" dirty="0"/>
          </a:p>
        </p:txBody>
      </p:sp>
      <p:sp>
        <p:nvSpPr>
          <p:cNvPr id="135172" name="內容版面配置區 2"/>
          <p:cNvSpPr>
            <a:spLocks noGrp="1"/>
          </p:cNvSpPr>
          <p:nvPr>
            <p:ph idx="1"/>
          </p:nvPr>
        </p:nvSpPr>
        <p:spPr>
          <a:xfrm>
            <a:off x="755577" y="1341438"/>
            <a:ext cx="7931224" cy="4740275"/>
          </a:xfrm>
        </p:spPr>
        <p:txBody>
          <a:bodyPr/>
          <a:lstStyle/>
          <a:p>
            <a:pPr marL="457200" indent="-457200">
              <a:buClr>
                <a:srgbClr val="00B0F0"/>
              </a:buClr>
              <a:buFont typeface="Wingdings" panose="05000000000000000000" pitchFamily="2" charset="2"/>
              <a:buAutoNum type="circleNumWdWhitePlain"/>
            </a:pPr>
            <a:r>
              <a:rPr lang="zh-TW" altLang="en-US" u="sng" dirty="0">
                <a:solidFill>
                  <a:schemeClr val="tx2"/>
                </a:solidFill>
              </a:rPr>
              <a:t>學生資料</a:t>
            </a:r>
            <a:r>
              <a:rPr lang="en-US" altLang="zh-TW" u="sng" dirty="0">
                <a:solidFill>
                  <a:schemeClr val="tx2"/>
                </a:solidFill>
              </a:rPr>
              <a:t>&gt;</a:t>
            </a:r>
            <a:r>
              <a:rPr lang="zh-TW" altLang="en-US" u="sng" dirty="0">
                <a:solidFill>
                  <a:schemeClr val="tx2"/>
                </a:solidFill>
              </a:rPr>
              <a:t>學生概況</a:t>
            </a:r>
            <a:r>
              <a:rPr lang="en-US" altLang="zh-TW" dirty="0"/>
              <a:t>:</a:t>
            </a:r>
            <a:r>
              <a:rPr lang="zh-TW" altLang="en-US" dirty="0"/>
              <a:t> 例如更新學生姓名</a:t>
            </a:r>
            <a:endParaRPr lang="zh-HK" altLang="en-US" dirty="0"/>
          </a:p>
        </p:txBody>
      </p:sp>
      <p:sp>
        <p:nvSpPr>
          <p:cNvPr id="135174" name="Rectangle 16"/>
          <p:cNvSpPr>
            <a:spLocks noChangeArrowheads="1"/>
          </p:cNvSpPr>
          <p:nvPr/>
        </p:nvSpPr>
        <p:spPr bwMode="auto">
          <a:xfrm>
            <a:off x="385763" y="1384300"/>
            <a:ext cx="87487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buClr>
                <a:srgbClr val="C0504D"/>
              </a:buClr>
            </a:pPr>
            <a:endParaRPr kumimoji="0" lang="zh-TW" altLang="en-US">
              <a:solidFill>
                <a:srgbClr val="1F497D"/>
              </a:solidFill>
              <a:latin typeface="標楷體" panose="03000509000000000000" pitchFamily="65" charset="-120"/>
            </a:endParaRPr>
          </a:p>
        </p:txBody>
      </p:sp>
      <p:sp>
        <p:nvSpPr>
          <p:cNvPr id="3" name="矩形 6"/>
          <p:cNvSpPr>
            <a:spLocks noChangeArrowheads="1"/>
          </p:cNvSpPr>
          <p:nvPr/>
        </p:nvSpPr>
        <p:spPr bwMode="gray">
          <a:xfrm>
            <a:off x="809496" y="5540376"/>
            <a:ext cx="6840538" cy="12446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spAutoFit/>
          </a:bodyPr>
          <a:lstStyle>
            <a:lvl1pPr eaLnBrk="0" hangingPunct="0">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eaLnBrk="0" hangingPunct="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eaLnBrk="0" hangingPunct="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eaLnBrk="0" hangingPunct="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eaLnBrk="1" hangingPunct="1">
              <a:spcBef>
                <a:spcPct val="50000"/>
              </a:spcBef>
              <a:buClrTx/>
              <a:buSzTx/>
              <a:buFontTx/>
              <a:buNone/>
              <a:defRPr/>
            </a:pPr>
            <a:r>
              <a:rPr lang="zh-TW" altLang="en-US" dirty="0">
                <a:solidFill>
                  <a:srgbClr val="FF0000"/>
                </a:solidFill>
              </a:rPr>
              <a:t>注意</a:t>
            </a:r>
            <a:r>
              <a:rPr lang="zh-TW" altLang="en-US" dirty="0">
                <a:solidFill>
                  <a:srgbClr val="0033CC"/>
                </a:solidFill>
              </a:rPr>
              <a:t>：如用戶的身份為應用學習管理員，並沒有編修</a:t>
            </a:r>
            <a:r>
              <a:rPr lang="zh-TW" altLang="en-US" dirty="0">
                <a:solidFill>
                  <a:srgbClr val="FF0000"/>
                </a:solidFill>
              </a:rPr>
              <a:t>學生資料模組</a:t>
            </a:r>
            <a:r>
              <a:rPr lang="zh-TW" altLang="en-US" dirty="0">
                <a:solidFill>
                  <a:srgbClr val="0033CC"/>
                </a:solidFill>
              </a:rPr>
              <a:t>資料的權限，有關工作需由貴校的</a:t>
            </a:r>
            <a:r>
              <a:rPr lang="zh-TW" altLang="en-US" dirty="0">
                <a:solidFill>
                  <a:srgbClr val="FF0000"/>
                </a:solidFill>
              </a:rPr>
              <a:t>系統管理員</a:t>
            </a:r>
            <a:r>
              <a:rPr lang="zh-TW" altLang="en-US" dirty="0">
                <a:solidFill>
                  <a:srgbClr val="0033CC"/>
                </a:solidFill>
              </a:rPr>
              <a:t>或有關人士辦理</a:t>
            </a:r>
          </a:p>
        </p:txBody>
      </p:sp>
      <p:sp>
        <p:nvSpPr>
          <p:cNvPr id="135177" name="Rectangle 17"/>
          <p:cNvSpPr>
            <a:spLocks noChangeArrowheads="1"/>
          </p:cNvSpPr>
          <p:nvPr/>
        </p:nvSpPr>
        <p:spPr bwMode="gray">
          <a:xfrm>
            <a:off x="2555776" y="2326781"/>
            <a:ext cx="3672408" cy="32385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104</a:t>
            </a:fld>
            <a:endParaRPr lang="en-US" altLang="zh-TW"/>
          </a:p>
        </p:txBody>
      </p:sp>
    </p:spTree>
    <p:extLst>
      <p:ext uri="{BB962C8B-B14F-4D97-AF65-F5344CB8AC3E}">
        <p14:creationId xmlns:p14="http://schemas.microsoft.com/office/powerpoint/2010/main" val="1227899861"/>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55" y="2362056"/>
            <a:ext cx="8435406" cy="3854108"/>
          </a:xfrm>
          <a:prstGeom prst="rect">
            <a:avLst/>
          </a:prstGeom>
        </p:spPr>
      </p:pic>
      <p:sp>
        <p:nvSpPr>
          <p:cNvPr id="2" name="標題 1"/>
          <p:cNvSpPr>
            <a:spLocks noGrp="1"/>
          </p:cNvSpPr>
          <p:nvPr>
            <p:ph type="title"/>
          </p:nvPr>
        </p:nvSpPr>
        <p:spPr>
          <a:xfrm>
            <a:off x="1547664" y="248469"/>
            <a:ext cx="7162800" cy="762000"/>
          </a:xfrm>
        </p:spPr>
        <p:txBody>
          <a:bodyPr/>
          <a:lstStyle/>
          <a:p>
            <a:pPr>
              <a:defRPr/>
            </a:pPr>
            <a:r>
              <a:rPr lang="en-US" altLang="zh-TW" dirty="0"/>
              <a:t>6. </a:t>
            </a:r>
            <a:r>
              <a:rPr lang="zh-TW" altLang="en-US" dirty="0"/>
              <a:t>常見問題</a:t>
            </a:r>
            <a:r>
              <a:rPr lang="en-US" altLang="zh-TW" dirty="0"/>
              <a:t>(</a:t>
            </a:r>
            <a:r>
              <a:rPr lang="zh-TW" altLang="en-US" dirty="0"/>
              <a:t>二</a:t>
            </a:r>
            <a:r>
              <a:rPr lang="en-US" altLang="zh-TW" dirty="0"/>
              <a:t>)</a:t>
            </a:r>
            <a:r>
              <a:rPr lang="zh-TW" altLang="en-US" dirty="0"/>
              <a:t> </a:t>
            </a:r>
            <a:r>
              <a:rPr lang="en-US" altLang="zh-TW" dirty="0"/>
              <a:t>- </a:t>
            </a:r>
            <a:r>
              <a:rPr lang="zh-TW" altLang="en-US" sz="2800" dirty="0"/>
              <a:t>更新學生資料</a:t>
            </a:r>
            <a:endParaRPr lang="zh-HK" altLang="en-US" sz="2800" dirty="0"/>
          </a:p>
        </p:txBody>
      </p:sp>
      <p:sp>
        <p:nvSpPr>
          <p:cNvPr id="137219" name="內容版面配置區 2"/>
          <p:cNvSpPr>
            <a:spLocks noGrp="1"/>
          </p:cNvSpPr>
          <p:nvPr>
            <p:ph idx="1"/>
          </p:nvPr>
        </p:nvSpPr>
        <p:spPr>
          <a:xfrm>
            <a:off x="355091" y="1459396"/>
            <a:ext cx="8470900" cy="1008062"/>
          </a:xfrm>
        </p:spPr>
        <p:txBody>
          <a:bodyPr/>
          <a:lstStyle/>
          <a:p>
            <a:pPr marL="457200" indent="-457200" eaLnBrk="1" hangingPunct="1">
              <a:spcBef>
                <a:spcPct val="0"/>
              </a:spcBef>
              <a:buClr>
                <a:srgbClr val="00B0F0"/>
              </a:buClr>
              <a:buFont typeface="Wingdings" panose="05000000000000000000" pitchFamily="2" charset="2"/>
              <a:buAutoNum type="circleNumWdWhitePlain" startAt="2"/>
            </a:pPr>
            <a:r>
              <a:rPr lang="zh-TW" altLang="en-US" sz="2200" u="sng" dirty="0">
                <a:solidFill>
                  <a:schemeClr val="tx2"/>
                </a:solidFill>
              </a:rPr>
              <a:t>學生資料</a:t>
            </a:r>
            <a:r>
              <a:rPr lang="en-US" altLang="zh-TW" sz="2200" u="sng" dirty="0">
                <a:solidFill>
                  <a:schemeClr val="tx2"/>
                </a:solidFill>
              </a:rPr>
              <a:t>&gt;</a:t>
            </a:r>
            <a:r>
              <a:rPr lang="zh-TW" altLang="en-US" sz="2200" u="sng" dirty="0">
                <a:solidFill>
                  <a:schemeClr val="tx2"/>
                </a:solidFill>
              </a:rPr>
              <a:t>資料互換</a:t>
            </a:r>
            <a:r>
              <a:rPr lang="en-US" altLang="zh-TW" sz="2000" dirty="0"/>
              <a:t>:</a:t>
            </a:r>
            <a:r>
              <a:rPr lang="zh-TW" altLang="en-US" sz="2000" dirty="0"/>
              <a:t> </a:t>
            </a:r>
            <a:r>
              <a:rPr lang="zh-TW" altLang="en-US" sz="2200" dirty="0"/>
              <a:t>預備和確定「</a:t>
            </a:r>
            <a:r>
              <a:rPr lang="zh-TW" altLang="en-US" sz="2200" dirty="0">
                <a:solidFill>
                  <a:schemeClr val="tx2"/>
                </a:solidFill>
                <a:latin typeface="標楷體" panose="03000509000000000000" pitchFamily="65" charset="-120"/>
              </a:rPr>
              <a:t>表格</a:t>
            </a:r>
            <a:r>
              <a:rPr lang="en-US" altLang="zh-TW" sz="2200" dirty="0">
                <a:solidFill>
                  <a:schemeClr val="tx2"/>
                </a:solidFill>
                <a:cs typeface="Times New Roman" panose="02020603050405020304" pitchFamily="18" charset="0"/>
              </a:rPr>
              <a:t>D</a:t>
            </a:r>
            <a:r>
              <a:rPr lang="zh-TW" altLang="en-US" sz="2200" dirty="0"/>
              <a:t>」或「</a:t>
            </a:r>
            <a:r>
              <a:rPr lang="zh-TW" altLang="en-US" sz="2200" dirty="0">
                <a:solidFill>
                  <a:schemeClr val="tx2"/>
                </a:solidFill>
                <a:latin typeface="標楷體" panose="03000509000000000000" pitchFamily="65" charset="-120"/>
              </a:rPr>
              <a:t>表格</a:t>
            </a:r>
            <a:r>
              <a:rPr lang="en-US" altLang="zh-TW" sz="2200" dirty="0">
                <a:solidFill>
                  <a:schemeClr val="tx2"/>
                </a:solidFill>
                <a:cs typeface="Times New Roman" panose="02020603050405020304" pitchFamily="18" charset="0"/>
              </a:rPr>
              <a:t>Ds</a:t>
            </a:r>
            <a:r>
              <a:rPr lang="zh-TW" altLang="en-US" sz="2200" dirty="0"/>
              <a:t>」</a:t>
            </a:r>
            <a:endParaRPr lang="en-US" altLang="zh-TW" sz="2200" dirty="0"/>
          </a:p>
          <a:p>
            <a:pPr marL="457200" indent="-457200" eaLnBrk="1" hangingPunct="1">
              <a:spcBef>
                <a:spcPct val="0"/>
              </a:spcBef>
              <a:buClr>
                <a:srgbClr val="00B0F0"/>
              </a:buClr>
              <a:buFont typeface="Wingdings" panose="05000000000000000000" pitchFamily="2" charset="2"/>
              <a:buAutoNum type="circleNumWdWhitePlain" startAt="2"/>
            </a:pPr>
            <a:r>
              <a:rPr lang="zh-TW" altLang="en-US" sz="2200" u="sng" dirty="0">
                <a:solidFill>
                  <a:schemeClr val="tx2"/>
                </a:solidFill>
              </a:rPr>
              <a:t>聯遞系統</a:t>
            </a:r>
            <a:r>
              <a:rPr lang="en-US" altLang="zh-TW" sz="2200" u="sng" dirty="0">
                <a:solidFill>
                  <a:schemeClr val="tx2"/>
                </a:solidFill>
              </a:rPr>
              <a:t>&gt;</a:t>
            </a:r>
            <a:r>
              <a:rPr lang="zh-TW" altLang="en-US" sz="2200" u="sng" dirty="0">
                <a:solidFill>
                  <a:schemeClr val="tx2"/>
                </a:solidFill>
              </a:rPr>
              <a:t>寄發訊息</a:t>
            </a:r>
            <a:r>
              <a:rPr lang="en-US" altLang="zh-TW" sz="2000" dirty="0"/>
              <a:t>:</a:t>
            </a:r>
            <a:r>
              <a:rPr lang="zh-TW" altLang="en-US" sz="2000" dirty="0"/>
              <a:t> </a:t>
            </a:r>
            <a:r>
              <a:rPr lang="zh-TW" altLang="en-US" sz="2200" dirty="0"/>
              <a:t>發送「</a:t>
            </a:r>
            <a:r>
              <a:rPr lang="zh-TW" altLang="en-US" sz="2200" dirty="0">
                <a:solidFill>
                  <a:schemeClr val="tx2"/>
                </a:solidFill>
                <a:latin typeface="標楷體" panose="03000509000000000000" pitchFamily="65" charset="-120"/>
              </a:rPr>
              <a:t>表格</a:t>
            </a:r>
            <a:r>
              <a:rPr lang="en-US" altLang="zh-TW" sz="2200" dirty="0">
                <a:solidFill>
                  <a:schemeClr val="tx2"/>
                </a:solidFill>
                <a:cs typeface="Times New Roman" panose="02020603050405020304" pitchFamily="18" charset="0"/>
              </a:rPr>
              <a:t>D</a:t>
            </a:r>
            <a:r>
              <a:rPr lang="zh-TW" altLang="en-US" sz="2200" dirty="0"/>
              <a:t>」或「</a:t>
            </a:r>
            <a:r>
              <a:rPr lang="zh-TW" altLang="en-US" sz="2200" dirty="0">
                <a:solidFill>
                  <a:schemeClr val="tx2"/>
                </a:solidFill>
                <a:latin typeface="標楷體" panose="03000509000000000000" pitchFamily="65" charset="-120"/>
              </a:rPr>
              <a:t>表格</a:t>
            </a:r>
            <a:r>
              <a:rPr lang="en-US" altLang="zh-TW" sz="2200" dirty="0">
                <a:solidFill>
                  <a:schemeClr val="tx2"/>
                </a:solidFill>
                <a:cs typeface="Times New Roman" panose="02020603050405020304" pitchFamily="18" charset="0"/>
              </a:rPr>
              <a:t>Ds</a:t>
            </a:r>
            <a:r>
              <a:rPr lang="zh-TW" altLang="en-US" sz="2200" dirty="0"/>
              <a:t>」</a:t>
            </a:r>
            <a:endParaRPr lang="en-US" altLang="zh-TW" sz="2200" dirty="0"/>
          </a:p>
          <a:p>
            <a:endParaRPr lang="zh-HK" altLang="en-US" sz="2000" dirty="0"/>
          </a:p>
        </p:txBody>
      </p:sp>
      <p:sp>
        <p:nvSpPr>
          <p:cNvPr id="137222" name="Rectangle 17"/>
          <p:cNvSpPr>
            <a:spLocks noChangeArrowheads="1"/>
          </p:cNvSpPr>
          <p:nvPr/>
        </p:nvSpPr>
        <p:spPr bwMode="gray">
          <a:xfrm>
            <a:off x="2195736" y="4918330"/>
            <a:ext cx="6491064" cy="827088"/>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3" name="矩形 7"/>
          <p:cNvSpPr>
            <a:spLocks noChangeArrowheads="1"/>
          </p:cNvSpPr>
          <p:nvPr/>
        </p:nvSpPr>
        <p:spPr bwMode="gray">
          <a:xfrm>
            <a:off x="355091" y="6371747"/>
            <a:ext cx="7596188" cy="4619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a:spcBef>
                <a:spcPct val="50000"/>
              </a:spcBef>
              <a:defRPr/>
            </a:pPr>
            <a:r>
              <a:rPr lang="zh-TW" altLang="en-US" sz="2400" dirty="0">
                <a:solidFill>
                  <a:srgbClr val="FF0000"/>
                </a:solidFill>
                <a:latin typeface="標楷體" pitchFamily="65" charset="-120"/>
                <a:ea typeface="標楷體" pitchFamily="65" charset="-120"/>
              </a:rPr>
              <a:t>備註</a:t>
            </a:r>
            <a:r>
              <a:rPr lang="zh-TW" altLang="en-US" sz="2400" dirty="0">
                <a:solidFill>
                  <a:srgbClr val="0033CC"/>
                </a:solidFill>
                <a:latin typeface="標楷體" pitchFamily="65" charset="-120"/>
                <a:ea typeface="標楷體" pitchFamily="65" charset="-120"/>
              </a:rPr>
              <a:t>：已更新的學生個人資料將被傳送至教育局</a:t>
            </a:r>
          </a:p>
        </p:txBody>
      </p:sp>
      <p:sp>
        <p:nvSpPr>
          <p:cNvPr id="8" name="Rectangle 17"/>
          <p:cNvSpPr>
            <a:spLocks noChangeArrowheads="1"/>
          </p:cNvSpPr>
          <p:nvPr/>
        </p:nvSpPr>
        <p:spPr bwMode="gray">
          <a:xfrm>
            <a:off x="899592" y="1523935"/>
            <a:ext cx="1126951" cy="361950"/>
          </a:xfrm>
          <a:prstGeom prst="rect">
            <a:avLst/>
          </a:prstGeom>
          <a:noFill/>
          <a:ln w="5715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105</a:t>
            </a:fld>
            <a:endParaRPr lang="en-US" altLang="zh-TW"/>
          </a:p>
        </p:txBody>
      </p:sp>
    </p:spTree>
    <p:extLst>
      <p:ext uri="{BB962C8B-B14F-4D97-AF65-F5344CB8AC3E}">
        <p14:creationId xmlns:p14="http://schemas.microsoft.com/office/powerpoint/2010/main" val="31772780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87439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標題 2"/>
          <p:cNvSpPr>
            <a:spLocks noGrp="1"/>
          </p:cNvSpPr>
          <p:nvPr>
            <p:ph type="title"/>
          </p:nvPr>
        </p:nvSpPr>
        <p:spPr>
          <a:xfrm>
            <a:off x="1555858" y="255588"/>
            <a:ext cx="7162800" cy="762000"/>
          </a:xfrm>
        </p:spPr>
        <p:txBody>
          <a:bodyPr/>
          <a:lstStyle/>
          <a:p>
            <a:pPr>
              <a:defRPr/>
            </a:pPr>
            <a:r>
              <a:rPr lang="en-US" altLang="zh-TW" dirty="0"/>
              <a:t>6. </a:t>
            </a:r>
            <a:r>
              <a:rPr lang="zh-TW" altLang="en-US" dirty="0"/>
              <a:t>常見問題</a:t>
            </a:r>
            <a:r>
              <a:rPr lang="en-US" altLang="zh-TW" dirty="0"/>
              <a:t>(</a:t>
            </a:r>
            <a:r>
              <a:rPr lang="zh-TW" altLang="en-US" dirty="0"/>
              <a:t>二</a:t>
            </a:r>
            <a:r>
              <a:rPr lang="en-US" altLang="zh-TW" dirty="0"/>
              <a:t>)</a:t>
            </a:r>
            <a:r>
              <a:rPr lang="zh-TW" altLang="en-US" dirty="0"/>
              <a:t> </a:t>
            </a:r>
            <a:r>
              <a:rPr lang="en-US" altLang="zh-TW" dirty="0"/>
              <a:t>- </a:t>
            </a:r>
            <a:r>
              <a:rPr lang="zh-TW" altLang="en-US" dirty="0"/>
              <a:t>更新學生資料</a:t>
            </a:r>
            <a:endParaRPr lang="zh-HK" altLang="en-US" dirty="0"/>
          </a:p>
        </p:txBody>
      </p:sp>
      <p:sp>
        <p:nvSpPr>
          <p:cNvPr id="131076" name="內容版面配置區 1"/>
          <p:cNvSpPr>
            <a:spLocks noGrp="1"/>
          </p:cNvSpPr>
          <p:nvPr>
            <p:ph idx="1"/>
          </p:nvPr>
        </p:nvSpPr>
        <p:spPr/>
        <p:txBody>
          <a:bodyPr/>
          <a:lstStyle/>
          <a:p>
            <a:pPr marL="457200" indent="-457200">
              <a:buFont typeface="Wingdings" panose="05000000000000000000" pitchFamily="2" charset="2"/>
              <a:buAutoNum type="circleNumWdWhitePlain"/>
            </a:pPr>
            <a:r>
              <a:rPr lang="zh-TW" altLang="en-US" u="sng" dirty="0">
                <a:solidFill>
                  <a:schemeClr val="tx2"/>
                </a:solidFill>
              </a:rPr>
              <a:t>學生資料</a:t>
            </a:r>
            <a:r>
              <a:rPr lang="en-US" altLang="zh-TW" u="sng" dirty="0">
                <a:solidFill>
                  <a:schemeClr val="tx2"/>
                </a:solidFill>
              </a:rPr>
              <a:t>&gt;</a:t>
            </a:r>
            <a:r>
              <a:rPr lang="zh-TW" altLang="en-US" u="sng" dirty="0">
                <a:solidFill>
                  <a:schemeClr val="tx2"/>
                </a:solidFill>
              </a:rPr>
              <a:t>學生概況</a:t>
            </a:r>
            <a:r>
              <a:rPr lang="en-US" altLang="zh-TW" u="sng" dirty="0">
                <a:solidFill>
                  <a:schemeClr val="tx2"/>
                </a:solidFill>
              </a:rPr>
              <a:t>&gt;</a:t>
            </a:r>
            <a:r>
              <a:rPr lang="zh-TW" altLang="en-US" u="sng" dirty="0">
                <a:solidFill>
                  <a:schemeClr val="tx2"/>
                </a:solidFill>
              </a:rPr>
              <a:t>地址</a:t>
            </a:r>
            <a:r>
              <a:rPr lang="en-US" altLang="zh-TW" dirty="0">
                <a:latin typeface="標楷體" panose="03000509000000000000" pitchFamily="65" charset="-120"/>
              </a:rPr>
              <a:t>:</a:t>
            </a:r>
            <a:r>
              <a:rPr lang="zh-TW" altLang="en-US" dirty="0">
                <a:latin typeface="標楷體" panose="03000509000000000000" pitchFamily="65" charset="-120"/>
              </a:rPr>
              <a:t> </a:t>
            </a:r>
            <a:r>
              <a:rPr lang="zh-TW" altLang="en-US" dirty="0"/>
              <a:t>更新學生電話號碼</a:t>
            </a:r>
          </a:p>
          <a:p>
            <a:endParaRPr lang="zh-HK" altLang="en-US" dirty="0"/>
          </a:p>
        </p:txBody>
      </p:sp>
      <p:sp>
        <p:nvSpPr>
          <p:cNvPr id="131078" name="Rectangle 9"/>
          <p:cNvSpPr>
            <a:spLocks noChangeArrowheads="1"/>
          </p:cNvSpPr>
          <p:nvPr/>
        </p:nvSpPr>
        <p:spPr bwMode="auto">
          <a:xfrm>
            <a:off x="449263" y="1304925"/>
            <a:ext cx="81184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buClr>
                <a:srgbClr val="C0504D"/>
              </a:buClr>
            </a:pPr>
            <a:endParaRPr kumimoji="0" lang="zh-TW" altLang="en-US" sz="2800">
              <a:solidFill>
                <a:srgbClr val="1F497D"/>
              </a:solidFill>
              <a:latin typeface="標楷體" panose="03000509000000000000" pitchFamily="65" charset="-120"/>
            </a:endParaRPr>
          </a:p>
        </p:txBody>
      </p:sp>
      <p:sp>
        <p:nvSpPr>
          <p:cNvPr id="131079" name="Rectangle 12"/>
          <p:cNvSpPr>
            <a:spLocks noChangeArrowheads="1"/>
          </p:cNvSpPr>
          <p:nvPr/>
        </p:nvSpPr>
        <p:spPr bwMode="gray">
          <a:xfrm>
            <a:off x="1871663" y="2600325"/>
            <a:ext cx="3455987" cy="504825"/>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2" name="矩形 6"/>
          <p:cNvSpPr>
            <a:spLocks noChangeArrowheads="1"/>
          </p:cNvSpPr>
          <p:nvPr/>
        </p:nvSpPr>
        <p:spPr bwMode="gray">
          <a:xfrm>
            <a:off x="430213" y="5487988"/>
            <a:ext cx="6840537" cy="12001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a:spcBef>
                <a:spcPct val="50000"/>
              </a:spcBef>
              <a:defRPr/>
            </a:pPr>
            <a:r>
              <a:rPr lang="zh-TW" altLang="en-US" sz="2400" dirty="0">
                <a:solidFill>
                  <a:srgbClr val="FF0000"/>
                </a:solidFill>
                <a:latin typeface="標楷體" pitchFamily="65" charset="-120"/>
                <a:ea typeface="標楷體" pitchFamily="65" charset="-120"/>
              </a:rPr>
              <a:t>注意</a:t>
            </a:r>
            <a:r>
              <a:rPr lang="zh-TW" altLang="en-US" sz="2400" dirty="0">
                <a:solidFill>
                  <a:srgbClr val="0033CC"/>
                </a:solidFill>
                <a:latin typeface="標楷體" pitchFamily="65" charset="-120"/>
                <a:ea typeface="標楷體" pitchFamily="65" charset="-120"/>
              </a:rPr>
              <a:t>：如用戶的身份為應用學習管理員，並沒有編修</a:t>
            </a:r>
            <a:r>
              <a:rPr lang="zh-TW" altLang="en-US" sz="2400" dirty="0">
                <a:solidFill>
                  <a:srgbClr val="FF0000"/>
                </a:solidFill>
                <a:latin typeface="標楷體" pitchFamily="65" charset="-120"/>
                <a:ea typeface="標楷體" pitchFamily="65" charset="-120"/>
              </a:rPr>
              <a:t>學生資料模組</a:t>
            </a:r>
            <a:r>
              <a:rPr lang="zh-TW" altLang="en-US" sz="2400" dirty="0">
                <a:solidFill>
                  <a:srgbClr val="0033CC"/>
                </a:solidFill>
                <a:latin typeface="標楷體" pitchFamily="65" charset="-120"/>
                <a:ea typeface="標楷體" pitchFamily="65" charset="-120"/>
              </a:rPr>
              <a:t>資料的權限，有關工作需由貴校的</a:t>
            </a:r>
            <a:r>
              <a:rPr lang="zh-TW" altLang="en-US" sz="2400" dirty="0">
                <a:solidFill>
                  <a:srgbClr val="FF0000"/>
                </a:solidFill>
                <a:latin typeface="標楷體" pitchFamily="65" charset="-120"/>
                <a:ea typeface="標楷體" pitchFamily="65" charset="-120"/>
              </a:rPr>
              <a:t>系統管理員</a:t>
            </a:r>
            <a:r>
              <a:rPr lang="zh-TW" altLang="en-US" sz="2400" dirty="0">
                <a:solidFill>
                  <a:srgbClr val="0033CC"/>
                </a:solidFill>
                <a:latin typeface="標楷體" pitchFamily="65" charset="-120"/>
                <a:ea typeface="標楷體" pitchFamily="65" charset="-120"/>
              </a:rPr>
              <a:t>或有關人士辦理</a:t>
            </a: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106</a:t>
            </a:fld>
            <a:endParaRPr lang="en-US" altLang="zh-TW"/>
          </a:p>
        </p:txBody>
      </p:sp>
    </p:spTree>
    <p:extLst>
      <p:ext uri="{BB962C8B-B14F-4D97-AF65-F5344CB8AC3E}">
        <p14:creationId xmlns:p14="http://schemas.microsoft.com/office/powerpoint/2010/main" val="3374641191"/>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85913" y="268784"/>
            <a:ext cx="7162800" cy="762000"/>
          </a:xfrm>
        </p:spPr>
        <p:txBody>
          <a:bodyPr/>
          <a:lstStyle/>
          <a:p>
            <a:pPr>
              <a:defRPr/>
            </a:pPr>
            <a:r>
              <a:rPr lang="en-US" altLang="zh-TW" dirty="0"/>
              <a:t>6. </a:t>
            </a:r>
            <a:r>
              <a:rPr lang="zh-TW" altLang="en-US" dirty="0"/>
              <a:t>常見問題</a:t>
            </a:r>
            <a:r>
              <a:rPr lang="en-US" altLang="zh-TW" dirty="0"/>
              <a:t>(</a:t>
            </a:r>
            <a:r>
              <a:rPr lang="zh-TW" altLang="en-US" dirty="0"/>
              <a:t>二</a:t>
            </a:r>
            <a:r>
              <a:rPr lang="en-US" altLang="zh-TW" dirty="0"/>
              <a:t>)</a:t>
            </a:r>
            <a:r>
              <a:rPr lang="zh-TW" altLang="en-US" dirty="0"/>
              <a:t> </a:t>
            </a:r>
            <a:r>
              <a:rPr lang="en-US" altLang="zh-TW" dirty="0"/>
              <a:t>- </a:t>
            </a:r>
            <a:r>
              <a:rPr lang="zh-TW" altLang="en-US" dirty="0"/>
              <a:t>更新學生資料</a:t>
            </a:r>
            <a:endParaRPr lang="zh-HK" altLang="en-US" dirty="0"/>
          </a:p>
        </p:txBody>
      </p:sp>
      <p:sp>
        <p:nvSpPr>
          <p:cNvPr id="133124" name="內容版面配置區 2"/>
          <p:cNvSpPr>
            <a:spLocks noGrp="1"/>
          </p:cNvSpPr>
          <p:nvPr>
            <p:ph idx="1"/>
          </p:nvPr>
        </p:nvSpPr>
        <p:spPr/>
        <p:txBody>
          <a:bodyPr/>
          <a:lstStyle/>
          <a:p>
            <a:pPr marL="457200" indent="-457200">
              <a:buFont typeface="Wingdings" panose="05000000000000000000" pitchFamily="2" charset="2"/>
              <a:buAutoNum type="circleNumWdWhitePlain" startAt="2"/>
            </a:pPr>
            <a:r>
              <a:rPr lang="zh-TW" altLang="en-US" sz="2000" u="sng" dirty="0">
                <a:solidFill>
                  <a:schemeClr val="tx2"/>
                </a:solidFill>
              </a:rPr>
              <a:t>應用學習</a:t>
            </a:r>
            <a:r>
              <a:rPr lang="en-US" altLang="zh-TW" sz="2000" u="sng" dirty="0">
                <a:solidFill>
                  <a:schemeClr val="tx2"/>
                </a:solidFill>
              </a:rPr>
              <a:t>&gt;</a:t>
            </a:r>
            <a:r>
              <a:rPr lang="zh-TW" altLang="en-US" sz="2000" u="sng" dirty="0">
                <a:solidFill>
                  <a:schemeClr val="tx2"/>
                </a:solidFill>
              </a:rPr>
              <a:t>資料互換</a:t>
            </a:r>
            <a:r>
              <a:rPr lang="en-US" altLang="zh-TW" sz="2000" dirty="0"/>
              <a:t>:</a:t>
            </a:r>
            <a:r>
              <a:rPr lang="zh-TW" altLang="en-US" sz="2000" dirty="0"/>
              <a:t> 預備和確定「</a:t>
            </a:r>
            <a:r>
              <a:rPr lang="zh-TW" altLang="en-US" sz="2000" dirty="0">
                <a:solidFill>
                  <a:schemeClr val="tx2"/>
                </a:solidFill>
                <a:latin typeface="標楷體" panose="03000509000000000000" pitchFamily="65" charset="-120"/>
              </a:rPr>
              <a:t>學生電話號碼更新</a:t>
            </a:r>
            <a:r>
              <a:rPr lang="zh-TW" altLang="en-US" sz="2000" dirty="0"/>
              <a:t>」</a:t>
            </a:r>
            <a:endParaRPr lang="en-US" altLang="zh-TW" sz="2000" dirty="0"/>
          </a:p>
          <a:p>
            <a:pPr marL="457200" indent="-457200">
              <a:buFont typeface="Wingdings" panose="05000000000000000000" pitchFamily="2" charset="2"/>
              <a:buAutoNum type="circleNumWdWhitePlain" startAt="2"/>
            </a:pPr>
            <a:r>
              <a:rPr lang="zh-TW" altLang="en-US" sz="2000" u="sng" dirty="0">
                <a:solidFill>
                  <a:schemeClr val="tx2"/>
                </a:solidFill>
              </a:rPr>
              <a:t>聯遞系統</a:t>
            </a:r>
            <a:r>
              <a:rPr lang="en-US" altLang="zh-TW" sz="2000" u="sng" dirty="0">
                <a:solidFill>
                  <a:schemeClr val="tx2"/>
                </a:solidFill>
              </a:rPr>
              <a:t>&gt;</a:t>
            </a:r>
            <a:r>
              <a:rPr lang="zh-TW" altLang="en-US" sz="2000" u="sng" dirty="0">
                <a:solidFill>
                  <a:schemeClr val="tx2"/>
                </a:solidFill>
              </a:rPr>
              <a:t>寄發訊息</a:t>
            </a:r>
            <a:r>
              <a:rPr lang="en-US" altLang="zh-TW" sz="2000" dirty="0"/>
              <a:t>:</a:t>
            </a:r>
            <a:r>
              <a:rPr lang="zh-TW" altLang="en-US" sz="2000" dirty="0">
                <a:solidFill>
                  <a:schemeClr val="tx2"/>
                </a:solidFill>
              </a:rPr>
              <a:t> </a:t>
            </a:r>
            <a:r>
              <a:rPr lang="zh-TW" altLang="en-US" sz="2000" dirty="0"/>
              <a:t>發送「</a:t>
            </a:r>
            <a:r>
              <a:rPr lang="zh-TW" altLang="en-US" sz="2000" dirty="0">
                <a:solidFill>
                  <a:schemeClr val="tx2"/>
                </a:solidFill>
                <a:latin typeface="標楷體" panose="03000509000000000000" pitchFamily="65" charset="-120"/>
              </a:rPr>
              <a:t>學生電話號碼更新</a:t>
            </a:r>
            <a:r>
              <a:rPr lang="zh-TW" altLang="en-US" sz="2000" dirty="0"/>
              <a:t>」</a:t>
            </a:r>
            <a:endParaRPr lang="en-US" altLang="zh-TW" sz="2000" dirty="0"/>
          </a:p>
          <a:p>
            <a:endParaRPr lang="en-US" altLang="zh-TW" sz="2000" dirty="0">
              <a:solidFill>
                <a:schemeClr val="tx2"/>
              </a:solidFill>
              <a:latin typeface="標楷體" panose="03000509000000000000" pitchFamily="65" charset="-120"/>
            </a:endParaRPr>
          </a:p>
          <a:p>
            <a:endParaRPr lang="zh-HK" altLang="en-US" sz="2000" dirty="0"/>
          </a:p>
        </p:txBody>
      </p:sp>
      <p:sp>
        <p:nvSpPr>
          <p:cNvPr id="133126" name="Rectangle 16"/>
          <p:cNvSpPr>
            <a:spLocks noChangeArrowheads="1"/>
          </p:cNvSpPr>
          <p:nvPr/>
        </p:nvSpPr>
        <p:spPr bwMode="auto">
          <a:xfrm>
            <a:off x="611188" y="1516063"/>
            <a:ext cx="81375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buClr>
                <a:srgbClr val="C0504D"/>
              </a:buClr>
            </a:pPr>
            <a:endParaRPr kumimoji="0" lang="zh-TW" altLang="en-US">
              <a:solidFill>
                <a:srgbClr val="1F497D"/>
              </a:solidFill>
              <a:latin typeface="標楷體" panose="03000509000000000000" pitchFamily="65" charset="-120"/>
            </a:endParaRPr>
          </a:p>
        </p:txBody>
      </p:sp>
      <p:sp>
        <p:nvSpPr>
          <p:cNvPr id="10" name="Rectangle 17"/>
          <p:cNvSpPr>
            <a:spLocks noChangeArrowheads="1"/>
          </p:cNvSpPr>
          <p:nvPr/>
        </p:nvSpPr>
        <p:spPr bwMode="gray">
          <a:xfrm>
            <a:off x="1979712" y="1341438"/>
            <a:ext cx="1126951" cy="361950"/>
          </a:xfrm>
          <a:prstGeom prst="rect">
            <a:avLst/>
          </a:prstGeom>
          <a:noFill/>
          <a:ln w="5715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3" name="圖片 2"/>
          <p:cNvPicPr>
            <a:picLocks noChangeAspect="1"/>
          </p:cNvPicPr>
          <p:nvPr/>
        </p:nvPicPr>
        <p:blipFill>
          <a:blip r:embed="rId3"/>
          <a:stretch>
            <a:fillRect/>
          </a:stretch>
        </p:blipFill>
        <p:spPr>
          <a:xfrm>
            <a:off x="982453" y="2186882"/>
            <a:ext cx="1714500" cy="4419600"/>
          </a:xfrm>
          <a:prstGeom prst="rect">
            <a:avLst/>
          </a:prstGeom>
        </p:spPr>
      </p:pic>
      <p:pic>
        <p:nvPicPr>
          <p:cNvPr id="4" name="圖片 3"/>
          <p:cNvPicPr>
            <a:picLocks noChangeAspect="1"/>
          </p:cNvPicPr>
          <p:nvPr/>
        </p:nvPicPr>
        <p:blipFill>
          <a:blip r:embed="rId4"/>
          <a:stretch>
            <a:fillRect/>
          </a:stretch>
        </p:blipFill>
        <p:spPr>
          <a:xfrm>
            <a:off x="2696953" y="2186882"/>
            <a:ext cx="5194644" cy="4614739"/>
          </a:xfrm>
          <a:prstGeom prst="rect">
            <a:avLst/>
          </a:prstGeom>
        </p:spPr>
      </p:pic>
      <p:sp>
        <p:nvSpPr>
          <p:cNvPr id="133127" name="Rectangle 17"/>
          <p:cNvSpPr>
            <a:spLocks noChangeArrowheads="1"/>
          </p:cNvSpPr>
          <p:nvPr/>
        </p:nvSpPr>
        <p:spPr bwMode="gray">
          <a:xfrm>
            <a:off x="2670081" y="6034434"/>
            <a:ext cx="5248389" cy="36195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107</a:t>
            </a:fld>
            <a:endParaRPr lang="en-US" altLang="zh-TW"/>
          </a:p>
        </p:txBody>
      </p:sp>
    </p:spTree>
    <p:extLst>
      <p:ext uri="{BB962C8B-B14F-4D97-AF65-F5344CB8AC3E}">
        <p14:creationId xmlns:p14="http://schemas.microsoft.com/office/powerpoint/2010/main" val="279907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19" y="2564904"/>
            <a:ext cx="8907118" cy="3077004"/>
          </a:xfrm>
          <a:prstGeom prst="rect">
            <a:avLst/>
          </a:prstGeom>
        </p:spPr>
      </p:pic>
      <p:sp>
        <p:nvSpPr>
          <p:cNvPr id="2" name="標題 1"/>
          <p:cNvSpPr>
            <a:spLocks noGrp="1"/>
          </p:cNvSpPr>
          <p:nvPr>
            <p:ph type="title"/>
          </p:nvPr>
        </p:nvSpPr>
        <p:spPr>
          <a:xfrm>
            <a:off x="1530504" y="274627"/>
            <a:ext cx="7162800" cy="762000"/>
          </a:xfrm>
        </p:spPr>
        <p:txBody>
          <a:bodyPr/>
          <a:lstStyle/>
          <a:p>
            <a:pPr>
              <a:defRPr/>
            </a:pPr>
            <a:r>
              <a:rPr lang="en-US" altLang="zh-TW" dirty="0"/>
              <a:t>6. </a:t>
            </a:r>
            <a:r>
              <a:rPr lang="zh-TW" altLang="en-US" dirty="0"/>
              <a:t>常見問題</a:t>
            </a:r>
            <a:r>
              <a:rPr lang="en-US" altLang="zh-TW" dirty="0"/>
              <a:t>(</a:t>
            </a:r>
            <a:r>
              <a:rPr lang="zh-TW" altLang="en-US" dirty="0"/>
              <a:t>二</a:t>
            </a:r>
            <a:r>
              <a:rPr lang="en-US" altLang="zh-TW" dirty="0"/>
              <a:t>) - </a:t>
            </a:r>
            <a:r>
              <a:rPr lang="zh-TW" altLang="en-US" dirty="0"/>
              <a:t>更新學生資料</a:t>
            </a:r>
            <a:endParaRPr lang="zh-HK" altLang="en-US" dirty="0"/>
          </a:p>
        </p:txBody>
      </p:sp>
      <p:sp>
        <p:nvSpPr>
          <p:cNvPr id="139267" name="內容版面配置區 2"/>
          <p:cNvSpPr>
            <a:spLocks noGrp="1"/>
          </p:cNvSpPr>
          <p:nvPr>
            <p:ph idx="1"/>
          </p:nvPr>
        </p:nvSpPr>
        <p:spPr>
          <a:xfrm>
            <a:off x="912329" y="1525888"/>
            <a:ext cx="7643192" cy="4740275"/>
          </a:xfrm>
        </p:spPr>
        <p:txBody>
          <a:bodyPr/>
          <a:lstStyle/>
          <a:p>
            <a:r>
              <a:rPr lang="zh-TW" altLang="en-US" dirty="0"/>
              <a:t>完成學年過渡後，用戶須提交「</a:t>
            </a:r>
            <a:r>
              <a:rPr lang="zh-TW" altLang="en-US" dirty="0">
                <a:solidFill>
                  <a:schemeClr val="tx2"/>
                </a:solidFill>
                <a:latin typeface="標楷體" panose="03000509000000000000" pitchFamily="65" charset="-120"/>
              </a:rPr>
              <a:t>學生電話號碼更新</a:t>
            </a:r>
            <a:r>
              <a:rPr lang="zh-TW" altLang="en-US" dirty="0"/>
              <a:t>」至教育局</a:t>
            </a:r>
          </a:p>
          <a:p>
            <a:endParaRPr lang="zh-HK" altLang="en-US" dirty="0"/>
          </a:p>
        </p:txBody>
      </p:sp>
      <p:sp>
        <p:nvSpPr>
          <p:cNvPr id="139269" name="Rectangle 6"/>
          <p:cNvSpPr>
            <a:spLocks noChangeArrowheads="1"/>
          </p:cNvSpPr>
          <p:nvPr/>
        </p:nvSpPr>
        <p:spPr bwMode="auto">
          <a:xfrm>
            <a:off x="323850" y="1520825"/>
            <a:ext cx="88201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buClr>
                <a:srgbClr val="C0504D"/>
              </a:buClr>
            </a:pPr>
            <a:endParaRPr kumimoji="0" lang="zh-TW" altLang="en-US" sz="2800">
              <a:solidFill>
                <a:srgbClr val="1F497D"/>
              </a:solidFill>
              <a:latin typeface="標楷體" panose="03000509000000000000" pitchFamily="65" charset="-120"/>
            </a:endParaRPr>
          </a:p>
        </p:txBody>
      </p:sp>
      <p:sp>
        <p:nvSpPr>
          <p:cNvPr id="13" name="Rectangle 17"/>
          <p:cNvSpPr>
            <a:spLocks noChangeArrowheads="1"/>
          </p:cNvSpPr>
          <p:nvPr/>
        </p:nvSpPr>
        <p:spPr bwMode="gray">
          <a:xfrm>
            <a:off x="100789" y="2791756"/>
            <a:ext cx="5832648" cy="28800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108</a:t>
            </a:fld>
            <a:endParaRPr lang="en-US" altLang="zh-TW"/>
          </a:p>
        </p:txBody>
      </p:sp>
    </p:spTree>
    <p:extLst>
      <p:ext uri="{BB962C8B-B14F-4D97-AF65-F5344CB8AC3E}">
        <p14:creationId xmlns:p14="http://schemas.microsoft.com/office/powerpoint/2010/main" val="705074830"/>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2" y="3553575"/>
            <a:ext cx="8909476" cy="2277396"/>
          </a:xfrm>
          <a:prstGeom prst="rect">
            <a:avLst/>
          </a:prstGeom>
        </p:spPr>
      </p:pic>
      <p:sp>
        <p:nvSpPr>
          <p:cNvPr id="2" name="標題 1"/>
          <p:cNvSpPr>
            <a:spLocks noGrp="1"/>
          </p:cNvSpPr>
          <p:nvPr>
            <p:ph type="title"/>
          </p:nvPr>
        </p:nvSpPr>
        <p:spPr>
          <a:xfrm>
            <a:off x="1524000" y="290513"/>
            <a:ext cx="7162800" cy="762000"/>
          </a:xfrm>
        </p:spPr>
        <p:txBody>
          <a:bodyPr/>
          <a:lstStyle/>
          <a:p>
            <a:pPr>
              <a:defRPr/>
            </a:pPr>
            <a:r>
              <a:rPr lang="en-US" altLang="zh-TW" dirty="0"/>
              <a:t>6. </a:t>
            </a:r>
            <a:r>
              <a:rPr lang="zh-TW" altLang="en-US" dirty="0"/>
              <a:t>常見問題</a:t>
            </a:r>
            <a:r>
              <a:rPr lang="en-US" altLang="zh-TW" dirty="0"/>
              <a:t>(</a:t>
            </a:r>
            <a:r>
              <a:rPr lang="zh-TW" altLang="en-US" dirty="0"/>
              <a:t>二</a:t>
            </a:r>
            <a:r>
              <a:rPr lang="en-US" altLang="zh-TW" dirty="0"/>
              <a:t>) - </a:t>
            </a:r>
            <a:r>
              <a:rPr lang="zh-TW" altLang="en-US" sz="2800" dirty="0"/>
              <a:t>更新學生資料</a:t>
            </a:r>
          </a:p>
        </p:txBody>
      </p:sp>
      <p:sp>
        <p:nvSpPr>
          <p:cNvPr id="141315" name="內容版面配置區 2"/>
          <p:cNvSpPr>
            <a:spLocks noGrp="1"/>
          </p:cNvSpPr>
          <p:nvPr>
            <p:ph idx="1"/>
          </p:nvPr>
        </p:nvSpPr>
        <p:spPr>
          <a:xfrm>
            <a:off x="971600" y="1422400"/>
            <a:ext cx="6840761" cy="1871662"/>
          </a:xfrm>
        </p:spPr>
        <p:txBody>
          <a:bodyPr/>
          <a:lstStyle/>
          <a:p>
            <a:r>
              <a:rPr lang="zh-TW" altLang="zh-TW" dirty="0"/>
              <a:t>當過渡到新學年，系統會清理應用學習資料和保留最多</a:t>
            </a:r>
            <a:r>
              <a:rPr lang="zh-TW" altLang="en-US" dirty="0"/>
              <a:t>四</a:t>
            </a:r>
            <a:r>
              <a:rPr lang="zh-TW" altLang="zh-TW" dirty="0"/>
              <a:t>個學年的應用學習記錄</a:t>
            </a:r>
            <a:r>
              <a:rPr lang="en-US" altLang="zh-TW" dirty="0"/>
              <a:t> (</a:t>
            </a:r>
            <a:r>
              <a:rPr lang="zh-TW" altLang="zh-TW" dirty="0"/>
              <a:t>包括新學年的報名學年</a:t>
            </a:r>
            <a:r>
              <a:rPr lang="en-US" altLang="zh-TW" dirty="0"/>
              <a:t>)</a:t>
            </a:r>
            <a:r>
              <a:rPr lang="zh-TW" altLang="zh-TW" dirty="0"/>
              <a:t>。</a:t>
            </a:r>
            <a:endParaRPr lang="en-US" altLang="zh-TW" dirty="0"/>
          </a:p>
          <a:p>
            <a:r>
              <a:rPr lang="zh-TW" altLang="zh-TW" dirty="0"/>
              <a:t>例如，現學年是</a:t>
            </a:r>
            <a:r>
              <a:rPr lang="en-US" altLang="zh-TW" dirty="0"/>
              <a:t>2024</a:t>
            </a:r>
            <a:r>
              <a:rPr lang="zh-TW" altLang="zh-TW" dirty="0"/>
              <a:t>，記錄在</a:t>
            </a:r>
            <a:r>
              <a:rPr lang="en-US" altLang="zh-TW" dirty="0"/>
              <a:t>2021-23</a:t>
            </a:r>
            <a:r>
              <a:rPr lang="zh-TW" altLang="en-US" dirty="0"/>
              <a:t>年度</a:t>
            </a:r>
            <a:r>
              <a:rPr lang="zh-TW" altLang="zh-TW" dirty="0"/>
              <a:t>或之前會被刪除。</a:t>
            </a:r>
            <a:endParaRPr lang="zh-TW" altLang="en-US" dirty="0"/>
          </a:p>
          <a:p>
            <a:endParaRPr lang="zh-HK" altLang="en-US" dirty="0"/>
          </a:p>
        </p:txBody>
      </p:sp>
      <p:sp>
        <p:nvSpPr>
          <p:cNvPr id="141317" name="Rectangle 6"/>
          <p:cNvSpPr>
            <a:spLocks noChangeArrowheads="1"/>
          </p:cNvSpPr>
          <p:nvPr/>
        </p:nvSpPr>
        <p:spPr bwMode="auto">
          <a:xfrm>
            <a:off x="714375" y="1052513"/>
            <a:ext cx="821531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buClr>
                <a:srgbClr val="C0504D"/>
              </a:buClr>
              <a:buFontTx/>
              <a:buNone/>
            </a:pPr>
            <a:endParaRPr kumimoji="0" lang="zh-TW" altLang="en-US" sz="2800">
              <a:solidFill>
                <a:srgbClr val="0E3ED8"/>
              </a:solidFill>
              <a:latin typeface="標楷體" panose="03000509000000000000" pitchFamily="65" charset="-120"/>
            </a:endParaRPr>
          </a:p>
        </p:txBody>
      </p:sp>
      <p:grpSp>
        <p:nvGrpSpPr>
          <p:cNvPr id="141318" name="群組 9"/>
          <p:cNvGrpSpPr>
            <a:grpSpLocks/>
          </p:cNvGrpSpPr>
          <p:nvPr/>
        </p:nvGrpSpPr>
        <p:grpSpPr bwMode="auto">
          <a:xfrm>
            <a:off x="7308850" y="88900"/>
            <a:ext cx="1620838" cy="1223963"/>
            <a:chOff x="504473" y="1124744"/>
            <a:chExt cx="1307508" cy="1038137"/>
          </a:xfrm>
        </p:grpSpPr>
        <p:pic>
          <p:nvPicPr>
            <p:cNvPr id="141321" name="圖片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73" y="1124744"/>
              <a:ext cx="899175" cy="86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rot="20419198">
              <a:off x="601800" y="1578508"/>
              <a:ext cx="1210181" cy="584373"/>
            </a:xfrm>
            <a:prstGeom prst="rect">
              <a:avLst/>
            </a:prstGeom>
          </p:spPr>
          <p:txBody>
            <a:bodyPr wrap="none">
              <a:spAutoFit/>
            </a:bodyPr>
            <a:lstStyle/>
            <a:p>
              <a:pPr eaLnBrk="1" hangingPunct="1">
                <a:defRPr/>
              </a:pPr>
              <a:r>
                <a:rPr kumimoji="0"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注意 </a:t>
              </a:r>
              <a:endParaRPr kumimoji="0" lang="en-US" altLang="zh-TW"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
        <p:nvSpPr>
          <p:cNvPr id="141320" name="矩形 2"/>
          <p:cNvSpPr>
            <a:spLocks noChangeArrowheads="1"/>
          </p:cNvSpPr>
          <p:nvPr/>
        </p:nvSpPr>
        <p:spPr bwMode="gray">
          <a:xfrm>
            <a:off x="2699792" y="4005064"/>
            <a:ext cx="720080" cy="68690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109</a:t>
            </a:fld>
            <a:endParaRPr lang="en-US" altLang="zh-TW"/>
          </a:p>
        </p:txBody>
      </p:sp>
    </p:spTree>
    <p:extLst>
      <p:ext uri="{BB962C8B-B14F-4D97-AF65-F5344CB8AC3E}">
        <p14:creationId xmlns:p14="http://schemas.microsoft.com/office/powerpoint/2010/main" val="216362303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r>
              <a:rPr lang="en-US" altLang="zh-TW" dirty="0"/>
              <a:t>1. </a:t>
            </a:r>
            <a:r>
              <a:rPr lang="zh-TW" altLang="zh-HK" dirty="0"/>
              <a:t>應用學習模組</a:t>
            </a:r>
            <a:r>
              <a:rPr lang="zh-TW" altLang="en-US" dirty="0"/>
              <a:t> </a:t>
            </a:r>
            <a:r>
              <a:rPr lang="en-US" altLang="zh-TW" dirty="0" smtClean="0"/>
              <a:t>–</a:t>
            </a:r>
            <a:r>
              <a:rPr lang="zh-TW" altLang="en-US" dirty="0" smtClean="0"/>
              <a:t> </a:t>
            </a:r>
            <a:r>
              <a:rPr lang="en-US" altLang="zh-TW" dirty="0" smtClean="0"/>
              <a:t/>
            </a:r>
            <a:br>
              <a:rPr lang="en-US" altLang="zh-TW" dirty="0" smtClean="0"/>
            </a:br>
            <a:r>
              <a:rPr lang="zh-TW" altLang="zh-HK" dirty="0" smtClean="0"/>
              <a:t>重要日期</a:t>
            </a:r>
            <a:r>
              <a:rPr lang="en-US" altLang="zh-TW" dirty="0" smtClean="0"/>
              <a:t> (</a:t>
            </a:r>
            <a:r>
              <a:rPr lang="zh-TW" altLang="en-US" dirty="0" smtClean="0"/>
              <a:t>見教育局通函</a:t>
            </a:r>
            <a:r>
              <a:rPr lang="en-US" altLang="zh-TW" dirty="0" smtClean="0"/>
              <a:t>)</a:t>
            </a:r>
            <a:endParaRPr lang="zh-HK" altLang="zh-HK" dirty="0"/>
          </a:p>
        </p:txBody>
      </p:sp>
      <p:sp>
        <p:nvSpPr>
          <p:cNvPr id="3" name="矩形 2"/>
          <p:cNvSpPr/>
          <p:nvPr/>
        </p:nvSpPr>
        <p:spPr>
          <a:xfrm>
            <a:off x="283077" y="5895119"/>
            <a:ext cx="8399345" cy="769441"/>
          </a:xfrm>
          <a:prstGeom prst="rect">
            <a:avLst/>
          </a:prstGeom>
        </p:spPr>
        <p:txBody>
          <a:bodyPr wrap="square">
            <a:spAutoFit/>
          </a:bodyPr>
          <a:lstStyle/>
          <a:p>
            <a:r>
              <a:rPr kumimoji="0" lang="zh-TW" altLang="en-US" sz="2200" dirty="0">
                <a:solidFill>
                  <a:srgbClr val="1F497D"/>
                </a:solidFill>
                <a:latin typeface="Times New Roman" panose="02020603050405020304" pitchFamily="18" charset="0"/>
                <a:ea typeface="標楷體" panose="03000509000000000000" pitchFamily="65" charset="-120"/>
              </a:rPr>
              <a:t>備註：請學校確定學生退修後</a:t>
            </a:r>
            <a:r>
              <a:rPr kumimoji="0" lang="zh-TW" altLang="en-US" sz="2200" dirty="0">
                <a:solidFill>
                  <a:srgbClr val="FF0000"/>
                </a:solidFill>
                <a:latin typeface="Times New Roman" panose="02020603050405020304" pitchFamily="18" charset="0"/>
                <a:ea typeface="標楷體" panose="03000509000000000000" pitchFamily="65" charset="-120"/>
              </a:rPr>
              <a:t>盡快遞交</a:t>
            </a:r>
            <a:r>
              <a:rPr kumimoji="0" lang="zh-TW" altLang="en-US" sz="2200" dirty="0">
                <a:solidFill>
                  <a:srgbClr val="1F497D"/>
                </a:solidFill>
                <a:latin typeface="Times New Roman" panose="02020603050405020304" pitchFamily="18" charset="0"/>
                <a:ea typeface="標楷體" panose="03000509000000000000" pitchFamily="65" charset="-120"/>
              </a:rPr>
              <a:t>學生</a:t>
            </a:r>
            <a:r>
              <a:rPr kumimoji="0" lang="zh-TW" altLang="en-US" sz="2200" dirty="0">
                <a:solidFill>
                  <a:srgbClr val="FF0000"/>
                </a:solidFill>
                <a:latin typeface="Times New Roman" panose="02020603050405020304" pitchFamily="18" charset="0"/>
                <a:ea typeface="標楷體" panose="03000509000000000000" pitchFamily="65" charset="-120"/>
              </a:rPr>
              <a:t>退修</a:t>
            </a:r>
            <a:r>
              <a:rPr kumimoji="0" lang="en-US" altLang="zh-TW" sz="2200" dirty="0">
                <a:solidFill>
                  <a:srgbClr val="1F497D"/>
                </a:solidFill>
                <a:latin typeface="Times New Roman" panose="02020603050405020304" pitchFamily="18" charset="0"/>
                <a:ea typeface="標楷體" panose="03000509000000000000" pitchFamily="65" charset="-120"/>
              </a:rPr>
              <a:t>(</a:t>
            </a:r>
            <a:r>
              <a:rPr kumimoji="0" lang="zh-TW" altLang="en-US" sz="220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模式一</a:t>
            </a:r>
            <a:r>
              <a:rPr kumimoji="0" lang="zh-TW" altLang="en-US" sz="2200" dirty="0">
                <a:solidFill>
                  <a:srgbClr val="1F497D"/>
                </a:solidFill>
                <a:latin typeface="Times New Roman" panose="02020603050405020304" pitchFamily="18" charset="0"/>
                <a:ea typeface="標楷體" panose="03000509000000000000" pitchFamily="65" charset="-120"/>
              </a:rPr>
              <a:t>及</a:t>
            </a:r>
            <a:r>
              <a:rPr kumimoji="0" lang="zh-TW" altLang="en-US" sz="22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模式二</a:t>
            </a:r>
            <a:r>
              <a:rPr kumimoji="0" lang="en-US" altLang="zh-TW" sz="2200" dirty="0">
                <a:solidFill>
                  <a:srgbClr val="1F497D"/>
                </a:solidFill>
                <a:latin typeface="Times New Roman" panose="02020603050405020304" pitchFamily="18" charset="0"/>
                <a:ea typeface="標楷體" panose="03000509000000000000" pitchFamily="65" charset="-120"/>
              </a:rPr>
              <a:t>)</a:t>
            </a:r>
          </a:p>
          <a:p>
            <a:endParaRPr kumimoji="0" lang="zh-TW" altLang="en-US" sz="2200" dirty="0">
              <a:solidFill>
                <a:srgbClr val="1F497D"/>
              </a:solidFill>
              <a:latin typeface="Times New Roman" panose="02020603050405020304" pitchFamily="18" charset="0"/>
              <a:ea typeface="標楷體" panose="03000509000000000000" pitchFamily="65" charset="-120"/>
            </a:endParaRPr>
          </a:p>
        </p:txBody>
      </p:sp>
      <p:sp>
        <p:nvSpPr>
          <p:cNvPr id="9" name="投影片編號版面配置區 8"/>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11</a:t>
            </a:fld>
            <a:endParaRPr lang="en-US" altLang="zh-TW" dirty="0"/>
          </a:p>
        </p:txBody>
      </p:sp>
      <p:graphicFrame>
        <p:nvGraphicFramePr>
          <p:cNvPr id="12" name="表格 11"/>
          <p:cNvGraphicFramePr>
            <a:graphicFrameLocks noGrp="1"/>
          </p:cNvGraphicFramePr>
          <p:nvPr>
            <p:extLst>
              <p:ext uri="{D42A27DB-BD31-4B8C-83A1-F6EECF244321}">
                <p14:modId xmlns:p14="http://schemas.microsoft.com/office/powerpoint/2010/main" val="1257540596"/>
              </p:ext>
            </p:extLst>
          </p:nvPr>
        </p:nvGraphicFramePr>
        <p:xfrm>
          <a:off x="374425" y="1305590"/>
          <a:ext cx="8315972" cy="4552719"/>
        </p:xfrm>
        <a:graphic>
          <a:graphicData uri="http://schemas.openxmlformats.org/drawingml/2006/table">
            <a:tbl>
              <a:tblPr firstRow="1" bandRow="1">
                <a:tableStyleId>{5C22544A-7EE6-4342-B048-85BDC9FD1C3A}</a:tableStyleId>
              </a:tblPr>
              <a:tblGrid>
                <a:gridCol w="1029223">
                  <a:extLst>
                    <a:ext uri="{9D8B030D-6E8A-4147-A177-3AD203B41FA5}">
                      <a16:colId xmlns:a16="http://schemas.microsoft.com/office/drawing/2014/main" val="2650558921"/>
                    </a:ext>
                  </a:extLst>
                </a:gridCol>
                <a:gridCol w="2592288">
                  <a:extLst>
                    <a:ext uri="{9D8B030D-6E8A-4147-A177-3AD203B41FA5}">
                      <a16:colId xmlns:a16="http://schemas.microsoft.com/office/drawing/2014/main" val="1908360155"/>
                    </a:ext>
                  </a:extLst>
                </a:gridCol>
                <a:gridCol w="4694461">
                  <a:extLst>
                    <a:ext uri="{9D8B030D-6E8A-4147-A177-3AD203B41FA5}">
                      <a16:colId xmlns:a16="http://schemas.microsoft.com/office/drawing/2014/main" val="182292254"/>
                    </a:ext>
                  </a:extLst>
                </a:gridCol>
              </a:tblGrid>
              <a:tr h="425889">
                <a:tc>
                  <a:txBody>
                    <a:bodyPr/>
                    <a:lstStyle/>
                    <a:p>
                      <a:pPr algn="ctr">
                        <a:spcAft>
                          <a:spcPts val="0"/>
                        </a:spcAft>
                      </a:pPr>
                      <a:r>
                        <a:rPr lang="zh-TW" sz="1800" kern="100">
                          <a:effectLst/>
                          <a:latin typeface="標楷體" panose="03000509000000000000" pitchFamily="65" charset="-120"/>
                          <a:ea typeface="標楷體" panose="03000509000000000000" pitchFamily="65" charset="-120"/>
                        </a:rPr>
                        <a:t>年度</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80117" marR="80117" marT="40059" marB="40059"/>
                </a:tc>
                <a:tc gridSpan="2">
                  <a:txBody>
                    <a:bodyPr/>
                    <a:lstStyle/>
                    <a:p>
                      <a:pPr algn="ctr">
                        <a:spcAft>
                          <a:spcPts val="0"/>
                        </a:spcAft>
                      </a:pPr>
                      <a:r>
                        <a:rPr lang="zh-TW" sz="1800" kern="100" dirty="0">
                          <a:effectLst/>
                          <a:latin typeface="標楷體" panose="03000509000000000000" pitchFamily="65" charset="-120"/>
                          <a:ea typeface="標楷體" panose="03000509000000000000" pitchFamily="65" charset="-120"/>
                        </a:rPr>
                        <a:t>項目</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80117" marR="80117" marT="40059" marB="40059"/>
                </a:tc>
                <a:tc hMerge="1">
                  <a:txBody>
                    <a:bodyPr/>
                    <a:lstStyle/>
                    <a:p>
                      <a:endParaRPr lang="zh-HK" altLang="en-US"/>
                    </a:p>
                  </a:txBody>
                  <a:tcPr/>
                </a:tc>
                <a:extLst>
                  <a:ext uri="{0D108BD9-81ED-4DB2-BD59-A6C34878D82A}">
                    <a16:rowId xmlns:a16="http://schemas.microsoft.com/office/drawing/2014/main" val="4208884548"/>
                  </a:ext>
                </a:extLst>
              </a:tr>
              <a:tr h="851780">
                <a:tc rowSpan="2">
                  <a:txBody>
                    <a:bodyPr/>
                    <a:lstStyle/>
                    <a:p>
                      <a:pPr>
                        <a:spcAft>
                          <a:spcPts val="0"/>
                        </a:spcAft>
                      </a:pPr>
                      <a:r>
                        <a:rPr lang="en-US" sz="1800" b="1" kern="100" dirty="0">
                          <a:effectLst/>
                          <a:latin typeface="Times New Roman" panose="02020603050405020304" pitchFamily="18" charset="0"/>
                          <a:ea typeface="標楷體" panose="03000509000000000000" pitchFamily="65" charset="-120"/>
                          <a:cs typeface="Times New Roman" panose="02020603050405020304" pitchFamily="18" charset="0"/>
                        </a:rPr>
                        <a:t>2025-27</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tc rowSpan="2">
                  <a:txBody>
                    <a:bodyPr/>
                    <a:lstStyle/>
                    <a:p>
                      <a:pPr>
                        <a:spcAft>
                          <a:spcPts val="0"/>
                        </a:spcAf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應用學習中文（非華語學生適用）課程</a:t>
                      </a:r>
                    </a:p>
                  </a:txBody>
                  <a:tcPr marL="80117" marR="80117" marT="40059" marB="40059"/>
                </a:tc>
                <a:tc>
                  <a:txBody>
                    <a:bodyPr/>
                    <a:lstStyle/>
                    <a:p>
                      <a:pPr marL="342900" lvl="0" indent="-342900">
                        <a:spcAft>
                          <a:spcPts val="0"/>
                        </a:spcAft>
                        <a:buFont typeface="Arial" panose="020B0604020202020204" pitchFamily="34" charset="0"/>
                        <a:buChar char="•"/>
                        <a:tabLst>
                          <a:tab pos="457200" algn="l"/>
                        </a:tabLs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遞交學生報名及其優先次序</a:t>
                      </a:r>
                      <a:r>
                        <a:rPr lang="en-US" sz="1800" b="1" kern="100" baseline="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baseline="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模式一</a:t>
                      </a:r>
                      <a:r>
                        <a:rPr lang="en-US" sz="1800" b="1" kern="100" baseline="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baseline="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遞交學校報名</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模式二</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extLst>
                  <a:ext uri="{0D108BD9-81ED-4DB2-BD59-A6C34878D82A}">
                    <a16:rowId xmlns:a16="http://schemas.microsoft.com/office/drawing/2014/main" val="1037052560"/>
                  </a:ext>
                </a:extLst>
              </a:tr>
              <a:tr h="523830">
                <a:tc vMerge="1">
                  <a:txBody>
                    <a:bodyPr/>
                    <a:lstStyle/>
                    <a:p>
                      <a:endParaRPr lang="zh-HK" altLang="en-US"/>
                    </a:p>
                  </a:txBody>
                  <a:tcPr/>
                </a:tc>
                <a:tc vMerge="1">
                  <a:txBody>
                    <a:bodyPr/>
                    <a:lstStyle/>
                    <a:p>
                      <a:endParaRPr lang="zh-HK" altLang="en-US"/>
                    </a:p>
                  </a:txBody>
                  <a:tcPr/>
                </a:tc>
                <a:tc>
                  <a:txBody>
                    <a:bodyPr/>
                    <a:lstStyle/>
                    <a:p>
                      <a:pPr marL="342900" lvl="0" indent="-342900">
                        <a:spcAft>
                          <a:spcPts val="0"/>
                        </a:spcAft>
                        <a:buFont typeface="Arial" panose="020B0604020202020204" pitchFamily="34" charset="0"/>
                        <a:buChar char="•"/>
                        <a:tabLst>
                          <a:tab pos="457200" algn="l"/>
                        </a:tabLs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學校遞交班別資料及學生報名</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模式二</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extLst>
                  <a:ext uri="{0D108BD9-81ED-4DB2-BD59-A6C34878D82A}">
                    <a16:rowId xmlns:a16="http://schemas.microsoft.com/office/drawing/2014/main" val="2813871239"/>
                  </a:ext>
                </a:extLst>
              </a:tr>
              <a:tr h="851780">
                <a:tc rowSpan="2">
                  <a:txBody>
                    <a:bodyPr/>
                    <a:lstStyle/>
                    <a:p>
                      <a:pPr>
                        <a:spcAft>
                          <a:spcPts val="0"/>
                        </a:spcAft>
                      </a:pPr>
                      <a:r>
                        <a:rPr lang="en-US" sz="1800" b="1" kern="100" dirty="0">
                          <a:effectLst/>
                          <a:latin typeface="Times New Roman" panose="02020603050405020304" pitchFamily="18" charset="0"/>
                          <a:ea typeface="標楷體" panose="03000509000000000000" pitchFamily="65" charset="-120"/>
                          <a:cs typeface="Times New Roman" panose="02020603050405020304" pitchFamily="18" charset="0"/>
                        </a:rPr>
                        <a:t>2025-27</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tc rowSpan="2">
                  <a:txBody>
                    <a:bodyPr/>
                    <a:lstStyle/>
                    <a:p>
                      <a:pPr>
                        <a:spcAft>
                          <a:spcPts val="0"/>
                        </a:spcAf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應用學習課程</a:t>
                      </a:r>
                      <a:r>
                        <a:rPr lang="en-US" sz="1800" b="1"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中</a:t>
                      </a:r>
                      <a:r>
                        <a:rPr lang="zh-HK" sz="1800" b="1" kern="100" dirty="0">
                          <a:effectLst/>
                          <a:latin typeface="Times New Roman" panose="02020603050405020304" pitchFamily="18" charset="0"/>
                          <a:ea typeface="標楷體" panose="03000509000000000000" pitchFamily="65" charset="-120"/>
                          <a:cs typeface="Times New Roman" panose="02020603050405020304" pitchFamily="18" charset="0"/>
                        </a:rPr>
                        <a:t>四</a:t>
                      </a: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級</a:t>
                      </a:r>
                      <a:r>
                        <a:rPr lang="en-US" sz="1800" b="1"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tc>
                  <a:txBody>
                    <a:bodyPr/>
                    <a:lstStyle/>
                    <a:p>
                      <a:pPr marL="342900" lvl="0" indent="-342900">
                        <a:spcAft>
                          <a:spcPts val="0"/>
                        </a:spcAft>
                        <a:buFont typeface="Arial" panose="020B0604020202020204" pitchFamily="34" charset="0"/>
                        <a:buChar char="•"/>
                        <a:tabLst>
                          <a:tab pos="457200" algn="l"/>
                        </a:tabLs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遞交學生報名及其優先次序</a:t>
                      </a:r>
                      <a:r>
                        <a:rPr lang="en-US" sz="1800" b="1" kern="10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模式一</a:t>
                      </a:r>
                      <a:r>
                        <a:rPr lang="en-US" sz="1800" b="1" kern="10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遞交學校報名</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模式二</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extLst>
                  <a:ext uri="{0D108BD9-81ED-4DB2-BD59-A6C34878D82A}">
                    <a16:rowId xmlns:a16="http://schemas.microsoft.com/office/drawing/2014/main" val="1346858070"/>
                  </a:ext>
                </a:extLst>
              </a:tr>
              <a:tr h="523830">
                <a:tc vMerge="1">
                  <a:txBody>
                    <a:bodyPr/>
                    <a:lstStyle/>
                    <a:p>
                      <a:endParaRPr lang="zh-HK" altLang="en-US"/>
                    </a:p>
                  </a:txBody>
                  <a:tcPr/>
                </a:tc>
                <a:tc vMerge="1">
                  <a:txBody>
                    <a:bodyPr/>
                    <a:lstStyle/>
                    <a:p>
                      <a:endParaRPr lang="zh-HK" altLang="en-US"/>
                    </a:p>
                  </a:txBody>
                  <a:tcPr/>
                </a:tc>
                <a:tc>
                  <a:txBody>
                    <a:bodyPr/>
                    <a:lstStyle/>
                    <a:p>
                      <a:pPr marL="342900" lvl="0" indent="-342900">
                        <a:spcAft>
                          <a:spcPts val="0"/>
                        </a:spcAft>
                        <a:buFont typeface="Arial" panose="020B0604020202020204" pitchFamily="34" charset="0"/>
                        <a:buChar char="•"/>
                        <a:tabLst>
                          <a:tab pos="457200" algn="l"/>
                        </a:tabLs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學校遞交班別資料及學生報名</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模式二</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extLst>
                  <a:ext uri="{0D108BD9-81ED-4DB2-BD59-A6C34878D82A}">
                    <a16:rowId xmlns:a16="http://schemas.microsoft.com/office/drawing/2014/main" val="1397689806"/>
                  </a:ext>
                </a:extLst>
              </a:tr>
              <a:tr h="851780">
                <a:tc rowSpan="2">
                  <a:txBody>
                    <a:bodyPr/>
                    <a:lstStyle/>
                    <a:p>
                      <a:pPr>
                        <a:spcAft>
                          <a:spcPts val="0"/>
                        </a:spcAft>
                      </a:pPr>
                      <a:r>
                        <a:rPr lang="en-US" sz="1800" b="1" kern="100" dirty="0">
                          <a:effectLst/>
                          <a:latin typeface="Times New Roman" panose="02020603050405020304" pitchFamily="18" charset="0"/>
                          <a:ea typeface="標楷體" panose="03000509000000000000" pitchFamily="65" charset="-120"/>
                          <a:cs typeface="Times New Roman" panose="02020603050405020304" pitchFamily="18" charset="0"/>
                        </a:rPr>
                        <a:t>2025-27</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tc rowSpan="2">
                  <a:txBody>
                    <a:bodyPr/>
                    <a:lstStyle/>
                    <a:p>
                      <a:pPr>
                        <a:spcAft>
                          <a:spcPts val="0"/>
                        </a:spcAf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應用學習課程</a:t>
                      </a:r>
                      <a:r>
                        <a:rPr lang="en-US" sz="1800" b="1"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中五級</a:t>
                      </a:r>
                      <a:r>
                        <a:rPr lang="en-US" sz="1800" b="1"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tc>
                  <a:txBody>
                    <a:bodyPr/>
                    <a:lstStyle/>
                    <a:p>
                      <a:pPr marL="342900" lvl="0" indent="-342900">
                        <a:spcAft>
                          <a:spcPts val="0"/>
                        </a:spcAft>
                        <a:buFont typeface="Arial" panose="020B0604020202020204" pitchFamily="34" charset="0"/>
                        <a:buChar char="•"/>
                        <a:tabLst>
                          <a:tab pos="457200" algn="l"/>
                        </a:tabLs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遞交學生報名及其優先次序</a:t>
                      </a:r>
                      <a:r>
                        <a:rPr lang="en-US" sz="1800" b="1" kern="10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模式一</a:t>
                      </a:r>
                      <a:r>
                        <a:rPr lang="en-US" sz="1800" b="1" kern="10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遞交學校報名</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模式二</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extLst>
                  <a:ext uri="{0D108BD9-81ED-4DB2-BD59-A6C34878D82A}">
                    <a16:rowId xmlns:a16="http://schemas.microsoft.com/office/drawing/2014/main" val="449192930"/>
                  </a:ext>
                </a:extLst>
              </a:tr>
              <a:tr h="523830">
                <a:tc vMerge="1">
                  <a:txBody>
                    <a:bodyPr/>
                    <a:lstStyle/>
                    <a:p>
                      <a:endParaRPr lang="zh-HK" altLang="en-US"/>
                    </a:p>
                  </a:txBody>
                  <a:tcPr/>
                </a:tc>
                <a:tc vMerge="1">
                  <a:txBody>
                    <a:bodyPr/>
                    <a:lstStyle/>
                    <a:p>
                      <a:endParaRPr lang="zh-HK" altLang="en-US"/>
                    </a:p>
                  </a:txBody>
                  <a:tcPr/>
                </a:tc>
                <a:tc>
                  <a:txBody>
                    <a:bodyPr/>
                    <a:lstStyle/>
                    <a:p>
                      <a:pPr marL="342900" lvl="0" indent="-342900">
                        <a:spcAft>
                          <a:spcPts val="0"/>
                        </a:spcAft>
                        <a:buFont typeface="Arial" panose="020B0604020202020204" pitchFamily="34" charset="0"/>
                        <a:buChar char="•"/>
                        <a:tabLst>
                          <a:tab pos="457200" algn="l"/>
                        </a:tabLst>
                      </a:pPr>
                      <a:r>
                        <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學校遞交班別資料及學生報名</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模式二</a:t>
                      </a:r>
                      <a:r>
                        <a:rPr lang="en-US"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80117" marR="80117" marT="40059" marB="40059"/>
                </a:tc>
                <a:extLst>
                  <a:ext uri="{0D108BD9-81ED-4DB2-BD59-A6C34878D82A}">
                    <a16:rowId xmlns:a16="http://schemas.microsoft.com/office/drawing/2014/main" val="3123559745"/>
                  </a:ext>
                </a:extLst>
              </a:tr>
            </a:tbl>
          </a:graphicData>
        </a:graphic>
      </p:graphicFrame>
    </p:spTree>
    <p:extLst>
      <p:ext uri="{BB962C8B-B14F-4D97-AF65-F5344CB8AC3E}">
        <p14:creationId xmlns:p14="http://schemas.microsoft.com/office/powerpoint/2010/main" val="4009091736"/>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211716"/>
            <a:ext cx="8907118" cy="2276793"/>
          </a:xfrm>
          <a:prstGeom prst="rect">
            <a:avLst/>
          </a:prstGeom>
        </p:spPr>
      </p:pic>
      <p:sp>
        <p:nvSpPr>
          <p:cNvPr id="3" name="標題 2"/>
          <p:cNvSpPr>
            <a:spLocks noGrp="1"/>
          </p:cNvSpPr>
          <p:nvPr>
            <p:ph type="title"/>
          </p:nvPr>
        </p:nvSpPr>
        <p:spPr>
          <a:xfrm>
            <a:off x="1524000" y="235338"/>
            <a:ext cx="7162800" cy="762000"/>
          </a:xfrm>
        </p:spPr>
        <p:txBody>
          <a:bodyPr/>
          <a:lstStyle/>
          <a:p>
            <a:pPr>
              <a:defRPr/>
            </a:pPr>
            <a:r>
              <a:rPr lang="en-US" altLang="zh-TW" dirty="0"/>
              <a:t>6</a:t>
            </a:r>
            <a:r>
              <a:rPr lang="en-US" altLang="zh-HK" dirty="0"/>
              <a:t>. </a:t>
            </a:r>
            <a:r>
              <a:rPr lang="zh-TW" altLang="zh-HK" dirty="0"/>
              <a:t>常見問題</a:t>
            </a:r>
            <a:r>
              <a:rPr lang="en-US" altLang="zh-HK" dirty="0"/>
              <a:t>(</a:t>
            </a:r>
            <a:r>
              <a:rPr lang="zh-TW" altLang="zh-HK" dirty="0"/>
              <a:t>三</a:t>
            </a:r>
            <a:r>
              <a:rPr lang="en-US" altLang="zh-HK" dirty="0"/>
              <a:t>) </a:t>
            </a:r>
            <a:r>
              <a:rPr lang="en-US" altLang="zh-TW" dirty="0"/>
              <a:t>-</a:t>
            </a:r>
            <a:r>
              <a:rPr lang="zh-TW" altLang="en-US" dirty="0"/>
              <a:t> </a:t>
            </a:r>
            <a:r>
              <a:rPr lang="zh-TW" altLang="zh-HK" sz="2800" dirty="0"/>
              <a:t>處理學生離校</a:t>
            </a:r>
            <a:endParaRPr lang="zh-HK" altLang="en-US" dirty="0"/>
          </a:p>
        </p:txBody>
      </p:sp>
      <p:sp>
        <p:nvSpPr>
          <p:cNvPr id="124932" name="內容版面配置區 3"/>
          <p:cNvSpPr>
            <a:spLocks noGrp="1"/>
          </p:cNvSpPr>
          <p:nvPr>
            <p:ph idx="1"/>
          </p:nvPr>
        </p:nvSpPr>
        <p:spPr>
          <a:xfrm>
            <a:off x="971600" y="1497013"/>
            <a:ext cx="7138987" cy="708025"/>
          </a:xfrm>
        </p:spPr>
        <p:txBody>
          <a:bodyPr/>
          <a:lstStyle/>
          <a:p>
            <a:r>
              <a:rPr lang="zh-TW" altLang="en-US" u="sng" dirty="0">
                <a:solidFill>
                  <a:schemeClr val="tx2"/>
                </a:solidFill>
              </a:rPr>
              <a:t>學生資料</a:t>
            </a:r>
            <a:r>
              <a:rPr lang="en-US" altLang="zh-TW" u="sng" dirty="0">
                <a:solidFill>
                  <a:schemeClr val="tx2"/>
                </a:solidFill>
              </a:rPr>
              <a:t>&gt;</a:t>
            </a:r>
            <a:r>
              <a:rPr lang="zh-TW" altLang="en-US" u="sng" dirty="0">
                <a:solidFill>
                  <a:schemeClr val="tx2"/>
                </a:solidFill>
              </a:rPr>
              <a:t>學生概況</a:t>
            </a:r>
            <a:r>
              <a:rPr lang="en-US" altLang="zh-TW" u="sng" dirty="0">
                <a:solidFill>
                  <a:schemeClr val="tx2"/>
                </a:solidFill>
              </a:rPr>
              <a:t>&gt;</a:t>
            </a:r>
            <a:r>
              <a:rPr lang="zh-TW" altLang="en-US" u="sng" dirty="0">
                <a:solidFill>
                  <a:schemeClr val="tx2"/>
                </a:solidFill>
              </a:rPr>
              <a:t>在學資料</a:t>
            </a:r>
            <a:r>
              <a:rPr lang="en-US" altLang="zh-TW" dirty="0"/>
              <a:t>:</a:t>
            </a:r>
            <a:r>
              <a:rPr lang="zh-TW" altLang="en-US" dirty="0"/>
              <a:t> 修改在學資料</a:t>
            </a:r>
          </a:p>
          <a:p>
            <a:endParaRPr lang="zh-HK" altLang="en-US" dirty="0"/>
          </a:p>
        </p:txBody>
      </p:sp>
      <p:sp>
        <p:nvSpPr>
          <p:cNvPr id="4" name="矩形 2"/>
          <p:cNvSpPr>
            <a:spLocks noChangeArrowheads="1"/>
          </p:cNvSpPr>
          <p:nvPr/>
        </p:nvSpPr>
        <p:spPr bwMode="gray">
          <a:xfrm>
            <a:off x="611560" y="4774109"/>
            <a:ext cx="6840537" cy="12001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a:spcBef>
                <a:spcPct val="50000"/>
              </a:spcBef>
              <a:defRPr/>
            </a:pPr>
            <a:r>
              <a:rPr lang="zh-TW" altLang="en-US" sz="2400" dirty="0">
                <a:solidFill>
                  <a:srgbClr val="FF0000"/>
                </a:solidFill>
                <a:latin typeface="標楷體" pitchFamily="65" charset="-120"/>
                <a:ea typeface="標楷體" pitchFamily="65" charset="-120"/>
              </a:rPr>
              <a:t>注意</a:t>
            </a:r>
            <a:r>
              <a:rPr lang="zh-TW" altLang="en-US" sz="2400" dirty="0">
                <a:solidFill>
                  <a:srgbClr val="0033CC"/>
                </a:solidFill>
                <a:latin typeface="標楷體" pitchFamily="65" charset="-120"/>
                <a:ea typeface="標楷體" pitchFamily="65" charset="-120"/>
              </a:rPr>
              <a:t>：如用戶的身份為應用學習管理員，並沒有編修</a:t>
            </a:r>
            <a:r>
              <a:rPr lang="zh-TW" altLang="en-US" sz="2400" dirty="0">
                <a:solidFill>
                  <a:srgbClr val="FF0000"/>
                </a:solidFill>
                <a:latin typeface="標楷體" pitchFamily="65" charset="-120"/>
                <a:ea typeface="標楷體" pitchFamily="65" charset="-120"/>
              </a:rPr>
              <a:t>學生資料模組</a:t>
            </a:r>
            <a:r>
              <a:rPr lang="zh-TW" altLang="en-US" sz="2400" dirty="0">
                <a:solidFill>
                  <a:srgbClr val="0033CC"/>
                </a:solidFill>
                <a:latin typeface="標楷體" pitchFamily="65" charset="-120"/>
                <a:ea typeface="標楷體" pitchFamily="65" charset="-120"/>
              </a:rPr>
              <a:t>資料的權限，有關工作需由貴校的</a:t>
            </a:r>
            <a:r>
              <a:rPr lang="zh-TW" altLang="en-US" sz="2400" dirty="0">
                <a:solidFill>
                  <a:srgbClr val="FF0000"/>
                </a:solidFill>
                <a:latin typeface="標楷體" pitchFamily="65" charset="-120"/>
                <a:ea typeface="標楷體" pitchFamily="65" charset="-120"/>
              </a:rPr>
              <a:t>系統管理員</a:t>
            </a:r>
            <a:r>
              <a:rPr lang="zh-TW" altLang="en-US" sz="2400" dirty="0">
                <a:solidFill>
                  <a:srgbClr val="0033CC"/>
                </a:solidFill>
                <a:latin typeface="標楷體" pitchFamily="65" charset="-120"/>
                <a:ea typeface="標楷體" pitchFamily="65" charset="-120"/>
              </a:rPr>
              <a:t>或有關人士辦理</a:t>
            </a: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110</a:t>
            </a:fld>
            <a:endParaRPr lang="en-US" altLang="zh-TW"/>
          </a:p>
        </p:txBody>
      </p:sp>
    </p:spTree>
    <p:extLst>
      <p:ext uri="{BB962C8B-B14F-4D97-AF65-F5344CB8AC3E}">
        <p14:creationId xmlns:p14="http://schemas.microsoft.com/office/powerpoint/2010/main" val="36334181"/>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556630" y="266819"/>
            <a:ext cx="7162800" cy="762000"/>
          </a:xfrm>
        </p:spPr>
        <p:txBody>
          <a:bodyPr/>
          <a:lstStyle/>
          <a:p>
            <a:pPr>
              <a:defRPr/>
            </a:pPr>
            <a:r>
              <a:rPr lang="en-US" altLang="zh-TW" dirty="0"/>
              <a:t>6</a:t>
            </a:r>
            <a:r>
              <a:rPr lang="en-US" altLang="zh-HK" dirty="0"/>
              <a:t>. </a:t>
            </a:r>
            <a:r>
              <a:rPr lang="zh-TW" altLang="zh-HK" dirty="0"/>
              <a:t>常見問題</a:t>
            </a:r>
            <a:r>
              <a:rPr lang="en-US" altLang="zh-HK" dirty="0"/>
              <a:t>(</a:t>
            </a:r>
            <a:r>
              <a:rPr lang="zh-TW" altLang="zh-HK" dirty="0"/>
              <a:t>三</a:t>
            </a:r>
            <a:r>
              <a:rPr lang="en-US" altLang="zh-HK" dirty="0"/>
              <a:t>) </a:t>
            </a:r>
            <a:r>
              <a:rPr lang="en-US" altLang="zh-TW" dirty="0"/>
              <a:t>-</a:t>
            </a:r>
            <a:r>
              <a:rPr lang="zh-TW" altLang="en-US" dirty="0"/>
              <a:t> </a:t>
            </a:r>
            <a:r>
              <a:rPr lang="zh-TW" altLang="zh-HK" sz="2800" dirty="0"/>
              <a:t>處理學生離校</a:t>
            </a:r>
            <a:endParaRPr lang="zh-HK" altLang="en-US" dirty="0"/>
          </a:p>
        </p:txBody>
      </p:sp>
      <p:sp>
        <p:nvSpPr>
          <p:cNvPr id="124932" name="內容版面配置區 3"/>
          <p:cNvSpPr>
            <a:spLocks noGrp="1"/>
          </p:cNvSpPr>
          <p:nvPr>
            <p:ph idx="1"/>
          </p:nvPr>
        </p:nvSpPr>
        <p:spPr>
          <a:xfrm>
            <a:off x="971600" y="1497013"/>
            <a:ext cx="7138987" cy="708025"/>
          </a:xfrm>
        </p:spPr>
        <p:txBody>
          <a:bodyPr/>
          <a:lstStyle/>
          <a:p>
            <a:r>
              <a:rPr lang="zh-TW" altLang="en-US" u="sng" dirty="0">
                <a:solidFill>
                  <a:schemeClr val="tx2"/>
                </a:solidFill>
              </a:rPr>
              <a:t>學生資料</a:t>
            </a:r>
            <a:r>
              <a:rPr lang="en-US" altLang="zh-TW" u="sng" dirty="0">
                <a:solidFill>
                  <a:schemeClr val="tx2"/>
                </a:solidFill>
              </a:rPr>
              <a:t>&gt;</a:t>
            </a:r>
            <a:r>
              <a:rPr lang="zh-TW" altLang="en-US" u="sng" dirty="0">
                <a:solidFill>
                  <a:schemeClr val="tx2"/>
                </a:solidFill>
              </a:rPr>
              <a:t>學生概況</a:t>
            </a:r>
            <a:r>
              <a:rPr lang="en-US" altLang="zh-TW" u="sng" dirty="0">
                <a:solidFill>
                  <a:schemeClr val="tx2"/>
                </a:solidFill>
              </a:rPr>
              <a:t>&gt;</a:t>
            </a:r>
            <a:r>
              <a:rPr lang="zh-TW" altLang="en-US" u="sng" dirty="0">
                <a:solidFill>
                  <a:schemeClr val="tx2"/>
                </a:solidFill>
              </a:rPr>
              <a:t>在學資料</a:t>
            </a:r>
            <a:r>
              <a:rPr lang="en-US" altLang="zh-TW" dirty="0"/>
              <a:t>: </a:t>
            </a:r>
          </a:p>
        </p:txBody>
      </p:sp>
      <p:sp>
        <p:nvSpPr>
          <p:cNvPr id="9" name="矩形 2"/>
          <p:cNvSpPr>
            <a:spLocks noChangeArrowheads="1"/>
          </p:cNvSpPr>
          <p:nvPr/>
        </p:nvSpPr>
        <p:spPr bwMode="gray">
          <a:xfrm>
            <a:off x="323528" y="5373216"/>
            <a:ext cx="7560840" cy="120032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spcBef>
                <a:spcPct val="50000"/>
              </a:spcBef>
              <a:defRPr/>
            </a:pPr>
            <a:r>
              <a:rPr lang="zh-TW" altLang="en-US" sz="2400" dirty="0">
                <a:solidFill>
                  <a:srgbClr val="FF0000"/>
                </a:solidFill>
                <a:latin typeface="標楷體" pitchFamily="65" charset="-120"/>
                <a:ea typeface="標楷體" pitchFamily="65" charset="-120"/>
              </a:rPr>
              <a:t>注意</a:t>
            </a:r>
            <a:r>
              <a:rPr lang="zh-TW" altLang="en-US" sz="2400" dirty="0">
                <a:solidFill>
                  <a:srgbClr val="0033CC"/>
                </a:solidFill>
                <a:latin typeface="標楷體" pitchFamily="65" charset="-120"/>
                <a:ea typeface="標楷體" pitchFamily="65" charset="-120"/>
              </a:rPr>
              <a:t>：如用戶辦理學生離校時，而該學生有修讀應用學習課程，系統會有提示，如用戶並沒有編修</a:t>
            </a:r>
            <a:r>
              <a:rPr lang="zh-TW" altLang="en-US" sz="2400" dirty="0">
                <a:solidFill>
                  <a:srgbClr val="FF0000"/>
                </a:solidFill>
                <a:latin typeface="標楷體" pitchFamily="65" charset="-120"/>
                <a:ea typeface="標楷體" pitchFamily="65" charset="-120"/>
              </a:rPr>
              <a:t>應用學習</a:t>
            </a:r>
            <a:r>
              <a:rPr lang="zh-TW" altLang="en-US" sz="2400" dirty="0">
                <a:solidFill>
                  <a:srgbClr val="0033CC"/>
                </a:solidFill>
                <a:latin typeface="標楷體" pitchFamily="65" charset="-120"/>
                <a:ea typeface="標楷體" pitchFamily="65" charset="-120"/>
              </a:rPr>
              <a:t>模組的權限，應提醒貴校的</a:t>
            </a:r>
            <a:r>
              <a:rPr lang="zh-TW" altLang="en-US" sz="2400" dirty="0">
                <a:solidFill>
                  <a:srgbClr val="FF0000"/>
                </a:solidFill>
                <a:latin typeface="標楷體" pitchFamily="65" charset="-120"/>
                <a:ea typeface="標楷體" pitchFamily="65" charset="-120"/>
              </a:rPr>
              <a:t>應用學習管理員</a:t>
            </a:r>
            <a:r>
              <a:rPr lang="zh-TW" altLang="en-US" sz="2400" dirty="0">
                <a:solidFill>
                  <a:srgbClr val="0033CC"/>
                </a:solidFill>
                <a:latin typeface="標楷體" pitchFamily="65" charset="-120"/>
                <a:ea typeface="標楷體" pitchFamily="65" charset="-120"/>
              </a:rPr>
              <a:t>辦理有關工作</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92" y="2086262"/>
            <a:ext cx="7957224" cy="2982744"/>
          </a:xfrm>
          <a:prstGeom prst="rect">
            <a:avLst/>
          </a:prstGeom>
        </p:spPr>
      </p:pic>
      <p:sp>
        <p:nvSpPr>
          <p:cNvPr id="13" name="Rectangle 17"/>
          <p:cNvSpPr>
            <a:spLocks noChangeArrowheads="1"/>
          </p:cNvSpPr>
          <p:nvPr/>
        </p:nvSpPr>
        <p:spPr bwMode="gray">
          <a:xfrm>
            <a:off x="3851920" y="3717032"/>
            <a:ext cx="4536504" cy="108012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111</a:t>
            </a:fld>
            <a:endParaRPr lang="en-US" altLang="zh-TW"/>
          </a:p>
        </p:txBody>
      </p:sp>
    </p:spTree>
    <p:extLst>
      <p:ext uri="{BB962C8B-B14F-4D97-AF65-F5344CB8AC3E}">
        <p14:creationId xmlns:p14="http://schemas.microsoft.com/office/powerpoint/2010/main" val="1969153329"/>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5" y="3684742"/>
            <a:ext cx="9144000" cy="2062196"/>
          </a:xfrm>
          <a:prstGeom prst="rect">
            <a:avLst/>
          </a:prstGeom>
        </p:spPr>
      </p:pic>
      <p:sp>
        <p:nvSpPr>
          <p:cNvPr id="2" name="標題 1"/>
          <p:cNvSpPr>
            <a:spLocks noGrp="1"/>
          </p:cNvSpPr>
          <p:nvPr>
            <p:ph type="title"/>
          </p:nvPr>
        </p:nvSpPr>
        <p:spPr>
          <a:xfrm>
            <a:off x="1571085" y="243531"/>
            <a:ext cx="7162800" cy="762000"/>
          </a:xfrm>
        </p:spPr>
        <p:txBody>
          <a:bodyPr/>
          <a:lstStyle/>
          <a:p>
            <a:pPr>
              <a:defRPr/>
            </a:pPr>
            <a:r>
              <a:rPr lang="en-US" altLang="zh-TW" dirty="0"/>
              <a:t>6</a:t>
            </a:r>
            <a:r>
              <a:rPr lang="en-US" altLang="zh-HK" dirty="0"/>
              <a:t>. </a:t>
            </a:r>
            <a:r>
              <a:rPr lang="zh-TW" altLang="zh-HK" dirty="0"/>
              <a:t>常見問題</a:t>
            </a:r>
            <a:r>
              <a:rPr lang="en-US" altLang="zh-HK" dirty="0"/>
              <a:t>(</a:t>
            </a:r>
            <a:r>
              <a:rPr lang="zh-TW" altLang="zh-HK" dirty="0"/>
              <a:t>三</a:t>
            </a:r>
            <a:r>
              <a:rPr lang="en-US" altLang="zh-HK" dirty="0"/>
              <a:t>) </a:t>
            </a:r>
            <a:r>
              <a:rPr lang="en-US" altLang="zh-TW" dirty="0"/>
              <a:t>-</a:t>
            </a:r>
            <a:r>
              <a:rPr lang="zh-TW" altLang="en-US" dirty="0"/>
              <a:t> </a:t>
            </a:r>
            <a:r>
              <a:rPr lang="zh-TW" altLang="zh-HK" sz="2800" dirty="0"/>
              <a:t>處理學生離校</a:t>
            </a:r>
            <a:endParaRPr lang="zh-HK" altLang="en-US" sz="2800" dirty="0"/>
          </a:p>
        </p:txBody>
      </p:sp>
      <p:sp>
        <p:nvSpPr>
          <p:cNvPr id="61444" name="內容版面配置區 3"/>
          <p:cNvSpPr>
            <a:spLocks noGrp="1"/>
          </p:cNvSpPr>
          <p:nvPr>
            <p:ph idx="1"/>
          </p:nvPr>
        </p:nvSpPr>
        <p:spPr>
          <a:xfrm>
            <a:off x="1547813" y="1341438"/>
            <a:ext cx="7345362" cy="2303462"/>
          </a:xfrm>
        </p:spPr>
        <p:txBody>
          <a:bodyPr/>
          <a:lstStyle/>
          <a:p>
            <a:pPr marL="457200" indent="-457200">
              <a:buFont typeface="Wingdings" panose="05000000000000000000" pitchFamily="2" charset="2"/>
              <a:buAutoNum type="circleNumWdWhitePlain"/>
              <a:defRPr/>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學生離校</a:t>
            </a:r>
            <a:r>
              <a:rPr lang="en-US" altLang="zh-TW" dirty="0">
                <a:latin typeface="標楷體" panose="03000509000000000000" pitchFamily="65" charset="-120"/>
              </a:rPr>
              <a:t>:</a:t>
            </a:r>
            <a:r>
              <a:rPr lang="zh-TW" altLang="en-US" dirty="0">
                <a:latin typeface="標楷體" panose="03000509000000000000" pitchFamily="65" charset="-120"/>
              </a:rPr>
              <a:t> </a:t>
            </a:r>
            <a:endParaRPr lang="en-US" altLang="zh-TW" u="sng" dirty="0">
              <a:solidFill>
                <a:schemeClr val="tx2"/>
              </a:solidFill>
            </a:endParaRPr>
          </a:p>
          <a:p>
            <a:pPr lvl="1">
              <a:defRPr/>
            </a:pPr>
            <a:r>
              <a:rPr lang="zh-TW" altLang="en-US" sz="2400" dirty="0">
                <a:solidFill>
                  <a:srgbClr val="660066"/>
                </a:solidFill>
                <a:cs typeface="+mn-cs"/>
              </a:rPr>
              <a:t>輸入學生意願及學生去向</a:t>
            </a:r>
            <a:endParaRPr lang="en-US" altLang="zh-TW" sz="2400" dirty="0">
              <a:solidFill>
                <a:srgbClr val="660066"/>
              </a:solidFill>
              <a:cs typeface="+mn-cs"/>
            </a:endParaRPr>
          </a:p>
          <a:p>
            <a:pPr lvl="1">
              <a:defRPr/>
            </a:pPr>
            <a:r>
              <a:rPr lang="zh-TW" altLang="en-US" sz="2800" dirty="0">
                <a:solidFill>
                  <a:srgbClr val="FF0000"/>
                </a:solidFill>
                <a:cs typeface="+mn-cs"/>
              </a:rPr>
              <a:t>列印</a:t>
            </a:r>
            <a:r>
              <a:rPr lang="zh-TW" altLang="en-US" sz="2400" dirty="0">
                <a:solidFill>
                  <a:srgbClr val="660066"/>
                </a:solidFill>
                <a:cs typeface="+mn-cs"/>
              </a:rPr>
              <a:t>離校報告表</a:t>
            </a:r>
            <a:endParaRPr lang="en-US" altLang="zh-TW" sz="2400" dirty="0">
              <a:solidFill>
                <a:srgbClr val="660066"/>
              </a:solidFill>
              <a:cs typeface="+mn-cs"/>
            </a:endParaRPr>
          </a:p>
          <a:p>
            <a:pPr marL="457200" indent="-457200">
              <a:buFont typeface="Wingdings" panose="05000000000000000000" pitchFamily="2" charset="2"/>
              <a:buAutoNum type="circleNumWdWhitePlain"/>
              <a:defRPr/>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dirty="0">
                <a:latin typeface="標楷體" panose="03000509000000000000" pitchFamily="65" charset="-120"/>
              </a:rPr>
              <a:t>:</a:t>
            </a:r>
            <a:r>
              <a:rPr lang="zh-TW" altLang="en-US" dirty="0">
                <a:solidFill>
                  <a:schemeClr val="tx2"/>
                </a:solidFill>
              </a:rPr>
              <a:t> </a:t>
            </a:r>
            <a:r>
              <a:rPr lang="zh-TW" altLang="en-US" dirty="0"/>
              <a:t>預備和確定「</a:t>
            </a:r>
            <a:r>
              <a:rPr lang="zh-TW" altLang="en-US" dirty="0">
                <a:solidFill>
                  <a:schemeClr val="tx2"/>
                </a:solidFill>
              </a:rPr>
              <a:t>學生離校</a:t>
            </a:r>
            <a:r>
              <a:rPr lang="zh-TW" altLang="en-US" dirty="0"/>
              <a:t>」</a:t>
            </a:r>
            <a:endParaRPr lang="en-US" altLang="zh-TW" dirty="0"/>
          </a:p>
          <a:p>
            <a:pPr marL="457200" indent="-457200">
              <a:buFont typeface="Wingdings" panose="05000000000000000000" pitchFamily="2" charset="2"/>
              <a:buAutoNum type="circleNumWdWhitePlain"/>
              <a:defRPr/>
            </a:pPr>
            <a:r>
              <a:rPr lang="zh-TW" altLang="en-US" u="sng" dirty="0">
                <a:solidFill>
                  <a:schemeClr val="tx2"/>
                </a:solidFill>
              </a:rPr>
              <a:t>聯遞系統</a:t>
            </a:r>
            <a:r>
              <a:rPr lang="en-US" altLang="zh-TW" u="sng" dirty="0">
                <a:solidFill>
                  <a:schemeClr val="tx2"/>
                </a:solidFill>
              </a:rPr>
              <a:t>&gt;</a:t>
            </a:r>
            <a:r>
              <a:rPr lang="zh-TW" altLang="en-US" u="sng" dirty="0">
                <a:solidFill>
                  <a:schemeClr val="tx2"/>
                </a:solidFill>
              </a:rPr>
              <a:t>寄發訊息</a:t>
            </a:r>
            <a:r>
              <a:rPr lang="en-US" altLang="zh-TW" dirty="0">
                <a:latin typeface="標楷體" panose="03000509000000000000" pitchFamily="65" charset="-120"/>
              </a:rPr>
              <a:t>:</a:t>
            </a:r>
            <a:r>
              <a:rPr lang="zh-TW" altLang="en-US" dirty="0">
                <a:solidFill>
                  <a:schemeClr val="tx2"/>
                </a:solidFill>
              </a:rPr>
              <a:t> </a:t>
            </a:r>
            <a:r>
              <a:rPr lang="zh-TW" altLang="en-US" dirty="0"/>
              <a:t>發送「</a:t>
            </a:r>
            <a:r>
              <a:rPr lang="zh-TW" altLang="en-US" dirty="0">
                <a:solidFill>
                  <a:schemeClr val="tx2"/>
                </a:solidFill>
              </a:rPr>
              <a:t>學生離校</a:t>
            </a:r>
            <a:r>
              <a:rPr lang="zh-TW" altLang="en-US" dirty="0"/>
              <a:t>」</a:t>
            </a:r>
          </a:p>
          <a:p>
            <a:pPr>
              <a:defRPr/>
            </a:pPr>
            <a:endParaRPr lang="zh-HK" altLang="en-US" dirty="0"/>
          </a:p>
        </p:txBody>
      </p:sp>
      <p:grpSp>
        <p:nvGrpSpPr>
          <p:cNvPr id="5" name="群組 4"/>
          <p:cNvGrpSpPr>
            <a:grpSpLocks/>
          </p:cNvGrpSpPr>
          <p:nvPr/>
        </p:nvGrpSpPr>
        <p:grpSpPr bwMode="auto">
          <a:xfrm>
            <a:off x="7374159" y="3831056"/>
            <a:ext cx="1660525" cy="1776413"/>
            <a:chOff x="7236296" y="4171950"/>
            <a:chExt cx="1660773" cy="1776413"/>
          </a:xfrm>
        </p:grpSpPr>
        <p:sp>
          <p:nvSpPr>
            <p:cNvPr id="3" name="向右箭號 2"/>
            <p:cNvSpPr/>
            <p:nvPr/>
          </p:nvSpPr>
          <p:spPr bwMode="gray">
            <a:xfrm>
              <a:off x="7236296" y="5060950"/>
              <a:ext cx="358829" cy="300038"/>
            </a:xfrm>
            <a:prstGeom prst="stripedRightArrow">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defRPr/>
              </a:pPr>
              <a:endParaRPr lang="zh-HK" altLang="en-US"/>
            </a:p>
          </p:txBody>
        </p:sp>
        <p:pic>
          <p:nvPicPr>
            <p:cNvPr id="126991" name="Picture 3" descr="C:\Ruby_A15 from Dec 2012\Modules\APL\Briefing on 15 Jan 2014\screen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4171950"/>
              <a:ext cx="1228725" cy="1776413"/>
            </a:xfrm>
            <a:prstGeom prst="rect">
              <a:avLst/>
            </a:prstGeom>
            <a:noFill/>
            <a:ln w="603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126983" name="矩形 2"/>
          <p:cNvSpPr>
            <a:spLocks noChangeArrowheads="1"/>
          </p:cNvSpPr>
          <p:nvPr/>
        </p:nvSpPr>
        <p:spPr bwMode="gray">
          <a:xfrm>
            <a:off x="3311592" y="4559332"/>
            <a:ext cx="360040" cy="319863"/>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26984" name="矩形 3"/>
          <p:cNvSpPr>
            <a:spLocks noChangeArrowheads="1"/>
          </p:cNvSpPr>
          <p:nvPr/>
        </p:nvSpPr>
        <p:spPr bwMode="gray">
          <a:xfrm>
            <a:off x="6681691" y="4476550"/>
            <a:ext cx="612775" cy="792162"/>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26985" name="矩形 5"/>
          <p:cNvSpPr>
            <a:spLocks noChangeArrowheads="1"/>
          </p:cNvSpPr>
          <p:nvPr/>
        </p:nvSpPr>
        <p:spPr bwMode="gray">
          <a:xfrm>
            <a:off x="132934" y="5214859"/>
            <a:ext cx="1010832" cy="27014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26986" name="圖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6845" y="2132856"/>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形圖說文字 6"/>
          <p:cNvSpPr/>
          <p:nvPr/>
        </p:nvSpPr>
        <p:spPr bwMode="gray">
          <a:xfrm>
            <a:off x="3283519" y="5485007"/>
            <a:ext cx="1512168" cy="432792"/>
          </a:xfrm>
          <a:prstGeom prst="wedgeEllipseCallout">
            <a:avLst>
              <a:gd name="adj1" fmla="val -37659"/>
              <a:gd name="adj2" fmla="val -167152"/>
            </a:avLst>
          </a:prstGeom>
          <a:ln>
            <a:headEnd/>
            <a:tailEnd/>
          </a:ln>
          <a:extLst/>
        </p:spPr>
        <p:style>
          <a:lnRef idx="0">
            <a:schemeClr val="accent5"/>
          </a:lnRef>
          <a:fillRef idx="3">
            <a:schemeClr val="accent5"/>
          </a:fillRef>
          <a:effectRef idx="3">
            <a:schemeClr val="accent5"/>
          </a:effectRef>
          <a:fontRef idx="minor">
            <a:schemeClr val="lt1"/>
          </a:fontRef>
        </p:style>
        <p:txBody>
          <a:bodyPr anchor="ctr">
            <a:spAutoFit/>
          </a:bodyPr>
          <a:lstStyle/>
          <a:p>
            <a:pPr algn="ctr">
              <a:defRPr/>
            </a:pPr>
            <a:r>
              <a:rPr lang="zh-TW" altLang="en-US" dirty="0">
                <a:solidFill>
                  <a:prstClr val="white"/>
                </a:solidFill>
              </a:rPr>
              <a:t>模式一</a:t>
            </a:r>
            <a:endParaRPr lang="zh-HK" altLang="en-US" dirty="0">
              <a:solidFill>
                <a:prstClr val="white"/>
              </a:solidFill>
            </a:endParaRPr>
          </a:p>
        </p:txBody>
      </p:sp>
      <p:sp>
        <p:nvSpPr>
          <p:cNvPr id="8" name="投影片編號版面配置區 7"/>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112</a:t>
            </a:fld>
            <a:endParaRPr lang="en-US" altLang="zh-TW"/>
          </a:p>
        </p:txBody>
      </p:sp>
    </p:spTree>
    <p:extLst>
      <p:ext uri="{BB962C8B-B14F-4D97-AF65-F5344CB8AC3E}">
        <p14:creationId xmlns:p14="http://schemas.microsoft.com/office/powerpoint/2010/main" val="2787522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97" y="3627518"/>
            <a:ext cx="7946244" cy="2419073"/>
          </a:xfrm>
          <a:prstGeom prst="rect">
            <a:avLst/>
          </a:prstGeom>
        </p:spPr>
      </p:pic>
      <p:sp>
        <p:nvSpPr>
          <p:cNvPr id="2" name="標題 1"/>
          <p:cNvSpPr>
            <a:spLocks noGrp="1"/>
          </p:cNvSpPr>
          <p:nvPr>
            <p:ph type="title"/>
          </p:nvPr>
        </p:nvSpPr>
        <p:spPr>
          <a:xfrm>
            <a:off x="1559356" y="261866"/>
            <a:ext cx="7162800" cy="762000"/>
          </a:xfrm>
        </p:spPr>
        <p:txBody>
          <a:bodyPr/>
          <a:lstStyle/>
          <a:p>
            <a:pPr>
              <a:defRPr/>
            </a:pPr>
            <a:r>
              <a:rPr lang="en-US" altLang="zh-TW" dirty="0"/>
              <a:t>6</a:t>
            </a:r>
            <a:r>
              <a:rPr lang="en-US" altLang="zh-HK" dirty="0"/>
              <a:t>. </a:t>
            </a:r>
            <a:r>
              <a:rPr lang="zh-TW" altLang="zh-HK" dirty="0"/>
              <a:t>常見問題</a:t>
            </a:r>
            <a:r>
              <a:rPr lang="en-US" altLang="zh-HK" dirty="0"/>
              <a:t>(</a:t>
            </a:r>
            <a:r>
              <a:rPr lang="zh-TW" altLang="zh-HK" dirty="0"/>
              <a:t>三</a:t>
            </a:r>
            <a:r>
              <a:rPr lang="en-US" altLang="zh-HK" dirty="0"/>
              <a:t>) </a:t>
            </a:r>
            <a:r>
              <a:rPr lang="en-US" altLang="zh-TW" dirty="0"/>
              <a:t>-</a:t>
            </a:r>
            <a:r>
              <a:rPr lang="zh-TW" altLang="en-US" dirty="0"/>
              <a:t> </a:t>
            </a:r>
            <a:r>
              <a:rPr lang="zh-TW" altLang="zh-HK" sz="2800" dirty="0"/>
              <a:t>處理學生離校</a:t>
            </a:r>
            <a:endParaRPr lang="zh-HK" altLang="en-US" sz="2800" dirty="0"/>
          </a:p>
        </p:txBody>
      </p:sp>
      <p:sp>
        <p:nvSpPr>
          <p:cNvPr id="61444" name="內容版面配置區 3"/>
          <p:cNvSpPr>
            <a:spLocks noGrp="1"/>
          </p:cNvSpPr>
          <p:nvPr>
            <p:ph idx="1"/>
          </p:nvPr>
        </p:nvSpPr>
        <p:spPr>
          <a:xfrm>
            <a:off x="1547813" y="1341438"/>
            <a:ext cx="7138987" cy="2374900"/>
          </a:xfrm>
        </p:spPr>
        <p:txBody>
          <a:bodyPr/>
          <a:lstStyle/>
          <a:p>
            <a:pPr marL="457200" indent="-457200">
              <a:buFont typeface="Wingdings" panose="05000000000000000000" pitchFamily="2" charset="2"/>
              <a:buAutoNum type="circleNumWdWhitePlain"/>
              <a:defRPr/>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學生離校</a:t>
            </a:r>
            <a:r>
              <a:rPr lang="en-US" altLang="zh-TW" dirty="0">
                <a:latin typeface="標楷體" panose="03000509000000000000" pitchFamily="65" charset="-120"/>
              </a:rPr>
              <a:t>:</a:t>
            </a:r>
            <a:r>
              <a:rPr lang="zh-TW" altLang="en-US" dirty="0">
                <a:latin typeface="標楷體" panose="03000509000000000000" pitchFamily="65" charset="-120"/>
              </a:rPr>
              <a:t> </a:t>
            </a:r>
            <a:endParaRPr lang="en-US" altLang="zh-TW" u="sng" dirty="0">
              <a:solidFill>
                <a:schemeClr val="tx2"/>
              </a:solidFill>
            </a:endParaRPr>
          </a:p>
          <a:p>
            <a:pPr lvl="1">
              <a:defRPr/>
            </a:pPr>
            <a:r>
              <a:rPr lang="zh-TW" altLang="en-US" sz="2400" dirty="0">
                <a:solidFill>
                  <a:srgbClr val="660066"/>
                </a:solidFill>
                <a:cs typeface="+mn-cs"/>
              </a:rPr>
              <a:t>輸入學生意願及學生去向</a:t>
            </a:r>
            <a:endParaRPr lang="en-US" altLang="zh-TW" sz="2400" dirty="0">
              <a:solidFill>
                <a:srgbClr val="660066"/>
              </a:solidFill>
              <a:cs typeface="+mn-cs"/>
            </a:endParaRPr>
          </a:p>
          <a:p>
            <a:pPr lvl="1">
              <a:defRPr/>
            </a:pPr>
            <a:r>
              <a:rPr lang="zh-TW" altLang="en-US" sz="2800" dirty="0">
                <a:solidFill>
                  <a:srgbClr val="FF0000"/>
                </a:solidFill>
                <a:cs typeface="+mn-cs"/>
              </a:rPr>
              <a:t>列印</a:t>
            </a:r>
            <a:r>
              <a:rPr lang="zh-TW" altLang="en-US" sz="2400" dirty="0">
                <a:solidFill>
                  <a:srgbClr val="660066"/>
                </a:solidFill>
                <a:cs typeface="+mn-cs"/>
              </a:rPr>
              <a:t>離校報告表</a:t>
            </a:r>
            <a:endParaRPr lang="en-US" altLang="zh-TW" sz="2400" dirty="0">
              <a:solidFill>
                <a:srgbClr val="660066"/>
              </a:solidFill>
              <a:cs typeface="+mn-cs"/>
            </a:endParaRPr>
          </a:p>
          <a:p>
            <a:pPr marL="457200" indent="-457200">
              <a:buFont typeface="Wingdings" panose="05000000000000000000" pitchFamily="2" charset="2"/>
              <a:buAutoNum type="circleNumWdWhitePlain"/>
              <a:defRPr/>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dirty="0">
                <a:latin typeface="標楷體" panose="03000509000000000000" pitchFamily="65" charset="-120"/>
              </a:rPr>
              <a:t>:</a:t>
            </a:r>
            <a:r>
              <a:rPr lang="zh-TW" altLang="en-US" dirty="0">
                <a:solidFill>
                  <a:schemeClr val="tx2"/>
                </a:solidFill>
              </a:rPr>
              <a:t> </a:t>
            </a:r>
            <a:r>
              <a:rPr lang="zh-TW" altLang="en-US" dirty="0"/>
              <a:t>預備和確定「</a:t>
            </a:r>
            <a:r>
              <a:rPr lang="zh-TW" altLang="en-US" dirty="0">
                <a:solidFill>
                  <a:schemeClr val="tx2"/>
                </a:solidFill>
              </a:rPr>
              <a:t>學生離校</a:t>
            </a:r>
            <a:r>
              <a:rPr lang="zh-TW" altLang="en-US" dirty="0"/>
              <a:t>」</a:t>
            </a:r>
            <a:endParaRPr lang="en-US" altLang="zh-TW" dirty="0"/>
          </a:p>
          <a:p>
            <a:pPr marL="457200" indent="-457200">
              <a:buFont typeface="Wingdings" panose="05000000000000000000" pitchFamily="2" charset="2"/>
              <a:buAutoNum type="circleNumWdWhitePlain"/>
              <a:defRPr/>
            </a:pPr>
            <a:r>
              <a:rPr lang="zh-TW" altLang="en-US" u="sng" dirty="0">
                <a:solidFill>
                  <a:schemeClr val="tx2"/>
                </a:solidFill>
              </a:rPr>
              <a:t>聯遞系統</a:t>
            </a:r>
            <a:r>
              <a:rPr lang="en-US" altLang="zh-TW" u="sng" dirty="0">
                <a:solidFill>
                  <a:schemeClr val="tx2"/>
                </a:solidFill>
              </a:rPr>
              <a:t>&gt;</a:t>
            </a:r>
            <a:r>
              <a:rPr lang="zh-TW" altLang="en-US" u="sng" dirty="0">
                <a:solidFill>
                  <a:schemeClr val="tx2"/>
                </a:solidFill>
              </a:rPr>
              <a:t>寄發訊息</a:t>
            </a:r>
            <a:r>
              <a:rPr lang="en-US" altLang="zh-TW" dirty="0">
                <a:latin typeface="標楷體" panose="03000509000000000000" pitchFamily="65" charset="-120"/>
              </a:rPr>
              <a:t>:</a:t>
            </a:r>
            <a:r>
              <a:rPr lang="zh-TW" altLang="en-US" dirty="0">
                <a:solidFill>
                  <a:schemeClr val="tx2"/>
                </a:solidFill>
              </a:rPr>
              <a:t> </a:t>
            </a:r>
            <a:r>
              <a:rPr lang="zh-TW" altLang="en-US" dirty="0"/>
              <a:t>發送「</a:t>
            </a:r>
            <a:r>
              <a:rPr lang="zh-TW" altLang="en-US" dirty="0">
                <a:solidFill>
                  <a:schemeClr val="tx2"/>
                </a:solidFill>
              </a:rPr>
              <a:t>學生離校</a:t>
            </a:r>
            <a:r>
              <a:rPr lang="zh-TW" altLang="en-US" dirty="0"/>
              <a:t>」</a:t>
            </a:r>
            <a:endParaRPr lang="en-US" altLang="zh-TW" dirty="0"/>
          </a:p>
          <a:p>
            <a:pPr>
              <a:defRPr/>
            </a:pPr>
            <a:endParaRPr lang="zh-TW" altLang="en-US" dirty="0"/>
          </a:p>
          <a:p>
            <a:pPr>
              <a:defRPr/>
            </a:pPr>
            <a:endParaRPr lang="zh-HK" altLang="en-US" dirty="0"/>
          </a:p>
        </p:txBody>
      </p:sp>
      <p:sp>
        <p:nvSpPr>
          <p:cNvPr id="129030" name="矩形 2"/>
          <p:cNvSpPr>
            <a:spLocks noChangeArrowheads="1"/>
          </p:cNvSpPr>
          <p:nvPr/>
        </p:nvSpPr>
        <p:spPr bwMode="gray">
          <a:xfrm>
            <a:off x="3550670" y="4412572"/>
            <a:ext cx="445266" cy="528596"/>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29031" name="矩形 3"/>
          <p:cNvSpPr>
            <a:spLocks noChangeArrowheads="1"/>
          </p:cNvSpPr>
          <p:nvPr/>
        </p:nvSpPr>
        <p:spPr bwMode="gray">
          <a:xfrm>
            <a:off x="6329678" y="4460970"/>
            <a:ext cx="612775" cy="43180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grpSp>
        <p:nvGrpSpPr>
          <p:cNvPr id="15" name="群組 14"/>
          <p:cNvGrpSpPr>
            <a:grpSpLocks/>
          </p:cNvGrpSpPr>
          <p:nvPr/>
        </p:nvGrpSpPr>
        <p:grpSpPr bwMode="auto">
          <a:xfrm>
            <a:off x="7041166" y="4305736"/>
            <a:ext cx="1412875" cy="1019175"/>
            <a:chOff x="7185025" y="5183188"/>
            <a:chExt cx="1412875" cy="1020762"/>
          </a:xfrm>
        </p:grpSpPr>
        <p:sp>
          <p:nvSpPr>
            <p:cNvPr id="16" name="向右箭號 15"/>
            <p:cNvSpPr/>
            <p:nvPr/>
          </p:nvSpPr>
          <p:spPr bwMode="gray">
            <a:xfrm>
              <a:off x="7185025" y="5397835"/>
              <a:ext cx="358775" cy="298915"/>
            </a:xfrm>
            <a:prstGeom prst="stripedRightArrow">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defRPr/>
              </a:pPr>
              <a:endParaRPr lang="zh-HK" altLang="en-US"/>
            </a:p>
          </p:txBody>
        </p:sp>
        <p:pic>
          <p:nvPicPr>
            <p:cNvPr id="129039" name="Picture 18" descr="C:\Ruby_A15 from Dec 2012\Modules\APL\Briefing on 15 Jan 2014\screens\3.jpg"/>
            <p:cNvPicPr>
              <a:picLocks noChangeAspect="1" noChangeArrowheads="1"/>
            </p:cNvPicPr>
            <p:nvPr/>
          </p:nvPicPr>
          <p:blipFill>
            <a:blip r:embed="rId4">
              <a:extLst>
                <a:ext uri="{28A0092B-C50C-407E-A947-70E740481C1C}">
                  <a14:useLocalDpi xmlns:a14="http://schemas.microsoft.com/office/drawing/2010/main" val="0"/>
                </a:ext>
              </a:extLst>
            </a:blip>
            <a:srcRect l="17648" t="19746" r="19141" b="4362"/>
            <a:stretch>
              <a:fillRect/>
            </a:stretch>
          </p:blipFill>
          <p:spPr bwMode="auto">
            <a:xfrm>
              <a:off x="7589838" y="5183188"/>
              <a:ext cx="1008062" cy="1020762"/>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20" name="橢圓形圖說文字 19"/>
          <p:cNvSpPr/>
          <p:nvPr/>
        </p:nvSpPr>
        <p:spPr bwMode="gray">
          <a:xfrm>
            <a:off x="3432712" y="5830195"/>
            <a:ext cx="1512168" cy="432792"/>
          </a:xfrm>
          <a:prstGeom prst="wedgeEllipseCallout">
            <a:avLst>
              <a:gd name="adj1" fmla="val -29772"/>
              <a:gd name="adj2" fmla="val -95500"/>
            </a:avLst>
          </a:prstGeom>
          <a:ln>
            <a:headEnd/>
            <a:tailEnd/>
          </a:ln>
          <a:extLst/>
        </p:spPr>
        <p:style>
          <a:lnRef idx="0">
            <a:schemeClr val="accent3"/>
          </a:lnRef>
          <a:fillRef idx="3">
            <a:schemeClr val="accent3"/>
          </a:fillRef>
          <a:effectRef idx="3">
            <a:schemeClr val="accent3"/>
          </a:effectRef>
          <a:fontRef idx="minor">
            <a:schemeClr val="lt1"/>
          </a:fontRef>
        </p:style>
        <p:txBody>
          <a:bodyPr anchor="ctr">
            <a:spAutoFit/>
          </a:bodyPr>
          <a:lstStyle/>
          <a:p>
            <a:pPr algn="ctr">
              <a:defRPr/>
            </a:pPr>
            <a:r>
              <a:rPr lang="zh-TW" altLang="en-US" dirty="0">
                <a:solidFill>
                  <a:prstClr val="white"/>
                </a:solidFill>
              </a:rPr>
              <a:t>模式二</a:t>
            </a:r>
            <a:endParaRPr lang="zh-HK" altLang="en-US" dirty="0">
              <a:solidFill>
                <a:prstClr val="white"/>
              </a:solidFill>
            </a:endParaRPr>
          </a:p>
        </p:txBody>
      </p:sp>
      <p:pic>
        <p:nvPicPr>
          <p:cNvPr id="14" name="圖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6845" y="2132856"/>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5"/>
          <p:cNvSpPr>
            <a:spLocks noChangeArrowheads="1"/>
          </p:cNvSpPr>
          <p:nvPr/>
        </p:nvSpPr>
        <p:spPr bwMode="gray">
          <a:xfrm>
            <a:off x="323528" y="5507579"/>
            <a:ext cx="1104900" cy="38735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113</a:t>
            </a:fld>
            <a:endParaRPr lang="en-US" altLang="zh-TW"/>
          </a:p>
        </p:txBody>
      </p:sp>
    </p:spTree>
    <p:extLst>
      <p:ext uri="{BB962C8B-B14F-4D97-AF65-F5344CB8AC3E}">
        <p14:creationId xmlns:p14="http://schemas.microsoft.com/office/powerpoint/2010/main" val="38916300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82" y="2885505"/>
            <a:ext cx="6248590" cy="2694593"/>
          </a:xfrm>
          <a:prstGeom prst="rect">
            <a:avLst/>
          </a:prstGeom>
        </p:spPr>
      </p:pic>
      <p:sp>
        <p:nvSpPr>
          <p:cNvPr id="2" name="標題 1"/>
          <p:cNvSpPr>
            <a:spLocks noGrp="1"/>
          </p:cNvSpPr>
          <p:nvPr>
            <p:ph type="title"/>
          </p:nvPr>
        </p:nvSpPr>
        <p:spPr>
          <a:xfrm>
            <a:off x="1524000" y="266148"/>
            <a:ext cx="7162800" cy="762000"/>
          </a:xfrm>
        </p:spPr>
        <p:txBody>
          <a:bodyPr/>
          <a:lstStyle/>
          <a:p>
            <a:pPr>
              <a:defRPr/>
            </a:pPr>
            <a:r>
              <a:rPr lang="en-US" altLang="zh-TW" dirty="0"/>
              <a:t>6. </a:t>
            </a:r>
            <a:r>
              <a:rPr lang="zh-TW" altLang="en-US" dirty="0"/>
              <a:t>常見問題</a:t>
            </a:r>
            <a:r>
              <a:rPr lang="en-US" altLang="zh-TW" dirty="0"/>
              <a:t>(</a:t>
            </a:r>
            <a:r>
              <a:rPr lang="zh-TW" altLang="en-US" dirty="0"/>
              <a:t>四</a:t>
            </a:r>
            <a:r>
              <a:rPr lang="en-US" altLang="zh-TW" dirty="0"/>
              <a:t>)</a:t>
            </a:r>
            <a:r>
              <a:rPr lang="zh-TW" altLang="en-US" dirty="0"/>
              <a:t> </a:t>
            </a:r>
            <a:r>
              <a:rPr lang="en-US" altLang="zh-TW" sz="2800" dirty="0"/>
              <a:t>- </a:t>
            </a:r>
            <a:r>
              <a:rPr lang="zh-TW" altLang="zh-HK" sz="2800" dirty="0"/>
              <a:t>處理學生到校</a:t>
            </a:r>
            <a:endParaRPr lang="zh-HK" altLang="en-US" sz="2800" dirty="0"/>
          </a:p>
        </p:txBody>
      </p:sp>
      <p:sp>
        <p:nvSpPr>
          <p:cNvPr id="122883" name="內容版面配置區 2"/>
          <p:cNvSpPr>
            <a:spLocks noGrp="1"/>
          </p:cNvSpPr>
          <p:nvPr>
            <p:ph idx="1"/>
          </p:nvPr>
        </p:nvSpPr>
        <p:spPr>
          <a:xfrm>
            <a:off x="358775" y="1504950"/>
            <a:ext cx="8328025" cy="4740275"/>
          </a:xfrm>
        </p:spPr>
        <p:txBody>
          <a:bodyPr/>
          <a:lstStyle/>
          <a:p>
            <a:pPr marL="457200" indent="-457200">
              <a:buFont typeface="Wingdings" panose="05000000000000000000" pitchFamily="2" charset="2"/>
              <a:buAutoNum type="circleNumWdWhitePlain"/>
            </a:pPr>
            <a:r>
              <a:rPr lang="zh-TW" altLang="en-US" u="sng" dirty="0">
                <a:solidFill>
                  <a:schemeClr val="tx2"/>
                </a:solidFill>
              </a:rPr>
              <a:t>聯遞系統</a:t>
            </a:r>
            <a:r>
              <a:rPr lang="en-US" altLang="zh-TW" u="sng" dirty="0">
                <a:solidFill>
                  <a:schemeClr val="tx2"/>
                </a:solidFill>
              </a:rPr>
              <a:t>&gt;</a:t>
            </a:r>
            <a:r>
              <a:rPr lang="zh-TW" altLang="en-US" u="sng" dirty="0">
                <a:solidFill>
                  <a:schemeClr val="tx2"/>
                </a:solidFill>
              </a:rPr>
              <a:t>接收訊息</a:t>
            </a:r>
            <a:r>
              <a:rPr lang="en-US" altLang="zh-TW" dirty="0">
                <a:latin typeface="標楷體" panose="03000509000000000000" pitchFamily="65" charset="-120"/>
              </a:rPr>
              <a:t>:</a:t>
            </a:r>
            <a:r>
              <a:rPr lang="zh-TW" altLang="en-US" dirty="0">
                <a:latin typeface="標楷體" panose="03000509000000000000" pitchFamily="65" charset="-120"/>
              </a:rPr>
              <a:t> </a:t>
            </a:r>
            <a:r>
              <a:rPr lang="zh-TW" altLang="en-US" dirty="0"/>
              <a:t>解密「</a:t>
            </a:r>
            <a:r>
              <a:rPr lang="zh-TW" altLang="en-US" dirty="0">
                <a:solidFill>
                  <a:schemeClr val="tx2"/>
                </a:solidFill>
              </a:rPr>
              <a:t>學生到校</a:t>
            </a:r>
            <a:r>
              <a:rPr lang="zh-TW" altLang="en-US" dirty="0"/>
              <a:t>」</a:t>
            </a:r>
            <a:endParaRPr lang="en-US" altLang="zh-TW" dirty="0"/>
          </a:p>
          <a:p>
            <a:pPr marL="457200" indent="-457200">
              <a:buFont typeface="Wingdings" panose="05000000000000000000" pitchFamily="2" charset="2"/>
              <a:buAutoNum type="circleNumWdWhitePlain"/>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dirty="0">
                <a:latin typeface="標楷體" panose="03000509000000000000" pitchFamily="65" charset="-120"/>
              </a:rPr>
              <a:t>:</a:t>
            </a:r>
            <a:r>
              <a:rPr lang="zh-TW" altLang="en-US" dirty="0">
                <a:latin typeface="標楷體" panose="03000509000000000000" pitchFamily="65" charset="-120"/>
              </a:rPr>
              <a:t> </a:t>
            </a:r>
            <a:r>
              <a:rPr lang="zh-TW" altLang="en-US" dirty="0"/>
              <a:t>匯入已解密的「</a:t>
            </a:r>
            <a:r>
              <a:rPr lang="zh-TW" altLang="en-US" dirty="0">
                <a:solidFill>
                  <a:schemeClr val="tx2"/>
                </a:solidFill>
              </a:rPr>
              <a:t>學生到校</a:t>
            </a:r>
            <a:r>
              <a:rPr lang="zh-TW" altLang="en-US" dirty="0"/>
              <a:t>」</a:t>
            </a:r>
          </a:p>
          <a:p>
            <a:endParaRPr lang="zh-HK" altLang="en-US" dirty="0"/>
          </a:p>
        </p:txBody>
      </p:sp>
      <p:sp>
        <p:nvSpPr>
          <p:cNvPr id="122885" name="Rectangle 10"/>
          <p:cNvSpPr>
            <a:spLocks noChangeArrowheads="1"/>
          </p:cNvSpPr>
          <p:nvPr/>
        </p:nvSpPr>
        <p:spPr bwMode="auto">
          <a:xfrm>
            <a:off x="358775" y="1412875"/>
            <a:ext cx="87852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buClr>
                <a:srgbClr val="C0504D"/>
              </a:buClr>
            </a:pPr>
            <a:endParaRPr kumimoji="0" lang="zh-TW" altLang="en-US" sz="2800">
              <a:solidFill>
                <a:srgbClr val="1F497D"/>
              </a:solidFill>
              <a:latin typeface="標楷體" panose="03000509000000000000" pitchFamily="65" charset="-120"/>
            </a:endParaRPr>
          </a:p>
        </p:txBody>
      </p:sp>
      <p:pic>
        <p:nvPicPr>
          <p:cNvPr id="5" name="圖片 4"/>
          <p:cNvPicPr>
            <a:picLocks noChangeAspect="1"/>
          </p:cNvPicPr>
          <p:nvPr/>
        </p:nvPicPr>
        <p:blipFill>
          <a:blip r:embed="rId4"/>
          <a:stretch>
            <a:fillRect/>
          </a:stretch>
        </p:blipFill>
        <p:spPr>
          <a:xfrm>
            <a:off x="342020" y="2923528"/>
            <a:ext cx="1865697" cy="1409638"/>
          </a:xfrm>
          <a:prstGeom prst="rect">
            <a:avLst/>
          </a:prstGeom>
        </p:spPr>
      </p:pic>
      <p:sp>
        <p:nvSpPr>
          <p:cNvPr id="10" name="矩形 5"/>
          <p:cNvSpPr>
            <a:spLocks noChangeArrowheads="1"/>
          </p:cNvSpPr>
          <p:nvPr/>
        </p:nvSpPr>
        <p:spPr bwMode="gray">
          <a:xfrm>
            <a:off x="2250962" y="4509120"/>
            <a:ext cx="720080" cy="44281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8" name="投影片編號版面配置區 7"/>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114</a:t>
            </a:fld>
            <a:endParaRPr lang="en-US" altLang="zh-TW"/>
          </a:p>
        </p:txBody>
      </p:sp>
    </p:spTree>
    <p:extLst>
      <p:ext uri="{BB962C8B-B14F-4D97-AF65-F5344CB8AC3E}">
        <p14:creationId xmlns:p14="http://schemas.microsoft.com/office/powerpoint/2010/main" val="2331897938"/>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1547813" y="2130425"/>
            <a:ext cx="6910387" cy="1470025"/>
          </a:xfrm>
        </p:spPr>
        <p:txBody>
          <a:bodyPr/>
          <a:lstStyle/>
          <a:p>
            <a:pPr>
              <a:defRPr/>
            </a:pPr>
            <a:r>
              <a:rPr lang="en-US" altLang="zh-TW" sz="5400" dirty="0">
                <a:solidFill>
                  <a:srgbClr val="7030A0"/>
                </a:solidFill>
                <a:cs typeface="+mn-cs"/>
              </a:rPr>
              <a:t>7. </a:t>
            </a:r>
            <a:r>
              <a:rPr lang="zh-TW" altLang="en-US" sz="5400" dirty="0">
                <a:solidFill>
                  <a:srgbClr val="7030A0"/>
                </a:solidFill>
                <a:cs typeface="+mn-cs"/>
              </a:rPr>
              <a:t>查詢及支援</a:t>
            </a:r>
          </a:p>
        </p:txBody>
      </p:sp>
    </p:spTree>
    <p:extLst>
      <p:ext uri="{BB962C8B-B14F-4D97-AF65-F5344CB8AC3E}">
        <p14:creationId xmlns:p14="http://schemas.microsoft.com/office/powerpoint/2010/main" val="2653541147"/>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1620044" y="245430"/>
            <a:ext cx="7162800" cy="762000"/>
          </a:xfrm>
        </p:spPr>
        <p:txBody>
          <a:bodyPr/>
          <a:lstStyle/>
          <a:p>
            <a:pPr>
              <a:defRPr/>
            </a:pPr>
            <a:r>
              <a:rPr lang="en-US" altLang="zh-TW" sz="2800" dirty="0"/>
              <a:t>7. </a:t>
            </a:r>
            <a:r>
              <a:rPr lang="zh-TW" altLang="en-US" sz="2800" dirty="0"/>
              <a:t>查詢及支援</a:t>
            </a:r>
            <a:endParaRPr lang="en-US" altLang="zh-TW" sz="2800" dirty="0"/>
          </a:p>
        </p:txBody>
      </p:sp>
      <p:sp>
        <p:nvSpPr>
          <p:cNvPr id="149507" name="內容版面配置區 1"/>
          <p:cNvSpPr>
            <a:spLocks noGrp="1"/>
          </p:cNvSpPr>
          <p:nvPr>
            <p:ph idx="1"/>
          </p:nvPr>
        </p:nvSpPr>
        <p:spPr>
          <a:xfrm>
            <a:off x="179512" y="1340768"/>
            <a:ext cx="7138987" cy="4740275"/>
          </a:xfrm>
        </p:spPr>
        <p:txBody>
          <a:bodyPr/>
          <a:lstStyle/>
          <a:p>
            <a:pPr marL="0" indent="0">
              <a:buNone/>
            </a:pPr>
            <a:r>
              <a:rPr lang="zh-TW" altLang="en-US" sz="2200" u="sng" dirty="0">
                <a:solidFill>
                  <a:schemeClr val="tx2"/>
                </a:solidFill>
              </a:rPr>
              <a:t>應用學習課程查詢</a:t>
            </a:r>
            <a:endParaRPr lang="en-US" altLang="zh-TW" sz="2200" u="sng" dirty="0">
              <a:solidFill>
                <a:schemeClr val="tx2"/>
              </a:solidFill>
            </a:endParaRPr>
          </a:p>
          <a:p>
            <a:r>
              <a:rPr lang="zh-TW" altLang="en-US" sz="2200" dirty="0">
                <a:solidFill>
                  <a:schemeClr val="tx2"/>
                </a:solidFill>
              </a:rPr>
              <a:t>應用學習組</a:t>
            </a:r>
          </a:p>
          <a:p>
            <a:pPr>
              <a:buFont typeface="Wingdings" panose="05000000000000000000" pitchFamily="2" charset="2"/>
              <a:buNone/>
            </a:pPr>
            <a:r>
              <a:rPr lang="en-US" altLang="zh-TW" sz="2200" dirty="0">
                <a:solidFill>
                  <a:schemeClr val="tx2"/>
                </a:solidFill>
                <a:sym typeface="Wingdings 2" panose="05020102010507070707" pitchFamily="18" charset="2"/>
              </a:rPr>
              <a:t>	</a:t>
            </a:r>
            <a:r>
              <a:rPr lang="en-US" altLang="zh-TW" sz="2200" dirty="0">
                <a:solidFill>
                  <a:schemeClr val="tx2"/>
                </a:solidFill>
              </a:rPr>
              <a:t>︰3698 3186</a:t>
            </a:r>
          </a:p>
          <a:p>
            <a:pPr>
              <a:buFont typeface="Wingdings" panose="05000000000000000000" pitchFamily="2" charset="2"/>
              <a:buNone/>
            </a:pPr>
            <a:r>
              <a:rPr lang="en-US" altLang="zh-TW" sz="2200" dirty="0">
                <a:solidFill>
                  <a:schemeClr val="tx2"/>
                </a:solidFill>
                <a:sym typeface="Wingdings" panose="05000000000000000000" pitchFamily="2" charset="2"/>
              </a:rPr>
              <a:t>	︰</a:t>
            </a:r>
            <a:r>
              <a:rPr lang="en-US" altLang="zh-TW" sz="2200" dirty="0">
                <a:solidFill>
                  <a:schemeClr val="tx2"/>
                </a:solidFill>
              </a:rPr>
              <a:t>aplinfo@edb.gov.hk</a:t>
            </a:r>
          </a:p>
          <a:p>
            <a:pPr>
              <a:buFont typeface="Wingdings" panose="05000000000000000000" pitchFamily="2" charset="2"/>
              <a:buNone/>
            </a:pPr>
            <a:endParaRPr lang="en-US" altLang="zh-TW" sz="1000" dirty="0">
              <a:solidFill>
                <a:schemeClr val="tx2"/>
              </a:solidFill>
            </a:endParaRPr>
          </a:p>
          <a:p>
            <a:pPr>
              <a:buFont typeface="Wingdings" panose="05000000000000000000" pitchFamily="2" charset="2"/>
              <a:buNone/>
            </a:pPr>
            <a:endParaRPr lang="en-US" altLang="zh-TW" sz="1000" dirty="0">
              <a:solidFill>
                <a:schemeClr val="tx2"/>
              </a:solidFill>
            </a:endParaRPr>
          </a:p>
          <a:p>
            <a:pPr>
              <a:buFont typeface="Wingdings" panose="05000000000000000000" pitchFamily="2" charset="2"/>
              <a:buNone/>
            </a:pPr>
            <a:endParaRPr lang="en-US" altLang="zh-TW" sz="1000" dirty="0">
              <a:solidFill>
                <a:schemeClr val="tx2"/>
              </a:solidFill>
            </a:endParaRPr>
          </a:p>
          <a:p>
            <a:pPr>
              <a:buNone/>
            </a:pPr>
            <a:r>
              <a:rPr lang="zh-TW" altLang="en-US" sz="2200" u="sng" dirty="0">
                <a:solidFill>
                  <a:schemeClr val="tx2"/>
                </a:solidFill>
              </a:rPr>
              <a:t>技術支援查詢</a:t>
            </a:r>
            <a:endParaRPr lang="en-US" altLang="zh-TW" sz="2200" u="sng" dirty="0">
              <a:solidFill>
                <a:schemeClr val="tx2"/>
              </a:solidFill>
            </a:endParaRPr>
          </a:p>
          <a:p>
            <a:r>
              <a:rPr lang="zh-TW" altLang="en-US" sz="2200" dirty="0">
                <a:solidFill>
                  <a:schemeClr val="tx2"/>
                </a:solidFill>
              </a:rPr>
              <a:t>系統及資訊管理組</a:t>
            </a:r>
          </a:p>
          <a:p>
            <a:pPr>
              <a:buFont typeface="Wingdings" panose="05000000000000000000" pitchFamily="2" charset="2"/>
              <a:buNone/>
            </a:pPr>
            <a:r>
              <a:rPr lang="zh-TW" altLang="en-US" sz="2200" dirty="0">
                <a:solidFill>
                  <a:schemeClr val="tx2"/>
                </a:solidFill>
              </a:rPr>
              <a:t>	</a:t>
            </a:r>
            <a:r>
              <a:rPr lang="zh-TW" altLang="en-US" sz="2200" dirty="0">
                <a:solidFill>
                  <a:schemeClr val="tx2"/>
                </a:solidFill>
                <a:hlinkClick r:id="rId3"/>
              </a:rPr>
              <a:t>網上校管系統學校聯絡主任</a:t>
            </a:r>
            <a:endParaRPr lang="zh-TW" altLang="en-US" sz="2200" dirty="0">
              <a:solidFill>
                <a:schemeClr val="tx2"/>
              </a:solidFill>
            </a:endParaRPr>
          </a:p>
          <a:p>
            <a:pPr>
              <a:buFont typeface="Wingdings" panose="05000000000000000000" pitchFamily="2" charset="2"/>
              <a:buNone/>
            </a:pPr>
            <a:endParaRPr lang="zh-TW" altLang="en-US" sz="1000" dirty="0">
              <a:solidFill>
                <a:schemeClr val="tx2"/>
              </a:solidFill>
            </a:endParaRPr>
          </a:p>
          <a:p>
            <a:r>
              <a:rPr lang="zh-TW" altLang="en-US" sz="2200" dirty="0">
                <a:solidFill>
                  <a:schemeClr val="tx2"/>
                </a:solidFill>
              </a:rPr>
              <a:t>網上校管系統求助台</a:t>
            </a:r>
          </a:p>
          <a:p>
            <a:pPr>
              <a:buFont typeface="Wingdings" panose="05000000000000000000" pitchFamily="2" charset="2"/>
              <a:buNone/>
            </a:pPr>
            <a:r>
              <a:rPr lang="en-US" altLang="zh-TW" sz="2200" dirty="0">
                <a:solidFill>
                  <a:schemeClr val="tx2"/>
                </a:solidFill>
                <a:sym typeface="Wingdings 2" panose="05020102010507070707" pitchFamily="18" charset="2"/>
              </a:rPr>
              <a:t>	</a:t>
            </a:r>
            <a:r>
              <a:rPr lang="en-US" altLang="zh-TW" sz="2200" dirty="0">
                <a:solidFill>
                  <a:schemeClr val="tx2"/>
                </a:solidFill>
              </a:rPr>
              <a:t>︰2166 1150</a:t>
            </a:r>
          </a:p>
          <a:p>
            <a:pPr>
              <a:buNone/>
            </a:pPr>
            <a:r>
              <a:rPr lang="en-US" altLang="zh-TW" sz="2200" dirty="0">
                <a:solidFill>
                  <a:schemeClr val="tx2"/>
                </a:solidFill>
                <a:sym typeface="Wingdings" panose="05000000000000000000" pitchFamily="2" charset="2"/>
              </a:rPr>
              <a:t>     ︰websams_support@ges.com.hk</a:t>
            </a:r>
          </a:p>
          <a:p>
            <a:pPr>
              <a:buFont typeface="Wingdings" panose="05000000000000000000" pitchFamily="2" charset="2"/>
              <a:buNone/>
            </a:pPr>
            <a:endParaRPr lang="en-US" altLang="zh-TW" sz="1000" dirty="0">
              <a:solidFill>
                <a:schemeClr val="tx2"/>
              </a:solidFill>
              <a:sym typeface="Wingdings" panose="05000000000000000000" pitchFamily="2" charset="2"/>
            </a:endParaRPr>
          </a:p>
        </p:txBody>
      </p:sp>
      <p:sp>
        <p:nvSpPr>
          <p:cNvPr id="149509" name="Rectangle 6"/>
          <p:cNvSpPr>
            <a:spLocks noChangeArrowheads="1"/>
          </p:cNvSpPr>
          <p:nvPr/>
        </p:nvSpPr>
        <p:spPr bwMode="auto">
          <a:xfrm>
            <a:off x="1727200" y="1196975"/>
            <a:ext cx="6948488"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buClr>
                <a:srgbClr val="C0504D"/>
              </a:buClr>
            </a:pPr>
            <a:endParaRPr kumimoji="0" lang="en-US" altLang="zh-TW" sz="2600">
              <a:solidFill>
                <a:srgbClr val="1F497D"/>
              </a:solidFill>
            </a:endParaRPr>
          </a:p>
        </p:txBody>
      </p:sp>
      <p:sp>
        <p:nvSpPr>
          <p:cNvPr id="149510" name="AutoShape 7">
            <a:hlinkClick r:id="rId4" highlightClick="1"/>
          </p:cNvPr>
          <p:cNvSpPr>
            <a:spLocks noChangeArrowheads="1"/>
          </p:cNvSpPr>
          <p:nvPr/>
        </p:nvSpPr>
        <p:spPr bwMode="gray">
          <a:xfrm>
            <a:off x="2123728" y="3530885"/>
            <a:ext cx="376702" cy="360040"/>
          </a:xfrm>
          <a:prstGeom prst="actionButtonInformation">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9" name="矩形 7"/>
          <p:cNvSpPr>
            <a:spLocks noChangeArrowheads="1"/>
          </p:cNvSpPr>
          <p:nvPr/>
        </p:nvSpPr>
        <p:spPr bwMode="gray">
          <a:xfrm>
            <a:off x="4068924" y="1156215"/>
            <a:ext cx="4931284" cy="381642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r>
              <a:rPr kumimoji="0" lang="zh-TW" altLang="en-US" sz="2000" kern="0" dirty="0">
                <a:solidFill>
                  <a:srgbClr val="003300"/>
                </a:solidFill>
                <a:latin typeface="Times New Roman" panose="02020603050405020304" pitchFamily="18" charset="0"/>
                <a:ea typeface="標楷體" pitchFamily="65" charset="-120"/>
              </a:rPr>
              <a:t>網上校管系統資料庫</a:t>
            </a:r>
            <a:r>
              <a:rPr kumimoji="0" lang="en-US" altLang="zh-TW" sz="2000" kern="0" dirty="0">
                <a:solidFill>
                  <a:srgbClr val="003300"/>
                </a:solidFill>
                <a:latin typeface="Times New Roman" panose="02020603050405020304" pitchFamily="18" charset="0"/>
                <a:ea typeface="標楷體" pitchFamily="65" charset="-120"/>
              </a:rPr>
              <a:t> (</a:t>
            </a:r>
            <a:r>
              <a:rPr kumimoji="0" lang="en-US" altLang="zh-TW" sz="1800" kern="0" dirty="0" err="1">
                <a:solidFill>
                  <a:srgbClr val="003300"/>
                </a:solidFill>
                <a:latin typeface="Times New Roman" panose="02020603050405020304" pitchFamily="18" charset="0"/>
                <a:ea typeface="標楷體" pitchFamily="65" charset="-120"/>
              </a:rPr>
              <a:t>WebSAMS</a:t>
            </a:r>
            <a:r>
              <a:rPr kumimoji="0" lang="en-US" altLang="zh-TW" sz="1800" kern="0" dirty="0">
                <a:solidFill>
                  <a:srgbClr val="003300"/>
                </a:solidFill>
                <a:latin typeface="Times New Roman" panose="02020603050405020304" pitchFamily="18" charset="0"/>
                <a:ea typeface="標楷體" pitchFamily="65" charset="-120"/>
              </a:rPr>
              <a:t> CDR) </a:t>
            </a:r>
            <a:r>
              <a:rPr kumimoji="0" lang="en-US" altLang="zh-TW" sz="1800" kern="0" dirty="0">
                <a:solidFill>
                  <a:srgbClr val="800080"/>
                </a:solidFill>
                <a:latin typeface="Times New Roman" panose="02020603050405020304" pitchFamily="18" charset="0"/>
                <a:ea typeface="標楷體" pitchFamily="65" charset="-120"/>
                <a:hlinkClick r:id="rId4"/>
              </a:rPr>
              <a:t>https://cdr.websams.edb.gov.hk</a:t>
            </a:r>
            <a:r>
              <a:rPr kumimoji="0" lang="en-US" altLang="zh-TW" sz="1800" kern="0" dirty="0">
                <a:solidFill>
                  <a:srgbClr val="800080"/>
                </a:solidFill>
                <a:latin typeface="Times New Roman" panose="02020603050405020304" pitchFamily="18" charset="0"/>
                <a:ea typeface="標楷體" pitchFamily="65" charset="-120"/>
              </a:rPr>
              <a:t> </a:t>
            </a:r>
          </a:p>
          <a:p>
            <a:endParaRPr kumimoji="0" lang="en-US" altLang="zh-TW" sz="1800" kern="0" dirty="0">
              <a:solidFill>
                <a:srgbClr val="800080"/>
              </a:solidFill>
              <a:latin typeface="Times New Roman" panose="02020603050405020304" pitchFamily="18" charset="0"/>
              <a:ea typeface="標楷體" pitchFamily="65" charset="-120"/>
            </a:endParaRPr>
          </a:p>
          <a:p>
            <a:endParaRPr kumimoji="0" lang="zh-TW" altLang="en-US" sz="1800" kern="0" dirty="0">
              <a:solidFill>
                <a:srgbClr val="800080"/>
              </a:solidFill>
              <a:latin typeface="Times New Roman" panose="02020603050405020304" pitchFamily="18" charset="0"/>
              <a:ea typeface="標楷體" pitchFamily="65" charset="-120"/>
            </a:endParaRPr>
          </a:p>
          <a:p>
            <a:endParaRPr kumimoji="0" lang="en-US" altLang="zh-TW" sz="2400" kern="0" dirty="0">
              <a:solidFill>
                <a:srgbClr val="003300"/>
              </a:solidFill>
            </a:endParaRPr>
          </a:p>
          <a:p>
            <a:endParaRPr kumimoji="0" lang="en-US" altLang="zh-TW" sz="2400" kern="0" dirty="0">
              <a:solidFill>
                <a:srgbClr val="003300"/>
              </a:solidFill>
            </a:endParaRPr>
          </a:p>
          <a:p>
            <a:endParaRPr kumimoji="0" lang="en-US" altLang="zh-TW" sz="2400" kern="0" dirty="0">
              <a:solidFill>
                <a:srgbClr val="003300"/>
              </a:solidFill>
            </a:endParaRPr>
          </a:p>
          <a:p>
            <a:endParaRPr kumimoji="0" lang="en-US" altLang="zh-TW" sz="2400" b="0" kern="0" dirty="0">
              <a:solidFill>
                <a:srgbClr val="003300"/>
              </a:solidFill>
            </a:endParaRPr>
          </a:p>
          <a:p>
            <a:endParaRPr kumimoji="0" lang="en-US" altLang="zh-TW" sz="2400" kern="0" dirty="0">
              <a:solidFill>
                <a:srgbClr val="003300"/>
              </a:solidFill>
            </a:endParaRPr>
          </a:p>
          <a:p>
            <a:endParaRPr kumimoji="0" lang="en-US" altLang="zh-TW" sz="2400" kern="0" dirty="0">
              <a:solidFill>
                <a:srgbClr val="003300"/>
              </a:solidFill>
            </a:endParaRPr>
          </a:p>
          <a:p>
            <a:endParaRPr kumimoji="0" lang="en-US" altLang="zh-TW" sz="2400" kern="0" dirty="0">
              <a:solidFill>
                <a:srgbClr val="003300"/>
              </a:solidFill>
            </a:endParaRPr>
          </a:p>
        </p:txBody>
      </p:sp>
      <p:sp>
        <p:nvSpPr>
          <p:cNvPr id="4" name="投影片編號版面配置區 3"/>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116</a:t>
            </a:fld>
            <a:endParaRPr lang="en-US" altLang="zh-TW" dirty="0"/>
          </a:p>
        </p:txBody>
      </p:sp>
      <p:pic>
        <p:nvPicPr>
          <p:cNvPr id="2" name="圖片 1"/>
          <p:cNvPicPr>
            <a:picLocks noChangeAspect="1"/>
          </p:cNvPicPr>
          <p:nvPr/>
        </p:nvPicPr>
        <p:blipFill>
          <a:blip r:embed="rId5"/>
          <a:stretch>
            <a:fillRect/>
          </a:stretch>
        </p:blipFill>
        <p:spPr>
          <a:xfrm>
            <a:off x="4172631" y="2154235"/>
            <a:ext cx="4786370" cy="2356996"/>
          </a:xfrm>
          <a:prstGeom prst="rect">
            <a:avLst/>
          </a:prstGeom>
        </p:spPr>
      </p:pic>
    </p:spTree>
    <p:extLst>
      <p:ext uri="{BB962C8B-B14F-4D97-AF65-F5344CB8AC3E}">
        <p14:creationId xmlns:p14="http://schemas.microsoft.com/office/powerpoint/2010/main" val="2864761357"/>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1547813" y="2130425"/>
            <a:ext cx="6910387" cy="1470025"/>
          </a:xfrm>
        </p:spPr>
        <p:txBody>
          <a:bodyPr/>
          <a:lstStyle/>
          <a:p>
            <a:pPr>
              <a:defRPr/>
            </a:pPr>
            <a:r>
              <a:rPr lang="en-US" altLang="zh-TW" sz="5400" dirty="0">
                <a:solidFill>
                  <a:srgbClr val="7030A0"/>
                </a:solidFill>
                <a:cs typeface="+mn-cs"/>
              </a:rPr>
              <a:t>8. </a:t>
            </a:r>
            <a:r>
              <a:rPr lang="zh-TW" altLang="en-US" sz="5400" dirty="0">
                <a:solidFill>
                  <a:srgbClr val="7030A0"/>
                </a:solidFill>
                <a:cs typeface="+mn-cs"/>
              </a:rPr>
              <a:t>參考資料</a:t>
            </a:r>
          </a:p>
        </p:txBody>
      </p:sp>
    </p:spTree>
    <p:extLst>
      <p:ext uri="{BB962C8B-B14F-4D97-AF65-F5344CB8AC3E}">
        <p14:creationId xmlns:p14="http://schemas.microsoft.com/office/powerpoint/2010/main" val="3815340712"/>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51302" y="237217"/>
            <a:ext cx="7162800" cy="762000"/>
          </a:xfrm>
        </p:spPr>
        <p:txBody>
          <a:bodyPr/>
          <a:lstStyle/>
          <a:p>
            <a:pPr>
              <a:defRPr/>
            </a:pPr>
            <a:r>
              <a:rPr lang="en-US" altLang="zh-TW" sz="2800" dirty="0"/>
              <a:t>8</a:t>
            </a:r>
            <a:r>
              <a:rPr lang="en-US" altLang="zh-HK" sz="2800" dirty="0"/>
              <a:t>. </a:t>
            </a:r>
            <a:r>
              <a:rPr lang="zh-TW" altLang="zh-HK" sz="2800" dirty="0"/>
              <a:t>參考資料 </a:t>
            </a:r>
            <a:r>
              <a:rPr lang="en-US" altLang="zh-HK" sz="2800" dirty="0"/>
              <a:t>- </a:t>
            </a:r>
            <a:r>
              <a:rPr lang="zh-TW" altLang="zh-HK" sz="2800" dirty="0"/>
              <a:t>報告</a:t>
            </a:r>
            <a:endParaRPr lang="zh-HK" altLang="en-US" sz="2800" dirty="0"/>
          </a:p>
        </p:txBody>
      </p:sp>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a:blip r:embed="rId4"/>
          <a:stretch>
            <a:fillRect/>
          </a:stretch>
        </p:blipFill>
        <p:spPr>
          <a:xfrm>
            <a:off x="657607" y="1471443"/>
            <a:ext cx="1850205" cy="4748860"/>
          </a:xfrm>
          <a:prstGeom prst="rect">
            <a:avLst/>
          </a:prstGeom>
        </p:spPr>
      </p:pic>
      <p:pic>
        <p:nvPicPr>
          <p:cNvPr id="5" name="圖片 4"/>
          <p:cNvPicPr>
            <a:picLocks noChangeAspect="1"/>
          </p:cNvPicPr>
          <p:nvPr/>
        </p:nvPicPr>
        <p:blipFill>
          <a:blip r:embed="rId5"/>
          <a:stretch>
            <a:fillRect/>
          </a:stretch>
        </p:blipFill>
        <p:spPr>
          <a:xfrm>
            <a:off x="2653706" y="1438989"/>
            <a:ext cx="6027088" cy="4366464"/>
          </a:xfrm>
          <a:prstGeom prst="rect">
            <a:avLst/>
          </a:prstGeom>
        </p:spPr>
      </p:pic>
      <p:sp>
        <p:nvSpPr>
          <p:cNvPr id="7" name="矩形 10"/>
          <p:cNvSpPr>
            <a:spLocks noChangeArrowheads="1"/>
          </p:cNvSpPr>
          <p:nvPr/>
        </p:nvSpPr>
        <p:spPr bwMode="gray">
          <a:xfrm>
            <a:off x="692917" y="5793813"/>
            <a:ext cx="1697484" cy="231536"/>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8" name="向右箭號 7"/>
          <p:cNvSpPr/>
          <p:nvPr/>
        </p:nvSpPr>
        <p:spPr bwMode="gray">
          <a:xfrm rot="790474">
            <a:off x="133901" y="5499860"/>
            <a:ext cx="454025" cy="611187"/>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algn="ctr" eaLnBrk="1" hangingPunct="1">
              <a:spcBef>
                <a:spcPct val="0"/>
              </a:spcBef>
              <a:buClrTx/>
              <a:buSzTx/>
              <a:buFontTx/>
              <a:buNone/>
              <a:defRPr/>
            </a:pPr>
            <a:endParaRPr lang="zh-TW" altLang="en-US" sz="1400">
              <a:solidFill>
                <a:srgbClr val="336699"/>
              </a:solidFill>
              <a:latin typeface="Trebuchet MS" pitchFamily="34" charset="0"/>
              <a:ea typeface="新細明體" charset="-120"/>
            </a:endParaRPr>
          </a:p>
        </p:txBody>
      </p:sp>
      <p:sp>
        <p:nvSpPr>
          <p:cNvPr id="9" name="矩形 8"/>
          <p:cNvSpPr/>
          <p:nvPr/>
        </p:nvSpPr>
        <p:spPr>
          <a:xfrm>
            <a:off x="7308304" y="119333"/>
            <a:ext cx="1656223" cy="461665"/>
          </a:xfrm>
          <a:prstGeom prst="rect">
            <a:avLst/>
          </a:prstGeom>
        </p:spPr>
        <p:txBody>
          <a:bodyPr wrap="none">
            <a:spAutoFit/>
          </a:bodyPr>
          <a:lstStyle/>
          <a:p>
            <a:r>
              <a:rPr kumimoji="0" lang="en-US" altLang="zh-TW" sz="2400" kern="0" dirty="0" err="1">
                <a:solidFill>
                  <a:srgbClr val="FFC000"/>
                </a:solidFill>
                <a:latin typeface="Times New Roman" panose="02020603050405020304" pitchFamily="18" charset="0"/>
                <a:ea typeface="標楷體" pitchFamily="65" charset="-120"/>
              </a:rPr>
              <a:t>WebSAMS</a:t>
            </a:r>
            <a:endParaRPr kumimoji="0" lang="en-US" altLang="zh-TW" sz="2400" kern="0" dirty="0">
              <a:solidFill>
                <a:srgbClr val="FFC000"/>
              </a:solidFill>
              <a:latin typeface="Times New Roman" panose="02020603050405020304" pitchFamily="18" charset="0"/>
              <a:ea typeface="標楷體" pitchFamily="65" charset="-120"/>
            </a:endParaRPr>
          </a:p>
        </p:txBody>
      </p:sp>
      <p:sp>
        <p:nvSpPr>
          <p:cNvPr id="10" name="投影片編號版面配置區 9"/>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118</a:t>
            </a:fld>
            <a:endParaRPr lang="en-US" altLang="zh-TW"/>
          </a:p>
        </p:txBody>
      </p:sp>
    </p:spTree>
    <p:custDataLst>
      <p:tags r:id="rId1"/>
    </p:custDataLst>
    <p:extLst>
      <p:ext uri="{BB962C8B-B14F-4D97-AF65-F5344CB8AC3E}">
        <p14:creationId xmlns:p14="http://schemas.microsoft.com/office/powerpoint/2010/main" val="2601565709"/>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51302" y="237217"/>
            <a:ext cx="7162800" cy="762000"/>
          </a:xfrm>
        </p:spPr>
        <p:txBody>
          <a:bodyPr/>
          <a:lstStyle/>
          <a:p>
            <a:pPr>
              <a:defRPr/>
            </a:pPr>
            <a:r>
              <a:rPr lang="en-US" altLang="zh-TW" sz="2800" dirty="0"/>
              <a:t>8</a:t>
            </a:r>
            <a:r>
              <a:rPr lang="en-US" altLang="zh-HK" sz="2800" dirty="0"/>
              <a:t>. </a:t>
            </a:r>
            <a:r>
              <a:rPr lang="zh-TW" altLang="zh-HK" sz="2800" dirty="0"/>
              <a:t>參考資料 </a:t>
            </a:r>
            <a:r>
              <a:rPr lang="en-US" altLang="zh-HK" sz="2800" dirty="0"/>
              <a:t>- </a:t>
            </a:r>
            <a:r>
              <a:rPr lang="zh-TW" altLang="en-US" sz="2800" dirty="0"/>
              <a:t>線上說明</a:t>
            </a:r>
            <a:endParaRPr lang="zh-HK" altLang="en-US" sz="2800" dirty="0"/>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5" y="2204864"/>
            <a:ext cx="8704593" cy="2340730"/>
          </a:xfrm>
          <a:prstGeom prst="rect">
            <a:avLst/>
          </a:prstGeom>
        </p:spPr>
      </p:pic>
      <p:sp>
        <p:nvSpPr>
          <p:cNvPr id="10" name="矩形 10"/>
          <p:cNvSpPr>
            <a:spLocks noChangeArrowheads="1"/>
          </p:cNvSpPr>
          <p:nvPr/>
        </p:nvSpPr>
        <p:spPr bwMode="gray">
          <a:xfrm>
            <a:off x="8028384" y="2060849"/>
            <a:ext cx="360040" cy="36004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4109" y="1373259"/>
            <a:ext cx="867565" cy="655100"/>
          </a:xfrm>
          <a:prstGeom prst="rect">
            <a:avLst/>
          </a:prstGeom>
          <a:ln w="57150" cap="sq">
            <a:solidFill>
              <a:srgbClr val="FF0000"/>
            </a:solidFill>
            <a:prstDash val="solid"/>
            <a:miter lim="800000"/>
          </a:ln>
          <a:effectLst>
            <a:outerShdw blurRad="50800" dist="38100" dir="2700000" algn="tl" rotWithShape="0">
              <a:srgbClr val="000000">
                <a:alpha val="43000"/>
              </a:srgbClr>
            </a:outerShdw>
          </a:effectLst>
        </p:spPr>
      </p:pic>
      <p:cxnSp>
        <p:nvCxnSpPr>
          <p:cNvPr id="12" name="直線接點 11"/>
          <p:cNvCxnSpPr/>
          <p:nvPr/>
        </p:nvCxnSpPr>
        <p:spPr bwMode="auto">
          <a:xfrm>
            <a:off x="7524328" y="1844824"/>
            <a:ext cx="504056" cy="216025"/>
          </a:xfrm>
          <a:prstGeom prst="line">
            <a:avLst/>
          </a:prstGeom>
          <a:noFill/>
          <a:ln w="57150" cap="flat" cmpd="sng" algn="ctr">
            <a:solidFill>
              <a:srgbClr val="FF0000"/>
            </a:solidFill>
            <a:prstDash val="solid"/>
            <a:round/>
            <a:headEnd type="none" w="med" len="med"/>
            <a:tailEnd type="none" w="med" len="med"/>
          </a:ln>
          <a:effectLst/>
        </p:spPr>
      </p:cxnSp>
      <p:pic>
        <p:nvPicPr>
          <p:cNvPr id="3" name="圖片 2"/>
          <p:cNvPicPr>
            <a:picLocks noChangeAspect="1"/>
          </p:cNvPicPr>
          <p:nvPr/>
        </p:nvPicPr>
        <p:blipFill>
          <a:blip r:embed="rId6"/>
          <a:stretch>
            <a:fillRect/>
          </a:stretch>
        </p:blipFill>
        <p:spPr>
          <a:xfrm>
            <a:off x="4283968" y="2216069"/>
            <a:ext cx="3168352" cy="4538931"/>
          </a:xfrm>
          <a:prstGeom prst="rect">
            <a:avLst/>
          </a:prstGeom>
          <a:ln w="57150">
            <a:solidFill>
              <a:srgbClr val="0000FF"/>
            </a:solidFill>
          </a:ln>
        </p:spPr>
      </p:pic>
      <p:cxnSp>
        <p:nvCxnSpPr>
          <p:cNvPr id="11" name="直線接點 10"/>
          <p:cNvCxnSpPr>
            <a:endCxn id="3" idx="0"/>
          </p:cNvCxnSpPr>
          <p:nvPr/>
        </p:nvCxnSpPr>
        <p:spPr bwMode="auto">
          <a:xfrm flipH="1">
            <a:off x="5868144" y="1633006"/>
            <a:ext cx="675692" cy="583063"/>
          </a:xfrm>
          <a:prstGeom prst="line">
            <a:avLst/>
          </a:prstGeom>
          <a:noFill/>
          <a:ln w="57150" cap="flat" cmpd="sng" algn="ctr">
            <a:solidFill>
              <a:srgbClr val="0000FF"/>
            </a:solidFill>
            <a:prstDash val="solid"/>
            <a:round/>
            <a:headEnd type="none" w="med" len="med"/>
            <a:tailEnd type="none" w="med" len="med"/>
          </a:ln>
          <a:effectLst/>
        </p:spPr>
      </p:cxnSp>
      <p:sp>
        <p:nvSpPr>
          <p:cNvPr id="15" name="矩形 14"/>
          <p:cNvSpPr/>
          <p:nvPr/>
        </p:nvSpPr>
        <p:spPr>
          <a:xfrm>
            <a:off x="7308304" y="119333"/>
            <a:ext cx="1656223" cy="461665"/>
          </a:xfrm>
          <a:prstGeom prst="rect">
            <a:avLst/>
          </a:prstGeom>
        </p:spPr>
        <p:txBody>
          <a:bodyPr wrap="none">
            <a:spAutoFit/>
          </a:bodyPr>
          <a:lstStyle/>
          <a:p>
            <a:r>
              <a:rPr kumimoji="0" lang="en-US" altLang="zh-TW" sz="2400" kern="0" dirty="0" err="1">
                <a:solidFill>
                  <a:srgbClr val="FFC000"/>
                </a:solidFill>
                <a:latin typeface="Times New Roman" panose="02020603050405020304" pitchFamily="18" charset="0"/>
                <a:ea typeface="標楷體" pitchFamily="65" charset="-120"/>
              </a:rPr>
              <a:t>WebSAMS</a:t>
            </a:r>
            <a:endParaRPr kumimoji="0" lang="en-US" altLang="zh-TW" sz="2400" kern="0" dirty="0">
              <a:solidFill>
                <a:srgbClr val="FFC000"/>
              </a:solidFill>
              <a:latin typeface="Times New Roman" panose="02020603050405020304" pitchFamily="18" charset="0"/>
              <a:ea typeface="標楷體" pitchFamily="65" charset="-120"/>
            </a:endParaRPr>
          </a:p>
        </p:txBody>
      </p:sp>
      <p:sp>
        <p:nvSpPr>
          <p:cNvPr id="8" name="投影片編號版面配置區 7"/>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119</a:t>
            </a:fld>
            <a:endParaRPr lang="en-US" altLang="zh-TW"/>
          </a:p>
        </p:txBody>
      </p:sp>
    </p:spTree>
    <p:custDataLst>
      <p:tags r:id="rId1"/>
    </p:custDataLst>
    <p:extLst>
      <p:ext uri="{BB962C8B-B14F-4D97-AF65-F5344CB8AC3E}">
        <p14:creationId xmlns:p14="http://schemas.microsoft.com/office/powerpoint/2010/main" val="313239854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r>
              <a:rPr lang="en-US" altLang="zh-TW" dirty="0"/>
              <a:t>1. </a:t>
            </a:r>
            <a:r>
              <a:rPr lang="zh-TW" altLang="zh-HK" dirty="0"/>
              <a:t>應用學習模組</a:t>
            </a:r>
            <a:r>
              <a:rPr lang="zh-TW" altLang="en-US" dirty="0"/>
              <a:t> </a:t>
            </a:r>
            <a:r>
              <a:rPr lang="en-US" altLang="zh-TW" dirty="0"/>
              <a:t>-</a:t>
            </a:r>
            <a:r>
              <a:rPr lang="zh-TW" altLang="en-US" dirty="0"/>
              <a:t> </a:t>
            </a:r>
            <a:r>
              <a:rPr lang="zh-TW" altLang="zh-HK" dirty="0"/>
              <a:t>重要日期</a:t>
            </a:r>
            <a:endParaRPr lang="zh-HK" altLang="zh-HK" dirty="0"/>
          </a:p>
        </p:txBody>
      </p:sp>
      <p:pic>
        <p:nvPicPr>
          <p:cNvPr id="4" name="圖片 3"/>
          <p:cNvPicPr>
            <a:picLocks noChangeAspect="1"/>
          </p:cNvPicPr>
          <p:nvPr/>
        </p:nvPicPr>
        <p:blipFill>
          <a:blip r:embed="rId2"/>
          <a:stretch>
            <a:fillRect/>
          </a:stretch>
        </p:blipFill>
        <p:spPr>
          <a:xfrm>
            <a:off x="284440" y="1412776"/>
            <a:ext cx="8816048" cy="4928603"/>
          </a:xfrm>
          <a:prstGeom prst="rect">
            <a:avLst/>
          </a:prstGeom>
        </p:spPr>
      </p:pic>
      <p:sp>
        <p:nvSpPr>
          <p:cNvPr id="8" name="矩形 10"/>
          <p:cNvSpPr>
            <a:spLocks noChangeArrowheads="1"/>
          </p:cNvSpPr>
          <p:nvPr/>
        </p:nvSpPr>
        <p:spPr bwMode="gray">
          <a:xfrm>
            <a:off x="1579994" y="5117595"/>
            <a:ext cx="2736304" cy="626832"/>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9" name="矩形 10"/>
          <p:cNvSpPr>
            <a:spLocks noChangeArrowheads="1"/>
          </p:cNvSpPr>
          <p:nvPr/>
        </p:nvSpPr>
        <p:spPr bwMode="gray">
          <a:xfrm>
            <a:off x="284440" y="4005064"/>
            <a:ext cx="1168336" cy="18000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10" name="矩形 10"/>
          <p:cNvSpPr>
            <a:spLocks noChangeArrowheads="1"/>
          </p:cNvSpPr>
          <p:nvPr/>
        </p:nvSpPr>
        <p:spPr bwMode="gray">
          <a:xfrm>
            <a:off x="1579994" y="1628800"/>
            <a:ext cx="7329379" cy="28800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11" name="矩形 10"/>
          <p:cNvSpPr>
            <a:spLocks noChangeArrowheads="1"/>
          </p:cNvSpPr>
          <p:nvPr/>
        </p:nvSpPr>
        <p:spPr bwMode="gray">
          <a:xfrm>
            <a:off x="307320" y="5333619"/>
            <a:ext cx="1168336" cy="194784"/>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12</a:t>
            </a:fld>
            <a:endParaRPr lang="en-US" altLang="zh-TW"/>
          </a:p>
        </p:txBody>
      </p:sp>
      <p:sp>
        <p:nvSpPr>
          <p:cNvPr id="14" name="矩形圖說文字 13"/>
          <p:cNvSpPr/>
          <p:nvPr/>
        </p:nvSpPr>
        <p:spPr>
          <a:xfrm>
            <a:off x="6124187" y="4731928"/>
            <a:ext cx="2733099" cy="1398166"/>
          </a:xfrm>
          <a:prstGeom prst="wedgeRectCallout">
            <a:avLst>
              <a:gd name="adj1" fmla="val -113575"/>
              <a:gd name="adj2" fmla="val 2694"/>
            </a:avLst>
          </a:prstGeom>
          <a:solidFill>
            <a:schemeClr val="bg1"/>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lvl="0">
              <a:spcBef>
                <a:spcPct val="50000"/>
              </a:spcBef>
              <a:defRPr/>
            </a:pPr>
            <a:r>
              <a:rPr lang="zh-TW" altLang="en-US" sz="2000" dirty="0">
                <a:solidFill>
                  <a:srgbClr val="0033CC"/>
                </a:solidFill>
                <a:latin typeface="標楷體" pitchFamily="65" charset="-120"/>
                <a:ea typeface="標楷體" pitchFamily="65" charset="-120"/>
              </a:rPr>
              <a:t>當成功匯入「應用學習參數檔案」後，已更新的報名限期會詳列於備註位置，以供用戶參考</a:t>
            </a:r>
          </a:p>
        </p:txBody>
      </p:sp>
    </p:spTree>
    <p:extLst>
      <p:ext uri="{BB962C8B-B14F-4D97-AF65-F5344CB8AC3E}">
        <p14:creationId xmlns:p14="http://schemas.microsoft.com/office/powerpoint/2010/main" val="943077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投影片編號版面配置區 14"/>
          <p:cNvSpPr>
            <a:spLocks noGrp="1"/>
          </p:cNvSpPr>
          <p:nvPr>
            <p:ph type="sldNum" sz="quarter" idx="12"/>
          </p:nvPr>
        </p:nvSpPr>
        <p:spPr>
          <a:xfrm>
            <a:off x="6859372" y="6263588"/>
            <a:ext cx="2133600" cy="476250"/>
          </a:xfrm>
        </p:spPr>
        <p:txBody>
          <a:bodyPr/>
          <a:lstStyle/>
          <a:p>
            <a:pPr>
              <a:defRPr/>
            </a:pPr>
            <a:r>
              <a:rPr lang="en-US" altLang="zh-TW" dirty="0"/>
              <a:t>P.</a:t>
            </a:r>
            <a:fld id="{6A52B5E9-E56A-4BE7-B87D-ED90C8790FA6}" type="slidenum">
              <a:rPr lang="en-US" altLang="zh-TW" smtClean="0"/>
              <a:pPr>
                <a:defRPr/>
              </a:pPr>
              <a:t>120</a:t>
            </a:fld>
            <a:endParaRPr lang="en-US" altLang="zh-TW" dirty="0"/>
          </a:p>
        </p:txBody>
      </p:sp>
      <p:sp>
        <p:nvSpPr>
          <p:cNvPr id="2" name="標題 1"/>
          <p:cNvSpPr>
            <a:spLocks noGrp="1"/>
          </p:cNvSpPr>
          <p:nvPr>
            <p:ph type="title"/>
          </p:nvPr>
        </p:nvSpPr>
        <p:spPr>
          <a:xfrm>
            <a:off x="1551302" y="237217"/>
            <a:ext cx="7162800" cy="762000"/>
          </a:xfrm>
        </p:spPr>
        <p:txBody>
          <a:bodyPr/>
          <a:lstStyle/>
          <a:p>
            <a:pPr>
              <a:defRPr/>
            </a:pPr>
            <a:r>
              <a:rPr lang="en-US" altLang="zh-TW" sz="2800" dirty="0"/>
              <a:t>8</a:t>
            </a:r>
            <a:r>
              <a:rPr lang="en-US" altLang="zh-HK" sz="2800" dirty="0"/>
              <a:t>. </a:t>
            </a:r>
            <a:r>
              <a:rPr lang="zh-TW" altLang="zh-HK" sz="2800" dirty="0"/>
              <a:t>參考資料 </a:t>
            </a:r>
            <a:r>
              <a:rPr lang="en-US" altLang="zh-HK" sz="2800" dirty="0"/>
              <a:t>- </a:t>
            </a:r>
            <a:r>
              <a:rPr lang="zh-TW" altLang="en-US" sz="2800" dirty="0"/>
              <a:t>用戶手冊</a:t>
            </a:r>
            <a:endParaRPr lang="zh-HK" altLang="en-US" sz="2800" dirty="0"/>
          </a:p>
        </p:txBody>
      </p:sp>
      <p:pic>
        <p:nvPicPr>
          <p:cNvPr id="3" name="圖片 2"/>
          <p:cNvPicPr>
            <a:picLocks noChangeAspect="1"/>
          </p:cNvPicPr>
          <p:nvPr/>
        </p:nvPicPr>
        <p:blipFill>
          <a:blip r:embed="rId4"/>
          <a:stretch>
            <a:fillRect/>
          </a:stretch>
        </p:blipFill>
        <p:spPr>
          <a:xfrm>
            <a:off x="323528" y="1412776"/>
            <a:ext cx="6314167" cy="3024336"/>
          </a:xfrm>
          <a:prstGeom prst="rect">
            <a:avLst/>
          </a:prstGeom>
        </p:spPr>
      </p:pic>
      <p:sp>
        <p:nvSpPr>
          <p:cNvPr id="11" name="矩形 10"/>
          <p:cNvSpPr>
            <a:spLocks noChangeArrowheads="1"/>
          </p:cNvSpPr>
          <p:nvPr/>
        </p:nvSpPr>
        <p:spPr bwMode="gray">
          <a:xfrm>
            <a:off x="395536" y="2667958"/>
            <a:ext cx="1512168" cy="833049"/>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pic>
        <p:nvPicPr>
          <p:cNvPr id="5" name="圖片 4"/>
          <p:cNvPicPr>
            <a:picLocks noChangeAspect="1"/>
          </p:cNvPicPr>
          <p:nvPr/>
        </p:nvPicPr>
        <p:blipFill>
          <a:blip r:embed="rId5"/>
          <a:stretch>
            <a:fillRect/>
          </a:stretch>
        </p:blipFill>
        <p:spPr>
          <a:xfrm>
            <a:off x="4908001" y="1341391"/>
            <a:ext cx="3459387" cy="5398447"/>
          </a:xfrm>
          <a:prstGeom prst="rect">
            <a:avLst/>
          </a:prstGeom>
          <a:ln w="57150">
            <a:solidFill>
              <a:srgbClr val="FF0000"/>
            </a:solidFill>
          </a:ln>
        </p:spPr>
      </p:pic>
      <p:cxnSp>
        <p:nvCxnSpPr>
          <p:cNvPr id="13" name="直線接點 12"/>
          <p:cNvCxnSpPr/>
          <p:nvPr/>
        </p:nvCxnSpPr>
        <p:spPr bwMode="auto">
          <a:xfrm>
            <a:off x="1906136" y="3501007"/>
            <a:ext cx="3001865" cy="413559"/>
          </a:xfrm>
          <a:prstGeom prst="line">
            <a:avLst/>
          </a:prstGeom>
          <a:noFill/>
          <a:ln w="57150" cap="flat" cmpd="sng" algn="ctr">
            <a:solidFill>
              <a:srgbClr val="FF0000"/>
            </a:solidFill>
            <a:prstDash val="solid"/>
            <a:round/>
            <a:headEnd type="none" w="med" len="med"/>
            <a:tailEnd type="none" w="med" len="med"/>
          </a:ln>
          <a:effectLst/>
        </p:spPr>
      </p:cxnSp>
      <p:sp>
        <p:nvSpPr>
          <p:cNvPr id="14" name="矩形 13"/>
          <p:cNvSpPr/>
          <p:nvPr/>
        </p:nvSpPr>
        <p:spPr>
          <a:xfrm>
            <a:off x="5724128" y="165115"/>
            <a:ext cx="3358612" cy="646331"/>
          </a:xfrm>
          <a:prstGeom prst="rect">
            <a:avLst/>
          </a:prstGeom>
        </p:spPr>
        <p:txBody>
          <a:bodyPr wrap="none">
            <a:spAutoFit/>
          </a:bodyPr>
          <a:lstStyle/>
          <a:p>
            <a:r>
              <a:rPr kumimoji="0" lang="en-US" altLang="zh-TW" sz="1800" kern="0" dirty="0" err="1">
                <a:solidFill>
                  <a:srgbClr val="00B050"/>
                </a:solidFill>
                <a:latin typeface="Times New Roman" panose="02020603050405020304" pitchFamily="18" charset="0"/>
                <a:ea typeface="標楷體" pitchFamily="65" charset="-120"/>
              </a:rPr>
              <a:t>WebSAMS</a:t>
            </a:r>
            <a:r>
              <a:rPr kumimoji="0" lang="en-US" altLang="zh-TW" sz="1800" kern="0" dirty="0">
                <a:solidFill>
                  <a:srgbClr val="00B050"/>
                </a:solidFill>
                <a:latin typeface="Times New Roman" panose="02020603050405020304" pitchFamily="18" charset="0"/>
                <a:ea typeface="標楷體" pitchFamily="65" charset="-120"/>
              </a:rPr>
              <a:t> CDR:</a:t>
            </a:r>
            <a:endParaRPr kumimoji="0" lang="en-US" altLang="zh-TW" sz="1800" kern="0" dirty="0">
              <a:solidFill>
                <a:srgbClr val="00B050"/>
              </a:solidFill>
              <a:latin typeface="Times New Roman" panose="02020603050405020304" pitchFamily="18" charset="0"/>
              <a:ea typeface="標楷體" pitchFamily="65" charset="-120"/>
              <a:hlinkClick r:id="rId6"/>
            </a:endParaRPr>
          </a:p>
          <a:p>
            <a:r>
              <a:rPr kumimoji="0" lang="en-US" altLang="zh-TW" sz="1800" kern="0" dirty="0">
                <a:solidFill>
                  <a:srgbClr val="00B050"/>
                </a:solidFill>
                <a:latin typeface="Times New Roman" panose="02020603050405020304" pitchFamily="18" charset="0"/>
                <a:ea typeface="標楷體" pitchFamily="65" charset="-120"/>
                <a:hlinkClick r:id="rId6"/>
              </a:rPr>
              <a:t>https://cdr.websams.edb.gov.hk</a:t>
            </a:r>
            <a:r>
              <a:rPr kumimoji="0" lang="en-US" altLang="zh-TW" sz="1800" kern="0" dirty="0">
                <a:solidFill>
                  <a:srgbClr val="00B050"/>
                </a:solidFill>
                <a:latin typeface="Times New Roman" panose="02020603050405020304" pitchFamily="18" charset="0"/>
                <a:ea typeface="標楷體" pitchFamily="65" charset="-120"/>
              </a:rPr>
              <a:t> </a:t>
            </a:r>
          </a:p>
        </p:txBody>
      </p:sp>
    </p:spTree>
    <p:custDataLst>
      <p:tags r:id="rId1"/>
    </p:custDataLst>
    <p:extLst>
      <p:ext uri="{BB962C8B-B14F-4D97-AF65-F5344CB8AC3E}">
        <p14:creationId xmlns:p14="http://schemas.microsoft.com/office/powerpoint/2010/main" val="2924897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51302" y="237217"/>
            <a:ext cx="7162800" cy="762000"/>
          </a:xfrm>
        </p:spPr>
        <p:txBody>
          <a:bodyPr/>
          <a:lstStyle/>
          <a:p>
            <a:pPr>
              <a:defRPr/>
            </a:pPr>
            <a:r>
              <a:rPr lang="en-US" altLang="zh-TW" sz="2800" dirty="0"/>
              <a:t>8</a:t>
            </a:r>
            <a:r>
              <a:rPr lang="en-US" altLang="zh-HK" sz="2800" dirty="0"/>
              <a:t>. </a:t>
            </a:r>
            <a:r>
              <a:rPr lang="zh-TW" altLang="zh-HK" sz="2800" dirty="0"/>
              <a:t>參考資料 </a:t>
            </a:r>
            <a:r>
              <a:rPr lang="en-US" altLang="zh-HK" sz="2800" dirty="0"/>
              <a:t>- </a:t>
            </a:r>
            <a:r>
              <a:rPr lang="zh-TW" altLang="en-US" sz="2800" dirty="0"/>
              <a:t>使用指南</a:t>
            </a:r>
            <a:endParaRPr lang="zh-HK" altLang="en-US" sz="2800" dirty="0"/>
          </a:p>
        </p:txBody>
      </p:sp>
      <p:pic>
        <p:nvPicPr>
          <p:cNvPr id="5" name="圖片 4"/>
          <p:cNvPicPr>
            <a:picLocks noChangeAspect="1"/>
          </p:cNvPicPr>
          <p:nvPr/>
        </p:nvPicPr>
        <p:blipFill>
          <a:blip r:embed="rId4"/>
          <a:stretch>
            <a:fillRect/>
          </a:stretch>
        </p:blipFill>
        <p:spPr>
          <a:xfrm>
            <a:off x="395536" y="1484784"/>
            <a:ext cx="6314167" cy="3024336"/>
          </a:xfrm>
          <a:prstGeom prst="rect">
            <a:avLst/>
          </a:prstGeom>
        </p:spPr>
      </p:pic>
      <p:sp>
        <p:nvSpPr>
          <p:cNvPr id="7" name="矩形 6"/>
          <p:cNvSpPr>
            <a:spLocks noChangeArrowheads="1"/>
          </p:cNvSpPr>
          <p:nvPr/>
        </p:nvSpPr>
        <p:spPr bwMode="gray">
          <a:xfrm>
            <a:off x="5041559" y="2642213"/>
            <a:ext cx="1512168" cy="833049"/>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cxnSp>
        <p:nvCxnSpPr>
          <p:cNvPr id="8" name="直線接點 7"/>
          <p:cNvCxnSpPr>
            <a:stCxn id="7" idx="2"/>
          </p:cNvCxnSpPr>
          <p:nvPr/>
        </p:nvCxnSpPr>
        <p:spPr bwMode="auto">
          <a:xfrm flipH="1">
            <a:off x="5676870" y="3475262"/>
            <a:ext cx="120773" cy="260534"/>
          </a:xfrm>
          <a:prstGeom prst="line">
            <a:avLst/>
          </a:prstGeom>
          <a:noFill/>
          <a:ln w="57150" cap="flat" cmpd="sng" algn="ctr">
            <a:solidFill>
              <a:srgbClr val="FF0000"/>
            </a:solidFill>
            <a:prstDash val="solid"/>
            <a:round/>
            <a:headEnd type="none" w="med" len="med"/>
            <a:tailEnd type="none" w="med" len="med"/>
          </a:ln>
          <a:effectLst/>
        </p:spPr>
      </p:cxnSp>
      <p:pic>
        <p:nvPicPr>
          <p:cNvPr id="4" name="圖片 3"/>
          <p:cNvPicPr>
            <a:picLocks noChangeAspect="1"/>
          </p:cNvPicPr>
          <p:nvPr/>
        </p:nvPicPr>
        <p:blipFill>
          <a:blip r:embed="rId5"/>
          <a:stretch>
            <a:fillRect/>
          </a:stretch>
        </p:blipFill>
        <p:spPr>
          <a:xfrm>
            <a:off x="1171469" y="3769329"/>
            <a:ext cx="7740179" cy="1952535"/>
          </a:xfrm>
          <a:prstGeom prst="rect">
            <a:avLst/>
          </a:prstGeom>
          <a:ln w="57150">
            <a:solidFill>
              <a:srgbClr val="FF0000"/>
            </a:solidFill>
          </a:ln>
        </p:spPr>
      </p:pic>
      <p:pic>
        <p:nvPicPr>
          <p:cNvPr id="20" name="圖片 19"/>
          <p:cNvPicPr>
            <a:picLocks noChangeAspect="1"/>
          </p:cNvPicPr>
          <p:nvPr/>
        </p:nvPicPr>
        <p:blipFill>
          <a:blip r:embed="rId6"/>
          <a:stretch>
            <a:fillRect/>
          </a:stretch>
        </p:blipFill>
        <p:spPr>
          <a:xfrm>
            <a:off x="694939" y="4196620"/>
            <a:ext cx="3707904" cy="2603295"/>
          </a:xfrm>
          <a:prstGeom prst="rect">
            <a:avLst/>
          </a:prstGeom>
          <a:ln w="57150">
            <a:solidFill>
              <a:srgbClr val="0000FF"/>
            </a:solidFill>
          </a:ln>
        </p:spPr>
      </p:pic>
      <p:cxnSp>
        <p:nvCxnSpPr>
          <p:cNvPr id="22" name="直線接點 21"/>
          <p:cNvCxnSpPr>
            <a:stCxn id="23" idx="1"/>
          </p:cNvCxnSpPr>
          <p:nvPr/>
        </p:nvCxnSpPr>
        <p:spPr bwMode="auto">
          <a:xfrm flipH="1">
            <a:off x="4402843" y="5518408"/>
            <a:ext cx="3193493" cy="726817"/>
          </a:xfrm>
          <a:prstGeom prst="line">
            <a:avLst/>
          </a:prstGeom>
          <a:noFill/>
          <a:ln w="57150" cap="flat" cmpd="sng" algn="ctr">
            <a:solidFill>
              <a:srgbClr val="0000FF"/>
            </a:solidFill>
            <a:prstDash val="solid"/>
            <a:round/>
            <a:headEnd type="none" w="med" len="med"/>
            <a:tailEnd type="none" w="med" len="med"/>
          </a:ln>
          <a:effectLst/>
        </p:spPr>
      </p:cxnSp>
      <p:sp>
        <p:nvSpPr>
          <p:cNvPr id="23" name="矩形 22"/>
          <p:cNvSpPr>
            <a:spLocks noChangeArrowheads="1"/>
          </p:cNvSpPr>
          <p:nvPr/>
        </p:nvSpPr>
        <p:spPr bwMode="gray">
          <a:xfrm>
            <a:off x="7596336" y="5345984"/>
            <a:ext cx="864096" cy="344847"/>
          </a:xfrm>
          <a:prstGeom prst="rect">
            <a:avLst/>
          </a:prstGeom>
          <a:noFill/>
          <a:ln w="571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26" name="矩形 25"/>
          <p:cNvSpPr/>
          <p:nvPr/>
        </p:nvSpPr>
        <p:spPr>
          <a:xfrm>
            <a:off x="5724128" y="165115"/>
            <a:ext cx="3358612" cy="646331"/>
          </a:xfrm>
          <a:prstGeom prst="rect">
            <a:avLst/>
          </a:prstGeom>
        </p:spPr>
        <p:txBody>
          <a:bodyPr wrap="none">
            <a:spAutoFit/>
          </a:bodyPr>
          <a:lstStyle/>
          <a:p>
            <a:r>
              <a:rPr kumimoji="0" lang="en-US" altLang="zh-TW" sz="1800" kern="0" dirty="0" err="1">
                <a:solidFill>
                  <a:srgbClr val="00B050"/>
                </a:solidFill>
                <a:latin typeface="Times New Roman" panose="02020603050405020304" pitchFamily="18" charset="0"/>
                <a:ea typeface="標楷體" pitchFamily="65" charset="-120"/>
              </a:rPr>
              <a:t>WebSAMS</a:t>
            </a:r>
            <a:r>
              <a:rPr kumimoji="0" lang="en-US" altLang="zh-TW" sz="1800" kern="0" dirty="0">
                <a:solidFill>
                  <a:srgbClr val="00B050"/>
                </a:solidFill>
                <a:latin typeface="Times New Roman" panose="02020603050405020304" pitchFamily="18" charset="0"/>
                <a:ea typeface="標楷體" pitchFamily="65" charset="-120"/>
              </a:rPr>
              <a:t> CDR:</a:t>
            </a:r>
            <a:endParaRPr kumimoji="0" lang="en-US" altLang="zh-TW" sz="1800" kern="0" dirty="0">
              <a:solidFill>
                <a:srgbClr val="00B050"/>
              </a:solidFill>
              <a:latin typeface="Times New Roman" panose="02020603050405020304" pitchFamily="18" charset="0"/>
              <a:ea typeface="標楷體" pitchFamily="65" charset="-120"/>
              <a:hlinkClick r:id="rId7"/>
            </a:endParaRPr>
          </a:p>
          <a:p>
            <a:r>
              <a:rPr kumimoji="0" lang="en-US" altLang="zh-TW" sz="1800" kern="0" dirty="0">
                <a:solidFill>
                  <a:srgbClr val="800080"/>
                </a:solidFill>
                <a:latin typeface="Times New Roman" panose="02020603050405020304" pitchFamily="18" charset="0"/>
                <a:ea typeface="標楷體" pitchFamily="65" charset="-120"/>
                <a:hlinkClick r:id="rId7"/>
              </a:rPr>
              <a:t>https://cdr.websams.edb.gov.hk</a:t>
            </a:r>
            <a:r>
              <a:rPr kumimoji="0" lang="en-US" altLang="zh-TW" sz="1800" kern="0" dirty="0">
                <a:solidFill>
                  <a:srgbClr val="800080"/>
                </a:solidFill>
                <a:latin typeface="Times New Roman" panose="02020603050405020304" pitchFamily="18" charset="0"/>
                <a:ea typeface="標楷體" pitchFamily="65" charset="-120"/>
              </a:rPr>
              <a:t> </a:t>
            </a:r>
          </a:p>
        </p:txBody>
      </p:sp>
      <p:sp>
        <p:nvSpPr>
          <p:cNvPr id="27" name="投影片編號版面配置區 26"/>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121</a:t>
            </a:fld>
            <a:endParaRPr lang="en-US" altLang="zh-TW"/>
          </a:p>
        </p:txBody>
      </p:sp>
    </p:spTree>
    <p:custDataLst>
      <p:tags r:id="rId1"/>
    </p:custDataLst>
    <p:extLst>
      <p:ext uri="{BB962C8B-B14F-4D97-AF65-F5344CB8AC3E}">
        <p14:creationId xmlns:p14="http://schemas.microsoft.com/office/powerpoint/2010/main" val="4237838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4" name="Rectangle 4"/>
          <p:cNvSpPr>
            <a:spLocks noGrp="1" noChangeArrowheads="1"/>
          </p:cNvSpPr>
          <p:nvPr>
            <p:ph type="title"/>
          </p:nvPr>
        </p:nvSpPr>
        <p:spPr>
          <a:xfrm>
            <a:off x="1536224" y="260648"/>
            <a:ext cx="7162800" cy="762000"/>
          </a:xfrm>
        </p:spPr>
        <p:txBody>
          <a:bodyPr/>
          <a:lstStyle/>
          <a:p>
            <a:pPr>
              <a:defRPr/>
            </a:pPr>
            <a:r>
              <a:rPr lang="en-US" altLang="zh-TW" sz="2800" dirty="0"/>
              <a:t>8. </a:t>
            </a:r>
            <a:r>
              <a:rPr lang="zh-TW" altLang="en-US" sz="2800" dirty="0"/>
              <a:t>參考資料 </a:t>
            </a:r>
            <a:r>
              <a:rPr lang="en-US" altLang="zh-TW" sz="2800" dirty="0"/>
              <a:t>- </a:t>
            </a:r>
            <a:r>
              <a:rPr lang="zh-TW" altLang="en-US" sz="2800" dirty="0"/>
              <a:t>接收資料一覽表</a:t>
            </a:r>
            <a:endParaRPr lang="zh-TW" altLang="en-US" sz="2400" dirty="0"/>
          </a:p>
        </p:txBody>
      </p:sp>
      <p:graphicFrame>
        <p:nvGraphicFramePr>
          <p:cNvPr id="3" name="內容版面配置區 2"/>
          <p:cNvGraphicFramePr>
            <a:graphicFrameLocks noGrp="1"/>
          </p:cNvGraphicFramePr>
          <p:nvPr>
            <p:ph idx="1"/>
            <p:extLst>
              <p:ext uri="{D42A27DB-BD31-4B8C-83A1-F6EECF244321}">
                <p14:modId xmlns:p14="http://schemas.microsoft.com/office/powerpoint/2010/main" val="752199930"/>
              </p:ext>
            </p:extLst>
          </p:nvPr>
        </p:nvGraphicFramePr>
        <p:xfrm>
          <a:off x="107504" y="1715363"/>
          <a:ext cx="8964488" cy="3413067"/>
        </p:xfrm>
        <a:graphic>
          <a:graphicData uri="http://schemas.openxmlformats.org/drawingml/2006/table">
            <a:tbl>
              <a:tblPr firstRow="1">
                <a:tableStyleId>{7DF18680-E054-41AD-8BC1-D1AEF772440D}</a:tableStyleId>
              </a:tblPr>
              <a:tblGrid>
                <a:gridCol w="2520280">
                  <a:extLst>
                    <a:ext uri="{9D8B030D-6E8A-4147-A177-3AD203B41FA5}">
                      <a16:colId xmlns:a16="http://schemas.microsoft.com/office/drawing/2014/main" val="20000"/>
                    </a:ext>
                  </a:extLst>
                </a:gridCol>
                <a:gridCol w="6444208">
                  <a:extLst>
                    <a:ext uri="{9D8B030D-6E8A-4147-A177-3AD203B41FA5}">
                      <a16:colId xmlns:a16="http://schemas.microsoft.com/office/drawing/2014/main" val="20001"/>
                    </a:ext>
                  </a:extLst>
                </a:gridCol>
              </a:tblGrid>
              <a:tr h="472099">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a:ln>
                            <a:noFill/>
                          </a:ln>
                          <a:solidFill>
                            <a:schemeClr val="accent5">
                              <a:lumMod val="20000"/>
                              <a:lumOff val="80000"/>
                            </a:schemeClr>
                          </a:solidFill>
                          <a:effectLst/>
                        </a:rPr>
                        <a:t>匯入資料檔案名稱</a:t>
                      </a:r>
                      <a:endParaRPr kumimoji="0" lang="zh-HK" altLang="en-US" sz="2000" b="0" i="0" u="none" strike="noStrike" cap="none" normalizeH="0" baseline="0" dirty="0">
                        <a:ln>
                          <a:noFill/>
                        </a:ln>
                        <a:solidFill>
                          <a:schemeClr val="accent5">
                            <a:lumMod val="20000"/>
                            <a:lumOff val="80000"/>
                          </a:schemeClr>
                        </a:solidFill>
                        <a:effectLst/>
                        <a:latin typeface="Trebuchet MS" pitchFamily="34" charset="0"/>
                        <a:ea typeface="新細明體" charset="-120"/>
                      </a:endParaRPr>
                    </a:p>
                  </a:txBody>
                  <a:tcPr marL="91444" marR="91444" marT="45683" marB="45683" anchor="ctr" anchorCtr="1"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a:ln>
                            <a:noFill/>
                          </a:ln>
                          <a:solidFill>
                            <a:schemeClr val="accent5">
                              <a:lumMod val="20000"/>
                              <a:lumOff val="80000"/>
                            </a:schemeClr>
                          </a:solidFill>
                          <a:effectLst/>
                        </a:rPr>
                        <a:t>完成後影響</a:t>
                      </a:r>
                      <a:endParaRPr kumimoji="0" lang="zh-HK" altLang="en-US" sz="2000" b="0" i="0" u="none" strike="noStrike" cap="none" normalizeH="0" baseline="0" dirty="0">
                        <a:ln>
                          <a:noFill/>
                        </a:ln>
                        <a:solidFill>
                          <a:schemeClr val="accent5">
                            <a:lumMod val="20000"/>
                            <a:lumOff val="80000"/>
                          </a:schemeClr>
                        </a:solidFill>
                        <a:effectLst/>
                        <a:latin typeface="Trebuchet MS" pitchFamily="34" charset="0"/>
                        <a:ea typeface="新細明體" charset="-120"/>
                      </a:endParaRPr>
                    </a:p>
                  </a:txBody>
                  <a:tcPr marL="91444" marR="91444" marT="45683" marB="45683" anchor="ctr" anchorCtr="1" horzOverflow="overflow"/>
                </a:tc>
                <a:extLst>
                  <a:ext uri="{0D108BD9-81ED-4DB2-BD59-A6C34878D82A}">
                    <a16:rowId xmlns:a16="http://schemas.microsoft.com/office/drawing/2014/main" val="10000"/>
                  </a:ext>
                </a:extLst>
              </a:tr>
              <a:tr h="746672">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應用學習參數檔案</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4" marR="91444" marT="45687" marB="45687"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用戶可處理應用學習課程</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應用學習中文</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非華語學生適用</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課程報名</a:t>
                      </a:r>
                    </a:p>
                  </a:txBody>
                  <a:tcPr marL="91444" marR="91444" marT="45687" marB="45687" horzOverflow="overflow"/>
                </a:tc>
                <a:extLst>
                  <a:ext uri="{0D108BD9-81ED-4DB2-BD59-A6C34878D82A}">
                    <a16:rowId xmlns:a16="http://schemas.microsoft.com/office/drawing/2014/main" val="10001"/>
                  </a:ext>
                </a:extLst>
              </a:tr>
              <a:tr h="396173">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上課時間表</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模式一</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4" marR="91444" marT="45687" marB="45687"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系統儲存模式一的上課時間資料</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4" marR="91444" marT="45687" marB="45687" horzOverflow="overflow"/>
                </a:tc>
                <a:extLst>
                  <a:ext uri="{0D108BD9-81ED-4DB2-BD59-A6C34878D82A}">
                    <a16:rowId xmlns:a16="http://schemas.microsoft.com/office/drawing/2014/main" val="10002"/>
                  </a:ext>
                </a:extLst>
              </a:tr>
              <a:tr h="396173">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甄選結果</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模式一</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4" marR="91444" marT="45687" marB="45687"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用戶可處理已獲取錄學生的入讀狀況</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4" marR="91444" marT="45687" marB="45687" horzOverflow="overflow"/>
                </a:tc>
                <a:extLst>
                  <a:ext uri="{0D108BD9-81ED-4DB2-BD59-A6C34878D82A}">
                    <a16:rowId xmlns:a16="http://schemas.microsoft.com/office/drawing/2014/main" val="10003"/>
                  </a:ext>
                </a:extLst>
              </a:tr>
              <a:tr h="467458">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班別編號</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模式二</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4" marR="91444" marT="45687" marB="45687"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800" cap="none" spc="0" normalizeH="0" baseline="0" dirty="0">
                          <a:ln>
                            <a:noFill/>
                          </a:ln>
                          <a:solidFill>
                            <a:schemeClr val="tx2"/>
                          </a:solidFill>
                          <a:effectLst/>
                          <a:latin typeface="標楷體" pitchFamily="65" charset="-120"/>
                          <a:ea typeface="標楷體" pitchFamily="65" charset="-120"/>
                          <a:cs typeface="+mn-cs"/>
                        </a:rPr>
                        <a:t>用戶可編修模式二相關的課程費用減免資料及</a:t>
                      </a:r>
                      <a:r>
                        <a:rPr kumimoji="0" lang="en-US" altLang="zh-TW" sz="2000" b="1" u="none" strike="noStrike" kern="800" cap="none" spc="0"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800" cap="none" spc="0" normalizeH="0" baseline="0" dirty="0">
                          <a:ln>
                            <a:noFill/>
                          </a:ln>
                          <a:solidFill>
                            <a:schemeClr val="tx2"/>
                          </a:solidFill>
                          <a:effectLst/>
                          <a:latin typeface="標楷體" pitchFamily="65" charset="-120"/>
                          <a:ea typeface="標楷體" pitchFamily="65" charset="-120"/>
                          <a:cs typeface="+mn-cs"/>
                        </a:rPr>
                        <a:t>或上課時間表</a:t>
                      </a:r>
                      <a:endParaRPr kumimoji="0" lang="zh-HK" altLang="en-US" sz="2000" b="1" u="none" strike="noStrike" kern="800" cap="none" spc="0" normalizeH="0" baseline="0" dirty="0">
                        <a:ln>
                          <a:noFill/>
                        </a:ln>
                        <a:solidFill>
                          <a:schemeClr val="tx2"/>
                        </a:solidFill>
                        <a:effectLst/>
                        <a:latin typeface="標楷體" pitchFamily="65" charset="-120"/>
                        <a:ea typeface="標楷體" pitchFamily="65" charset="-120"/>
                        <a:cs typeface="+mn-cs"/>
                      </a:endParaRPr>
                    </a:p>
                  </a:txBody>
                  <a:tcPr marL="91444" marR="91444" marT="45687" marB="45687" horzOverflow="overflow"/>
                </a:tc>
                <a:extLst>
                  <a:ext uri="{0D108BD9-81ED-4DB2-BD59-A6C34878D82A}">
                    <a16:rowId xmlns:a16="http://schemas.microsoft.com/office/drawing/2014/main" val="10004"/>
                  </a:ext>
                </a:extLst>
              </a:tr>
              <a:tr h="472099">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學生到校 </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如有</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4" marR="91444" marT="45687" marB="45687"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系統儲存新到校學生的應用學習</a:t>
                      </a:r>
                      <a:r>
                        <a:rPr kumimoji="0" lang="zh-TW" altLang="en-US" sz="2000" dirty="0">
                          <a:solidFill>
                            <a:srgbClr val="1F497D"/>
                          </a:solidFill>
                          <a:latin typeface="標楷體" panose="03000509000000000000" pitchFamily="65" charset="-120"/>
                        </a:rPr>
                        <a:t>課程</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dirty="0">
                          <a:solidFill>
                            <a:srgbClr val="1F497D"/>
                          </a:solidFill>
                          <a:latin typeface="標楷體" panose="03000509000000000000" pitchFamily="65" charset="-120"/>
                        </a:rPr>
                        <a:t>應用學習中文</a:t>
                      </a:r>
                      <a:r>
                        <a:rPr kumimoji="0" lang="en-US" altLang="zh-TW" sz="2000" dirty="0">
                          <a:solidFill>
                            <a:srgbClr val="1F497D"/>
                          </a:solidFill>
                          <a:latin typeface="標楷體" panose="03000509000000000000" pitchFamily="65" charset="-120"/>
                        </a:rPr>
                        <a:t>(</a:t>
                      </a:r>
                      <a:r>
                        <a:rPr kumimoji="0" lang="zh-TW" altLang="en-US" sz="2000" dirty="0">
                          <a:solidFill>
                            <a:srgbClr val="1F497D"/>
                          </a:solidFill>
                          <a:latin typeface="標楷體" panose="03000509000000000000" pitchFamily="65" charset="-120"/>
                        </a:rPr>
                        <a:t>非華語學生適用</a:t>
                      </a:r>
                      <a:r>
                        <a:rPr kumimoji="0" lang="en-US" altLang="zh-TW" sz="2000" dirty="0">
                          <a:solidFill>
                            <a:srgbClr val="1F497D"/>
                          </a:solidFill>
                          <a:latin typeface="標楷體" panose="03000509000000000000" pitchFamily="65" charset="-120"/>
                        </a:rPr>
                        <a:t>)</a:t>
                      </a:r>
                      <a:r>
                        <a:rPr kumimoji="0" lang="zh-TW" altLang="en-US" sz="2000" dirty="0">
                          <a:solidFill>
                            <a:srgbClr val="1F497D"/>
                          </a:solidFill>
                          <a:latin typeface="標楷體" panose="03000509000000000000" pitchFamily="65" charset="-120"/>
                        </a:rPr>
                        <a:t>課程</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入讀紀錄</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4" marR="91444" marT="45687" marB="45687" horzOverflow="overflow"/>
                </a:tc>
                <a:extLst>
                  <a:ext uri="{0D108BD9-81ED-4DB2-BD59-A6C34878D82A}">
                    <a16:rowId xmlns:a16="http://schemas.microsoft.com/office/drawing/2014/main" val="10005"/>
                  </a:ext>
                </a:extLst>
              </a:tr>
            </a:tbl>
          </a:graphicData>
        </a:graphic>
      </p:graphicFrame>
      <p:sp>
        <p:nvSpPr>
          <p:cNvPr id="159770" name="標題 1"/>
          <p:cNvSpPr>
            <a:spLocks/>
          </p:cNvSpPr>
          <p:nvPr/>
        </p:nvSpPr>
        <p:spPr bwMode="auto">
          <a:xfrm>
            <a:off x="333278" y="959713"/>
            <a:ext cx="80279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
                <a:srgbClr val="C0504D"/>
              </a:buClr>
              <a:buNone/>
            </a:pPr>
            <a:r>
              <a:rPr kumimoji="0" lang="zh-TW" altLang="en-US" dirty="0">
                <a:solidFill>
                  <a:srgbClr val="1F497D"/>
                </a:solidFill>
                <a:latin typeface="標楷體" panose="03000509000000000000" pitchFamily="65" charset="-120"/>
              </a:rPr>
              <a:t>應用學習課程</a:t>
            </a:r>
            <a:r>
              <a:rPr kumimoji="0" lang="en-US" altLang="zh-TW" dirty="0">
                <a:solidFill>
                  <a:srgbClr val="1F497D"/>
                </a:solidFill>
                <a:latin typeface="標楷體" panose="03000509000000000000" pitchFamily="65" charset="-120"/>
              </a:rPr>
              <a:t>/</a:t>
            </a:r>
            <a:r>
              <a:rPr kumimoji="0" lang="zh-TW" altLang="en-US" dirty="0">
                <a:solidFill>
                  <a:srgbClr val="1F497D"/>
                </a:solidFill>
                <a:latin typeface="標楷體" panose="03000509000000000000" pitchFamily="65" charset="-120"/>
              </a:rPr>
              <a:t>應用學習中文</a:t>
            </a:r>
            <a:r>
              <a:rPr kumimoji="0" lang="en-US" altLang="zh-TW" dirty="0">
                <a:solidFill>
                  <a:srgbClr val="1F497D"/>
                </a:solidFill>
                <a:latin typeface="標楷體" panose="03000509000000000000" pitchFamily="65" charset="-120"/>
              </a:rPr>
              <a:t>(</a:t>
            </a:r>
            <a:r>
              <a:rPr kumimoji="0" lang="zh-TW" altLang="en-US" dirty="0">
                <a:solidFill>
                  <a:srgbClr val="1F497D"/>
                </a:solidFill>
                <a:latin typeface="標楷體" panose="03000509000000000000" pitchFamily="65" charset="-120"/>
              </a:rPr>
              <a:t>非華語學生適用</a:t>
            </a:r>
            <a:r>
              <a:rPr kumimoji="0" lang="en-US" altLang="zh-TW" dirty="0">
                <a:solidFill>
                  <a:srgbClr val="1F497D"/>
                </a:solidFill>
                <a:latin typeface="標楷體" panose="03000509000000000000" pitchFamily="65" charset="-120"/>
              </a:rPr>
              <a:t>)</a:t>
            </a:r>
            <a:r>
              <a:rPr kumimoji="0" lang="zh-TW" altLang="en-US" dirty="0">
                <a:solidFill>
                  <a:srgbClr val="1F497D"/>
                </a:solidFill>
                <a:latin typeface="標楷體" panose="03000509000000000000" pitchFamily="65" charset="-120"/>
              </a:rPr>
              <a:t>課程</a:t>
            </a: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122</a:t>
            </a:fld>
            <a:endParaRPr lang="en-US" altLang="zh-TW"/>
          </a:p>
        </p:txBody>
      </p:sp>
      <p:graphicFrame>
        <p:nvGraphicFramePr>
          <p:cNvPr id="11" name="內容版面配置區 2"/>
          <p:cNvGraphicFramePr>
            <a:graphicFrameLocks/>
          </p:cNvGraphicFramePr>
          <p:nvPr>
            <p:extLst>
              <p:ext uri="{D42A27DB-BD31-4B8C-83A1-F6EECF244321}">
                <p14:modId xmlns:p14="http://schemas.microsoft.com/office/powerpoint/2010/main" val="1200246302"/>
              </p:ext>
            </p:extLst>
          </p:nvPr>
        </p:nvGraphicFramePr>
        <p:xfrm>
          <a:off x="107504" y="5099246"/>
          <a:ext cx="8964488" cy="1660621"/>
        </p:xfrm>
        <a:graphic>
          <a:graphicData uri="http://schemas.openxmlformats.org/drawingml/2006/table">
            <a:tbl>
              <a:tblPr firstRow="1">
                <a:tableStyleId>{F5AB1C69-6EDB-4FF4-983F-18BD219EF322}</a:tableStyleId>
              </a:tblPr>
              <a:tblGrid>
                <a:gridCol w="3888432">
                  <a:extLst>
                    <a:ext uri="{9D8B030D-6E8A-4147-A177-3AD203B41FA5}">
                      <a16:colId xmlns:a16="http://schemas.microsoft.com/office/drawing/2014/main" val="20000"/>
                    </a:ext>
                  </a:extLst>
                </a:gridCol>
                <a:gridCol w="5076056">
                  <a:extLst>
                    <a:ext uri="{9D8B030D-6E8A-4147-A177-3AD203B41FA5}">
                      <a16:colId xmlns:a16="http://schemas.microsoft.com/office/drawing/2014/main" val="20001"/>
                    </a:ext>
                  </a:extLst>
                </a:gridCol>
              </a:tblGrid>
              <a:tr h="472099">
                <a:tc gridSpan="2">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a:ln>
                            <a:noFill/>
                          </a:ln>
                          <a:effectLst/>
                        </a:rPr>
                        <a:t>其他接收文件</a:t>
                      </a:r>
                      <a:r>
                        <a:rPr kumimoji="0" lang="en-US" altLang="zh-TW" sz="2000" u="none" strike="noStrike" cap="none" normalizeH="0" baseline="0" dirty="0">
                          <a:ln>
                            <a:noFill/>
                          </a:ln>
                          <a:effectLst/>
                        </a:rPr>
                        <a:t>(PDF)</a:t>
                      </a:r>
                      <a:r>
                        <a:rPr kumimoji="0" lang="zh-TW" altLang="en-US" sz="2000" u="none" strike="noStrike" cap="none" normalizeH="0" baseline="0" dirty="0">
                          <a:ln>
                            <a:noFill/>
                          </a:ln>
                          <a:effectLst/>
                        </a:rPr>
                        <a:t>一覽表</a:t>
                      </a:r>
                      <a:endParaRPr kumimoji="0" lang="zh-HK" altLang="en-US" sz="2000" b="0" i="0" u="none" strike="noStrike" cap="none" normalizeH="0" baseline="0" dirty="0">
                        <a:ln>
                          <a:noFill/>
                        </a:ln>
                        <a:solidFill>
                          <a:srgbClr val="7030A0"/>
                        </a:solidFill>
                        <a:effectLst/>
                        <a:latin typeface="Trebuchet MS" pitchFamily="34" charset="0"/>
                        <a:ea typeface="新細明體" charset="-120"/>
                      </a:endParaRPr>
                    </a:p>
                  </a:txBody>
                  <a:tcPr marL="91444" marR="91444" marT="45683" marB="45683" anchor="ctr" anchorCtr="1" horzOverflow="overflow"/>
                </a:tc>
                <a:tc hMerge="1">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HK" altLang="en-US" sz="2000" b="0" i="0" u="none" strike="noStrike" cap="none" normalizeH="0" baseline="0" dirty="0">
                        <a:ln>
                          <a:noFill/>
                        </a:ln>
                        <a:solidFill>
                          <a:schemeClr val="accent5">
                            <a:lumMod val="20000"/>
                            <a:lumOff val="80000"/>
                          </a:schemeClr>
                        </a:solidFill>
                        <a:effectLst/>
                        <a:latin typeface="Trebuchet MS" pitchFamily="34" charset="0"/>
                        <a:ea typeface="新細明體" charset="-120"/>
                      </a:endParaRPr>
                    </a:p>
                  </a:txBody>
                  <a:tcPr marL="91444" marR="91444" marT="45683" marB="45683" anchor="ctr" anchorCtr="1" horzOverflow="overflow"/>
                </a:tc>
                <a:extLst>
                  <a:ext uri="{0D108BD9-81ED-4DB2-BD59-A6C34878D82A}">
                    <a16:rowId xmlns:a16="http://schemas.microsoft.com/office/drawing/2014/main" val="10000"/>
                  </a:ext>
                </a:extLst>
              </a:tr>
              <a:tr h="391997">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u="none" strike="noStrike" kern="1200" cap="none" normalizeH="0" baseline="0" dirty="0">
                          <a:ln>
                            <a:noFill/>
                          </a:ln>
                          <a:effectLst/>
                        </a:rPr>
                        <a:t>學生甄選安排詳情</a:t>
                      </a:r>
                      <a:r>
                        <a:rPr kumimoji="0" lang="en-US" altLang="zh-TW" sz="2000" u="none" strike="noStrike" kern="1200" cap="none" normalizeH="0" baseline="0" dirty="0">
                          <a:ln>
                            <a:noFill/>
                          </a:ln>
                          <a:effectLst/>
                        </a:rPr>
                        <a:t>(</a:t>
                      </a:r>
                      <a:r>
                        <a:rPr kumimoji="0" lang="zh-TW" altLang="en-US" sz="2000" u="none" strike="noStrike" kern="1200" cap="none" normalizeH="0" baseline="0" dirty="0">
                          <a:ln>
                            <a:noFill/>
                          </a:ln>
                          <a:effectLst/>
                        </a:rPr>
                        <a:t>模式一</a:t>
                      </a:r>
                      <a:r>
                        <a:rPr kumimoji="0" lang="en-US" altLang="zh-TW" sz="2000" u="none" strike="noStrike" kern="1200" cap="none" normalizeH="0" baseline="0" dirty="0">
                          <a:ln>
                            <a:noFill/>
                          </a:ln>
                          <a:effectLst/>
                        </a:rPr>
                        <a:t>)</a:t>
                      </a:r>
                      <a:endParaRPr kumimoji="0" lang="zh-TW" altLang="en-US" sz="2000" b="1" u="none" strike="noStrike" kern="1200" cap="none" normalizeH="0" baseline="0" dirty="0">
                        <a:ln>
                          <a:noFill/>
                        </a:ln>
                        <a:solidFill>
                          <a:srgbClr val="7030A0"/>
                        </a:solidFill>
                        <a:effectLst/>
                        <a:latin typeface="標楷體" pitchFamily="65" charset="-120"/>
                        <a:ea typeface="標楷體" pitchFamily="65" charset="-120"/>
                        <a:cs typeface="+mn-cs"/>
                      </a:endParaRPr>
                    </a:p>
                  </a:txBody>
                  <a:tcPr marL="91444" marR="91444" marT="45687" marB="45687"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u="none" strike="noStrike" kern="1200" cap="none" normalizeH="0" baseline="0" dirty="0">
                          <a:ln>
                            <a:noFill/>
                          </a:ln>
                          <a:solidFill>
                            <a:srgbClr val="660066"/>
                          </a:solidFill>
                          <a:effectLst/>
                          <a:latin typeface="標楷體" pitchFamily="65" charset="-120"/>
                          <a:ea typeface="標楷體" pitchFamily="65" charset="-120"/>
                          <a:cs typeface="+mn-cs"/>
                        </a:rPr>
                        <a:t>應用學習中文</a:t>
                      </a:r>
                      <a:r>
                        <a:rPr kumimoji="0" lang="en-US" altLang="zh-TW" sz="2000" b="1" u="none" strike="noStrike" kern="1200" cap="none" normalizeH="0" baseline="0" dirty="0">
                          <a:ln>
                            <a:noFill/>
                          </a:ln>
                          <a:solidFill>
                            <a:srgbClr val="660066"/>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rgbClr val="660066"/>
                          </a:solidFill>
                          <a:effectLst/>
                          <a:latin typeface="標楷體" pitchFamily="65" charset="-120"/>
                          <a:ea typeface="標楷體" pitchFamily="65" charset="-120"/>
                          <a:cs typeface="+mn-cs"/>
                        </a:rPr>
                        <a:t>非華語學生適用</a:t>
                      </a:r>
                      <a:r>
                        <a:rPr kumimoji="0" lang="en-US" altLang="zh-TW" sz="2000" b="1" u="none" strike="noStrike" kern="1200" cap="none" normalizeH="0" baseline="0" dirty="0">
                          <a:ln>
                            <a:noFill/>
                          </a:ln>
                          <a:solidFill>
                            <a:srgbClr val="660066"/>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rgbClr val="660066"/>
                          </a:solidFill>
                          <a:effectLst/>
                          <a:latin typeface="標楷體" pitchFamily="65" charset="-120"/>
                          <a:ea typeface="標楷體" pitchFamily="65" charset="-120"/>
                          <a:cs typeface="+mn-cs"/>
                        </a:rPr>
                        <a:t>的學生津貼</a:t>
                      </a:r>
                    </a:p>
                  </a:txBody>
                  <a:tcPr marL="91444" marR="91444" marT="45687" marB="45687" horzOverflow="overflow"/>
                </a:tc>
                <a:extLst>
                  <a:ext uri="{0D108BD9-81ED-4DB2-BD59-A6C34878D82A}">
                    <a16:rowId xmlns:a16="http://schemas.microsoft.com/office/drawing/2014/main" val="10001"/>
                  </a:ext>
                </a:extLst>
              </a:tr>
              <a:tr h="396173">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u="none" strike="noStrike" kern="1200" cap="none" normalizeH="0" baseline="0" dirty="0">
                          <a:ln>
                            <a:noFill/>
                          </a:ln>
                          <a:effectLst/>
                        </a:rPr>
                        <a:t>上課資料及開課安排</a:t>
                      </a:r>
                      <a:r>
                        <a:rPr kumimoji="0" lang="en-US" altLang="zh-TW" sz="2000" u="none" strike="noStrike" kern="1200" cap="none" normalizeH="0" baseline="0" dirty="0">
                          <a:ln>
                            <a:noFill/>
                          </a:ln>
                          <a:effectLst/>
                        </a:rPr>
                        <a:t>(</a:t>
                      </a:r>
                      <a:r>
                        <a:rPr kumimoji="0" lang="zh-TW" altLang="en-US" sz="2000" u="none" strike="noStrike" kern="1200" cap="none" normalizeH="0" baseline="0" dirty="0">
                          <a:ln>
                            <a:noFill/>
                          </a:ln>
                          <a:effectLst/>
                        </a:rPr>
                        <a:t>模式一</a:t>
                      </a:r>
                      <a:r>
                        <a:rPr kumimoji="0" lang="en-US" altLang="zh-TW" sz="2000" u="none" strike="noStrike" kern="1200" cap="none" normalizeH="0" baseline="0" dirty="0">
                          <a:ln>
                            <a:noFill/>
                          </a:ln>
                          <a:effectLst/>
                        </a:rPr>
                        <a:t>)</a:t>
                      </a:r>
                      <a:endParaRPr kumimoji="0" lang="zh-HK" altLang="en-US" sz="2000" b="1" u="none" strike="noStrike" kern="1200" cap="none" normalizeH="0" baseline="0" dirty="0">
                        <a:ln>
                          <a:noFill/>
                        </a:ln>
                        <a:solidFill>
                          <a:srgbClr val="7030A0"/>
                        </a:solidFill>
                        <a:effectLst/>
                        <a:latin typeface="標楷體" pitchFamily="65" charset="-120"/>
                        <a:ea typeface="標楷體" pitchFamily="65" charset="-120"/>
                        <a:cs typeface="+mn-cs"/>
                      </a:endParaRPr>
                    </a:p>
                  </a:txBody>
                  <a:tcPr marL="91444" marR="91444" marT="45687" marB="45687"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u="none" strike="noStrike" kern="1200" cap="none" normalizeH="0" baseline="0" dirty="0">
                          <a:ln>
                            <a:noFill/>
                          </a:ln>
                          <a:effectLst/>
                        </a:rPr>
                        <a:t>學生出席報告</a:t>
                      </a:r>
                      <a:endParaRPr kumimoji="0" lang="zh-HK" altLang="en-US" sz="2000" b="1" u="none" strike="noStrike" kern="1200" cap="none" normalizeH="0" baseline="0" dirty="0">
                        <a:ln>
                          <a:noFill/>
                        </a:ln>
                        <a:solidFill>
                          <a:srgbClr val="7030A0"/>
                        </a:solidFill>
                        <a:effectLst/>
                        <a:latin typeface="標楷體" pitchFamily="65" charset="-120"/>
                        <a:ea typeface="標楷體" pitchFamily="65" charset="-120"/>
                        <a:cs typeface="+mn-cs"/>
                      </a:endParaRPr>
                    </a:p>
                  </a:txBody>
                  <a:tcPr marL="91444" marR="91444" marT="45687" marB="45687" horzOverflow="overflow"/>
                </a:tc>
                <a:extLst>
                  <a:ext uri="{0D108BD9-81ED-4DB2-BD59-A6C34878D82A}">
                    <a16:rowId xmlns:a16="http://schemas.microsoft.com/office/drawing/2014/main" val="10002"/>
                  </a:ext>
                </a:extLst>
              </a:tr>
              <a:tr h="396173">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u="none" strike="noStrike" kern="1200" cap="none" normalizeH="0" baseline="0" dirty="0">
                          <a:ln>
                            <a:noFill/>
                          </a:ln>
                          <a:effectLst/>
                        </a:rPr>
                        <a:t>多元學習津貼</a:t>
                      </a:r>
                      <a:r>
                        <a:rPr kumimoji="0" lang="en-US" altLang="zh-TW" sz="2000" u="none" strike="noStrike" kern="1200" cap="none" normalizeH="0" baseline="0" dirty="0">
                          <a:ln>
                            <a:noFill/>
                          </a:ln>
                          <a:effectLst/>
                        </a:rPr>
                        <a:t>(</a:t>
                      </a:r>
                      <a:r>
                        <a:rPr kumimoji="0" lang="zh-TW" altLang="en-US" sz="2000" u="none" strike="noStrike" kern="1200" cap="none" normalizeH="0" baseline="0" dirty="0">
                          <a:ln>
                            <a:noFill/>
                          </a:ln>
                          <a:effectLst/>
                        </a:rPr>
                        <a:t>應用學習</a:t>
                      </a:r>
                      <a:r>
                        <a:rPr kumimoji="0" lang="en-US" altLang="zh-TW" sz="2000" u="none" strike="noStrike" kern="1200" cap="none" normalizeH="0" baseline="0" dirty="0">
                          <a:ln>
                            <a:noFill/>
                          </a:ln>
                          <a:effectLst/>
                        </a:rPr>
                        <a:t>)</a:t>
                      </a:r>
                      <a:endParaRPr kumimoji="0" lang="zh-HK" altLang="en-US" sz="2000" b="1" u="none" strike="noStrike" kern="1200" cap="none" normalizeH="0" baseline="0" dirty="0">
                        <a:ln>
                          <a:noFill/>
                        </a:ln>
                        <a:solidFill>
                          <a:srgbClr val="7030A0"/>
                        </a:solidFill>
                        <a:effectLst/>
                        <a:latin typeface="標楷體" pitchFamily="65" charset="-120"/>
                        <a:ea typeface="標楷體" pitchFamily="65" charset="-120"/>
                        <a:cs typeface="+mn-cs"/>
                      </a:endParaRPr>
                    </a:p>
                  </a:txBody>
                  <a:tcPr marL="91444" marR="91444" marT="45687" marB="45687"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u="none" strike="noStrike" kern="1200" cap="none" normalizeH="0" baseline="0" dirty="0">
                          <a:ln>
                            <a:noFill/>
                          </a:ln>
                          <a:effectLst/>
                        </a:rPr>
                        <a:t>學生進度報告</a:t>
                      </a:r>
                      <a:endParaRPr kumimoji="0" lang="zh-HK" altLang="en-US" sz="2000" b="1" u="none" strike="noStrike" kern="1200" cap="none" normalizeH="0" baseline="0" dirty="0">
                        <a:ln>
                          <a:noFill/>
                        </a:ln>
                        <a:solidFill>
                          <a:srgbClr val="7030A0"/>
                        </a:solidFill>
                        <a:effectLst/>
                        <a:latin typeface="標楷體" pitchFamily="65" charset="-120"/>
                        <a:ea typeface="標楷體" pitchFamily="65" charset="-120"/>
                        <a:cs typeface="+mn-cs"/>
                      </a:endParaRPr>
                    </a:p>
                  </a:txBody>
                  <a:tcPr marL="91444" marR="91444" marT="45687" marB="45687"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45982020"/>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1543242" y="260648"/>
            <a:ext cx="7162800" cy="762000"/>
          </a:xfrm>
        </p:spPr>
        <p:txBody>
          <a:bodyPr/>
          <a:lstStyle/>
          <a:p>
            <a:pPr>
              <a:defRPr/>
            </a:pPr>
            <a:r>
              <a:rPr lang="en-US" altLang="zh-TW" sz="2800" dirty="0"/>
              <a:t>8. </a:t>
            </a:r>
            <a:r>
              <a:rPr lang="zh-TW" altLang="en-US" sz="2800" dirty="0"/>
              <a:t>參考資料 </a:t>
            </a:r>
            <a:r>
              <a:rPr lang="en-US" altLang="zh-TW" sz="2800" dirty="0"/>
              <a:t>-</a:t>
            </a:r>
            <a:r>
              <a:rPr lang="zh-TW" altLang="en-US" sz="2800" dirty="0"/>
              <a:t> </a:t>
            </a:r>
            <a:r>
              <a:rPr lang="zh-TW" altLang="en-US" sz="2800" dirty="0">
                <a:sym typeface="Symbol" pitchFamily="18" charset="2"/>
              </a:rPr>
              <a:t>外</a:t>
            </a:r>
            <a:r>
              <a:rPr lang="zh-TW" altLang="en-US" sz="2800" dirty="0"/>
              <a:t>發資料一覽表</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2898298945"/>
              </p:ext>
            </p:extLst>
          </p:nvPr>
        </p:nvGraphicFramePr>
        <p:xfrm>
          <a:off x="467544" y="1737521"/>
          <a:ext cx="8136904" cy="4541840"/>
        </p:xfrm>
        <a:graphic>
          <a:graphicData uri="http://schemas.openxmlformats.org/drawingml/2006/table">
            <a:tbl>
              <a:tblPr firstRow="1">
                <a:tableStyleId>{7DF18680-E054-41AD-8BC1-D1AEF772440D}</a:tableStyleId>
              </a:tblPr>
              <a:tblGrid>
                <a:gridCol w="4559472">
                  <a:extLst>
                    <a:ext uri="{9D8B030D-6E8A-4147-A177-3AD203B41FA5}">
                      <a16:colId xmlns:a16="http://schemas.microsoft.com/office/drawing/2014/main" val="20000"/>
                    </a:ext>
                  </a:extLst>
                </a:gridCol>
                <a:gridCol w="3577432">
                  <a:extLst>
                    <a:ext uri="{9D8B030D-6E8A-4147-A177-3AD203B41FA5}">
                      <a16:colId xmlns:a16="http://schemas.microsoft.com/office/drawing/2014/main" val="20001"/>
                    </a:ext>
                  </a:extLst>
                </a:gridCol>
              </a:tblGrid>
              <a:tr h="457216">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u="none" strike="noStrike" kern="1200" cap="none" normalizeH="0" baseline="0" dirty="0">
                          <a:ln>
                            <a:noFill/>
                          </a:ln>
                          <a:solidFill>
                            <a:schemeClr val="accent5">
                              <a:lumMod val="20000"/>
                              <a:lumOff val="80000"/>
                            </a:schemeClr>
                          </a:solidFill>
                          <a:effectLst/>
                          <a:latin typeface="標楷體" pitchFamily="65" charset="-120"/>
                          <a:ea typeface="標楷體" pitchFamily="65" charset="-120"/>
                          <a:cs typeface="+mn-cs"/>
                        </a:rPr>
                        <a:t>工作說明</a:t>
                      </a:r>
                      <a:endParaRPr kumimoji="0" lang="zh-HK" altLang="en-US" sz="2400" b="1" u="none" strike="noStrike" kern="1200" cap="none" normalizeH="0" baseline="0" dirty="0">
                        <a:ln>
                          <a:noFill/>
                        </a:ln>
                        <a:solidFill>
                          <a:schemeClr val="accent5">
                            <a:lumMod val="20000"/>
                            <a:lumOff val="80000"/>
                          </a:schemeClr>
                        </a:solidFill>
                        <a:effectLst/>
                        <a:latin typeface="標楷體" pitchFamily="65" charset="-120"/>
                        <a:ea typeface="標楷體" pitchFamily="65" charset="-120"/>
                        <a:cs typeface="+mn-cs"/>
                      </a:endParaRPr>
                    </a:p>
                  </a:txBody>
                  <a:tcPr marL="91442" marR="91442" marT="45728" marB="45728"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u="none" strike="noStrike" kern="1200" cap="none" normalizeH="0" baseline="0" dirty="0">
                          <a:ln>
                            <a:noFill/>
                          </a:ln>
                          <a:solidFill>
                            <a:schemeClr val="accent5">
                              <a:lumMod val="20000"/>
                              <a:lumOff val="80000"/>
                            </a:schemeClr>
                          </a:solidFill>
                          <a:effectLst/>
                          <a:latin typeface="標楷體" pitchFamily="65" charset="-120"/>
                          <a:ea typeface="標楷體" pitchFamily="65" charset="-120"/>
                          <a:cs typeface="+mn-cs"/>
                        </a:rPr>
                        <a:t>預備和確定資料檔案</a:t>
                      </a:r>
                      <a:endParaRPr kumimoji="0" lang="zh-HK" altLang="en-US" sz="2400" b="1" u="none" strike="noStrike" kern="1200" cap="none" normalizeH="0" baseline="0" dirty="0">
                        <a:ln>
                          <a:noFill/>
                        </a:ln>
                        <a:solidFill>
                          <a:schemeClr val="accent5">
                            <a:lumMod val="20000"/>
                            <a:lumOff val="80000"/>
                          </a:schemeClr>
                        </a:solidFill>
                        <a:effectLst/>
                        <a:latin typeface="標楷體" pitchFamily="65" charset="-120"/>
                        <a:ea typeface="標楷體" pitchFamily="65" charset="-120"/>
                        <a:cs typeface="+mn-cs"/>
                      </a:endParaRPr>
                    </a:p>
                  </a:txBody>
                  <a:tcPr marL="91442" marR="91442" marT="45728" marB="45728" horzOverflow="overflow"/>
                </a:tc>
                <a:extLst>
                  <a:ext uri="{0D108BD9-81ED-4DB2-BD59-A6C34878D82A}">
                    <a16:rowId xmlns:a16="http://schemas.microsoft.com/office/drawing/2014/main" val="10000"/>
                  </a:ext>
                </a:extLst>
              </a:tr>
              <a:tr h="472500">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增新</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修改老師的聯絡資料</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聯絡資料 </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模式一及模式二</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extLst>
                  <a:ext uri="{0D108BD9-81ED-4DB2-BD59-A6C34878D82A}">
                    <a16:rowId xmlns:a16="http://schemas.microsoft.com/office/drawing/2014/main" val="10001"/>
                  </a:ext>
                </a:extLst>
              </a:tr>
              <a:tr h="701056">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增新</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退修學生報名</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模式一及模式二</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更新學生報名</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模式一</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的優先次序</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學生報名 </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模式一及模式二</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extLst>
                  <a:ext uri="{0D108BD9-81ED-4DB2-BD59-A6C34878D82A}">
                    <a16:rowId xmlns:a16="http://schemas.microsoft.com/office/drawing/2014/main" val="10002"/>
                  </a:ext>
                </a:extLst>
              </a:tr>
              <a:tr h="472500">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確定已獲取錄學生的入讀狀況</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入讀確定 </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模式一</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extLst>
                  <a:ext uri="{0D108BD9-81ED-4DB2-BD59-A6C34878D82A}">
                    <a16:rowId xmlns:a16="http://schemas.microsoft.com/office/drawing/2014/main" val="10003"/>
                  </a:ext>
                </a:extLst>
              </a:tr>
              <a:tr h="472500">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增新</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取消學校報名</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模式二</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學校報名 </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模式二</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extLst>
                  <a:ext uri="{0D108BD9-81ED-4DB2-BD59-A6C34878D82A}">
                    <a16:rowId xmlns:a16="http://schemas.microsoft.com/office/drawing/2014/main" val="10004"/>
                  </a:ext>
                </a:extLst>
              </a:tr>
              <a:tr h="472500">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增新</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修改班別資料</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模式二</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班別資料 </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模式二</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extLst>
                  <a:ext uri="{0D108BD9-81ED-4DB2-BD59-A6C34878D82A}">
                    <a16:rowId xmlns:a16="http://schemas.microsoft.com/office/drawing/2014/main" val="10005"/>
                  </a:ext>
                </a:extLst>
              </a:tr>
              <a:tr h="701056">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更新學生在未來學年的選修科目數目</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不包括應用學習</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多元學習津貼</a:t>
                      </a:r>
                      <a:endPar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應用學習</a:t>
                      </a:r>
                      <a:r>
                        <a:rPr kumimoji="0" lang="en-US" altLang="zh-TW" sz="2000" b="1" u="none" strike="noStrike" kern="1200" cap="none" normalizeH="0" baseline="0" dirty="0">
                          <a:ln>
                            <a:noFill/>
                          </a:ln>
                          <a:solidFill>
                            <a:schemeClr val="tx2"/>
                          </a:solidFill>
                          <a:effectLst/>
                          <a:latin typeface="標楷體" pitchFamily="65" charset="-120"/>
                          <a:ea typeface="標楷體" pitchFamily="65" charset="-120"/>
                          <a:cs typeface="+mn-cs"/>
                        </a:rPr>
                        <a:t>)</a:t>
                      </a: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申請資料</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extLst>
                  <a:ext uri="{0D108BD9-81ED-4DB2-BD59-A6C34878D82A}">
                    <a16:rowId xmlns:a16="http://schemas.microsoft.com/office/drawing/2014/main" val="10006"/>
                  </a:ext>
                </a:extLst>
              </a:tr>
              <a:tr h="396256">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更新學生電話號碼</a:t>
                      </a:r>
                    </a:p>
                  </a:txBody>
                  <a:tcPr marL="91442" marR="91442" marT="45728" marB="45728"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學生電話號碼更新</a:t>
                      </a:r>
                    </a:p>
                  </a:txBody>
                  <a:tcPr marL="91442" marR="91442" marT="45728" marB="45728" horzOverflow="overflow"/>
                </a:tc>
                <a:extLst>
                  <a:ext uri="{0D108BD9-81ED-4DB2-BD59-A6C34878D82A}">
                    <a16:rowId xmlns:a16="http://schemas.microsoft.com/office/drawing/2014/main" val="10007"/>
                  </a:ext>
                </a:extLst>
              </a:tr>
              <a:tr h="396256">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處理學生離校</a:t>
                      </a:r>
                    </a:p>
                  </a:txBody>
                  <a:tcPr marL="91442" marR="91442" marT="45728" marB="45728" horzOverflow="overflow"/>
                </a:tc>
                <a:tc>
                  <a:txBody>
                    <a:bodyPr/>
                    <a:lstStyle>
                      <a:lvl1pPr>
                        <a:spcBef>
                          <a:spcPct val="20000"/>
                        </a:spcBef>
                        <a:buClr>
                          <a:schemeClr val="accent2"/>
                        </a:buClr>
                        <a:buSzPct val="60000"/>
                        <a:buFont typeface="Wingdings" pitchFamily="2" charset="2"/>
                        <a:defRPr sz="20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defRPr sz="20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defRPr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defRPr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defRPr sz="12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sz="12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a:ln>
                            <a:noFill/>
                          </a:ln>
                          <a:solidFill>
                            <a:schemeClr val="tx2"/>
                          </a:solidFill>
                          <a:effectLst/>
                          <a:latin typeface="標楷體" pitchFamily="65" charset="-120"/>
                          <a:ea typeface="標楷體" pitchFamily="65" charset="-120"/>
                          <a:cs typeface="+mn-cs"/>
                        </a:rPr>
                        <a:t>學生離校</a:t>
                      </a:r>
                      <a:endParaRPr kumimoji="0" lang="zh-HK" altLang="en-US" sz="2000" b="1" u="none" strike="noStrike" kern="1200" cap="none" normalizeH="0" baseline="0" dirty="0">
                        <a:ln>
                          <a:noFill/>
                        </a:ln>
                        <a:solidFill>
                          <a:schemeClr val="tx2"/>
                        </a:solidFill>
                        <a:effectLst/>
                        <a:latin typeface="標楷體" pitchFamily="65" charset="-120"/>
                        <a:ea typeface="標楷體" pitchFamily="65" charset="-120"/>
                        <a:cs typeface="+mn-cs"/>
                      </a:endParaRPr>
                    </a:p>
                  </a:txBody>
                  <a:tcPr marL="91442" marR="91442" marT="45728" marB="45728" horzOverflow="overflow"/>
                </a:tc>
                <a:extLst>
                  <a:ext uri="{0D108BD9-81ED-4DB2-BD59-A6C34878D82A}">
                    <a16:rowId xmlns:a16="http://schemas.microsoft.com/office/drawing/2014/main" val="10008"/>
                  </a:ext>
                </a:extLst>
              </a:tr>
            </a:tbl>
          </a:graphicData>
        </a:graphic>
      </p:graphicFrame>
      <p:sp>
        <p:nvSpPr>
          <p:cNvPr id="161827" name="Rectangle 110"/>
          <p:cNvSpPr>
            <a:spLocks noChangeArrowheads="1"/>
          </p:cNvSpPr>
          <p:nvPr/>
        </p:nvSpPr>
        <p:spPr bwMode="gray">
          <a:xfrm>
            <a:off x="1547664" y="1370808"/>
            <a:ext cx="475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r>
              <a:rPr kumimoji="0" lang="zh-TW" altLang="en-US" sz="1800" dirty="0">
                <a:solidFill>
                  <a:srgbClr val="1F497D"/>
                </a:solidFill>
                <a:latin typeface="標楷體" panose="03000509000000000000" pitchFamily="65" charset="-120"/>
              </a:rPr>
              <a:t>路徑</a:t>
            </a:r>
            <a:r>
              <a:rPr kumimoji="0" lang="en-US" altLang="zh-TW" sz="1800" dirty="0">
                <a:solidFill>
                  <a:srgbClr val="1F497D"/>
                </a:solidFill>
                <a:latin typeface="標楷體" panose="03000509000000000000" pitchFamily="65" charset="-120"/>
              </a:rPr>
              <a:t>︰</a:t>
            </a:r>
            <a:r>
              <a:rPr kumimoji="0" lang="zh-TW" altLang="en-US" sz="1800" dirty="0">
                <a:solidFill>
                  <a:srgbClr val="1F497D"/>
                </a:solidFill>
                <a:latin typeface="標楷體" panose="03000509000000000000" pitchFamily="65" charset="-120"/>
              </a:rPr>
              <a:t>應用學習 </a:t>
            </a:r>
            <a:r>
              <a:rPr kumimoji="0" lang="en-US" altLang="zh-TW" sz="1800" dirty="0">
                <a:solidFill>
                  <a:srgbClr val="1F497D"/>
                </a:solidFill>
                <a:latin typeface="標楷體" panose="03000509000000000000" pitchFamily="65" charset="-120"/>
              </a:rPr>
              <a:t>&gt; </a:t>
            </a:r>
            <a:r>
              <a:rPr kumimoji="0" lang="zh-TW" altLang="en-US" sz="1800" dirty="0">
                <a:solidFill>
                  <a:srgbClr val="1F497D"/>
                </a:solidFill>
                <a:latin typeface="標楷體" panose="03000509000000000000" pitchFamily="65" charset="-120"/>
              </a:rPr>
              <a:t>資料互換 </a:t>
            </a:r>
            <a:r>
              <a:rPr kumimoji="0" lang="en-US" altLang="zh-TW" sz="1800" dirty="0">
                <a:solidFill>
                  <a:srgbClr val="1F497D"/>
                </a:solidFill>
                <a:latin typeface="標楷體" panose="03000509000000000000" pitchFamily="65" charset="-120"/>
              </a:rPr>
              <a:t>&gt; </a:t>
            </a:r>
            <a:r>
              <a:rPr kumimoji="0" lang="zh-TW" altLang="en-US" sz="1800" dirty="0">
                <a:solidFill>
                  <a:srgbClr val="1F497D"/>
                </a:solidFill>
                <a:latin typeface="標楷體" panose="03000509000000000000" pitchFamily="65" charset="-120"/>
              </a:rPr>
              <a:t>預備外發資料</a:t>
            </a: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123</a:t>
            </a:fld>
            <a:endParaRPr lang="en-US" altLang="zh-TW"/>
          </a:p>
        </p:txBody>
      </p:sp>
    </p:spTree>
    <p:extLst>
      <p:ext uri="{BB962C8B-B14F-4D97-AF65-F5344CB8AC3E}">
        <p14:creationId xmlns:p14="http://schemas.microsoft.com/office/powerpoint/2010/main" val="3708783748"/>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547813" y="2130425"/>
            <a:ext cx="6910387" cy="1470025"/>
          </a:xfrm>
        </p:spPr>
        <p:txBody>
          <a:bodyPr/>
          <a:lstStyle/>
          <a:p>
            <a:pPr>
              <a:defRPr/>
            </a:pPr>
            <a:r>
              <a:rPr lang="zh-TW" altLang="en-US" sz="8000" dirty="0">
                <a:solidFill>
                  <a:srgbClr val="660066"/>
                </a:solidFill>
                <a:cs typeface="+mn-cs"/>
              </a:rPr>
              <a:t>答問時間</a:t>
            </a:r>
            <a:endParaRPr lang="zh-HK" altLang="en-US" sz="8000" dirty="0">
              <a:solidFill>
                <a:srgbClr val="660066"/>
              </a:solidFill>
              <a:cs typeface="+mn-cs"/>
            </a:endParaRPr>
          </a:p>
        </p:txBody>
      </p:sp>
    </p:spTree>
    <p:extLst>
      <p:ext uri="{BB962C8B-B14F-4D97-AF65-F5344CB8AC3E}">
        <p14:creationId xmlns:p14="http://schemas.microsoft.com/office/powerpoint/2010/main" val="78628962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1547813" y="2130425"/>
            <a:ext cx="7128643" cy="1470025"/>
          </a:xfrm>
        </p:spPr>
        <p:txBody>
          <a:bodyPr/>
          <a:lstStyle/>
          <a:p>
            <a:pPr>
              <a:defRPr/>
            </a:pPr>
            <a:r>
              <a:rPr lang="en-US" altLang="zh-TW" sz="5400" dirty="0">
                <a:solidFill>
                  <a:srgbClr val="7030A0"/>
                </a:solidFill>
                <a:cs typeface="+mn-cs"/>
              </a:rPr>
              <a:t>2. </a:t>
            </a:r>
            <a:r>
              <a:rPr lang="zh-TW" altLang="en-US" sz="5400" dirty="0">
                <a:solidFill>
                  <a:srgbClr val="7030A0"/>
                </a:solidFill>
                <a:cs typeface="+mn-cs"/>
              </a:rPr>
              <a:t>接收或外發資料檔案</a:t>
            </a:r>
          </a:p>
        </p:txBody>
      </p:sp>
    </p:spTree>
    <p:extLst>
      <p:ext uri="{BB962C8B-B14F-4D97-AF65-F5344CB8AC3E}">
        <p14:creationId xmlns:p14="http://schemas.microsoft.com/office/powerpoint/2010/main" val="182886839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標題 6"/>
          <p:cNvSpPr>
            <a:spLocks noGrp="1"/>
          </p:cNvSpPr>
          <p:nvPr>
            <p:ph type="title"/>
          </p:nvPr>
        </p:nvSpPr>
        <p:spPr>
          <a:xfrm>
            <a:off x="1551179" y="242304"/>
            <a:ext cx="7162800" cy="762000"/>
          </a:xfrm>
        </p:spPr>
        <p:txBody>
          <a:bodyPr/>
          <a:lstStyle/>
          <a:p>
            <a:pPr>
              <a:defRPr/>
            </a:pPr>
            <a:r>
              <a:rPr lang="en-US" altLang="zh-TW" dirty="0"/>
              <a:t>2. </a:t>
            </a:r>
            <a:r>
              <a:rPr lang="zh-TW" altLang="en-US" dirty="0"/>
              <a:t>接收或外發資料檔案</a:t>
            </a:r>
          </a:p>
        </p:txBody>
      </p:sp>
      <p:sp>
        <p:nvSpPr>
          <p:cNvPr id="15363" name="內容版面配置區 8"/>
          <p:cNvSpPr>
            <a:spLocks noGrp="1"/>
          </p:cNvSpPr>
          <p:nvPr>
            <p:ph idx="1"/>
          </p:nvPr>
        </p:nvSpPr>
        <p:spPr>
          <a:xfrm>
            <a:off x="1331640" y="1341438"/>
            <a:ext cx="7355160" cy="4740275"/>
          </a:xfrm>
        </p:spPr>
        <p:txBody>
          <a:bodyPr/>
          <a:lstStyle/>
          <a:p>
            <a:r>
              <a:rPr lang="zh-TW" altLang="en-US" sz="2800" dirty="0">
                <a:effectLst>
                  <a:outerShdw blurRad="38100" dist="38100" dir="2700000" algn="tl">
                    <a:srgbClr val="000000">
                      <a:alpha val="43137"/>
                    </a:srgbClr>
                  </a:outerShdw>
                </a:effectLst>
              </a:rPr>
              <a:t>高效資訊傳遞系統</a:t>
            </a:r>
            <a:r>
              <a:rPr lang="en-US" altLang="zh-TW" sz="2800" dirty="0">
                <a:effectLst>
                  <a:outerShdw blurRad="38100" dist="38100" dir="2700000" algn="tl">
                    <a:srgbClr val="000000">
                      <a:alpha val="43137"/>
                    </a:srgbClr>
                  </a:outerShdw>
                </a:effectLst>
              </a:rPr>
              <a:t>(FITS)/</a:t>
            </a:r>
            <a:r>
              <a:rPr lang="zh-TW" altLang="en-US" sz="2800" dirty="0">
                <a:effectLst>
                  <a:outerShdw blurRad="38100" dist="38100" dir="2700000" algn="tl">
                    <a:srgbClr val="000000">
                      <a:alpha val="43137"/>
                    </a:srgbClr>
                  </a:outerShdw>
                </a:effectLst>
              </a:rPr>
              <a:t>聯遞系統</a:t>
            </a:r>
            <a:r>
              <a:rPr lang="en-US" altLang="zh-TW" sz="2800"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(CDS) </a:t>
            </a:r>
            <a:r>
              <a:rPr lang="en-US" altLang="zh-TW" dirty="0"/>
              <a:t>– </a:t>
            </a:r>
          </a:p>
          <a:p>
            <a:pPr marL="0" indent="0">
              <a:buNone/>
            </a:pPr>
            <a:r>
              <a:rPr lang="en-US" altLang="zh-TW" dirty="0"/>
              <a:t>    </a:t>
            </a:r>
            <a:r>
              <a:rPr lang="zh-TW" altLang="en-US" dirty="0"/>
              <a:t>學校與教育局互傳訊息的電子通道</a:t>
            </a:r>
          </a:p>
        </p:txBody>
      </p:sp>
      <p:grpSp>
        <p:nvGrpSpPr>
          <p:cNvPr id="15364" name="群組 26"/>
          <p:cNvGrpSpPr>
            <a:grpSpLocks noChangeAspect="1"/>
          </p:cNvGrpSpPr>
          <p:nvPr/>
        </p:nvGrpSpPr>
        <p:grpSpPr bwMode="auto">
          <a:xfrm>
            <a:off x="385418" y="2547938"/>
            <a:ext cx="8093420" cy="3292475"/>
            <a:chOff x="0" y="2349500"/>
            <a:chExt cx="8991600" cy="3659121"/>
          </a:xfrm>
        </p:grpSpPr>
        <p:grpSp>
          <p:nvGrpSpPr>
            <p:cNvPr id="15366" name="Group 5"/>
            <p:cNvGrpSpPr>
              <a:grpSpLocks/>
            </p:cNvGrpSpPr>
            <p:nvPr/>
          </p:nvGrpSpPr>
          <p:grpSpPr bwMode="auto">
            <a:xfrm>
              <a:off x="7450138" y="3270250"/>
              <a:ext cx="1541462" cy="1703388"/>
              <a:chOff x="71" y="1783"/>
              <a:chExt cx="971" cy="1073"/>
            </a:xfrm>
          </p:grpSpPr>
          <p:pic>
            <p:nvPicPr>
              <p:cNvPr id="15380"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 y="1783"/>
                <a:ext cx="971"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25"/>
              <p:cNvSpPr txBox="1">
                <a:spLocks noChangeArrowheads="1"/>
              </p:cNvSpPr>
              <p:nvPr/>
            </p:nvSpPr>
            <p:spPr bwMode="gray">
              <a:xfrm>
                <a:off x="307" y="2568"/>
                <a:ext cx="500" cy="288"/>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4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grpSp>
        <p:sp>
          <p:nvSpPr>
            <p:cNvPr id="15367" name="Text Box 6"/>
            <p:cNvSpPr txBox="1">
              <a:spLocks noChangeArrowheads="1"/>
            </p:cNvSpPr>
            <p:nvPr/>
          </p:nvSpPr>
          <p:spPr bwMode="gray">
            <a:xfrm>
              <a:off x="3963988" y="3176588"/>
              <a:ext cx="2587625" cy="476250"/>
            </a:xfrm>
            <a:prstGeom prst="rect">
              <a:avLst/>
            </a:prstGeom>
            <a:solidFill>
              <a:srgbClr val="CCECFF"/>
            </a:solidFill>
            <a:ln w="19050" algn="ctr">
              <a:solidFill>
                <a:schemeClr val="tx2"/>
              </a:solidFill>
              <a:miter lim="800000"/>
              <a:headEnd/>
              <a:tailEnd/>
            </a:ln>
            <a:effectLst>
              <a:outerShdw dist="35921" dir="2700000" algn="ctr" rotWithShape="0">
                <a:schemeClr val="bg2"/>
              </a:outerShdw>
            </a:effectLst>
          </p:spPr>
          <p:txBody>
            <a:bodyP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a:ln>
                    <a:noFill/>
                  </a:ln>
                  <a:solidFill>
                    <a:srgbClr val="336699"/>
                  </a:solidFill>
                  <a:effectLst/>
                  <a:uLnTx/>
                  <a:uFillTx/>
                  <a:latin typeface="Trebuchet MS" panose="020B0603020202020204" pitchFamily="34" charset="0"/>
                  <a:ea typeface="標楷體" panose="03000509000000000000" pitchFamily="65" charset="-120"/>
                  <a:cs typeface="+mn-cs"/>
                </a:rPr>
                <a:t>應用學習模組</a:t>
              </a:r>
              <a:endParaRPr kumimoji="1" lang="en-US" altLang="zh-TW" sz="2400" b="1" i="0" u="none" strike="noStrike" kern="1200" cap="none" spc="0" normalizeH="0" baseline="0" noProof="0">
                <a:ln>
                  <a:noFill/>
                </a:ln>
                <a:solidFill>
                  <a:srgbClr val="336699"/>
                </a:solidFill>
                <a:effectLst/>
                <a:uLnTx/>
                <a:uFillTx/>
                <a:latin typeface="Trebuchet MS" panose="020B0603020202020204" pitchFamily="34" charset="0"/>
                <a:ea typeface="標楷體" panose="03000509000000000000" pitchFamily="65" charset="-120"/>
                <a:cs typeface="+mn-cs"/>
              </a:endParaRPr>
            </a:p>
          </p:txBody>
        </p:sp>
        <p:sp>
          <p:nvSpPr>
            <p:cNvPr id="15368" name="Text Box 8"/>
            <p:cNvSpPr txBox="1">
              <a:spLocks noChangeArrowheads="1"/>
            </p:cNvSpPr>
            <p:nvPr/>
          </p:nvSpPr>
          <p:spPr bwMode="gray">
            <a:xfrm>
              <a:off x="3963988" y="4689475"/>
              <a:ext cx="2587625" cy="476250"/>
            </a:xfrm>
            <a:prstGeom prst="rect">
              <a:avLst/>
            </a:prstGeom>
            <a:solidFill>
              <a:srgbClr val="FFCCFF"/>
            </a:solidFill>
            <a:ln w="19050" algn="ctr">
              <a:solidFill>
                <a:schemeClr val="tx2"/>
              </a:solidFill>
              <a:miter lim="800000"/>
              <a:headEnd/>
              <a:tailEnd/>
            </a:ln>
            <a:effectLst>
              <a:outerShdw dist="35921" dir="2700000" algn="ctr" rotWithShape="0">
                <a:schemeClr val="bg2"/>
              </a:outerShdw>
            </a:effectLst>
          </p:spPr>
          <p:txBody>
            <a:bodyP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a:ln>
                    <a:noFill/>
                  </a:ln>
                  <a:solidFill>
                    <a:srgbClr val="336699"/>
                  </a:solidFill>
                  <a:effectLst/>
                  <a:uLnTx/>
                  <a:uFillTx/>
                  <a:latin typeface="Trebuchet MS" panose="020B0603020202020204" pitchFamily="34" charset="0"/>
                  <a:ea typeface="標楷體" panose="03000509000000000000" pitchFamily="65" charset="-120"/>
                  <a:cs typeface="+mn-cs"/>
                </a:rPr>
                <a:t>聯遞系統模組</a:t>
              </a:r>
              <a:endParaRPr kumimoji="1" lang="en-US" altLang="zh-TW" sz="2400" b="1" i="0" u="none" strike="noStrike" kern="1200" cap="none" spc="0" normalizeH="0" baseline="0" noProof="0">
                <a:ln>
                  <a:noFill/>
                </a:ln>
                <a:solidFill>
                  <a:srgbClr val="336699"/>
                </a:solidFill>
                <a:effectLst/>
                <a:uLnTx/>
                <a:uFillTx/>
                <a:latin typeface="Trebuchet MS" panose="020B0603020202020204" pitchFamily="34" charset="0"/>
                <a:ea typeface="標楷體" panose="03000509000000000000" pitchFamily="65" charset="-120"/>
                <a:cs typeface="+mn-cs"/>
              </a:endParaRPr>
            </a:p>
          </p:txBody>
        </p:sp>
        <p:sp>
          <p:nvSpPr>
            <p:cNvPr id="31" name="Text Box 10"/>
            <p:cNvSpPr txBox="1">
              <a:spLocks noChangeArrowheads="1"/>
            </p:cNvSpPr>
            <p:nvPr/>
          </p:nvSpPr>
          <p:spPr bwMode="gray">
            <a:xfrm>
              <a:off x="3178526" y="2349500"/>
              <a:ext cx="4067035" cy="3659121"/>
            </a:xfrm>
            <a:prstGeom prst="rect">
              <a:avLst/>
            </a:prstGeom>
            <a:noFill/>
            <a:ln w="57150" cmpd="thinThick" algn="ctr">
              <a:solidFill>
                <a:schemeClr val="tx2"/>
              </a:solidFill>
              <a:miter lim="800000"/>
              <a:headEnd/>
              <a:tailEnd/>
            </a:ln>
            <a:effectLst/>
          </p:spPr>
          <p:txBody>
            <a:bodyP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2800" b="1" i="0" u="sng" strike="noStrike" kern="1200" cap="none" spc="0" normalizeH="0" baseline="0" noProof="0" dirty="0">
                  <a:ln>
                    <a:noFill/>
                  </a:ln>
                  <a:solidFill>
                    <a:srgbClr val="800080"/>
                  </a:solidFill>
                  <a:effectLst>
                    <a:outerShdw blurRad="38100" dist="38100" dir="2700000" algn="tl">
                      <a:srgbClr val="C0C0C0"/>
                    </a:outerShdw>
                  </a:effectLst>
                  <a:uLnTx/>
                  <a:uFillTx/>
                  <a:latin typeface="Trebuchet MS" pitchFamily="34" charset="0"/>
                  <a:ea typeface="新細明體" charset="-120"/>
                  <a:cs typeface="+mn-cs"/>
                </a:rPr>
                <a:t>WebSAMS</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itchFamily="34" charset="0"/>
                <a:ea typeface="新細明體"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itchFamily="34" charset="0"/>
                <a:ea typeface="新細明體"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itchFamily="34" charset="0"/>
                <a:ea typeface="新細明體"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itchFamily="34" charset="0"/>
                <a:ea typeface="新細明體"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itchFamily="34" charset="0"/>
                <a:ea typeface="新細明體"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itchFamily="34" charset="0"/>
                <a:ea typeface="新細明體" charset="-120"/>
                <a:cs typeface="+mn-cs"/>
              </a:endParaRPr>
            </a:p>
          </p:txBody>
        </p:sp>
        <p:sp>
          <p:nvSpPr>
            <p:cNvPr id="15370" name="Line 9"/>
            <p:cNvSpPr>
              <a:spLocks noChangeShapeType="1"/>
            </p:cNvSpPr>
            <p:nvPr/>
          </p:nvSpPr>
          <p:spPr bwMode="gray">
            <a:xfrm flipH="1" flipV="1">
              <a:off x="4935538" y="3681413"/>
              <a:ext cx="0" cy="935037"/>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5371" name="Text Box 31"/>
            <p:cNvSpPr txBox="1">
              <a:spLocks noChangeArrowheads="1"/>
            </p:cNvSpPr>
            <p:nvPr/>
          </p:nvSpPr>
          <p:spPr bwMode="gray">
            <a:xfrm>
              <a:off x="3606800" y="3867150"/>
              <a:ext cx="1184275" cy="71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800" b="1" i="1" u="none" strike="noStrike" kern="1200" cap="none" spc="0" normalizeH="0" baseline="0" noProof="0" dirty="0">
                  <a:ln>
                    <a:noFill/>
                  </a:ln>
                  <a:solidFill>
                    <a:srgbClr val="800000"/>
                  </a:solidFill>
                  <a:effectLst/>
                  <a:uLnTx/>
                  <a:uFillTx/>
                  <a:latin typeface="Trebuchet MS" panose="020B0603020202020204" pitchFamily="34" charset="0"/>
                  <a:ea typeface="新細明體" panose="02020500000000000000" pitchFamily="18" charset="-120"/>
                  <a:cs typeface="+mn-cs"/>
                </a:rPr>
                <a:t>匯入資料檔案</a:t>
              </a:r>
              <a:endParaRPr kumimoji="1" lang="en-US" altLang="zh-TW" sz="1800" b="1" i="1" u="none" strike="noStrike" kern="1200" cap="none" spc="0" normalizeH="0" baseline="0" noProof="0" dirty="0">
                <a:ln>
                  <a:noFill/>
                </a:ln>
                <a:solidFill>
                  <a:srgbClr val="800000"/>
                </a:solidFill>
                <a:effectLst/>
                <a:uLnTx/>
                <a:uFillTx/>
                <a:latin typeface="Trebuchet MS" panose="020B0603020202020204" pitchFamily="34" charset="0"/>
                <a:ea typeface="新細明體" panose="02020500000000000000" pitchFamily="18" charset="-120"/>
                <a:cs typeface="+mn-cs"/>
              </a:endParaRPr>
            </a:p>
          </p:txBody>
        </p:sp>
        <p:sp>
          <p:nvSpPr>
            <p:cNvPr id="15372" name="Line 27"/>
            <p:cNvSpPr>
              <a:spLocks noChangeShapeType="1"/>
            </p:cNvSpPr>
            <p:nvPr/>
          </p:nvSpPr>
          <p:spPr bwMode="gray">
            <a:xfrm flipH="1" flipV="1">
              <a:off x="5656263" y="3716338"/>
              <a:ext cx="0" cy="900112"/>
            </a:xfrm>
            <a:prstGeom prst="line">
              <a:avLst/>
            </a:prstGeom>
            <a:noFill/>
            <a:ln w="76200">
              <a:solidFill>
                <a:srgbClr val="005DA2"/>
              </a:solidFill>
              <a:round/>
              <a:headEnd type="triangle" w="med" len="me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5373" name="Text Box 32"/>
            <p:cNvSpPr txBox="1">
              <a:spLocks noChangeArrowheads="1"/>
            </p:cNvSpPr>
            <p:nvPr/>
          </p:nvSpPr>
          <p:spPr bwMode="gray">
            <a:xfrm>
              <a:off x="5699125" y="3797300"/>
              <a:ext cx="1147763" cy="71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800" b="1" i="1" u="none" strike="noStrike" kern="1200" cap="none" spc="0" normalizeH="0" baseline="0" noProof="0">
                  <a:ln>
                    <a:noFill/>
                  </a:ln>
                  <a:solidFill>
                    <a:srgbClr val="005DA2"/>
                  </a:solidFill>
                  <a:effectLst/>
                  <a:uLnTx/>
                  <a:uFillTx/>
                  <a:latin typeface="Trebuchet MS" panose="020B0603020202020204" pitchFamily="34" charset="0"/>
                  <a:ea typeface="新細明體" panose="02020500000000000000" pitchFamily="18" charset="-120"/>
                  <a:cs typeface="+mn-cs"/>
                </a:rPr>
                <a:t>確定資料檔案</a:t>
              </a:r>
              <a:endParaRPr kumimoji="1" lang="en-US" altLang="zh-TW" sz="1800" b="1" i="1" u="none" strike="noStrike" kern="1200" cap="none" spc="0" normalizeH="0" baseline="0" noProof="0">
                <a:ln>
                  <a:noFill/>
                </a:ln>
                <a:solidFill>
                  <a:srgbClr val="005DA2"/>
                </a:solidFill>
                <a:effectLst/>
                <a:uLnTx/>
                <a:uFillTx/>
                <a:latin typeface="Trebuchet MS" panose="020B0603020202020204" pitchFamily="34" charset="0"/>
                <a:ea typeface="新細明體" panose="02020500000000000000" pitchFamily="18" charset="-120"/>
                <a:cs typeface="+mn-cs"/>
              </a:endParaRPr>
            </a:p>
          </p:txBody>
        </p:sp>
        <p:grpSp>
          <p:nvGrpSpPr>
            <p:cNvPr id="15374" name="Group 30"/>
            <p:cNvGrpSpPr>
              <a:grpSpLocks/>
            </p:cNvGrpSpPr>
            <p:nvPr/>
          </p:nvGrpSpPr>
          <p:grpSpPr bwMode="auto">
            <a:xfrm>
              <a:off x="0" y="3270248"/>
              <a:ext cx="1366838" cy="1757361"/>
              <a:chOff x="4537" y="2786"/>
              <a:chExt cx="861" cy="1107"/>
            </a:xfrm>
          </p:grpSpPr>
          <p:pic>
            <p:nvPicPr>
              <p:cNvPr id="15378" name="Picture 16" descr="j022345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7" y="2786"/>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7"/>
              <p:cNvSpPr txBox="1">
                <a:spLocks noChangeArrowheads="1"/>
              </p:cNvSpPr>
              <p:nvPr/>
            </p:nvSpPr>
            <p:spPr bwMode="gray">
              <a:xfrm>
                <a:off x="4592" y="3605"/>
                <a:ext cx="692" cy="288"/>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4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15375" name="Text Box 33"/>
            <p:cNvSpPr txBox="1">
              <a:spLocks noChangeArrowheads="1"/>
            </p:cNvSpPr>
            <p:nvPr/>
          </p:nvSpPr>
          <p:spPr bwMode="gray">
            <a:xfrm>
              <a:off x="1140051" y="3414712"/>
              <a:ext cx="2042873" cy="78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lvl="0" algn="ctr" eaLnBrk="1" hangingPunct="1">
                <a:spcBef>
                  <a:spcPct val="50000"/>
                </a:spcBef>
                <a:buClrTx/>
                <a:buSzTx/>
                <a:buNone/>
                <a:defRPr/>
              </a:pPr>
              <a:r>
                <a:rPr lang="zh-TW" altLang="en-US" sz="1600" i="1" dirty="0">
                  <a:solidFill>
                    <a:srgbClr val="CC00FF"/>
                  </a:solidFill>
                  <a:latin typeface="Trebuchet MS" panose="020B0603020202020204" pitchFamily="34" charset="0"/>
                  <a:ea typeface="新細明體" panose="02020500000000000000" pitchFamily="18" charset="-120"/>
                </a:rPr>
                <a:t>高效資訊傳遞系統</a:t>
              </a:r>
              <a:endParaRPr lang="en-US" altLang="zh-TW" sz="1600" i="1" dirty="0">
                <a:solidFill>
                  <a:srgbClr val="CC00FF"/>
                </a:solidFill>
                <a:latin typeface="Trebuchet MS" panose="020B0603020202020204" pitchFamily="34" charset="0"/>
                <a:ea typeface="新細明體" panose="02020500000000000000" pitchFamily="18" charset="-120"/>
              </a:endParaRPr>
            </a:p>
            <a:p>
              <a:pPr lvl="0" algn="ctr" eaLnBrk="1" hangingPunct="1">
                <a:spcBef>
                  <a:spcPct val="50000"/>
                </a:spcBef>
                <a:buClrTx/>
                <a:buSzTx/>
                <a:buNone/>
                <a:defRPr/>
              </a:pPr>
              <a:r>
                <a:rPr lang="zh-TW" altLang="en-US" sz="1600" i="1" dirty="0">
                  <a:solidFill>
                    <a:srgbClr val="CC00FF"/>
                  </a:solidFill>
                  <a:latin typeface="Trebuchet MS" panose="020B0603020202020204" pitchFamily="34" charset="0"/>
                  <a:ea typeface="新細明體" panose="02020500000000000000" pitchFamily="18" charset="-120"/>
                </a:rPr>
                <a:t>傳遞</a:t>
              </a:r>
              <a:r>
                <a:rPr kumimoji="1" lang="zh-TW" altLang="en-US" sz="1600" b="1" i="1" u="none" strike="noStrike" kern="1200" cap="none" spc="0" normalizeH="0" baseline="0" noProof="0" dirty="0">
                  <a:ln>
                    <a:noFill/>
                  </a:ln>
                  <a:solidFill>
                    <a:srgbClr val="CC00FF"/>
                  </a:solidFill>
                  <a:effectLst/>
                  <a:uLnTx/>
                  <a:uFillTx/>
                  <a:latin typeface="Trebuchet MS" panose="020B0603020202020204" pitchFamily="34" charset="0"/>
                  <a:ea typeface="新細明體" panose="02020500000000000000" pitchFamily="18" charset="-120"/>
                </a:rPr>
                <a:t>數據</a:t>
              </a:r>
              <a:endParaRPr kumimoji="1" lang="en-US" altLang="zh-TW" sz="1600" b="1" i="1" u="none" strike="noStrike" kern="1200" cap="none" spc="0" normalizeH="0" baseline="0" noProof="0" dirty="0">
                <a:ln>
                  <a:noFill/>
                </a:ln>
                <a:solidFill>
                  <a:srgbClr val="CC00FF"/>
                </a:solidFill>
                <a:effectLst/>
                <a:uLnTx/>
                <a:uFillTx/>
                <a:latin typeface="Trebuchet MS" panose="020B0603020202020204" pitchFamily="34" charset="0"/>
                <a:ea typeface="新細明體" panose="02020500000000000000" pitchFamily="18" charset="-120"/>
              </a:endParaRPr>
            </a:p>
          </p:txBody>
        </p:sp>
        <p:cxnSp>
          <p:nvCxnSpPr>
            <p:cNvPr id="15376" name="直線單箭頭接點 2"/>
            <p:cNvCxnSpPr>
              <a:cxnSpLocks noChangeShapeType="1"/>
            </p:cNvCxnSpPr>
            <p:nvPr/>
          </p:nvCxnSpPr>
          <p:spPr bwMode="auto">
            <a:xfrm>
              <a:off x="2161487" y="4330700"/>
              <a:ext cx="729725" cy="0"/>
            </a:xfrm>
            <a:prstGeom prst="straightConnector1">
              <a:avLst/>
            </a:prstGeom>
            <a:noFill/>
            <a:ln w="5715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15377" name="直線單箭頭接點 4"/>
            <p:cNvCxnSpPr>
              <a:cxnSpLocks noChangeShapeType="1"/>
            </p:cNvCxnSpPr>
            <p:nvPr/>
          </p:nvCxnSpPr>
          <p:spPr bwMode="auto">
            <a:xfrm flipH="1">
              <a:off x="1513787" y="4330700"/>
              <a:ext cx="647700" cy="0"/>
            </a:xfrm>
            <a:prstGeom prst="straightConnector1">
              <a:avLst/>
            </a:prstGeom>
            <a:noFill/>
            <a:ln w="57150" algn="ctr">
              <a:solidFill>
                <a:srgbClr val="005DA2"/>
              </a:solidFill>
              <a:round/>
              <a:headEnd/>
              <a:tailEnd type="arrow" w="med" len="med"/>
            </a:ln>
            <a:extLst>
              <a:ext uri="{909E8E84-426E-40DD-AFC4-6F175D3DCCD1}">
                <a14:hiddenFill xmlns:a14="http://schemas.microsoft.com/office/drawing/2010/main">
                  <a:noFill/>
                </a14:hiddenFill>
              </a:ext>
            </a:extLst>
          </p:spPr>
        </p:cxnSp>
      </p:grpSp>
      <p:sp>
        <p:nvSpPr>
          <p:cNvPr id="22" name="矩形圖說文字 21"/>
          <p:cNvSpPr/>
          <p:nvPr/>
        </p:nvSpPr>
        <p:spPr>
          <a:xfrm>
            <a:off x="611188" y="5807075"/>
            <a:ext cx="5616575" cy="1008063"/>
          </a:xfrm>
          <a:prstGeom prst="wedgeRectCallout">
            <a:avLst>
              <a:gd name="adj1" fmla="val 29155"/>
              <a:gd name="adj2" fmla="val -117426"/>
            </a:avLst>
          </a:prstGeom>
          <a:ln/>
        </p:spPr>
        <p:style>
          <a:lnRef idx="1">
            <a:schemeClr val="accent6"/>
          </a:lnRef>
          <a:fillRef idx="2">
            <a:schemeClr val="accent6"/>
          </a:fillRef>
          <a:effectRef idx="1">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2000" b="1" i="0" u="sng"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注意：</a:t>
            </a:r>
            <a:r>
              <a:rPr kumimoji="1" lang="zh-TW" altLang="en-US" sz="2000" b="1" i="0" u="none" strike="noStrike" kern="1200" cap="none" spc="0" normalizeH="0" baseline="0" noProof="0" dirty="0">
                <a:ln>
                  <a:noFill/>
                </a:ln>
                <a:solidFill>
                  <a:srgbClr val="0033CC"/>
                </a:solidFill>
                <a:effectLst/>
                <a:uLnTx/>
                <a:uFillTx/>
                <a:latin typeface="標楷體" pitchFamily="65" charset="-120"/>
                <a:ea typeface="標楷體" pitchFamily="65" charset="-120"/>
                <a:cs typeface="+mn-cs"/>
              </a:rPr>
              <a:t>如用戶的身份為應用學習管理員，並沒有編配使用</a:t>
            </a:r>
            <a:r>
              <a:rPr kumimoji="1" lang="zh-TW" altLang="en-US" sz="20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聯遞系統</a:t>
            </a:r>
            <a:r>
              <a:rPr kumimoji="1" lang="zh-TW" altLang="en-US" sz="2000" b="1" i="0" u="none" strike="noStrike" kern="1200" cap="none" spc="0" normalizeH="0" baseline="0" noProof="0" dirty="0">
                <a:ln>
                  <a:noFill/>
                </a:ln>
                <a:solidFill>
                  <a:srgbClr val="0033CC"/>
                </a:solidFill>
                <a:effectLst/>
                <a:uLnTx/>
                <a:uFillTx/>
                <a:latin typeface="標楷體" pitchFamily="65" charset="-120"/>
                <a:ea typeface="標楷體" pitchFamily="65" charset="-120"/>
                <a:cs typeface="+mn-cs"/>
              </a:rPr>
              <a:t>的權限，有關工作需由貴校的</a:t>
            </a:r>
            <a:r>
              <a:rPr kumimoji="1" lang="zh-TW" altLang="en-US" sz="20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系統管理員</a:t>
            </a:r>
            <a:r>
              <a:rPr kumimoji="1" lang="zh-TW" altLang="en-US" sz="2000" b="1" i="0" u="none" strike="noStrike" kern="1200" cap="none" spc="0" normalizeH="0" baseline="0" noProof="0" dirty="0">
                <a:ln>
                  <a:noFill/>
                </a:ln>
                <a:solidFill>
                  <a:srgbClr val="0033CC"/>
                </a:solidFill>
                <a:effectLst/>
                <a:uLnTx/>
                <a:uFillTx/>
                <a:latin typeface="標楷體" pitchFamily="65" charset="-120"/>
                <a:ea typeface="標楷體" pitchFamily="65" charset="-120"/>
                <a:cs typeface="+mn-cs"/>
              </a:rPr>
              <a:t>或有關人士辦理</a:t>
            </a: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14</a:t>
            </a:fld>
            <a:endParaRPr lang="en-US" altLang="zh-TW"/>
          </a:p>
        </p:txBody>
      </p:sp>
    </p:spTree>
    <p:extLst>
      <p:ext uri="{BB962C8B-B14F-4D97-AF65-F5344CB8AC3E}">
        <p14:creationId xmlns:p14="http://schemas.microsoft.com/office/powerpoint/2010/main" val="250478309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96" y="2233518"/>
            <a:ext cx="7183235" cy="2816954"/>
          </a:xfrm>
          <a:prstGeom prst="rect">
            <a:avLst/>
          </a:prstGeom>
        </p:spPr>
      </p:pic>
      <p:sp>
        <p:nvSpPr>
          <p:cNvPr id="4" name="投影片編號版面配置區 3"/>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15</a:t>
            </a:fld>
            <a:endParaRPr lang="en-US" altLang="zh-TW" dirty="0"/>
          </a:p>
        </p:txBody>
      </p:sp>
      <p:sp>
        <p:nvSpPr>
          <p:cNvPr id="20" name="標題 6"/>
          <p:cNvSpPr>
            <a:spLocks noGrp="1"/>
          </p:cNvSpPr>
          <p:nvPr>
            <p:ph type="title"/>
          </p:nvPr>
        </p:nvSpPr>
        <p:spPr>
          <a:xfrm>
            <a:off x="1547813" y="252952"/>
            <a:ext cx="7162800" cy="762000"/>
          </a:xfrm>
        </p:spPr>
        <p:txBody>
          <a:bodyPr/>
          <a:lstStyle/>
          <a:p>
            <a:pPr>
              <a:defRPr/>
            </a:pPr>
            <a:r>
              <a:rPr lang="en-US" altLang="zh-TW" dirty="0"/>
              <a:t>2. </a:t>
            </a:r>
            <a:r>
              <a:rPr lang="zh-TW" altLang="en-US" dirty="0"/>
              <a:t>接收資料檔案</a:t>
            </a:r>
          </a:p>
        </p:txBody>
      </p:sp>
      <p:sp>
        <p:nvSpPr>
          <p:cNvPr id="17411" name="內容版面配置區 4"/>
          <p:cNvSpPr>
            <a:spLocks noGrp="1"/>
          </p:cNvSpPr>
          <p:nvPr>
            <p:ph idx="1"/>
          </p:nvPr>
        </p:nvSpPr>
        <p:spPr/>
        <p:txBody>
          <a:bodyPr/>
          <a:lstStyle/>
          <a:p>
            <a:pPr marL="457200" indent="-457200">
              <a:buFont typeface="Wingdings" panose="05000000000000000000" pitchFamily="2" charset="2"/>
              <a:buAutoNum type="circleNumWdWhitePlain"/>
            </a:pPr>
            <a:r>
              <a:rPr lang="zh-TW" altLang="en-US" u="sng" dirty="0">
                <a:solidFill>
                  <a:schemeClr val="tx2"/>
                </a:solidFill>
              </a:rPr>
              <a:t>聯遞系統</a:t>
            </a:r>
            <a:r>
              <a:rPr lang="en-US" altLang="zh-TW" u="sng" dirty="0">
                <a:solidFill>
                  <a:schemeClr val="tx2"/>
                </a:solidFill>
              </a:rPr>
              <a:t>&gt;</a:t>
            </a:r>
            <a:r>
              <a:rPr lang="zh-TW" altLang="en-US" u="sng" dirty="0">
                <a:solidFill>
                  <a:schemeClr val="tx2"/>
                </a:solidFill>
              </a:rPr>
              <a:t>接收訊息</a:t>
            </a:r>
            <a:r>
              <a:rPr lang="en-US" altLang="zh-TW" dirty="0"/>
              <a:t>: </a:t>
            </a:r>
            <a:r>
              <a:rPr lang="zh-TW" altLang="en-US" dirty="0"/>
              <a:t>解密相關資料檔案</a:t>
            </a:r>
            <a:endParaRPr lang="en-US" altLang="zh-TW" dirty="0"/>
          </a:p>
          <a:p>
            <a:pPr marL="0" indent="0">
              <a:buNone/>
            </a:pPr>
            <a:r>
              <a:rPr lang="en-US" altLang="zh-TW" dirty="0"/>
              <a:t>     (</a:t>
            </a:r>
            <a:r>
              <a:rPr lang="zh-TW" altLang="en-US" dirty="0"/>
              <a:t>例子</a:t>
            </a:r>
            <a:r>
              <a:rPr lang="en-US" altLang="zh-TW" dirty="0"/>
              <a:t>:</a:t>
            </a:r>
            <a:r>
              <a:rPr lang="zh-TW" altLang="en-US" dirty="0"/>
              <a:t>「</a:t>
            </a:r>
            <a:r>
              <a:rPr lang="zh-TW" altLang="en-US" dirty="0">
                <a:solidFill>
                  <a:schemeClr val="tx2"/>
                </a:solidFill>
              </a:rPr>
              <a:t>應用學習參數檔案</a:t>
            </a:r>
            <a:r>
              <a:rPr lang="zh-TW" altLang="en-US" dirty="0"/>
              <a:t>」</a:t>
            </a:r>
            <a:r>
              <a:rPr lang="en-US" altLang="zh-TW" dirty="0"/>
              <a:t>)</a:t>
            </a:r>
          </a:p>
          <a:p>
            <a:endParaRPr lang="zh-HK" altLang="en-US" dirty="0"/>
          </a:p>
        </p:txBody>
      </p:sp>
      <p:sp>
        <p:nvSpPr>
          <p:cNvPr id="19462" name="矩形 10"/>
          <p:cNvSpPr>
            <a:spLocks noChangeArrowheads="1"/>
          </p:cNvSpPr>
          <p:nvPr/>
        </p:nvSpPr>
        <p:spPr bwMode="gray">
          <a:xfrm>
            <a:off x="715384" y="4182403"/>
            <a:ext cx="1267722" cy="227288"/>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4" name="向右箭號 13"/>
          <p:cNvSpPr/>
          <p:nvPr/>
        </p:nvSpPr>
        <p:spPr bwMode="gray">
          <a:xfrm rot="790474">
            <a:off x="146946" y="3405982"/>
            <a:ext cx="454025" cy="611187"/>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itchFamily="34" charset="0"/>
              <a:ea typeface="新細明體" charset="-120"/>
              <a:cs typeface="+mn-cs"/>
            </a:endParaRPr>
          </a:p>
        </p:txBody>
      </p:sp>
      <p:sp>
        <p:nvSpPr>
          <p:cNvPr id="11" name="矩形 10"/>
          <p:cNvSpPr>
            <a:spLocks noChangeArrowheads="1"/>
          </p:cNvSpPr>
          <p:nvPr/>
        </p:nvSpPr>
        <p:spPr bwMode="gray">
          <a:xfrm>
            <a:off x="2066716" y="3196215"/>
            <a:ext cx="5770198" cy="642353"/>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5" name="圖片 4"/>
          <p:cNvPicPr>
            <a:picLocks noChangeAspect="1"/>
          </p:cNvPicPr>
          <p:nvPr/>
        </p:nvPicPr>
        <p:blipFill>
          <a:blip r:embed="rId4"/>
          <a:stretch>
            <a:fillRect/>
          </a:stretch>
        </p:blipFill>
        <p:spPr>
          <a:xfrm>
            <a:off x="210183" y="5874416"/>
            <a:ext cx="3145406" cy="64593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8" name="弧形箭號 (左彎) 7"/>
          <p:cNvSpPr/>
          <p:nvPr/>
        </p:nvSpPr>
        <p:spPr bwMode="gray">
          <a:xfrm>
            <a:off x="899634" y="5874416"/>
            <a:ext cx="216024" cy="290888"/>
          </a:xfrm>
          <a:prstGeom prst="curvedLeftArrow">
            <a:avLst/>
          </a:prstGeom>
          <a:noFill/>
          <a:ln w="57150" algn="ctr">
            <a:solidFill>
              <a:srgbClr val="703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789" y="2709400"/>
            <a:ext cx="2924583" cy="3077004"/>
          </a:xfrm>
          <a:prstGeom prst="rect">
            <a:avLst/>
          </a:prstGeom>
        </p:spPr>
      </p:pic>
      <p:sp>
        <p:nvSpPr>
          <p:cNvPr id="17" name="矩形 10"/>
          <p:cNvSpPr>
            <a:spLocks noChangeArrowheads="1"/>
          </p:cNvSpPr>
          <p:nvPr/>
        </p:nvSpPr>
        <p:spPr bwMode="gray">
          <a:xfrm>
            <a:off x="67542" y="5777954"/>
            <a:ext cx="1247053" cy="467271"/>
          </a:xfrm>
          <a:prstGeom prst="rect">
            <a:avLst/>
          </a:prstGeom>
          <a:noFill/>
          <a:ln w="5715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2" name="矩形 11"/>
          <p:cNvSpPr>
            <a:spLocks noChangeArrowheads="1"/>
          </p:cNvSpPr>
          <p:nvPr/>
        </p:nvSpPr>
        <p:spPr bwMode="gray">
          <a:xfrm>
            <a:off x="4136213" y="5483793"/>
            <a:ext cx="342279" cy="25464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13" name="圖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7382" y="4749021"/>
            <a:ext cx="3491991" cy="1285350"/>
          </a:xfrm>
          <a:prstGeom prst="rect">
            <a:avLst/>
          </a:prstGeom>
          <a:ln w="9525">
            <a:solidFill>
              <a:schemeClr val="tx1"/>
            </a:solidFill>
          </a:ln>
        </p:spPr>
      </p:pic>
      <p:sp>
        <p:nvSpPr>
          <p:cNvPr id="15" name="矩形 14"/>
          <p:cNvSpPr>
            <a:spLocks noChangeArrowheads="1"/>
          </p:cNvSpPr>
          <p:nvPr/>
        </p:nvSpPr>
        <p:spPr bwMode="gray">
          <a:xfrm>
            <a:off x="5117306" y="5449337"/>
            <a:ext cx="1096799" cy="433552"/>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21" name="爆炸 1 20"/>
          <p:cNvSpPr/>
          <p:nvPr/>
        </p:nvSpPr>
        <p:spPr bwMode="auto">
          <a:xfrm>
            <a:off x="7067690" y="99434"/>
            <a:ext cx="1963327" cy="1345466"/>
          </a:xfrm>
          <a:prstGeom prst="irregularSeal1">
            <a:avLst/>
          </a:prstGeom>
          <a:solidFill>
            <a:srgbClr val="FFFF0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接收</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7" name="燕尾形向右箭號 6">
            <a:hlinkClick r:id="rId7" action="ppaction://hlinksldjump"/>
          </p:cNvPr>
          <p:cNvSpPr/>
          <p:nvPr/>
        </p:nvSpPr>
        <p:spPr bwMode="gray">
          <a:xfrm>
            <a:off x="5487477" y="5882889"/>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white"/>
                </a:solidFill>
                <a:effectLst/>
                <a:uLnTx/>
                <a:uFillTx/>
                <a:latin typeface="Trebuchet MS"/>
                <a:ea typeface="+mn-ea"/>
                <a:cs typeface="+mn-cs"/>
              </a:rPr>
              <a:t>學校個案分享</a:t>
            </a:r>
          </a:p>
        </p:txBody>
      </p:sp>
    </p:spTree>
    <p:extLst>
      <p:ext uri="{BB962C8B-B14F-4D97-AF65-F5344CB8AC3E}">
        <p14:creationId xmlns:p14="http://schemas.microsoft.com/office/powerpoint/2010/main" val="9781140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2" grpId="0" animBg="1"/>
      <p:bldP spid="1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16</a:t>
            </a:fld>
            <a:endParaRPr lang="en-US" altLang="zh-TW" dirty="0"/>
          </a:p>
        </p:txBody>
      </p:sp>
      <p:sp>
        <p:nvSpPr>
          <p:cNvPr id="17411" name="內容版面配置區 4"/>
          <p:cNvSpPr>
            <a:spLocks noGrp="1"/>
          </p:cNvSpPr>
          <p:nvPr>
            <p:ph idx="1"/>
          </p:nvPr>
        </p:nvSpPr>
        <p:spPr/>
        <p:txBody>
          <a:bodyPr/>
          <a:lstStyle/>
          <a:p>
            <a:pPr marL="0" indent="0">
              <a:buNone/>
            </a:pPr>
            <a:endParaRPr lang="zh-HK" altLang="en-US" dirty="0"/>
          </a:p>
        </p:txBody>
      </p:sp>
      <p:sp>
        <p:nvSpPr>
          <p:cNvPr id="16" name="爆炸 1 15"/>
          <p:cNvSpPr/>
          <p:nvPr/>
        </p:nvSpPr>
        <p:spPr bwMode="auto">
          <a:xfrm>
            <a:off x="7067690" y="99434"/>
            <a:ext cx="1963327" cy="1345466"/>
          </a:xfrm>
          <a:prstGeom prst="irregularSeal1">
            <a:avLst/>
          </a:prstGeom>
          <a:solidFill>
            <a:srgbClr val="FFFF0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接收</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18" name="矩形 17"/>
          <p:cNvSpPr/>
          <p:nvPr/>
        </p:nvSpPr>
        <p:spPr bwMode="gray">
          <a:xfrm>
            <a:off x="755576" y="1444900"/>
            <a:ext cx="7560840" cy="1938992"/>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學校個案一</a:t>
            </a:r>
            <a:r>
              <a:rPr kumimoji="1" lang="en-US" altLang="zh-TW"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endParaRPr kumimoji="1" lang="en-US" altLang="zh-TW"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lvl="0">
              <a:defRPr/>
            </a:pPr>
            <a:r>
              <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應用學習組表示剛剛已寄發資料</a:t>
            </a:r>
            <a:r>
              <a:rPr lang="zh-TW" altLang="en-US" sz="4000" dirty="0">
                <a:solidFill>
                  <a:prstClr val="black"/>
                </a:solidFill>
                <a:latin typeface="標楷體" panose="03000509000000000000" pitchFamily="65" charset="-120"/>
                <a:ea typeface="標楷體" panose="03000509000000000000" pitchFamily="65" charset="-120"/>
              </a:rPr>
              <a:t>檔案，但</a:t>
            </a:r>
            <a:r>
              <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學校為什麼仍未收到</a:t>
            </a:r>
            <a:r>
              <a:rPr kumimoji="1" lang="en-US" altLang="zh-TW"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p>
        </p:txBody>
      </p:sp>
      <p:pic>
        <p:nvPicPr>
          <p:cNvPr id="19" name="內容版面配置區 4"/>
          <p:cNvPicPr>
            <a:picLocks noChangeAspect="1"/>
          </p:cNvPicPr>
          <p:nvPr/>
        </p:nvPicPr>
        <p:blipFill>
          <a:blip r:embed="rId3"/>
          <a:stretch>
            <a:fillRect/>
          </a:stretch>
        </p:blipFill>
        <p:spPr bwMode="auto">
          <a:xfrm>
            <a:off x="755576" y="3913381"/>
            <a:ext cx="4464496" cy="254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5"/>
          <p:cNvSpPr>
            <a:spLocks noChangeArrowheads="1"/>
          </p:cNvSpPr>
          <p:nvPr/>
        </p:nvSpPr>
        <p:spPr bwMode="auto">
          <a:xfrm>
            <a:off x="755576" y="3487354"/>
            <a:ext cx="3744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rPr>
              <a:t>按“</a:t>
            </a:r>
            <a:r>
              <a:rPr kumimoji="0" lang="zh-TW" altLang="en-US" sz="2000" b="1" i="0" u="none" strike="noStrike" kern="1200" cap="none" spc="0" normalizeH="0" baseline="0" noProof="0" dirty="0">
                <a:ln>
                  <a:noFill/>
                </a:ln>
                <a:solidFill>
                  <a:srgbClr val="FF3300"/>
                </a:solidFill>
                <a:effectLst/>
                <a:uLnTx/>
                <a:uFillTx/>
                <a:latin typeface="Trebuchet MS" panose="020B0603020202020204" pitchFamily="34" charset="0"/>
                <a:ea typeface="新細明體" panose="02020500000000000000" pitchFamily="18" charset="-120"/>
                <a:cs typeface="+mn-cs"/>
              </a:rPr>
              <a:t>開始</a:t>
            </a:r>
            <a:r>
              <a:rPr kumimoji="0" lang="zh-TW" altLang="en-US" sz="20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rPr>
              <a:t>”即時接收和傳送訊息</a:t>
            </a:r>
          </a:p>
        </p:txBody>
      </p:sp>
      <p:pic>
        <p:nvPicPr>
          <p:cNvPr id="23" name="Picture 6" descr="i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775" y="4509120"/>
            <a:ext cx="22320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7"/>
          <p:cNvSpPr>
            <a:spLocks noChangeArrowheads="1"/>
          </p:cNvSpPr>
          <p:nvPr/>
        </p:nvSpPr>
        <p:spPr bwMode="auto">
          <a:xfrm>
            <a:off x="4959350" y="4991720"/>
            <a:ext cx="1495425" cy="360362"/>
          </a:xfrm>
          <a:custGeom>
            <a:avLst/>
            <a:gdLst>
              <a:gd name="T0" fmla="*/ 2147483647 w 21600"/>
              <a:gd name="T1" fmla="*/ 0 h 21600"/>
              <a:gd name="T2" fmla="*/ 0 w 21600"/>
              <a:gd name="T3" fmla="*/ 836690143 h 21600"/>
              <a:gd name="T4" fmla="*/ 2147483647 w 21600"/>
              <a:gd name="T5" fmla="*/ 1673380570 h 21600"/>
              <a:gd name="T6" fmla="*/ 2147483647 w 21600"/>
              <a:gd name="T7" fmla="*/ 83669014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66FF"/>
          </a:solidFill>
          <a:ln w="9525" cap="rnd">
            <a:solidFill>
              <a:srgbClr val="000000"/>
            </a:solidFill>
            <a:prstDash val="sysDot"/>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26" name="向右箭號 25"/>
          <p:cNvSpPr/>
          <p:nvPr/>
        </p:nvSpPr>
        <p:spPr bwMode="gray">
          <a:xfrm rot="1773517">
            <a:off x="242935" y="4560065"/>
            <a:ext cx="432508" cy="438981"/>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wrap="square"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itchFamily="34" charset="0"/>
              <a:ea typeface="新細明體" charset="-120"/>
              <a:cs typeface="+mn-cs"/>
            </a:endParaRPr>
          </a:p>
        </p:txBody>
      </p:sp>
      <p:sp>
        <p:nvSpPr>
          <p:cNvPr id="27" name="矩形 2"/>
          <p:cNvSpPr>
            <a:spLocks noChangeArrowheads="1"/>
          </p:cNvSpPr>
          <p:nvPr/>
        </p:nvSpPr>
        <p:spPr bwMode="gray">
          <a:xfrm>
            <a:off x="755576" y="4818334"/>
            <a:ext cx="1230767" cy="258827"/>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29" name="矩形 2"/>
          <p:cNvSpPr>
            <a:spLocks noChangeArrowheads="1"/>
          </p:cNvSpPr>
          <p:nvPr/>
        </p:nvSpPr>
        <p:spPr bwMode="gray">
          <a:xfrm>
            <a:off x="2682705" y="4874086"/>
            <a:ext cx="538341" cy="283106"/>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30" name="矩形 2"/>
          <p:cNvSpPr>
            <a:spLocks noChangeArrowheads="1"/>
          </p:cNvSpPr>
          <p:nvPr/>
        </p:nvSpPr>
        <p:spPr bwMode="gray">
          <a:xfrm>
            <a:off x="2682704" y="4106245"/>
            <a:ext cx="665159" cy="283106"/>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7" name="動作按鈕: 下一項 6">
            <a:hlinkClick r:id="rId5" action="ppaction://hlinksldjump" highlightClick="1"/>
          </p:cNvPr>
          <p:cNvSpPr/>
          <p:nvPr/>
        </p:nvSpPr>
        <p:spPr bwMode="gray">
          <a:xfrm>
            <a:off x="7164288" y="6088715"/>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7" name="標題 6"/>
          <p:cNvSpPr txBox="1">
            <a:spLocks/>
          </p:cNvSpPr>
          <p:nvPr/>
        </p:nvSpPr>
        <p:spPr bwMode="auto">
          <a:xfrm>
            <a:off x="1547813" y="277702"/>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接收資料檔案</a:t>
            </a:r>
          </a:p>
        </p:txBody>
      </p:sp>
    </p:spTree>
    <p:extLst>
      <p:ext uri="{BB962C8B-B14F-4D97-AF65-F5344CB8AC3E}">
        <p14:creationId xmlns:p14="http://schemas.microsoft.com/office/powerpoint/2010/main" val="41474884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animBg="1"/>
      <p:bldP spid="29" grpId="0" animBg="1"/>
      <p:bldP spid="30"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30" y="2458804"/>
            <a:ext cx="6804248" cy="1936838"/>
          </a:xfrm>
          <a:prstGeom prst="rect">
            <a:avLst/>
          </a:prstGeom>
        </p:spPr>
      </p:pic>
      <p:sp>
        <p:nvSpPr>
          <p:cNvPr id="8" name="投影片編號版面配置區 7"/>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17</a:t>
            </a:fld>
            <a:endParaRPr lang="en-US" altLang="zh-TW" dirty="0"/>
          </a:p>
        </p:txBody>
      </p:sp>
      <p:pic>
        <p:nvPicPr>
          <p:cNvPr id="17" name="圖片 16"/>
          <p:cNvPicPr>
            <a:picLocks noChangeAspect="1"/>
          </p:cNvPicPr>
          <p:nvPr/>
        </p:nvPicPr>
        <p:blipFill>
          <a:blip r:embed="rId4"/>
          <a:stretch>
            <a:fillRect/>
          </a:stretch>
        </p:blipFill>
        <p:spPr>
          <a:xfrm>
            <a:off x="563943" y="2564148"/>
            <a:ext cx="1509587" cy="3918500"/>
          </a:xfrm>
          <a:prstGeom prst="rect">
            <a:avLst/>
          </a:prstGeom>
        </p:spPr>
      </p:pic>
      <p:pic>
        <p:nvPicPr>
          <p:cNvPr id="4" name="圖片 3"/>
          <p:cNvPicPr>
            <a:picLocks noChangeAspect="1"/>
          </p:cNvPicPr>
          <p:nvPr/>
        </p:nvPicPr>
        <p:blipFill>
          <a:blip r:embed="rId5"/>
          <a:stretch>
            <a:fillRect/>
          </a:stretch>
        </p:blipFill>
        <p:spPr>
          <a:xfrm>
            <a:off x="2164031" y="4366655"/>
            <a:ext cx="6377230" cy="938728"/>
          </a:xfrm>
          <a:prstGeom prst="rect">
            <a:avLst/>
          </a:prstGeom>
        </p:spPr>
      </p:pic>
      <p:sp>
        <p:nvSpPr>
          <p:cNvPr id="19460" name="內容版面配置區 2"/>
          <p:cNvSpPr>
            <a:spLocks noGrp="1"/>
          </p:cNvSpPr>
          <p:nvPr>
            <p:ph idx="1"/>
          </p:nvPr>
        </p:nvSpPr>
        <p:spPr/>
        <p:txBody>
          <a:bodyPr/>
          <a:lstStyle/>
          <a:p>
            <a:pPr marL="457200" indent="-457200" eaLnBrk="1" hangingPunct="1">
              <a:spcBef>
                <a:spcPct val="0"/>
              </a:spcBef>
              <a:buFont typeface="Wingdings" panose="05000000000000000000" pitchFamily="2" charset="2"/>
              <a:buAutoNum type="circleNumWdWhitePlain" startAt="2"/>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dirty="0"/>
              <a:t>:</a:t>
            </a:r>
            <a:r>
              <a:rPr lang="zh-TW" altLang="en-US" dirty="0"/>
              <a:t> 匯入已解密的相關資料檔案</a:t>
            </a:r>
            <a:r>
              <a:rPr lang="en-US" altLang="zh-TW" dirty="0"/>
              <a:t>(</a:t>
            </a:r>
            <a:r>
              <a:rPr lang="zh-TW" altLang="en-US" dirty="0"/>
              <a:t>例子</a:t>
            </a:r>
            <a:r>
              <a:rPr lang="en-US" altLang="zh-TW" dirty="0"/>
              <a:t>: </a:t>
            </a:r>
            <a:r>
              <a:rPr lang="zh-TW" altLang="en-US" dirty="0"/>
              <a:t>「</a:t>
            </a:r>
            <a:r>
              <a:rPr lang="zh-TW" altLang="en-US" dirty="0">
                <a:solidFill>
                  <a:schemeClr val="tx2"/>
                </a:solidFill>
              </a:rPr>
              <a:t>應用學習參數檔案</a:t>
            </a:r>
            <a:r>
              <a:rPr lang="zh-TW" altLang="en-US" dirty="0"/>
              <a:t>」</a:t>
            </a:r>
            <a:r>
              <a:rPr lang="en-US" altLang="zh-TW" dirty="0"/>
              <a:t>)</a:t>
            </a:r>
            <a:endParaRPr lang="zh-TW" altLang="en-US" dirty="0"/>
          </a:p>
          <a:p>
            <a:pPr eaLnBrk="1" hangingPunct="1">
              <a:spcBef>
                <a:spcPct val="0"/>
              </a:spcBef>
            </a:pPr>
            <a:endParaRPr lang="zh-TW" altLang="en-US" dirty="0">
              <a:solidFill>
                <a:schemeClr val="tx2"/>
              </a:solidFill>
            </a:endParaRPr>
          </a:p>
          <a:p>
            <a:endParaRPr lang="zh-HK" altLang="en-US" dirty="0"/>
          </a:p>
        </p:txBody>
      </p:sp>
      <p:sp>
        <p:nvSpPr>
          <p:cNvPr id="7" name="向右箭號 6"/>
          <p:cNvSpPr/>
          <p:nvPr/>
        </p:nvSpPr>
        <p:spPr bwMode="gray">
          <a:xfrm rot="1773517">
            <a:off x="121106" y="6037679"/>
            <a:ext cx="455613" cy="611188"/>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itchFamily="34" charset="0"/>
              <a:ea typeface="新細明體" charset="-120"/>
              <a:cs typeface="+mn-cs"/>
            </a:endParaRPr>
          </a:p>
        </p:txBody>
      </p:sp>
      <p:sp>
        <p:nvSpPr>
          <p:cNvPr id="2" name="矩形 1"/>
          <p:cNvSpPr>
            <a:spLocks noChangeArrowheads="1"/>
          </p:cNvSpPr>
          <p:nvPr/>
        </p:nvSpPr>
        <p:spPr bwMode="gray">
          <a:xfrm>
            <a:off x="644230" y="6246404"/>
            <a:ext cx="1235075" cy="36036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5" name="向右箭號 4"/>
          <p:cNvSpPr/>
          <p:nvPr/>
        </p:nvSpPr>
        <p:spPr bwMode="gray">
          <a:xfrm rot="21195976" flipV="1">
            <a:off x="2985498" y="4813160"/>
            <a:ext cx="1451605" cy="45719"/>
          </a:xfrm>
          <a:prstGeom prst="rightArrow">
            <a:avLst/>
          </a:prstGeom>
          <a:solidFill>
            <a:srgbClr val="7030A0"/>
          </a:solidFill>
          <a:ln w="57150" algn="ctr">
            <a:solidFill>
              <a:srgbClr val="7030A0"/>
            </a:solidFill>
            <a:miter lim="800000"/>
            <a:headEnd/>
            <a:tailEnd/>
          </a:ln>
          <a:effectLst/>
          <a:ex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7030A0"/>
              </a:solidFill>
              <a:effectLst/>
              <a:uLnTx/>
              <a:uFillTx/>
              <a:latin typeface="Trebuchet MS" panose="020B0603020202020204" pitchFamily="34" charset="0"/>
              <a:ea typeface="新細明體" panose="02020500000000000000" pitchFamily="18" charset="-120"/>
              <a:cs typeface="+mn-cs"/>
            </a:endParaRPr>
          </a:p>
        </p:txBody>
      </p:sp>
      <p:sp>
        <p:nvSpPr>
          <p:cNvPr id="13" name="矩形 12"/>
          <p:cNvSpPr>
            <a:spLocks noChangeArrowheads="1"/>
          </p:cNvSpPr>
          <p:nvPr/>
        </p:nvSpPr>
        <p:spPr bwMode="gray">
          <a:xfrm>
            <a:off x="2164030" y="4652562"/>
            <a:ext cx="3632105" cy="675179"/>
          </a:xfrm>
          <a:prstGeom prst="rect">
            <a:avLst/>
          </a:prstGeom>
          <a:noFill/>
          <a:ln w="57150" algn="ctr">
            <a:solidFill>
              <a:srgbClr val="703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4" name="爆炸 1 13"/>
          <p:cNvSpPr/>
          <p:nvPr/>
        </p:nvSpPr>
        <p:spPr bwMode="auto">
          <a:xfrm>
            <a:off x="7067690" y="99434"/>
            <a:ext cx="1963327" cy="1345466"/>
          </a:xfrm>
          <a:prstGeom prst="irregularSeal1">
            <a:avLst/>
          </a:prstGeom>
          <a:solidFill>
            <a:srgbClr val="FFFF0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接收</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15" name="燕尾形向右箭號 14">
            <a:hlinkClick r:id="rId6" action="ppaction://hlinksldjump"/>
          </p:cNvPr>
          <p:cNvSpPr/>
          <p:nvPr/>
        </p:nvSpPr>
        <p:spPr bwMode="gray">
          <a:xfrm>
            <a:off x="5508104" y="5875800"/>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white"/>
                </a:solidFill>
                <a:effectLst/>
                <a:uLnTx/>
                <a:uFillTx/>
                <a:latin typeface="Trebuchet MS"/>
                <a:ea typeface="+mn-ea"/>
                <a:cs typeface="+mn-cs"/>
              </a:rPr>
              <a:t>學校個案分享</a:t>
            </a:r>
          </a:p>
        </p:txBody>
      </p:sp>
      <p:sp>
        <p:nvSpPr>
          <p:cNvPr id="10" name="矩形 9"/>
          <p:cNvSpPr>
            <a:spLocks noChangeArrowheads="1"/>
          </p:cNvSpPr>
          <p:nvPr/>
        </p:nvSpPr>
        <p:spPr bwMode="gray">
          <a:xfrm>
            <a:off x="2164031" y="4327124"/>
            <a:ext cx="648072" cy="29527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6" name="標題 6"/>
          <p:cNvSpPr txBox="1">
            <a:spLocks/>
          </p:cNvSpPr>
          <p:nvPr/>
        </p:nvSpPr>
        <p:spPr bwMode="auto">
          <a:xfrm>
            <a:off x="1547813" y="277702"/>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接收資料檔案</a:t>
            </a:r>
          </a:p>
        </p:txBody>
      </p:sp>
    </p:spTree>
    <p:extLst>
      <p:ext uri="{BB962C8B-B14F-4D97-AF65-F5344CB8AC3E}">
        <p14:creationId xmlns:p14="http://schemas.microsoft.com/office/powerpoint/2010/main" val="32711694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5" grpId="0" animBg="1"/>
      <p:bldP spid="13" grpId="0" animBg="1"/>
      <p:bldP spid="1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標題 6"/>
          <p:cNvSpPr txBox="1">
            <a:spLocks noGrp="1"/>
          </p:cNvSpPr>
          <p:nvPr>
            <p:ph type="title"/>
          </p:nvPr>
        </p:nvSpPr>
        <p:spPr bwMode="auto">
          <a:xfrm>
            <a:off x="1547813" y="280494"/>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接收資料檔案</a:t>
            </a:r>
          </a:p>
        </p:txBody>
      </p:sp>
      <p:sp>
        <p:nvSpPr>
          <p:cNvPr id="16" name="爆炸 1 15"/>
          <p:cNvSpPr/>
          <p:nvPr/>
        </p:nvSpPr>
        <p:spPr bwMode="auto">
          <a:xfrm>
            <a:off x="7067690" y="99434"/>
            <a:ext cx="1963327" cy="1345466"/>
          </a:xfrm>
          <a:prstGeom prst="irregularSeal1">
            <a:avLst/>
          </a:prstGeom>
          <a:solidFill>
            <a:srgbClr val="FFFF0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接收</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18" name="矩形 17"/>
          <p:cNvSpPr/>
          <p:nvPr/>
        </p:nvSpPr>
        <p:spPr bwMode="gray">
          <a:xfrm>
            <a:off x="683568" y="1524185"/>
            <a:ext cx="7776864" cy="2554545"/>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學校個案二</a:t>
            </a:r>
            <a:r>
              <a:rPr kumimoji="1" lang="en-US" altLang="zh-TW"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endParaRPr kumimoji="1" lang="en-US" altLang="zh-TW"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lvl="0">
              <a:defRPr/>
            </a:pPr>
            <a:r>
              <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學校透過聯遞系統已接收最新的「應用學習參數檔案</a:t>
            </a:r>
            <a:r>
              <a:rPr lang="zh-TW" altLang="en-US" sz="4000" dirty="0">
                <a:solidFill>
                  <a:prstClr val="black"/>
                </a:solidFill>
                <a:latin typeface="標楷體" panose="03000509000000000000" pitchFamily="65" charset="-120"/>
                <a:ea typeface="標楷體" panose="03000509000000000000" pitchFamily="65" charset="-120"/>
              </a:rPr>
              <a:t>」，但</a:t>
            </a:r>
            <a:r>
              <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為什麼仍未能處理報名</a:t>
            </a:r>
            <a:r>
              <a:rPr kumimoji="1" lang="en-US" altLang="zh-TW"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123" r="42601" b="-22"/>
          <a:stretch/>
        </p:blipFill>
        <p:spPr>
          <a:xfrm>
            <a:off x="3235083" y="4178099"/>
            <a:ext cx="4705295" cy="2390379"/>
          </a:xfrm>
          <a:prstGeom prst="rect">
            <a:avLst/>
          </a:prstGeom>
        </p:spPr>
      </p:pic>
      <p:sp>
        <p:nvSpPr>
          <p:cNvPr id="21" name="向右箭號 20"/>
          <p:cNvSpPr/>
          <p:nvPr/>
        </p:nvSpPr>
        <p:spPr bwMode="gray">
          <a:xfrm>
            <a:off x="2642802" y="5514270"/>
            <a:ext cx="455613" cy="611188"/>
          </a:xfrm>
          <a:prstGeom prst="rightArrow">
            <a:avLst>
              <a:gd name="adj1" fmla="val 50000"/>
              <a:gd name="adj2" fmla="val 45925"/>
            </a:avLst>
          </a:prstGeom>
          <a:ln>
            <a:headEnd/>
            <a:tailEnd/>
          </a:ln>
          <a:extLst/>
        </p:spPr>
        <p:style>
          <a:lnRef idx="1">
            <a:schemeClr val="accent3"/>
          </a:lnRef>
          <a:fillRef idx="3">
            <a:schemeClr val="accent3"/>
          </a:fillRef>
          <a:effectRef idx="2">
            <a:schemeClr val="accent3"/>
          </a:effectRef>
          <a:fontRef idx="minor">
            <a:schemeClr val="lt1"/>
          </a:fontRef>
        </p:style>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itchFamily="34" charset="0"/>
              <a:ea typeface="新細明體" charset="-120"/>
              <a:cs typeface="+mn-cs"/>
            </a:endParaRPr>
          </a:p>
        </p:txBody>
      </p:sp>
      <p:sp>
        <p:nvSpPr>
          <p:cNvPr id="3" name="矩形 2"/>
          <p:cNvSpPr/>
          <p:nvPr/>
        </p:nvSpPr>
        <p:spPr bwMode="gray">
          <a:xfrm>
            <a:off x="920539" y="4905593"/>
            <a:ext cx="1619672" cy="1815882"/>
          </a:xfrm>
          <a:prstGeom prst="rect">
            <a:avLst/>
          </a:prstGeom>
          <a:ln>
            <a:headEnd/>
            <a:tailEnd/>
          </a:ln>
          <a:extLst/>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uLnTx/>
                <a:uFillTx/>
                <a:latin typeface="Trebuchet MS"/>
                <a:ea typeface="+mn-ea"/>
                <a:cs typeface="+mn-cs"/>
              </a:rPr>
              <a:t>為什麼</a:t>
            </a:r>
            <a:endParaRPr kumimoji="1" lang="en-US" altLang="zh-TW" sz="2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uLnTx/>
                <a:uFillTx/>
                <a:latin typeface="Trebuchet MS"/>
                <a:ea typeface="+mn-ea"/>
                <a:cs typeface="+mn-cs"/>
              </a:rPr>
              <a:t>找不到</a:t>
            </a:r>
            <a:endParaRPr kumimoji="1" lang="en-US" altLang="zh-TW" sz="2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prstClr val="black"/>
                </a:solidFill>
                <a:effectLst/>
                <a:uLnTx/>
                <a:uFillTx/>
                <a:latin typeface="Trebuchet MS"/>
                <a:ea typeface="+mn-ea"/>
                <a:cs typeface="+mn-cs"/>
              </a:rPr>
              <a:t>2025-27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uLnTx/>
                <a:uFillTx/>
                <a:latin typeface="Trebuchet MS"/>
                <a:ea typeface="+mn-ea"/>
                <a:cs typeface="+mn-cs"/>
              </a:rPr>
              <a:t>的資料</a:t>
            </a:r>
            <a:r>
              <a:rPr kumimoji="1" lang="en-US" altLang="zh-TW" sz="2800" b="1" i="0" u="none" strike="noStrike" kern="1200" cap="none" spc="0" normalizeH="0" baseline="0" noProof="0" dirty="0">
                <a:ln>
                  <a:noFill/>
                </a:ln>
                <a:solidFill>
                  <a:prstClr val="black"/>
                </a:solidFill>
                <a:effectLst/>
                <a:uLnTx/>
                <a:uFillTx/>
                <a:latin typeface="Trebuchet MS"/>
                <a:ea typeface="+mn-ea"/>
                <a:cs typeface="+mn-cs"/>
              </a:rPr>
              <a:t>?</a:t>
            </a:r>
            <a:endParaRPr kumimoji="1" lang="zh-TW" altLang="en-US" sz="28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6" name="投影片編號版面配置區 5"/>
          <p:cNvSpPr>
            <a:spLocks noGrp="1"/>
          </p:cNvSpPr>
          <p:nvPr>
            <p:ph type="sldNum" sz="quarter" idx="12"/>
          </p:nvPr>
        </p:nvSpPr>
        <p:spPr>
          <a:xfrm>
            <a:off x="6505736" y="6227970"/>
            <a:ext cx="2133600" cy="476250"/>
          </a:xfrm>
        </p:spPr>
        <p:txBody>
          <a:bodyPr/>
          <a:lstStyle/>
          <a:p>
            <a:pPr>
              <a:defRPr/>
            </a:pPr>
            <a:r>
              <a:rPr lang="en-US" altLang="zh-TW"/>
              <a:t>P.</a:t>
            </a:r>
            <a:fld id="{6A52B5E9-E56A-4BE7-B87D-ED90C8790FA6}" type="slidenum">
              <a:rPr lang="en-US" altLang="zh-TW" smtClean="0"/>
              <a:pPr>
                <a:defRPr/>
              </a:pPr>
              <a:t>18</a:t>
            </a:fld>
            <a:endParaRPr lang="en-US" altLang="zh-TW"/>
          </a:p>
        </p:txBody>
      </p:sp>
      <p:sp>
        <p:nvSpPr>
          <p:cNvPr id="8" name="內容版面配置區 7"/>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202413787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596" y="1916503"/>
            <a:ext cx="6737185" cy="1924014"/>
          </a:xfrm>
          <a:prstGeom prst="rect">
            <a:avLst/>
          </a:prstGeom>
        </p:spPr>
      </p:pic>
      <p:sp>
        <p:nvSpPr>
          <p:cNvPr id="5" name="投影片編號版面配置區 4"/>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19</a:t>
            </a:fld>
            <a:endParaRPr lang="en-US" altLang="zh-TW" dirty="0"/>
          </a:p>
        </p:txBody>
      </p:sp>
      <p:sp>
        <p:nvSpPr>
          <p:cNvPr id="16" name="爆炸 1 15"/>
          <p:cNvSpPr/>
          <p:nvPr/>
        </p:nvSpPr>
        <p:spPr bwMode="auto">
          <a:xfrm>
            <a:off x="7067690" y="99434"/>
            <a:ext cx="1963327" cy="1345466"/>
          </a:xfrm>
          <a:prstGeom prst="irregularSeal1">
            <a:avLst/>
          </a:prstGeom>
          <a:solidFill>
            <a:srgbClr val="FFFF0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接收</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15" name="Rectangle 5"/>
          <p:cNvSpPr>
            <a:spLocks noChangeArrowheads="1"/>
          </p:cNvSpPr>
          <p:nvPr/>
        </p:nvSpPr>
        <p:spPr bwMode="auto">
          <a:xfrm>
            <a:off x="346157" y="4254613"/>
            <a:ext cx="7273843"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rPr>
              <a:t>於應用學習模組</a:t>
            </a:r>
            <a:r>
              <a:rPr kumimoji="1" lang="zh-TW" altLang="en-US" sz="20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rPr>
              <a:t>，必須</a:t>
            </a:r>
            <a:r>
              <a:rPr kumimoji="0" lang="zh-TW" altLang="en-US" sz="20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rPr>
              <a:t>按“</a:t>
            </a:r>
            <a:r>
              <a:rPr kumimoji="0" lang="zh-TW" altLang="en-US" sz="2000" b="1" i="0" u="none" strike="noStrike" kern="1200" cap="none" spc="0" normalizeH="0" baseline="0" noProof="0" dirty="0">
                <a:ln>
                  <a:noFill/>
                </a:ln>
                <a:solidFill>
                  <a:srgbClr val="FF3300"/>
                </a:solidFill>
                <a:effectLst/>
                <a:uLnTx/>
                <a:uFillTx/>
                <a:latin typeface="Trebuchet MS" panose="020B0603020202020204" pitchFamily="34" charset="0"/>
                <a:ea typeface="新細明體" panose="02020500000000000000" pitchFamily="18" charset="-120"/>
                <a:cs typeface="+mn-cs"/>
              </a:rPr>
              <a:t>匯入</a:t>
            </a:r>
            <a:r>
              <a:rPr kumimoji="0" lang="zh-TW" altLang="en-US" sz="20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rPr>
              <a:t>”將</a:t>
            </a:r>
            <a:r>
              <a:rPr kumimoji="1" lang="zh-TW" altLang="en-US" sz="20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rPr>
              <a:t>資料匯入模組以啟用功能</a:t>
            </a:r>
            <a:endParaRPr kumimoji="0" lang="zh-TW" altLang="en-US" sz="20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9" name="AutoShape 7"/>
          <p:cNvSpPr>
            <a:spLocks noChangeArrowheads="1"/>
          </p:cNvSpPr>
          <p:nvPr/>
        </p:nvSpPr>
        <p:spPr bwMode="auto">
          <a:xfrm>
            <a:off x="1853787" y="5255103"/>
            <a:ext cx="934915" cy="27642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66FF"/>
          </a:solidFill>
          <a:ln w="9525" cap="rnd">
            <a:solidFill>
              <a:srgbClr val="000000"/>
            </a:solidFill>
            <a:prstDash val="sysDot"/>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p>
            <a:pPr marL="0" marR="0" lvl="0" indent="0" algn="dist" defTabSz="914400" rtl="0" eaLnBrk="1" fontAlgn="base" latinLnBrk="0" hangingPunct="1">
              <a:lnSpc>
                <a:spcPct val="100000"/>
              </a:lnSpc>
              <a:spcBef>
                <a:spcPct val="5000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20" name="AutoShape 8"/>
          <p:cNvSpPr>
            <a:spLocks noChangeArrowheads="1"/>
          </p:cNvSpPr>
          <p:nvPr/>
        </p:nvSpPr>
        <p:spPr bwMode="auto">
          <a:xfrm>
            <a:off x="5724128" y="5263865"/>
            <a:ext cx="1013057" cy="27642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66FF"/>
          </a:solidFill>
          <a:ln w="9525" cap="rnd">
            <a:solidFill>
              <a:srgbClr val="000000"/>
            </a:solidFill>
            <a:prstDash val="sysDot"/>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p>
            <a:pPr marL="0" marR="0" lvl="0" indent="0" algn="dist" defTabSz="914400" rtl="0" eaLnBrk="1" fontAlgn="base" latinLnBrk="0" hangingPunct="1">
              <a:lnSpc>
                <a:spcPct val="100000"/>
              </a:lnSpc>
              <a:spcBef>
                <a:spcPct val="5000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24" name="Text Box 10"/>
          <p:cNvSpPr txBox="1">
            <a:spLocks noChangeArrowheads="1"/>
          </p:cNvSpPr>
          <p:nvPr/>
        </p:nvSpPr>
        <p:spPr bwMode="auto">
          <a:xfrm>
            <a:off x="750636" y="4705822"/>
            <a:ext cx="17721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Verdana" pitchFamily="34" charset="0"/>
                <a:ea typeface="新細明體" pitchFamily="18" charset="-120"/>
              </a:defRPr>
            </a:lvl1pPr>
            <a:lvl2pPr marL="742950" indent="-285750" algn="l" eaLnBrk="0" hangingPunct="0">
              <a:spcBef>
                <a:spcPct val="20000"/>
              </a:spcBef>
              <a:buChar char="–"/>
              <a:defRPr kumimoji="1" sz="2800">
                <a:solidFill>
                  <a:schemeClr val="tx1"/>
                </a:solidFill>
                <a:latin typeface="Verdana" pitchFamily="34" charset="0"/>
                <a:ea typeface="新細明體" pitchFamily="18" charset="-120"/>
              </a:defRPr>
            </a:lvl2pPr>
            <a:lvl3pPr marL="1143000" indent="-228600" algn="l" eaLnBrk="0" hangingPunct="0">
              <a:spcBef>
                <a:spcPct val="20000"/>
              </a:spcBef>
              <a:buChar char="•"/>
              <a:defRPr kumimoji="1" sz="2400">
                <a:solidFill>
                  <a:schemeClr val="tx1"/>
                </a:solidFill>
                <a:latin typeface="Verdana" pitchFamily="34" charset="0"/>
                <a:ea typeface="新細明體" pitchFamily="18" charset="-120"/>
              </a:defRPr>
            </a:lvl3pPr>
            <a:lvl4pPr marL="1600200" indent="-228600" algn="l" eaLnBrk="0" hangingPunct="0">
              <a:spcBef>
                <a:spcPct val="20000"/>
              </a:spcBef>
              <a:buChar char="–"/>
              <a:defRPr kumimoji="1" sz="2000">
                <a:solidFill>
                  <a:schemeClr val="tx1"/>
                </a:solidFill>
                <a:latin typeface="Verdana" pitchFamily="34" charset="0"/>
                <a:ea typeface="新細明體" pitchFamily="18" charset="-120"/>
              </a:defRPr>
            </a:lvl4pPr>
            <a:lvl5pPr marL="2057400" indent="-228600" algn="l" eaLnBrk="0" hangingPunct="0">
              <a:spcBef>
                <a:spcPct val="20000"/>
              </a:spcBef>
              <a:buChar char="»"/>
              <a:defRPr kumimoji="1" sz="2000">
                <a:solidFill>
                  <a:schemeClr val="tx1"/>
                </a:solidFill>
                <a:latin typeface="Verdana"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400" b="1" i="0" u="none" strike="noStrike" kern="1200" cap="none" spc="0" normalizeH="0" baseline="0" noProof="0" dirty="0">
                <a:ln>
                  <a:noFill/>
                </a:ln>
                <a:solidFill>
                  <a:srgbClr val="006699"/>
                </a:solidFill>
                <a:effectLst>
                  <a:outerShdw blurRad="38100" dist="38100" dir="2700000" algn="tl">
                    <a:srgbClr val="000000">
                      <a:alpha val="43137"/>
                    </a:srgbClr>
                  </a:outerShdw>
                </a:effectLst>
                <a:uLnTx/>
                <a:uFillTx/>
                <a:latin typeface="Arial" charset="0"/>
                <a:ea typeface="新細明體" pitchFamily="18" charset="-120"/>
                <a:cs typeface="+mn-cs"/>
              </a:rPr>
              <a:t>已解密訊息</a:t>
            </a:r>
          </a:p>
        </p:txBody>
      </p:sp>
      <p:sp>
        <p:nvSpPr>
          <p:cNvPr id="27" name="Text Box 11"/>
          <p:cNvSpPr txBox="1">
            <a:spLocks noChangeArrowheads="1"/>
          </p:cNvSpPr>
          <p:nvPr/>
        </p:nvSpPr>
        <p:spPr bwMode="auto">
          <a:xfrm>
            <a:off x="6084889" y="4729552"/>
            <a:ext cx="23755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Verdana" pitchFamily="34" charset="0"/>
                <a:ea typeface="新細明體" pitchFamily="18" charset="-120"/>
              </a:defRPr>
            </a:lvl1pPr>
            <a:lvl2pPr marL="742950" indent="-285750" algn="l" eaLnBrk="0" hangingPunct="0">
              <a:spcBef>
                <a:spcPct val="20000"/>
              </a:spcBef>
              <a:buChar char="–"/>
              <a:defRPr kumimoji="1" sz="2800">
                <a:solidFill>
                  <a:schemeClr val="tx1"/>
                </a:solidFill>
                <a:latin typeface="Verdana" pitchFamily="34" charset="0"/>
                <a:ea typeface="新細明體" pitchFamily="18" charset="-120"/>
              </a:defRPr>
            </a:lvl2pPr>
            <a:lvl3pPr marL="1143000" indent="-228600" algn="l" eaLnBrk="0" hangingPunct="0">
              <a:spcBef>
                <a:spcPct val="20000"/>
              </a:spcBef>
              <a:buChar char="•"/>
              <a:defRPr kumimoji="1" sz="2400">
                <a:solidFill>
                  <a:schemeClr val="tx1"/>
                </a:solidFill>
                <a:latin typeface="Verdana" pitchFamily="34" charset="0"/>
                <a:ea typeface="新細明體" pitchFamily="18" charset="-120"/>
              </a:defRPr>
            </a:lvl3pPr>
            <a:lvl4pPr marL="1600200" indent="-228600" algn="l" eaLnBrk="0" hangingPunct="0">
              <a:spcBef>
                <a:spcPct val="20000"/>
              </a:spcBef>
              <a:buChar char="–"/>
              <a:defRPr kumimoji="1" sz="2000">
                <a:solidFill>
                  <a:schemeClr val="tx1"/>
                </a:solidFill>
                <a:latin typeface="Verdana" pitchFamily="34" charset="0"/>
                <a:ea typeface="新細明體" pitchFamily="18" charset="-120"/>
              </a:defRPr>
            </a:lvl4pPr>
            <a:lvl5pPr marL="2057400" indent="-228600" algn="l" eaLnBrk="0" hangingPunct="0">
              <a:spcBef>
                <a:spcPct val="20000"/>
              </a:spcBef>
              <a:buChar char="»"/>
              <a:defRPr kumimoji="1" sz="2000">
                <a:solidFill>
                  <a:schemeClr val="tx1"/>
                </a:solidFill>
                <a:latin typeface="Verdana"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400" b="1" i="0" u="none" strike="noStrike" kern="1200" cap="none" spc="0" normalizeH="0" baseline="0" noProof="0" dirty="0">
                <a:ln>
                  <a:noFill/>
                </a:ln>
                <a:solidFill>
                  <a:srgbClr val="006699"/>
                </a:solidFill>
                <a:effectLst>
                  <a:outerShdw blurRad="38100" dist="38100" dir="2700000" algn="tl">
                    <a:srgbClr val="000000">
                      <a:alpha val="43137"/>
                    </a:srgbClr>
                  </a:outerShdw>
                </a:effectLst>
                <a:uLnTx/>
                <a:uFillTx/>
                <a:latin typeface="Arial" charset="0"/>
                <a:ea typeface="新細明體" pitchFamily="18" charset="-120"/>
                <a:cs typeface="+mn-cs"/>
              </a:rPr>
              <a:t>資料已匯入模組</a:t>
            </a:r>
          </a:p>
        </p:txBody>
      </p:sp>
      <p:pic>
        <p:nvPicPr>
          <p:cNvPr id="31" name="Picture 9" descr="un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53" y="5249930"/>
            <a:ext cx="649174" cy="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5"/>
          <a:stretch>
            <a:fillRect/>
          </a:stretch>
        </p:blipFill>
        <p:spPr>
          <a:xfrm>
            <a:off x="7363751" y="5203570"/>
            <a:ext cx="685602" cy="625984"/>
          </a:xfrm>
          <a:prstGeom prst="rect">
            <a:avLst/>
          </a:prstGeom>
        </p:spPr>
      </p:pic>
      <p:pic>
        <p:nvPicPr>
          <p:cNvPr id="11" name="圖片 10"/>
          <p:cNvPicPr>
            <a:picLocks noChangeAspect="1"/>
          </p:cNvPicPr>
          <p:nvPr/>
        </p:nvPicPr>
        <p:blipFill>
          <a:blip r:embed="rId6"/>
          <a:stretch>
            <a:fillRect/>
          </a:stretch>
        </p:blipFill>
        <p:spPr>
          <a:xfrm>
            <a:off x="3054616" y="4957081"/>
            <a:ext cx="2498445" cy="872473"/>
          </a:xfrm>
          <a:prstGeom prst="rect">
            <a:avLst/>
          </a:prstGeom>
        </p:spPr>
      </p:pic>
      <p:sp>
        <p:nvSpPr>
          <p:cNvPr id="35" name="矩形 34"/>
          <p:cNvSpPr>
            <a:spLocks noChangeArrowheads="1"/>
          </p:cNvSpPr>
          <p:nvPr/>
        </p:nvSpPr>
        <p:spPr bwMode="gray">
          <a:xfrm>
            <a:off x="2481043" y="3277741"/>
            <a:ext cx="434773" cy="29527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2" name="圖片 1"/>
          <p:cNvPicPr>
            <a:picLocks noChangeAspect="1"/>
          </p:cNvPicPr>
          <p:nvPr/>
        </p:nvPicPr>
        <p:blipFill>
          <a:blip r:embed="rId7"/>
          <a:stretch>
            <a:fillRect/>
          </a:stretch>
        </p:blipFill>
        <p:spPr>
          <a:xfrm>
            <a:off x="243990" y="1967554"/>
            <a:ext cx="1714500" cy="1295400"/>
          </a:xfrm>
          <a:prstGeom prst="rect">
            <a:avLst/>
          </a:prstGeom>
        </p:spPr>
      </p:pic>
      <p:sp>
        <p:nvSpPr>
          <p:cNvPr id="21" name="標題 6"/>
          <p:cNvSpPr txBox="1">
            <a:spLocks/>
          </p:cNvSpPr>
          <p:nvPr/>
        </p:nvSpPr>
        <p:spPr bwMode="auto">
          <a:xfrm>
            <a:off x="1547813" y="277702"/>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接收資料檔案</a:t>
            </a:r>
          </a:p>
        </p:txBody>
      </p:sp>
      <p:pic>
        <p:nvPicPr>
          <p:cNvPr id="3" name="圖片 2"/>
          <p:cNvPicPr>
            <a:picLocks noChangeAspect="1"/>
          </p:cNvPicPr>
          <p:nvPr/>
        </p:nvPicPr>
        <p:blipFill>
          <a:blip r:embed="rId8"/>
          <a:stretch>
            <a:fillRect/>
          </a:stretch>
        </p:blipFill>
        <p:spPr>
          <a:xfrm>
            <a:off x="2036118" y="3840517"/>
            <a:ext cx="6825185" cy="345579"/>
          </a:xfrm>
          <a:prstGeom prst="rect">
            <a:avLst/>
          </a:prstGeom>
        </p:spPr>
      </p:pic>
      <p:sp>
        <p:nvSpPr>
          <p:cNvPr id="34" name="矩形 33"/>
          <p:cNvSpPr>
            <a:spLocks noChangeArrowheads="1"/>
          </p:cNvSpPr>
          <p:nvPr/>
        </p:nvSpPr>
        <p:spPr bwMode="gray">
          <a:xfrm>
            <a:off x="2036118" y="3863250"/>
            <a:ext cx="663674" cy="29883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72750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24" grpId="0"/>
      <p:bldP spid="27" grpId="0"/>
      <p:bldP spid="35"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ChangeArrowheads="1"/>
          </p:cNvSpPr>
          <p:nvPr/>
        </p:nvSpPr>
        <p:spPr bwMode="auto">
          <a:xfrm>
            <a:off x="468313" y="548680"/>
            <a:ext cx="8207375" cy="308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標楷體" panose="03000509000000000000" pitchFamily="65" charset="-12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標楷體" panose="03000509000000000000" pitchFamily="65" charset="-12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標楷體" panose="03000509000000000000" pitchFamily="65" charset="-12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標楷體" panose="03000509000000000000" pitchFamily="65" charset="-12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600" b="1" i="0" u="none" strike="noStrike" kern="1200" cap="none" spc="0" normalizeH="0" baseline="0" noProof="0" dirty="0">
                <a:ln>
                  <a:noFill/>
                </a:ln>
                <a:solidFill>
                  <a:srgbClr val="0070C0"/>
                </a:solidFill>
                <a:effectLst/>
                <a:uLnTx/>
                <a:uFillTx/>
                <a:latin typeface="Traditional Arabic" panose="02020603050405020304" pitchFamily="18" charset="-78"/>
                <a:ea typeface="標楷體" panose="03000509000000000000" pitchFamily="65" charset="-120"/>
                <a:cs typeface="Traditional Arabic" panose="02020603050405020304" pitchFamily="18" charset="-78"/>
              </a:rPr>
              <a:t>高中應用學習課程</a:t>
            </a:r>
            <a:endParaRPr kumimoji="1" lang="en-US" altLang="zh-TW" sz="3600" b="1" i="0" u="none" strike="noStrike" kern="1200" cap="none" spc="0" normalizeH="0" baseline="0" noProof="0" dirty="0">
              <a:ln>
                <a:noFill/>
              </a:ln>
              <a:solidFill>
                <a:srgbClr val="0070C0"/>
              </a:solidFill>
              <a:effectLst/>
              <a:uLnTx/>
              <a:uFillTx/>
              <a:latin typeface="Traditional Arabic" panose="02020603050405020304" pitchFamily="18" charset="-78"/>
              <a:ea typeface="標楷體" panose="03000509000000000000" pitchFamily="65" charset="-120"/>
              <a:cs typeface="Traditional Arabic" panose="02020603050405020304" pitchFamily="18" charset="-7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3600" b="1" i="0" u="none" strike="noStrike" kern="1200" cap="none" spc="0" normalizeH="0" baseline="0" noProof="0" dirty="0">
              <a:ln>
                <a:noFill/>
              </a:ln>
              <a:solidFill>
                <a:srgbClr val="0070C0"/>
              </a:solidFill>
              <a:effectLst/>
              <a:uLnTx/>
              <a:uFillTx/>
              <a:latin typeface="Traditional Arabic" panose="02020603050405020304" pitchFamily="18" charset="-78"/>
              <a:ea typeface="標楷體" panose="03000509000000000000" pitchFamily="65" charset="-120"/>
              <a:cs typeface="Traditional Arabic" panose="02020603050405020304" pitchFamily="18" charset="-7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600" b="1" i="0" u="none" strike="noStrike" kern="1200" cap="none" spc="0" normalizeH="0" baseline="0" noProof="0" dirty="0">
                <a:ln>
                  <a:noFill/>
                </a:ln>
                <a:solidFill>
                  <a:srgbClr val="0070C0"/>
                </a:solidFill>
                <a:effectLst/>
                <a:uLnTx/>
                <a:uFillTx/>
                <a:latin typeface="Traditional Arabic" panose="02020603050405020304" pitchFamily="18" charset="-78"/>
                <a:ea typeface="標楷體" panose="03000509000000000000" pitchFamily="65" charset="-120"/>
                <a:cs typeface="Traditional Arabic" panose="02020603050405020304" pitchFamily="18" charset="-78"/>
              </a:rPr>
              <a:t>網上校管系統「應用學習模組」簡介會</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3600" b="1" i="0" u="none" strike="noStrike" kern="1200" cap="none" spc="0" normalizeH="0" baseline="0" noProof="0" dirty="0">
              <a:ln>
                <a:noFill/>
              </a:ln>
              <a:solidFill>
                <a:srgbClr val="5D5335"/>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3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學校報名及學生入讀程序</a:t>
            </a:r>
            <a:r>
              <a:rPr kumimoji="1" lang="zh-TW" altLang="en-US" sz="3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簡介</a:t>
            </a:r>
            <a:endParaRPr kumimoji="1" lang="zh-TW" altLang="zh-HK" sz="3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p:txBody>
      </p:sp>
      <p:sp>
        <p:nvSpPr>
          <p:cNvPr id="19460" name="Text Box 5"/>
          <p:cNvSpPr txBox="1">
            <a:spLocks noChangeArrowheads="1"/>
          </p:cNvSpPr>
          <p:nvPr/>
        </p:nvSpPr>
        <p:spPr bwMode="auto">
          <a:xfrm>
            <a:off x="2019300" y="4170016"/>
            <a:ext cx="510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標楷體" panose="03000509000000000000" pitchFamily="65" charset="-12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標楷體" panose="03000509000000000000" pitchFamily="65" charset="-12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標楷體" panose="03000509000000000000" pitchFamily="65" charset="-12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標楷體" panose="03000509000000000000" pitchFamily="65" charset="-12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800" b="1"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二零二</a:t>
            </a:r>
            <a:r>
              <a:rPr lang="zh-TW" altLang="en-US" sz="2800" dirty="0" smtClean="0">
                <a:solidFill>
                  <a:srgbClr val="FF0000"/>
                </a:solidFill>
              </a:rPr>
              <a:t>四</a:t>
            </a:r>
            <a:r>
              <a:rPr kumimoji="1" lang="zh-TW" altLang="en-US" sz="2800" b="1"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年二月二十三日</a:t>
            </a:r>
            <a:endParaRPr kumimoji="1" lang="zh-TW" altLang="en-US" sz="28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p:txBody>
      </p:sp>
      <p:pic>
        <p:nvPicPr>
          <p:cNvPr id="19461" name="Picture 21" descr="name plate-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071" t="52116" r="65968" b="1511"/>
          <a:stretch>
            <a:fillRect/>
          </a:stretch>
        </p:blipFill>
        <p:spPr bwMode="auto">
          <a:xfrm>
            <a:off x="7124700" y="4903317"/>
            <a:ext cx="1611220" cy="139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t>P.</a:t>
            </a:r>
            <a:fld id="{76EE2B98-C78F-4275-9BBB-9870DA943F71}" type="slidenum">
              <a:rPr kumimoji="1" lang="en-US" altLang="zh-TW" sz="900" b="1"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86479141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28" y="3042198"/>
            <a:ext cx="6234550" cy="3603203"/>
          </a:xfrm>
          <a:prstGeom prst="rect">
            <a:avLst/>
          </a:prstGeom>
        </p:spPr>
      </p:pic>
      <p:sp>
        <p:nvSpPr>
          <p:cNvPr id="5" name="投影片編號版面配置區 4"/>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20</a:t>
            </a:fld>
            <a:endParaRPr lang="en-US" altLang="zh-TW" dirty="0"/>
          </a:p>
        </p:txBody>
      </p:sp>
      <p:sp>
        <p:nvSpPr>
          <p:cNvPr id="16" name="爆炸 1 15"/>
          <p:cNvSpPr/>
          <p:nvPr/>
        </p:nvSpPr>
        <p:spPr bwMode="auto">
          <a:xfrm>
            <a:off x="7067690" y="99434"/>
            <a:ext cx="1963327" cy="1345466"/>
          </a:xfrm>
          <a:prstGeom prst="irregularSeal1">
            <a:avLst/>
          </a:prstGeom>
          <a:solidFill>
            <a:srgbClr val="FFFF0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接收</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33" name="動作按鈕: 下一項 32">
            <a:hlinkClick r:id="rId4" action="ppaction://hlinksldjump" highlightClick="1"/>
          </p:cNvPr>
          <p:cNvSpPr/>
          <p:nvPr/>
        </p:nvSpPr>
        <p:spPr bwMode="gray">
          <a:xfrm>
            <a:off x="7164288" y="6093296"/>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21" name="標題 6"/>
          <p:cNvSpPr txBox="1">
            <a:spLocks/>
          </p:cNvSpPr>
          <p:nvPr/>
        </p:nvSpPr>
        <p:spPr bwMode="auto">
          <a:xfrm>
            <a:off x="1547813" y="277702"/>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接收資料檔案</a:t>
            </a:r>
          </a:p>
        </p:txBody>
      </p:sp>
      <p:sp>
        <p:nvSpPr>
          <p:cNvPr id="25" name="矩形 24"/>
          <p:cNvSpPr/>
          <p:nvPr/>
        </p:nvSpPr>
        <p:spPr bwMode="gray">
          <a:xfrm>
            <a:off x="683568" y="1556792"/>
            <a:ext cx="5616624" cy="1323439"/>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學校個案三</a:t>
            </a:r>
            <a:r>
              <a:rPr kumimoji="1" lang="en-US" altLang="zh-TW"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endParaRPr kumimoji="1" lang="en-US" altLang="zh-TW"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lvl="0">
              <a:defRPr/>
            </a:pPr>
            <a:r>
              <a:rPr lang="zh-TW" altLang="en-US" sz="4000" dirty="0">
                <a:solidFill>
                  <a:prstClr val="black"/>
                </a:solidFill>
                <a:latin typeface="標楷體" panose="03000509000000000000" pitchFamily="65" charset="-120"/>
                <a:ea typeface="標楷體" panose="03000509000000000000" pitchFamily="65" charset="-120"/>
              </a:rPr>
              <a:t>為何匯入資料檔案失敗</a:t>
            </a:r>
            <a:r>
              <a:rPr lang="en-US" altLang="zh-TW" sz="4000" dirty="0">
                <a:solidFill>
                  <a:prstClr val="black"/>
                </a:solidFill>
                <a:latin typeface="標楷體" panose="03000509000000000000" pitchFamily="65" charset="-120"/>
                <a:ea typeface="標楷體" panose="03000509000000000000" pitchFamily="65" charset="-120"/>
              </a:rPr>
              <a:t>?</a:t>
            </a:r>
            <a:endPar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26" name="矩形 25"/>
          <p:cNvSpPr>
            <a:spLocks noChangeArrowheads="1"/>
          </p:cNvSpPr>
          <p:nvPr/>
        </p:nvSpPr>
        <p:spPr bwMode="gray">
          <a:xfrm>
            <a:off x="418455" y="5322926"/>
            <a:ext cx="690442" cy="1160041"/>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28" name="矩形 27"/>
          <p:cNvSpPr>
            <a:spLocks noChangeArrowheads="1"/>
          </p:cNvSpPr>
          <p:nvPr/>
        </p:nvSpPr>
        <p:spPr bwMode="gray">
          <a:xfrm>
            <a:off x="395685" y="3501008"/>
            <a:ext cx="2304256" cy="25165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29" name="向左箭號圖說文字 28"/>
          <p:cNvSpPr/>
          <p:nvPr/>
        </p:nvSpPr>
        <p:spPr bwMode="gray">
          <a:xfrm>
            <a:off x="5796136" y="1931848"/>
            <a:ext cx="3234882" cy="3785652"/>
          </a:xfrm>
          <a:prstGeom prst="leftArrowCallout">
            <a:avLst>
              <a:gd name="adj1" fmla="val 25000"/>
              <a:gd name="adj2" fmla="val 29346"/>
              <a:gd name="adj3" fmla="val 14013"/>
              <a:gd name="adj4" fmla="val 77682"/>
            </a:avLst>
          </a:prstGeom>
          <a:solidFill>
            <a:srgbClr val="FFFF00"/>
          </a:solidFill>
          <a:ln w="57150" algn="ctr">
            <a:solidFill>
              <a:srgbClr val="FF0000"/>
            </a:solidFill>
            <a:miter lim="800000"/>
            <a:headEnd/>
            <a:tailEnd/>
          </a:ln>
          <a:effectLst/>
          <a:extLst/>
        </p:spPr>
        <p:txBody>
          <a:bodyPr wrap="square" rtlCol="0" anchor="ctr">
            <a:spAutoFit/>
          </a:bodyPr>
          <a:lstStyle/>
          <a:p>
            <a:endParaRPr lang="en-US" altLang="zh-TW" sz="2400" dirty="0"/>
          </a:p>
          <a:p>
            <a:pPr algn="just"/>
            <a:endParaRPr lang="en-US" altLang="zh-TW" sz="2400" dirty="0"/>
          </a:p>
          <a:p>
            <a:pPr algn="just"/>
            <a:r>
              <a:rPr lang="zh-TW" altLang="en-US" sz="2400" dirty="0"/>
              <a:t>請學校盡快處理已接收的資料檔案，避免一次過解密及匯入相同名稱的資料檔案，否則只能匯入相同名稱最新接收的資料檔案</a:t>
            </a:r>
            <a:endParaRPr lang="en-US" altLang="zh-TW" sz="2400" dirty="0"/>
          </a:p>
        </p:txBody>
      </p:sp>
      <p:pic>
        <p:nvPicPr>
          <p:cNvPr id="30" name="圖片 29"/>
          <p:cNvPicPr>
            <a:picLocks noChangeAspect="1"/>
          </p:cNvPicPr>
          <p:nvPr/>
        </p:nvPicPr>
        <p:blipFill>
          <a:blip r:embed="rId5"/>
          <a:stretch>
            <a:fillRect/>
          </a:stretch>
        </p:blipFill>
        <p:spPr>
          <a:xfrm>
            <a:off x="6675534" y="1959264"/>
            <a:ext cx="2268912" cy="518493"/>
          </a:xfrm>
          <a:prstGeom prst="rect">
            <a:avLst/>
          </a:prstGeom>
        </p:spPr>
      </p:pic>
    </p:spTree>
    <p:extLst>
      <p:ext uri="{BB962C8B-B14F-4D97-AF65-F5344CB8AC3E}">
        <p14:creationId xmlns:p14="http://schemas.microsoft.com/office/powerpoint/2010/main" val="2787694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211388" y="2298409"/>
            <a:ext cx="5072653" cy="4502782"/>
          </a:xfrm>
          <a:prstGeom prst="rect">
            <a:avLst/>
          </a:prstGeom>
        </p:spPr>
      </p:pic>
      <p:sp>
        <p:nvSpPr>
          <p:cNvPr id="13317" name="內容版面配置區 1"/>
          <p:cNvSpPr>
            <a:spLocks noGrp="1"/>
          </p:cNvSpPr>
          <p:nvPr>
            <p:ph idx="1"/>
          </p:nvPr>
        </p:nvSpPr>
        <p:spPr/>
        <p:txBody>
          <a:bodyPr/>
          <a:lstStyle/>
          <a:p>
            <a:pPr marL="457200" indent="-457200">
              <a:buClr>
                <a:srgbClr val="00B050"/>
              </a:buClr>
              <a:buFont typeface="Wingdings" panose="05000000000000000000" pitchFamily="2" charset="2"/>
              <a:buAutoNum type="circleNumWdWhitePlain"/>
              <a:defRPr/>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zh-TW" altLang="en-US" dirty="0"/>
              <a:t> </a:t>
            </a:r>
            <a:r>
              <a:rPr lang="en-US" altLang="zh-TW" dirty="0"/>
              <a:t>:</a:t>
            </a:r>
            <a:r>
              <a:rPr lang="zh-TW" altLang="en-US" dirty="0"/>
              <a:t>預備相關資料檔案</a:t>
            </a:r>
            <a:endParaRPr lang="en-US" altLang="zh-TW" dirty="0"/>
          </a:p>
          <a:p>
            <a:pPr marL="0" indent="0">
              <a:buNone/>
              <a:defRPr/>
            </a:pPr>
            <a:r>
              <a:rPr lang="zh-TW" altLang="en-US" dirty="0"/>
              <a:t>     </a:t>
            </a:r>
            <a:r>
              <a:rPr lang="en-US" altLang="zh-TW" dirty="0"/>
              <a:t>(</a:t>
            </a:r>
            <a:r>
              <a:rPr lang="zh-TW" altLang="en-US" dirty="0"/>
              <a:t>例子</a:t>
            </a:r>
            <a:r>
              <a:rPr lang="en-US" altLang="zh-TW" dirty="0"/>
              <a:t>: </a:t>
            </a:r>
            <a:r>
              <a:rPr lang="zh-TW" altLang="en-US" dirty="0"/>
              <a:t>「</a:t>
            </a:r>
            <a:r>
              <a:rPr lang="zh-TW" altLang="en-US" dirty="0">
                <a:solidFill>
                  <a:schemeClr val="tx2"/>
                </a:solidFill>
              </a:rPr>
              <a:t>聯絡資料</a:t>
            </a:r>
            <a:r>
              <a:rPr lang="zh-TW" altLang="en-US" dirty="0"/>
              <a:t>」</a:t>
            </a:r>
            <a:r>
              <a:rPr lang="en-US" altLang="zh-TW" dirty="0"/>
              <a:t>)</a:t>
            </a:r>
            <a:endParaRPr lang="zh-HK" altLang="en-US" dirty="0"/>
          </a:p>
        </p:txBody>
      </p:sp>
      <p:sp>
        <p:nvSpPr>
          <p:cNvPr id="21510" name="矩形 4"/>
          <p:cNvSpPr>
            <a:spLocks noChangeArrowheads="1"/>
          </p:cNvSpPr>
          <p:nvPr/>
        </p:nvSpPr>
        <p:spPr bwMode="gray">
          <a:xfrm>
            <a:off x="2211388" y="2983050"/>
            <a:ext cx="5072653" cy="57467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21511" name="矩形 5"/>
          <p:cNvSpPr>
            <a:spLocks noChangeArrowheads="1"/>
          </p:cNvSpPr>
          <p:nvPr/>
        </p:nvSpPr>
        <p:spPr bwMode="gray">
          <a:xfrm>
            <a:off x="2211388" y="6513853"/>
            <a:ext cx="401290" cy="28733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9" name="爆炸 1 8"/>
          <p:cNvSpPr/>
          <p:nvPr/>
        </p:nvSpPr>
        <p:spPr bwMode="auto">
          <a:xfrm>
            <a:off x="7067690" y="99434"/>
            <a:ext cx="1963327" cy="1345466"/>
          </a:xfrm>
          <a:prstGeom prst="irregularSeal1">
            <a:avLst/>
          </a:prstGeom>
          <a:solidFill>
            <a:srgbClr val="92D05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外發</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pic>
        <p:nvPicPr>
          <p:cNvPr id="2" name="圖片 1"/>
          <p:cNvPicPr>
            <a:picLocks noChangeAspect="1"/>
          </p:cNvPicPr>
          <p:nvPr/>
        </p:nvPicPr>
        <p:blipFill>
          <a:blip r:embed="rId4"/>
          <a:stretch>
            <a:fillRect/>
          </a:stretch>
        </p:blipFill>
        <p:spPr>
          <a:xfrm>
            <a:off x="354104" y="2344738"/>
            <a:ext cx="1698983" cy="4410125"/>
          </a:xfrm>
          <a:prstGeom prst="rect">
            <a:avLst/>
          </a:prstGeom>
        </p:spPr>
      </p:pic>
      <p:sp>
        <p:nvSpPr>
          <p:cNvPr id="11" name="標題 6"/>
          <p:cNvSpPr txBox="1">
            <a:spLocks/>
          </p:cNvSpPr>
          <p:nvPr/>
        </p:nvSpPr>
        <p:spPr bwMode="auto">
          <a:xfrm>
            <a:off x="1547813" y="287288"/>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外發資料檔案</a:t>
            </a: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21</a:t>
            </a:fld>
            <a:endParaRPr lang="en-US" altLang="zh-TW"/>
          </a:p>
        </p:txBody>
      </p:sp>
    </p:spTree>
    <p:extLst>
      <p:ext uri="{BB962C8B-B14F-4D97-AF65-F5344CB8AC3E}">
        <p14:creationId xmlns:p14="http://schemas.microsoft.com/office/powerpoint/2010/main" val="383637245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051720" y="2068302"/>
            <a:ext cx="5313898" cy="4724400"/>
          </a:xfrm>
          <a:prstGeom prst="rect">
            <a:avLst/>
          </a:prstGeom>
        </p:spPr>
      </p:pic>
      <p:sp>
        <p:nvSpPr>
          <p:cNvPr id="23556" name="內容版面配置區 1"/>
          <p:cNvSpPr>
            <a:spLocks noGrp="1"/>
          </p:cNvSpPr>
          <p:nvPr>
            <p:ph idx="1"/>
          </p:nvPr>
        </p:nvSpPr>
        <p:spPr>
          <a:xfrm>
            <a:off x="1533614" y="1170232"/>
            <a:ext cx="7596335" cy="563563"/>
          </a:xfrm>
        </p:spPr>
        <p:txBody>
          <a:bodyPr/>
          <a:lstStyle/>
          <a:p>
            <a:pPr marL="457200" indent="-457200">
              <a:buClr>
                <a:srgbClr val="00B050"/>
              </a:buClr>
              <a:buFont typeface="Wingdings" panose="05000000000000000000" pitchFamily="2" charset="2"/>
              <a:buAutoNum type="circleNumWdWhitePlain" startAt="2"/>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dirty="0"/>
              <a:t>:</a:t>
            </a:r>
            <a:r>
              <a:rPr lang="zh-TW" altLang="en-US" dirty="0"/>
              <a:t> 確定相關資料檔案 </a:t>
            </a:r>
            <a:endParaRPr lang="en-US" altLang="zh-TW" dirty="0"/>
          </a:p>
          <a:p>
            <a:pPr marL="0" indent="0">
              <a:buClr>
                <a:srgbClr val="00B050"/>
              </a:buClr>
              <a:buNone/>
            </a:pPr>
            <a:r>
              <a:rPr lang="en-US" altLang="zh-TW" dirty="0"/>
              <a:t>      (</a:t>
            </a:r>
            <a:r>
              <a:rPr lang="zh-TW" altLang="en-US" dirty="0"/>
              <a:t>例子</a:t>
            </a:r>
            <a:r>
              <a:rPr lang="en-US" altLang="zh-TW" dirty="0"/>
              <a:t>:</a:t>
            </a:r>
            <a:r>
              <a:rPr lang="zh-TW" altLang="en-US" dirty="0"/>
              <a:t>「</a:t>
            </a:r>
            <a:r>
              <a:rPr lang="zh-TW" altLang="en-US" dirty="0">
                <a:solidFill>
                  <a:schemeClr val="tx2"/>
                </a:solidFill>
              </a:rPr>
              <a:t>聯絡資料</a:t>
            </a:r>
            <a:r>
              <a:rPr lang="zh-TW" altLang="en-US" dirty="0"/>
              <a:t>」</a:t>
            </a:r>
            <a:r>
              <a:rPr lang="en-US" altLang="zh-TW" dirty="0"/>
              <a:t>)</a:t>
            </a:r>
            <a:endParaRPr lang="zh-TW" altLang="en-US" dirty="0"/>
          </a:p>
          <a:p>
            <a:endParaRPr lang="zh-HK" altLang="en-US" dirty="0"/>
          </a:p>
        </p:txBody>
      </p:sp>
      <p:sp>
        <p:nvSpPr>
          <p:cNvPr id="12" name="矩形圖說文字 11"/>
          <p:cNvSpPr/>
          <p:nvPr/>
        </p:nvSpPr>
        <p:spPr>
          <a:xfrm>
            <a:off x="4929864" y="4430502"/>
            <a:ext cx="3096345" cy="1708299"/>
          </a:xfrm>
          <a:prstGeom prst="wedgeRectCallout">
            <a:avLst>
              <a:gd name="adj1" fmla="val -13726"/>
              <a:gd name="adj2" fmla="val -115258"/>
            </a:avLst>
          </a:prstGeom>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mn-cs"/>
              </a:rPr>
              <a:t>已確定資料檔案。請於「聯遞系統」</a:t>
            </a:r>
            <a:r>
              <a:rPr kumimoji="1" lang="en-US" altLang="zh-TW" sz="2200" b="1"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mn-cs"/>
              </a:rPr>
              <a:t>&gt;</a:t>
            </a:r>
            <a:r>
              <a:rPr kumimoji="1" lang="zh-TW" altLang="en-US" sz="2200" b="1"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mn-cs"/>
              </a:rPr>
              <a:t>「寄發訊息」發送有關資料檔案至教育局。</a:t>
            </a:r>
            <a:endParaRPr kumimoji="1" lang="zh-HK" altLang="en-US" sz="2200" b="1"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mn-cs"/>
            </a:endParaRPr>
          </a:p>
        </p:txBody>
      </p:sp>
      <p:sp>
        <p:nvSpPr>
          <p:cNvPr id="15369" name="矩形 3"/>
          <p:cNvSpPr>
            <a:spLocks noChangeArrowheads="1"/>
          </p:cNvSpPr>
          <p:nvPr/>
        </p:nvSpPr>
        <p:spPr bwMode="gray">
          <a:xfrm>
            <a:off x="2987824" y="6516023"/>
            <a:ext cx="503808" cy="27940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0" name="矩形 3"/>
          <p:cNvSpPr>
            <a:spLocks noChangeArrowheads="1"/>
          </p:cNvSpPr>
          <p:nvPr/>
        </p:nvSpPr>
        <p:spPr bwMode="gray">
          <a:xfrm>
            <a:off x="5796136" y="2996952"/>
            <a:ext cx="431800" cy="27940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1" name="爆炸 1 10"/>
          <p:cNvSpPr/>
          <p:nvPr/>
        </p:nvSpPr>
        <p:spPr bwMode="auto">
          <a:xfrm>
            <a:off x="7067690" y="99434"/>
            <a:ext cx="1963327" cy="1345466"/>
          </a:xfrm>
          <a:prstGeom prst="irregularSeal1">
            <a:avLst/>
          </a:prstGeom>
          <a:solidFill>
            <a:srgbClr val="92D05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外發</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pic>
        <p:nvPicPr>
          <p:cNvPr id="14" name="圖片 13"/>
          <p:cNvPicPr>
            <a:picLocks noChangeAspect="1"/>
          </p:cNvPicPr>
          <p:nvPr/>
        </p:nvPicPr>
        <p:blipFill>
          <a:blip r:embed="rId4"/>
          <a:stretch>
            <a:fillRect/>
          </a:stretch>
        </p:blipFill>
        <p:spPr>
          <a:xfrm>
            <a:off x="354104" y="2344738"/>
            <a:ext cx="1698983" cy="4410125"/>
          </a:xfrm>
          <a:prstGeom prst="rect">
            <a:avLst/>
          </a:prstGeom>
        </p:spPr>
      </p:pic>
      <p:sp>
        <p:nvSpPr>
          <p:cNvPr id="13" name="標題 6"/>
          <p:cNvSpPr txBox="1">
            <a:spLocks/>
          </p:cNvSpPr>
          <p:nvPr/>
        </p:nvSpPr>
        <p:spPr bwMode="auto">
          <a:xfrm>
            <a:off x="1547813" y="287288"/>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外發資料檔案</a:t>
            </a: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22</a:t>
            </a:fld>
            <a:endParaRPr lang="en-US" altLang="zh-TW"/>
          </a:p>
        </p:txBody>
      </p:sp>
    </p:spTree>
    <p:extLst>
      <p:ext uri="{BB962C8B-B14F-4D97-AF65-F5344CB8AC3E}">
        <p14:creationId xmlns:p14="http://schemas.microsoft.com/office/powerpoint/2010/main" val="386689280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974904" y="6525344"/>
            <a:ext cx="2133600" cy="476250"/>
          </a:xfrm>
        </p:spPr>
        <p:txBody>
          <a:bodyPr/>
          <a:lstStyle/>
          <a:p>
            <a:pPr>
              <a:defRPr/>
            </a:pPr>
            <a:r>
              <a:rPr lang="en-US" altLang="zh-TW" dirty="0"/>
              <a:t>P.</a:t>
            </a:r>
            <a:fld id="{6A52B5E9-E56A-4BE7-B87D-ED90C8790FA6}" type="slidenum">
              <a:rPr lang="en-US" altLang="zh-TW" smtClean="0"/>
              <a:pPr>
                <a:defRPr/>
              </a:pPr>
              <a:t>23</a:t>
            </a:fld>
            <a:endParaRPr lang="en-US" altLang="zh-TW" dirty="0"/>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41" y="2044096"/>
            <a:ext cx="7783769" cy="2220397"/>
          </a:xfrm>
          <a:prstGeom prst="rect">
            <a:avLst/>
          </a:prstGeom>
          <a:ln w="9525">
            <a:solidFill>
              <a:schemeClr val="tx1"/>
            </a:solidFill>
          </a:ln>
        </p:spPr>
      </p:pic>
      <p:sp>
        <p:nvSpPr>
          <p:cNvPr id="25604" name="內容版面配置區 1"/>
          <p:cNvSpPr>
            <a:spLocks noGrp="1"/>
          </p:cNvSpPr>
          <p:nvPr>
            <p:ph idx="1"/>
          </p:nvPr>
        </p:nvSpPr>
        <p:spPr>
          <a:xfrm>
            <a:off x="1547813" y="1220407"/>
            <a:ext cx="7596187" cy="1008062"/>
          </a:xfrm>
        </p:spPr>
        <p:txBody>
          <a:bodyPr/>
          <a:lstStyle/>
          <a:p>
            <a:pPr marL="457200" indent="-457200" eaLnBrk="1" hangingPunct="1">
              <a:spcBef>
                <a:spcPct val="0"/>
              </a:spcBef>
              <a:buClr>
                <a:srgbClr val="00B050"/>
              </a:buClr>
              <a:buFont typeface="Wingdings" panose="05000000000000000000" pitchFamily="2" charset="2"/>
              <a:buAutoNum type="circleNumWdWhitePlain" startAt="3"/>
            </a:pPr>
            <a:r>
              <a:rPr lang="zh-TW" altLang="en-US" u="sng" dirty="0">
                <a:solidFill>
                  <a:schemeClr val="tx2"/>
                </a:solidFill>
              </a:rPr>
              <a:t>聯遞系統</a:t>
            </a:r>
            <a:r>
              <a:rPr lang="en-US" altLang="zh-TW" u="sng" dirty="0">
                <a:solidFill>
                  <a:schemeClr val="tx2"/>
                </a:solidFill>
              </a:rPr>
              <a:t>&gt;</a:t>
            </a:r>
            <a:r>
              <a:rPr lang="zh-TW" altLang="en-US" u="sng" dirty="0">
                <a:solidFill>
                  <a:schemeClr val="tx2"/>
                </a:solidFill>
              </a:rPr>
              <a:t>寄發訊息</a:t>
            </a:r>
            <a:r>
              <a:rPr lang="en-US" altLang="zh-TW" dirty="0"/>
              <a:t>: </a:t>
            </a:r>
            <a:r>
              <a:rPr lang="zh-TW" altLang="en-US" dirty="0"/>
              <a:t>加密相關資料檔案後，</a:t>
            </a:r>
            <a:endParaRPr lang="en-US" altLang="zh-TW" dirty="0"/>
          </a:p>
          <a:p>
            <a:pPr eaLnBrk="1" hangingPunct="1">
              <a:spcBef>
                <a:spcPct val="0"/>
              </a:spcBef>
              <a:buFontTx/>
              <a:buNone/>
            </a:pPr>
            <a:r>
              <a:rPr lang="en-US" altLang="zh-TW" dirty="0"/>
              <a:t>      </a:t>
            </a:r>
            <a:r>
              <a:rPr lang="zh-TW" altLang="en-US" dirty="0"/>
              <a:t>經聯遞系統傳送到教育局</a:t>
            </a:r>
          </a:p>
          <a:p>
            <a:endParaRPr lang="zh-HK" altLang="en-US" dirty="0"/>
          </a:p>
        </p:txBody>
      </p:sp>
      <p:sp>
        <p:nvSpPr>
          <p:cNvPr id="8" name="矩形 7"/>
          <p:cNvSpPr>
            <a:spLocks noChangeArrowheads="1"/>
          </p:cNvSpPr>
          <p:nvPr/>
        </p:nvSpPr>
        <p:spPr bwMode="gray">
          <a:xfrm>
            <a:off x="480682" y="5509980"/>
            <a:ext cx="5941987" cy="12001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24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注意</a:t>
            </a:r>
            <a:r>
              <a:rPr kumimoji="1" lang="zh-TW" altLang="en-US" sz="2400" b="1" i="0" u="none" strike="noStrike" kern="1200" cap="none" spc="0" normalizeH="0" baseline="0" noProof="0" dirty="0">
                <a:ln>
                  <a:noFill/>
                </a:ln>
                <a:solidFill>
                  <a:srgbClr val="0033CC"/>
                </a:solidFill>
                <a:effectLst/>
                <a:uLnTx/>
                <a:uFillTx/>
                <a:latin typeface="標楷體" pitchFamily="65" charset="-120"/>
                <a:ea typeface="標楷體" pitchFamily="65" charset="-120"/>
                <a:cs typeface="+mn-cs"/>
              </a:rPr>
              <a:t>：如用戶的身份為應用學習管理員，並沒有編配使用</a:t>
            </a:r>
            <a:r>
              <a:rPr kumimoji="1" lang="zh-TW" altLang="en-US" sz="24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聯遞系統</a:t>
            </a:r>
            <a:r>
              <a:rPr kumimoji="1" lang="zh-TW" altLang="en-US" sz="2400" b="1" i="0" u="none" strike="noStrike" kern="1200" cap="none" spc="0" normalizeH="0" baseline="0" noProof="0" dirty="0">
                <a:ln>
                  <a:noFill/>
                </a:ln>
                <a:solidFill>
                  <a:srgbClr val="0033CC"/>
                </a:solidFill>
                <a:effectLst/>
                <a:uLnTx/>
                <a:uFillTx/>
                <a:latin typeface="標楷體" pitchFamily="65" charset="-120"/>
                <a:ea typeface="標楷體" pitchFamily="65" charset="-120"/>
                <a:cs typeface="+mn-cs"/>
              </a:rPr>
              <a:t>的權限，有關工作需由貴校的</a:t>
            </a:r>
            <a:r>
              <a:rPr kumimoji="1" lang="zh-TW" altLang="en-US" sz="24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系統管理員</a:t>
            </a:r>
            <a:r>
              <a:rPr kumimoji="1" lang="zh-TW" altLang="en-US" sz="2400" b="1" i="0" u="none" strike="noStrike" kern="1200" cap="none" spc="0" normalizeH="0" baseline="0" noProof="0" dirty="0">
                <a:ln>
                  <a:noFill/>
                </a:ln>
                <a:solidFill>
                  <a:srgbClr val="0033CC"/>
                </a:solidFill>
                <a:effectLst/>
                <a:uLnTx/>
                <a:uFillTx/>
                <a:latin typeface="標楷體" pitchFamily="65" charset="-120"/>
                <a:ea typeface="標楷體" pitchFamily="65" charset="-120"/>
                <a:cs typeface="+mn-cs"/>
              </a:rPr>
              <a:t>或有關人士辦理</a:t>
            </a:r>
          </a:p>
        </p:txBody>
      </p:sp>
      <p:sp>
        <p:nvSpPr>
          <p:cNvPr id="12" name="爆炸 1 11"/>
          <p:cNvSpPr/>
          <p:nvPr/>
        </p:nvSpPr>
        <p:spPr bwMode="auto">
          <a:xfrm>
            <a:off x="7067690" y="99434"/>
            <a:ext cx="1963327" cy="1345466"/>
          </a:xfrm>
          <a:prstGeom prst="irregularSeal1">
            <a:avLst/>
          </a:prstGeom>
          <a:solidFill>
            <a:srgbClr val="92D05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外發</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14" name="燕尾形向右箭號 13">
            <a:hlinkClick r:id="rId5" action="ppaction://hlinksldjump"/>
          </p:cNvPr>
          <p:cNvSpPr/>
          <p:nvPr/>
        </p:nvSpPr>
        <p:spPr bwMode="gray">
          <a:xfrm>
            <a:off x="6259217" y="5733256"/>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white"/>
                </a:solidFill>
                <a:effectLst/>
                <a:uLnTx/>
                <a:uFillTx/>
                <a:latin typeface="Trebuchet MS"/>
                <a:ea typeface="+mn-ea"/>
                <a:cs typeface="+mn-cs"/>
              </a:rPr>
              <a:t>學校個案分享</a:t>
            </a:r>
          </a:p>
        </p:txBody>
      </p:sp>
      <p:sp>
        <p:nvSpPr>
          <p:cNvPr id="17" name="矩形 10"/>
          <p:cNvSpPr>
            <a:spLocks noChangeArrowheads="1"/>
          </p:cNvSpPr>
          <p:nvPr/>
        </p:nvSpPr>
        <p:spPr bwMode="gray">
          <a:xfrm>
            <a:off x="783998" y="3663528"/>
            <a:ext cx="1267722" cy="227288"/>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8" name="向右箭號 17"/>
          <p:cNvSpPr/>
          <p:nvPr/>
        </p:nvSpPr>
        <p:spPr bwMode="gray">
          <a:xfrm rot="790474">
            <a:off x="112940" y="3357935"/>
            <a:ext cx="454025" cy="611187"/>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itchFamily="34" charset="0"/>
              <a:ea typeface="新細明體" charset="-120"/>
              <a:cs typeface="+mn-cs"/>
            </a:endParaRPr>
          </a:p>
        </p:txBody>
      </p:sp>
      <p:sp>
        <p:nvSpPr>
          <p:cNvPr id="19" name="矩形 18"/>
          <p:cNvSpPr>
            <a:spLocks noChangeArrowheads="1"/>
          </p:cNvSpPr>
          <p:nvPr/>
        </p:nvSpPr>
        <p:spPr bwMode="gray">
          <a:xfrm>
            <a:off x="2931747" y="3451433"/>
            <a:ext cx="1008112" cy="452419"/>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055" y="2371799"/>
            <a:ext cx="3274017" cy="3157366"/>
          </a:xfrm>
          <a:prstGeom prst="rect">
            <a:avLst/>
          </a:prstGeom>
          <a:ln w="9525">
            <a:solidFill>
              <a:schemeClr val="tx1"/>
            </a:solidFill>
          </a:ln>
        </p:spPr>
      </p:pic>
      <p:sp>
        <p:nvSpPr>
          <p:cNvPr id="24" name="矩形 10"/>
          <p:cNvSpPr>
            <a:spLocks noChangeArrowheads="1"/>
          </p:cNvSpPr>
          <p:nvPr/>
        </p:nvSpPr>
        <p:spPr bwMode="gray">
          <a:xfrm>
            <a:off x="3739767" y="4939643"/>
            <a:ext cx="400185" cy="227288"/>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4" name="圖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861" y="3817497"/>
            <a:ext cx="2860596" cy="1649191"/>
          </a:xfrm>
          <a:prstGeom prst="rect">
            <a:avLst/>
          </a:prstGeom>
          <a:ln w="9525">
            <a:solidFill>
              <a:schemeClr val="tx1"/>
            </a:solidFill>
          </a:ln>
        </p:spPr>
      </p:pic>
      <p:sp>
        <p:nvSpPr>
          <p:cNvPr id="25" name="矩形 10"/>
          <p:cNvSpPr>
            <a:spLocks noChangeArrowheads="1"/>
          </p:cNvSpPr>
          <p:nvPr/>
        </p:nvSpPr>
        <p:spPr bwMode="gray">
          <a:xfrm>
            <a:off x="5805899" y="4695956"/>
            <a:ext cx="933413" cy="227288"/>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20" name="標題 6"/>
          <p:cNvSpPr txBox="1">
            <a:spLocks/>
          </p:cNvSpPr>
          <p:nvPr/>
        </p:nvSpPr>
        <p:spPr bwMode="auto">
          <a:xfrm>
            <a:off x="1547813" y="287288"/>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外發資料檔案</a:t>
            </a:r>
          </a:p>
        </p:txBody>
      </p:sp>
    </p:spTree>
    <p:custDataLst>
      <p:tags r:id="rId1"/>
    </p:custDataLst>
    <p:extLst>
      <p:ext uri="{BB962C8B-B14F-4D97-AF65-F5344CB8AC3E}">
        <p14:creationId xmlns:p14="http://schemas.microsoft.com/office/powerpoint/2010/main" val="491600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1" name="內容版面配置區 1"/>
          <p:cNvSpPr>
            <a:spLocks noGrp="1"/>
          </p:cNvSpPr>
          <p:nvPr>
            <p:ph idx="1"/>
          </p:nvPr>
        </p:nvSpPr>
        <p:spPr>
          <a:xfrm>
            <a:off x="1547813" y="1341438"/>
            <a:ext cx="7138987" cy="574675"/>
          </a:xfrm>
        </p:spPr>
        <p:txBody>
          <a:bodyPr/>
          <a:lstStyle/>
          <a:p>
            <a:pPr marL="0" indent="0">
              <a:buClr>
                <a:srgbClr val="00B050"/>
              </a:buClr>
              <a:buNone/>
            </a:pPr>
            <a:endParaRPr lang="zh-HK" altLang="en-US" dirty="0"/>
          </a:p>
        </p:txBody>
      </p:sp>
      <p:sp>
        <p:nvSpPr>
          <p:cNvPr id="7" name="爆炸 1 6"/>
          <p:cNvSpPr/>
          <p:nvPr/>
        </p:nvSpPr>
        <p:spPr bwMode="auto">
          <a:xfrm>
            <a:off x="7067690" y="99434"/>
            <a:ext cx="1963327" cy="1345466"/>
          </a:xfrm>
          <a:prstGeom prst="irregularSeal1">
            <a:avLst/>
          </a:prstGeom>
          <a:solidFill>
            <a:srgbClr val="92D05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外發</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11" name="矩形 10"/>
          <p:cNvSpPr/>
          <p:nvPr/>
        </p:nvSpPr>
        <p:spPr bwMode="gray">
          <a:xfrm>
            <a:off x="683568" y="1444900"/>
            <a:ext cx="8003232" cy="2554545"/>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學校個案四</a:t>
            </a:r>
            <a:r>
              <a:rPr kumimoji="1" lang="en-US" altLang="zh-TW"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endParaRPr kumimoji="1" lang="en-US" altLang="zh-TW" sz="4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lvl="0">
              <a:defRPr/>
            </a:pPr>
            <a:r>
              <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如用戶的身份為應用學習</a:t>
            </a:r>
            <a:r>
              <a:rPr lang="zh-TW" altLang="en-US" sz="4000" dirty="0">
                <a:solidFill>
                  <a:prstClr val="black"/>
                </a:solidFill>
                <a:latin typeface="標楷體" panose="03000509000000000000" pitchFamily="65" charset="-120"/>
                <a:ea typeface="標楷體" panose="03000509000000000000" pitchFamily="65" charset="-120"/>
              </a:rPr>
              <a:t>管理員，並沒有</a:t>
            </a:r>
            <a:r>
              <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編配使用聯遞系統的</a:t>
            </a:r>
            <a:r>
              <a:rPr lang="zh-TW" altLang="en-US" sz="4000" dirty="0">
                <a:solidFill>
                  <a:prstClr val="black"/>
                </a:solidFill>
                <a:latin typeface="標楷體" panose="03000509000000000000" pitchFamily="65" charset="-120"/>
                <a:ea typeface="標楷體" panose="03000509000000000000" pitchFamily="65" charset="-120"/>
              </a:rPr>
              <a:t>權限，如何</a:t>
            </a:r>
            <a:r>
              <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得知資料是否已成功外發</a:t>
            </a:r>
            <a:r>
              <a:rPr kumimoji="1" lang="en-US" altLang="zh-TW"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12" name="圖片 11"/>
          <p:cNvPicPr>
            <a:picLocks noChangeAspect="1"/>
          </p:cNvPicPr>
          <p:nvPr/>
        </p:nvPicPr>
        <p:blipFill>
          <a:blip r:embed="rId3"/>
          <a:stretch>
            <a:fillRect/>
          </a:stretch>
        </p:blipFill>
        <p:spPr>
          <a:xfrm>
            <a:off x="310362" y="4437484"/>
            <a:ext cx="1714500" cy="1295400"/>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233" y="4186079"/>
            <a:ext cx="6395218" cy="1558419"/>
          </a:xfrm>
          <a:prstGeom prst="rect">
            <a:avLst/>
          </a:prstGeom>
        </p:spPr>
      </p:pic>
      <p:sp>
        <p:nvSpPr>
          <p:cNvPr id="14" name="矩形 4"/>
          <p:cNvSpPr>
            <a:spLocks noChangeArrowheads="1"/>
          </p:cNvSpPr>
          <p:nvPr/>
        </p:nvSpPr>
        <p:spPr bwMode="gray">
          <a:xfrm>
            <a:off x="3923928" y="4365103"/>
            <a:ext cx="1152128" cy="32008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3" name="標題 6"/>
          <p:cNvSpPr txBox="1">
            <a:spLocks/>
          </p:cNvSpPr>
          <p:nvPr/>
        </p:nvSpPr>
        <p:spPr bwMode="auto">
          <a:xfrm>
            <a:off x="1547813" y="270503"/>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外發資料檔案</a:t>
            </a: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24</a:t>
            </a:fld>
            <a:endParaRPr lang="en-US" altLang="zh-TW"/>
          </a:p>
        </p:txBody>
      </p:sp>
    </p:spTree>
    <p:extLst>
      <p:ext uri="{BB962C8B-B14F-4D97-AF65-F5344CB8AC3E}">
        <p14:creationId xmlns:p14="http://schemas.microsoft.com/office/powerpoint/2010/main" val="3770596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25</a:t>
            </a:fld>
            <a:endParaRPr lang="en-US" altLang="zh-TW" dirty="0"/>
          </a:p>
        </p:txBody>
      </p:sp>
      <p:sp>
        <p:nvSpPr>
          <p:cNvPr id="27651" name="內容版面配置區 1"/>
          <p:cNvSpPr>
            <a:spLocks noGrp="1"/>
          </p:cNvSpPr>
          <p:nvPr>
            <p:ph idx="1"/>
          </p:nvPr>
        </p:nvSpPr>
        <p:spPr>
          <a:xfrm>
            <a:off x="1547813" y="1341438"/>
            <a:ext cx="7138987" cy="574675"/>
          </a:xfrm>
        </p:spPr>
        <p:txBody>
          <a:bodyPr/>
          <a:lstStyle/>
          <a:p>
            <a:pPr marL="0" indent="0">
              <a:buClr>
                <a:srgbClr val="00B050"/>
              </a:buClr>
              <a:buNone/>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u="sng" dirty="0">
                <a:solidFill>
                  <a:schemeClr val="tx2"/>
                </a:solidFill>
              </a:rPr>
              <a:t>&gt;</a:t>
            </a:r>
            <a:r>
              <a:rPr lang="zh-TW" altLang="en-US" u="sng" dirty="0">
                <a:solidFill>
                  <a:schemeClr val="tx2"/>
                </a:solidFill>
              </a:rPr>
              <a:t>已確定外發資料</a:t>
            </a:r>
            <a:r>
              <a:rPr lang="en-US" altLang="zh-TW" dirty="0"/>
              <a:t>:</a:t>
            </a:r>
          </a:p>
          <a:p>
            <a:pPr marL="0" indent="0">
              <a:buNone/>
            </a:pPr>
            <a:r>
              <a:rPr lang="zh-TW" altLang="en-US" dirty="0"/>
              <a:t>檢視資料是否已成功外發</a:t>
            </a:r>
            <a:endParaRPr lang="zh-HK" altLang="en-US" dirty="0"/>
          </a:p>
        </p:txBody>
      </p:sp>
      <p:sp>
        <p:nvSpPr>
          <p:cNvPr id="7" name="爆炸 1 6"/>
          <p:cNvSpPr/>
          <p:nvPr/>
        </p:nvSpPr>
        <p:spPr bwMode="auto">
          <a:xfrm>
            <a:off x="7067690" y="99434"/>
            <a:ext cx="1963327" cy="1345466"/>
          </a:xfrm>
          <a:prstGeom prst="irregularSeal1">
            <a:avLst/>
          </a:prstGeom>
          <a:solidFill>
            <a:srgbClr val="92D050"/>
          </a:solidFill>
          <a:ln w="9525" cap="flat" cmpd="sng" algn="ctr">
            <a:noFill/>
            <a:prstDash val="solid"/>
            <a:round/>
            <a:headEnd type="none" w="med" len="med"/>
            <a:tailEnd type="none" w="med" len="me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rPr>
              <a:t>外發</a:t>
            </a:r>
            <a:endParaRPr kumimoji="1" lang="zh-HK"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17" name="AutoShape 7"/>
          <p:cNvSpPr>
            <a:spLocks noChangeArrowheads="1"/>
          </p:cNvSpPr>
          <p:nvPr/>
        </p:nvSpPr>
        <p:spPr bwMode="auto">
          <a:xfrm>
            <a:off x="256752" y="4985543"/>
            <a:ext cx="1439863" cy="719137"/>
          </a:xfrm>
          <a:prstGeom prst="horizontalScroll">
            <a:avLst>
              <a:gd name="adj" fmla="val 12500"/>
            </a:avLst>
          </a:prstGeom>
          <a:solidFill>
            <a:srgbClr val="FFFF00"/>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itchFamily="18" charset="0"/>
                <a:ea typeface="新細明體" panose="02020500000000000000" pitchFamily="18" charset="-120"/>
                <a:cs typeface="+mn-cs"/>
              </a:rPr>
              <a:t>可輸出</a:t>
            </a:r>
          </a:p>
        </p:txBody>
      </p:sp>
      <p:sp>
        <p:nvSpPr>
          <p:cNvPr id="18" name="AutoShape 8"/>
          <p:cNvSpPr>
            <a:spLocks noChangeArrowheads="1"/>
          </p:cNvSpPr>
          <p:nvPr/>
        </p:nvSpPr>
        <p:spPr bwMode="auto">
          <a:xfrm rot="16200000">
            <a:off x="1899815" y="5010942"/>
            <a:ext cx="457200" cy="720725"/>
          </a:xfrm>
          <a:prstGeom prst="downArrow">
            <a:avLst>
              <a:gd name="adj1" fmla="val 50000"/>
              <a:gd name="adj2" fmla="val 39410"/>
            </a:avLst>
          </a:prstGeom>
          <a:solidFill>
            <a:srgbClr val="CC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dist" defTabSz="914400" rtl="0" eaLnBrk="1" fontAlgn="base" latinLnBrk="0" hangingPunct="1">
              <a:lnSpc>
                <a:spcPct val="100000"/>
              </a:lnSpc>
              <a:spcBef>
                <a:spcPct val="5000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19" name="AutoShape 9"/>
          <p:cNvSpPr>
            <a:spLocks noChangeArrowheads="1"/>
          </p:cNvSpPr>
          <p:nvPr/>
        </p:nvSpPr>
        <p:spPr bwMode="auto">
          <a:xfrm>
            <a:off x="2560215" y="4985543"/>
            <a:ext cx="1439862" cy="719137"/>
          </a:xfrm>
          <a:prstGeom prst="horizontalScroll">
            <a:avLst>
              <a:gd name="adj" fmla="val 12500"/>
            </a:avLst>
          </a:prstGeom>
          <a:solidFill>
            <a:srgbClr val="FFFF00"/>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itchFamily="18" charset="0"/>
                <a:ea typeface="新細明體" panose="02020500000000000000" pitchFamily="18" charset="-120"/>
                <a:cs typeface="+mn-cs"/>
              </a:rPr>
              <a:t>處理中</a:t>
            </a:r>
          </a:p>
        </p:txBody>
      </p:sp>
      <p:sp>
        <p:nvSpPr>
          <p:cNvPr id="20" name="AutoShape 10"/>
          <p:cNvSpPr>
            <a:spLocks noChangeArrowheads="1"/>
          </p:cNvSpPr>
          <p:nvPr/>
        </p:nvSpPr>
        <p:spPr bwMode="auto">
          <a:xfrm rot="16200000">
            <a:off x="4220740" y="4995067"/>
            <a:ext cx="457200" cy="752475"/>
          </a:xfrm>
          <a:prstGeom prst="downArrow">
            <a:avLst>
              <a:gd name="adj1" fmla="val 50000"/>
              <a:gd name="adj2" fmla="val 41146"/>
            </a:avLst>
          </a:prstGeom>
          <a:solidFill>
            <a:srgbClr val="CC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dist" defTabSz="914400" rtl="0" eaLnBrk="1" fontAlgn="base" latinLnBrk="0" hangingPunct="1">
              <a:lnSpc>
                <a:spcPct val="100000"/>
              </a:lnSpc>
              <a:spcBef>
                <a:spcPct val="5000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21" name="AutoShape 11"/>
          <p:cNvSpPr>
            <a:spLocks noChangeArrowheads="1"/>
          </p:cNvSpPr>
          <p:nvPr/>
        </p:nvSpPr>
        <p:spPr bwMode="auto">
          <a:xfrm>
            <a:off x="4898602" y="4998243"/>
            <a:ext cx="1439863" cy="720725"/>
          </a:xfrm>
          <a:prstGeom prst="horizontalScroll">
            <a:avLst>
              <a:gd name="adj" fmla="val 12500"/>
            </a:avLst>
          </a:prstGeom>
          <a:solidFill>
            <a:srgbClr val="FFFF00"/>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itchFamily="18" charset="0"/>
                <a:ea typeface="新細明體" panose="02020500000000000000" pitchFamily="18" charset="-120"/>
                <a:cs typeface="+mn-cs"/>
              </a:rPr>
              <a:t>已輸出</a:t>
            </a:r>
          </a:p>
        </p:txBody>
      </p:sp>
      <p:sp>
        <p:nvSpPr>
          <p:cNvPr id="22" name="AutoShape 10"/>
          <p:cNvSpPr>
            <a:spLocks noChangeArrowheads="1"/>
          </p:cNvSpPr>
          <p:nvPr/>
        </p:nvSpPr>
        <p:spPr bwMode="auto">
          <a:xfrm rot="16200000">
            <a:off x="6563890" y="4995067"/>
            <a:ext cx="457200" cy="752475"/>
          </a:xfrm>
          <a:prstGeom prst="downArrow">
            <a:avLst>
              <a:gd name="adj1" fmla="val 50000"/>
              <a:gd name="adj2" fmla="val 41146"/>
            </a:avLst>
          </a:prstGeom>
          <a:solidFill>
            <a:srgbClr val="CC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dist" defTabSz="914400" rtl="0" eaLnBrk="1" fontAlgn="base" latinLnBrk="0" hangingPunct="1">
              <a:lnSpc>
                <a:spcPct val="100000"/>
              </a:lnSpc>
              <a:spcBef>
                <a:spcPct val="5000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Arial" charset="0"/>
              <a:ea typeface="新細明體" panose="02020500000000000000" pitchFamily="18" charset="-120"/>
              <a:cs typeface="+mn-cs"/>
            </a:endParaRPr>
          </a:p>
        </p:txBody>
      </p:sp>
      <p:sp>
        <p:nvSpPr>
          <p:cNvPr id="23" name="AutoShape 11"/>
          <p:cNvSpPr>
            <a:spLocks noChangeArrowheads="1"/>
          </p:cNvSpPr>
          <p:nvPr/>
        </p:nvSpPr>
        <p:spPr bwMode="auto">
          <a:xfrm>
            <a:off x="7241752" y="4998243"/>
            <a:ext cx="1439863" cy="720725"/>
          </a:xfrm>
          <a:prstGeom prst="horizontalScroll">
            <a:avLst>
              <a:gd name="adj" fmla="val 12500"/>
            </a:avLst>
          </a:prstGeom>
          <a:solidFill>
            <a:srgbClr val="FFFF00"/>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itchFamily="18" charset="0"/>
                <a:ea typeface="新細明體" panose="02020500000000000000" pitchFamily="18" charset="-120"/>
                <a:cs typeface="+mn-cs"/>
              </a:rPr>
              <a:t>已接收</a:t>
            </a:r>
          </a:p>
        </p:txBody>
      </p:sp>
      <p:sp>
        <p:nvSpPr>
          <p:cNvPr id="27" name="動作按鈕: 下一項 26">
            <a:hlinkClick r:id="rId3" action="ppaction://hlinksldjump" highlightClick="1"/>
          </p:cNvPr>
          <p:cNvSpPr/>
          <p:nvPr/>
        </p:nvSpPr>
        <p:spPr bwMode="gray">
          <a:xfrm>
            <a:off x="7164288" y="6085522"/>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28" name="矩形 27"/>
          <p:cNvSpPr/>
          <p:nvPr/>
        </p:nvSpPr>
        <p:spPr>
          <a:xfrm>
            <a:off x="5892378" y="5345111"/>
            <a:ext cx="378889"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800" b="1" i="0" u="none" strike="noStrike" kern="1200" cap="none" spc="0" normalizeH="0" baseline="0" noProof="0" dirty="0">
                <a:ln>
                  <a:noFill/>
                </a:ln>
                <a:solidFill>
                  <a:srgbClr val="FF0000"/>
                </a:solidFill>
                <a:effectLst/>
                <a:uLnTx/>
                <a:uFillTx/>
                <a:latin typeface="Calibri" panose="020F0502020204030204" pitchFamily="34" charset="0"/>
                <a:ea typeface="新細明體" panose="02020500000000000000" pitchFamily="18" charset="-120"/>
                <a:cs typeface="Times New Roman" panose="02020603050405020304" pitchFamily="18" charset="0"/>
                <a:sym typeface="Wingdings" panose="05000000000000000000" pitchFamily="2" charset="2"/>
              </a:rPr>
              <a:t></a:t>
            </a:r>
            <a:endParaRPr kumimoji="1" lang="zh-TW" altLang="en-US" sz="48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endParaRPr>
          </a:p>
        </p:txBody>
      </p:sp>
      <p:sp>
        <p:nvSpPr>
          <p:cNvPr id="32" name="矩形 31"/>
          <p:cNvSpPr/>
          <p:nvPr/>
        </p:nvSpPr>
        <p:spPr>
          <a:xfrm>
            <a:off x="8235528" y="5335840"/>
            <a:ext cx="378889"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800" b="1" i="0" u="none" strike="noStrike" kern="1200" cap="none" spc="0" normalizeH="0" baseline="0" noProof="0" dirty="0">
                <a:ln>
                  <a:noFill/>
                </a:ln>
                <a:solidFill>
                  <a:srgbClr val="FF0000"/>
                </a:solidFill>
                <a:effectLst/>
                <a:uLnTx/>
                <a:uFillTx/>
                <a:latin typeface="Calibri" panose="020F0502020204030204" pitchFamily="34" charset="0"/>
                <a:ea typeface="新細明體" panose="02020500000000000000" pitchFamily="18" charset="-120"/>
                <a:cs typeface="Times New Roman" panose="02020603050405020304" pitchFamily="18" charset="0"/>
                <a:sym typeface="Wingdings" panose="05000000000000000000" pitchFamily="2" charset="2"/>
              </a:rPr>
              <a:t></a:t>
            </a:r>
            <a:endParaRPr kumimoji="1" lang="zh-TW" altLang="en-US" sz="48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endParaRPr>
          </a:p>
        </p:txBody>
      </p:sp>
      <p:pic>
        <p:nvPicPr>
          <p:cNvPr id="25" name="圖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107" y="2247728"/>
            <a:ext cx="5642122" cy="2625893"/>
          </a:xfrm>
          <a:prstGeom prst="rect">
            <a:avLst/>
          </a:prstGeom>
        </p:spPr>
      </p:pic>
      <p:sp>
        <p:nvSpPr>
          <p:cNvPr id="26" name="矩形 4"/>
          <p:cNvSpPr>
            <a:spLocks noChangeArrowheads="1"/>
          </p:cNvSpPr>
          <p:nvPr/>
        </p:nvSpPr>
        <p:spPr bwMode="gray">
          <a:xfrm>
            <a:off x="3236068" y="3237331"/>
            <a:ext cx="432048" cy="1481776"/>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29" name="圖片 28"/>
          <p:cNvPicPr>
            <a:picLocks noChangeAspect="1"/>
          </p:cNvPicPr>
          <p:nvPr/>
        </p:nvPicPr>
        <p:blipFill>
          <a:blip r:embed="rId5"/>
          <a:stretch>
            <a:fillRect/>
          </a:stretch>
        </p:blipFill>
        <p:spPr>
          <a:xfrm>
            <a:off x="822754" y="2255054"/>
            <a:ext cx="1714500" cy="1295400"/>
          </a:xfrm>
          <a:prstGeom prst="rect">
            <a:avLst/>
          </a:prstGeom>
        </p:spPr>
      </p:pic>
      <p:sp>
        <p:nvSpPr>
          <p:cNvPr id="24" name="標題 6"/>
          <p:cNvSpPr txBox="1">
            <a:spLocks/>
          </p:cNvSpPr>
          <p:nvPr/>
        </p:nvSpPr>
        <p:spPr bwMode="auto">
          <a:xfrm>
            <a:off x="1547813" y="287288"/>
            <a:ext cx="71628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anose="02020603050405020304" pitchFamily="18" charset="0"/>
                <a:ea typeface="標楷體" pitchFamily="65" charset="-120"/>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Times New Roman" pitchFamily="18" charset="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defRPr/>
            </a:pPr>
            <a:r>
              <a:rPr kumimoji="0" lang="en-US" altLang="zh-TW" kern="0" dirty="0"/>
              <a:t>2. </a:t>
            </a:r>
            <a:r>
              <a:rPr kumimoji="0" lang="zh-TW" altLang="en-US" kern="0" dirty="0"/>
              <a:t>外發資料檔案</a:t>
            </a:r>
          </a:p>
        </p:txBody>
      </p:sp>
    </p:spTree>
    <p:extLst>
      <p:ext uri="{BB962C8B-B14F-4D97-AF65-F5344CB8AC3E}">
        <p14:creationId xmlns:p14="http://schemas.microsoft.com/office/powerpoint/2010/main" val="15397509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7" grpId="0" animBg="1"/>
      <p:bldP spid="28" grpId="0"/>
      <p:bldP spid="32" grpId="0"/>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1547813" y="2130425"/>
            <a:ext cx="6910387" cy="1470025"/>
          </a:xfrm>
        </p:spPr>
        <p:txBody>
          <a:bodyPr/>
          <a:lstStyle/>
          <a:p>
            <a:pPr>
              <a:defRPr/>
            </a:pPr>
            <a:r>
              <a:rPr lang="en-US" altLang="zh-TW" sz="5400" dirty="0">
                <a:solidFill>
                  <a:srgbClr val="7030A0"/>
                </a:solidFill>
                <a:cs typeface="+mn-cs"/>
              </a:rPr>
              <a:t>3. </a:t>
            </a:r>
            <a:r>
              <a:rPr lang="zh-TW" altLang="en-US" sz="5400" dirty="0">
                <a:solidFill>
                  <a:srgbClr val="7030A0"/>
                </a:solidFill>
                <a:cs typeface="+mn-cs"/>
              </a:rPr>
              <a:t>事前準備</a:t>
            </a:r>
          </a:p>
        </p:txBody>
      </p:sp>
    </p:spTree>
    <p:extLst>
      <p:ext uri="{BB962C8B-B14F-4D97-AF65-F5344CB8AC3E}">
        <p14:creationId xmlns:p14="http://schemas.microsoft.com/office/powerpoint/2010/main" val="207265920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207051436"/>
              </p:ext>
            </p:extLst>
          </p:nvPr>
        </p:nvGraphicFramePr>
        <p:xfrm>
          <a:off x="2697458" y="1446499"/>
          <a:ext cx="5546949" cy="474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燕尾形向右箭號 21"/>
          <p:cNvSpPr/>
          <p:nvPr/>
        </p:nvSpPr>
        <p:spPr bwMode="gray">
          <a:xfrm>
            <a:off x="566488" y="5199838"/>
            <a:ext cx="1697777" cy="720080"/>
          </a:xfrm>
          <a:prstGeom prst="notchedRightArrow">
            <a:avLst/>
          </a:prstGeom>
          <a:ln w="57150">
            <a:solidFill>
              <a:srgbClr val="FF000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23" name="文字方塊 22"/>
          <p:cNvSpPr txBox="1"/>
          <p:nvPr/>
        </p:nvSpPr>
        <p:spPr>
          <a:xfrm>
            <a:off x="801126" y="5373216"/>
            <a:ext cx="1512168" cy="584775"/>
          </a:xfrm>
          <a:prstGeom prst="rect">
            <a:avLst/>
          </a:prstGeom>
          <a:noFill/>
        </p:spPr>
        <p:txBody>
          <a:bodyPr wrap="square" rtlCol="0">
            <a:spAutoFit/>
          </a:bodyPr>
          <a:lstStyle/>
          <a:p>
            <a:r>
              <a:rPr lang="zh-HK" altLang="en-US" sz="1600" dirty="0"/>
              <a:t>聯遞系統</a:t>
            </a:r>
          </a:p>
          <a:p>
            <a:endParaRPr lang="zh-HK" altLang="en-US" sz="1600" dirty="0"/>
          </a:p>
        </p:txBody>
      </p:sp>
      <p:sp>
        <p:nvSpPr>
          <p:cNvPr id="26" name="燕尾形向右箭號 25"/>
          <p:cNvSpPr/>
          <p:nvPr/>
        </p:nvSpPr>
        <p:spPr bwMode="gray">
          <a:xfrm>
            <a:off x="448892" y="2881924"/>
            <a:ext cx="1677702" cy="720080"/>
          </a:xfrm>
          <a:prstGeom prst="notchedRightArrow">
            <a:avLst/>
          </a:prstGeom>
          <a:ln w="57150">
            <a:solidFill>
              <a:srgbClr val="00B05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27" name="文字方塊 26"/>
          <p:cNvSpPr txBox="1"/>
          <p:nvPr/>
        </p:nvSpPr>
        <p:spPr>
          <a:xfrm>
            <a:off x="575762" y="3072687"/>
            <a:ext cx="1461678" cy="338554"/>
          </a:xfrm>
          <a:prstGeom prst="rect">
            <a:avLst/>
          </a:prstGeom>
          <a:noFill/>
        </p:spPr>
        <p:txBody>
          <a:bodyPr wrap="square" rtlCol="0">
            <a:spAutoFit/>
          </a:bodyPr>
          <a:lstStyle/>
          <a:p>
            <a:r>
              <a:rPr lang="zh-HK" altLang="en-US" sz="1600" dirty="0"/>
              <a:t>學生資料模組</a:t>
            </a:r>
          </a:p>
        </p:txBody>
      </p:sp>
      <p:sp>
        <p:nvSpPr>
          <p:cNvPr id="28" name="燕尾形向右箭號 27"/>
          <p:cNvSpPr/>
          <p:nvPr/>
        </p:nvSpPr>
        <p:spPr bwMode="gray">
          <a:xfrm>
            <a:off x="446026" y="1542760"/>
            <a:ext cx="1677702" cy="720080"/>
          </a:xfrm>
          <a:prstGeom prst="notchedRightArrow">
            <a:avLst/>
          </a:prstGeom>
          <a:ln w="57150">
            <a:solidFill>
              <a:srgbClr val="7030A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29" name="文字方塊 28"/>
          <p:cNvSpPr txBox="1"/>
          <p:nvPr/>
        </p:nvSpPr>
        <p:spPr>
          <a:xfrm>
            <a:off x="575762" y="1751971"/>
            <a:ext cx="1512168" cy="338554"/>
          </a:xfrm>
          <a:prstGeom prst="rect">
            <a:avLst/>
          </a:prstGeom>
          <a:noFill/>
        </p:spPr>
        <p:txBody>
          <a:bodyPr wrap="square" rtlCol="0">
            <a:spAutoFit/>
          </a:bodyPr>
          <a:lstStyle/>
          <a:p>
            <a:r>
              <a:rPr lang="zh-HK" altLang="en-US" sz="1600" dirty="0"/>
              <a:t>系統保安模組</a:t>
            </a:r>
          </a:p>
        </p:txBody>
      </p:sp>
      <p:sp>
        <p:nvSpPr>
          <p:cNvPr id="30" name="燕尾形向右箭號 29"/>
          <p:cNvSpPr/>
          <p:nvPr/>
        </p:nvSpPr>
        <p:spPr bwMode="gray">
          <a:xfrm>
            <a:off x="576525" y="5614538"/>
            <a:ext cx="1677702" cy="720080"/>
          </a:xfrm>
          <a:prstGeom prst="notchedRightArrow">
            <a:avLst/>
          </a:prstGeom>
          <a:noFill/>
          <a:ln w="57150" algn="ctr">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dirty="0"/>
          </a:p>
        </p:txBody>
      </p:sp>
      <p:sp>
        <p:nvSpPr>
          <p:cNvPr id="31" name="文字方塊 30"/>
          <p:cNvSpPr txBox="1"/>
          <p:nvPr/>
        </p:nvSpPr>
        <p:spPr>
          <a:xfrm>
            <a:off x="694492" y="5788714"/>
            <a:ext cx="1461678" cy="338554"/>
          </a:xfrm>
          <a:prstGeom prst="rect">
            <a:avLst/>
          </a:prstGeom>
          <a:noFill/>
        </p:spPr>
        <p:txBody>
          <a:bodyPr wrap="square" rtlCol="0">
            <a:spAutoFit/>
          </a:bodyPr>
          <a:lstStyle/>
          <a:p>
            <a:r>
              <a:rPr lang="zh-TW" altLang="en-US" sz="1600" dirty="0"/>
              <a:t>應用學習</a:t>
            </a:r>
            <a:r>
              <a:rPr lang="zh-HK" altLang="en-US" sz="1600" dirty="0"/>
              <a:t>模組</a:t>
            </a:r>
          </a:p>
        </p:txBody>
      </p:sp>
      <p:sp>
        <p:nvSpPr>
          <p:cNvPr id="13" name="燕尾形向右箭號 12"/>
          <p:cNvSpPr/>
          <p:nvPr/>
        </p:nvSpPr>
        <p:spPr bwMode="gray">
          <a:xfrm>
            <a:off x="463268" y="4095061"/>
            <a:ext cx="1677702" cy="720080"/>
          </a:xfrm>
          <a:prstGeom prst="notchedRightArrow">
            <a:avLst/>
          </a:prstGeom>
          <a:ln w="57150">
            <a:solidFill>
              <a:srgbClr val="00B05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14" name="文字方塊 13"/>
          <p:cNvSpPr txBox="1"/>
          <p:nvPr/>
        </p:nvSpPr>
        <p:spPr>
          <a:xfrm>
            <a:off x="590138" y="4285824"/>
            <a:ext cx="1461678" cy="338554"/>
          </a:xfrm>
          <a:prstGeom prst="rect">
            <a:avLst/>
          </a:prstGeom>
          <a:noFill/>
        </p:spPr>
        <p:txBody>
          <a:bodyPr wrap="square" rtlCol="0">
            <a:spAutoFit/>
          </a:bodyPr>
          <a:lstStyle/>
          <a:p>
            <a:r>
              <a:rPr lang="zh-HK" altLang="en-US" sz="1600" dirty="0"/>
              <a:t>學生資料模組</a:t>
            </a: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27</a:t>
            </a:fld>
            <a:endParaRPr lang="en-US" altLang="zh-TW"/>
          </a:p>
        </p:txBody>
      </p:sp>
    </p:spTree>
    <p:extLst>
      <p:ext uri="{BB962C8B-B14F-4D97-AF65-F5344CB8AC3E}">
        <p14:creationId xmlns:p14="http://schemas.microsoft.com/office/powerpoint/2010/main" val="226858384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31747" name="內容版面配置區 2"/>
          <p:cNvSpPr>
            <a:spLocks noGrp="1"/>
          </p:cNvSpPr>
          <p:nvPr>
            <p:ph idx="1"/>
          </p:nvPr>
        </p:nvSpPr>
        <p:spPr/>
        <p:txBody>
          <a:bodyPr/>
          <a:lstStyle/>
          <a:p>
            <a:r>
              <a:rPr lang="en-US" altLang="zh-TW" dirty="0"/>
              <a:t>A. </a:t>
            </a:r>
            <a:r>
              <a:rPr lang="zh-TW" altLang="en-US" dirty="0"/>
              <a:t>編配用戶的存取權限 </a:t>
            </a:r>
            <a:endParaRPr lang="zh-HK" altLang="en-US" dirty="0"/>
          </a:p>
        </p:txBody>
      </p:sp>
      <p:sp>
        <p:nvSpPr>
          <p:cNvPr id="60418" name="Rectangle 2"/>
          <p:cNvSpPr>
            <a:spLocks noChangeArrowheads="1"/>
          </p:cNvSpPr>
          <p:nvPr/>
        </p:nvSpPr>
        <p:spPr bwMode="auto">
          <a:xfrm>
            <a:off x="1655763" y="188913"/>
            <a:ext cx="7162800" cy="762000"/>
          </a:xfrm>
          <a:prstGeom prst="rect">
            <a:avLst/>
          </a:prstGeom>
          <a:noFill/>
          <a:ln>
            <a:noFill/>
          </a:ln>
          <a:extLst/>
        </p:spPr>
        <p:txBody>
          <a:bodyPr anchor="b"/>
          <a:lstStyle/>
          <a:p>
            <a:pPr>
              <a:defRPr/>
            </a:pPr>
            <a:endParaRPr kumimoji="0" lang="en-US" altLang="zh-TW" sz="3200" dirty="0">
              <a:solidFill>
                <a:srgbClr val="800080"/>
              </a:solidFill>
              <a:effectLst>
                <a:outerShdw blurRad="38100" dist="38100" dir="2700000" algn="tl">
                  <a:srgbClr val="C0C0C0"/>
                </a:outerShdw>
              </a:effectLst>
              <a:latin typeface="標楷體" pitchFamily="65" charset="-120"/>
              <a:ea typeface="標楷體" pitchFamily="65" charset="-120"/>
            </a:endParaRPr>
          </a:p>
        </p:txBody>
      </p:sp>
      <p:pic>
        <p:nvPicPr>
          <p:cNvPr id="31750" name="圖片 6"/>
          <p:cNvPicPr>
            <a:picLocks noChangeAspect="1" noChangeArrowheads="1"/>
          </p:cNvPicPr>
          <p:nvPr/>
        </p:nvPicPr>
        <p:blipFill>
          <a:blip r:embed="rId3">
            <a:extLst>
              <a:ext uri="{28A0092B-C50C-407E-A947-70E740481C1C}">
                <a14:useLocalDpi xmlns:a14="http://schemas.microsoft.com/office/drawing/2010/main" val="0"/>
              </a:ext>
            </a:extLst>
          </a:blip>
          <a:srcRect l="13194" t="13786" r="34491" b="37448"/>
          <a:stretch>
            <a:fillRect/>
          </a:stretch>
        </p:blipFill>
        <p:spPr bwMode="auto">
          <a:xfrm>
            <a:off x="611188" y="2060575"/>
            <a:ext cx="77771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矩形 2"/>
          <p:cNvSpPr>
            <a:spLocks noChangeArrowheads="1"/>
          </p:cNvSpPr>
          <p:nvPr/>
        </p:nvSpPr>
        <p:spPr bwMode="gray">
          <a:xfrm>
            <a:off x="3708400" y="2611438"/>
            <a:ext cx="1528763" cy="360362"/>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9" name="燕尾形向右箭號 8"/>
          <p:cNvSpPr/>
          <p:nvPr/>
        </p:nvSpPr>
        <p:spPr bwMode="gray">
          <a:xfrm>
            <a:off x="7290085" y="123826"/>
            <a:ext cx="1677702" cy="720080"/>
          </a:xfrm>
          <a:prstGeom prst="notchedRightArrow">
            <a:avLst/>
          </a:prstGeom>
          <a:ln w="57150">
            <a:solidFill>
              <a:srgbClr val="7030A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10" name="文字方塊 9"/>
          <p:cNvSpPr txBox="1"/>
          <p:nvPr/>
        </p:nvSpPr>
        <p:spPr>
          <a:xfrm>
            <a:off x="7421556" y="314589"/>
            <a:ext cx="1512168" cy="338554"/>
          </a:xfrm>
          <a:prstGeom prst="rect">
            <a:avLst/>
          </a:prstGeom>
          <a:noFill/>
        </p:spPr>
        <p:txBody>
          <a:bodyPr wrap="square" rtlCol="0">
            <a:spAutoFit/>
          </a:bodyPr>
          <a:lstStyle/>
          <a:p>
            <a:r>
              <a:rPr lang="zh-HK" altLang="en-US" sz="1600" dirty="0"/>
              <a:t>系統保安模組</a:t>
            </a:r>
          </a:p>
        </p:txBody>
      </p:sp>
      <p:sp>
        <p:nvSpPr>
          <p:cNvPr id="11" name="向右箭號 10"/>
          <p:cNvSpPr/>
          <p:nvPr/>
        </p:nvSpPr>
        <p:spPr bwMode="gray">
          <a:xfrm rot="1773517">
            <a:off x="153872" y="2118252"/>
            <a:ext cx="455613" cy="611188"/>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algn="ctr" eaLnBrk="1" hangingPunct="1">
              <a:spcBef>
                <a:spcPct val="0"/>
              </a:spcBef>
              <a:buClrTx/>
              <a:buSzTx/>
              <a:buFontTx/>
              <a:buNone/>
              <a:defRPr/>
            </a:pPr>
            <a:endParaRPr lang="zh-TW" altLang="en-US" sz="1400">
              <a:solidFill>
                <a:srgbClr val="336699"/>
              </a:solidFill>
              <a:latin typeface="Trebuchet MS" pitchFamily="34" charset="0"/>
              <a:ea typeface="新細明體" charset="-120"/>
            </a:endParaRPr>
          </a:p>
        </p:txBody>
      </p:sp>
      <p:sp>
        <p:nvSpPr>
          <p:cNvPr id="12" name="矩形 2"/>
          <p:cNvSpPr>
            <a:spLocks noChangeArrowheads="1"/>
          </p:cNvSpPr>
          <p:nvPr/>
        </p:nvSpPr>
        <p:spPr bwMode="gray">
          <a:xfrm>
            <a:off x="611189" y="2370326"/>
            <a:ext cx="1296516" cy="360362"/>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28</a:t>
            </a:fld>
            <a:endParaRPr lang="en-US" altLang="zh-TW"/>
          </a:p>
        </p:txBody>
      </p:sp>
    </p:spTree>
    <p:extLst>
      <p:ext uri="{BB962C8B-B14F-4D97-AF65-F5344CB8AC3E}">
        <p14:creationId xmlns:p14="http://schemas.microsoft.com/office/powerpoint/2010/main" val="358377798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979712" y="1770744"/>
            <a:ext cx="5526397" cy="4950731"/>
          </a:xfrm>
          <a:prstGeom prst="rect">
            <a:avLst/>
          </a:prstGeom>
        </p:spPr>
      </p:pic>
      <p:sp>
        <p:nvSpPr>
          <p:cNvPr id="11"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31747" name="內容版面配置區 2"/>
          <p:cNvSpPr>
            <a:spLocks noGrp="1"/>
          </p:cNvSpPr>
          <p:nvPr>
            <p:ph idx="1"/>
          </p:nvPr>
        </p:nvSpPr>
        <p:spPr/>
        <p:txBody>
          <a:bodyPr/>
          <a:lstStyle/>
          <a:p>
            <a:r>
              <a:rPr lang="en-US" altLang="zh-TW" dirty="0"/>
              <a:t>A. </a:t>
            </a:r>
            <a:r>
              <a:rPr lang="zh-TW" altLang="en-US" dirty="0"/>
              <a:t>編配用戶的存取權限</a:t>
            </a:r>
          </a:p>
          <a:p>
            <a:endParaRPr lang="zh-TW" altLang="en-US" dirty="0"/>
          </a:p>
          <a:p>
            <a:endParaRPr lang="zh-HK" altLang="en-US" dirty="0"/>
          </a:p>
        </p:txBody>
      </p:sp>
      <p:sp>
        <p:nvSpPr>
          <p:cNvPr id="60418" name="Rectangle 2"/>
          <p:cNvSpPr>
            <a:spLocks noChangeArrowheads="1"/>
          </p:cNvSpPr>
          <p:nvPr/>
        </p:nvSpPr>
        <p:spPr bwMode="auto">
          <a:xfrm>
            <a:off x="1655763" y="188913"/>
            <a:ext cx="7162800" cy="762000"/>
          </a:xfrm>
          <a:prstGeom prst="rect">
            <a:avLst/>
          </a:prstGeom>
          <a:noFill/>
          <a:ln>
            <a:noFill/>
          </a:ln>
          <a:extLst/>
        </p:spPr>
        <p:txBody>
          <a:bodyPr anchor="b"/>
          <a:lstStyle/>
          <a:p>
            <a:pPr>
              <a:defRPr/>
            </a:pPr>
            <a:endParaRPr kumimoji="0" lang="en-US" altLang="zh-TW" sz="3200" dirty="0">
              <a:solidFill>
                <a:srgbClr val="800080"/>
              </a:solidFill>
              <a:effectLst>
                <a:outerShdw blurRad="38100" dist="38100" dir="2700000" algn="tl">
                  <a:srgbClr val="C0C0C0"/>
                </a:outerShdw>
              </a:effectLst>
              <a:latin typeface="標楷體" pitchFamily="65" charset="-120"/>
              <a:ea typeface="標楷體" pitchFamily="65" charset="-120"/>
            </a:endParaRPr>
          </a:p>
        </p:txBody>
      </p:sp>
      <p:sp>
        <p:nvSpPr>
          <p:cNvPr id="7" name="矩形 6"/>
          <p:cNvSpPr>
            <a:spLocks noChangeArrowheads="1"/>
          </p:cNvSpPr>
          <p:nvPr/>
        </p:nvSpPr>
        <p:spPr bwMode="gray">
          <a:xfrm>
            <a:off x="23252" y="5639255"/>
            <a:ext cx="6840537" cy="120015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a:spcBef>
                <a:spcPct val="50000"/>
              </a:spcBef>
              <a:defRPr/>
            </a:pPr>
            <a:r>
              <a:rPr lang="zh-TW" altLang="en-US" sz="2400" dirty="0">
                <a:solidFill>
                  <a:srgbClr val="FF0000"/>
                </a:solidFill>
                <a:latin typeface="標楷體" pitchFamily="65" charset="-120"/>
                <a:ea typeface="標楷體" pitchFamily="65" charset="-120"/>
              </a:rPr>
              <a:t>注意</a:t>
            </a:r>
            <a:r>
              <a:rPr lang="zh-TW" altLang="en-US" sz="2400" dirty="0">
                <a:solidFill>
                  <a:srgbClr val="0033CC"/>
                </a:solidFill>
                <a:latin typeface="標楷體" pitchFamily="65" charset="-120"/>
                <a:ea typeface="標楷體" pitchFamily="65" charset="-120"/>
              </a:rPr>
              <a:t>：如用戶的身份為應用學習管理員，並沒有編修</a:t>
            </a:r>
            <a:r>
              <a:rPr lang="zh-TW" altLang="en-US" sz="2400" dirty="0">
                <a:solidFill>
                  <a:srgbClr val="FF0000"/>
                </a:solidFill>
                <a:latin typeface="標楷體" pitchFamily="65" charset="-120"/>
                <a:ea typeface="標楷體" pitchFamily="65" charset="-120"/>
              </a:rPr>
              <a:t>系統保安模組</a:t>
            </a:r>
            <a:r>
              <a:rPr lang="zh-TW" altLang="en-US" sz="2400" dirty="0">
                <a:solidFill>
                  <a:srgbClr val="0033CC"/>
                </a:solidFill>
                <a:latin typeface="標楷體" pitchFamily="65" charset="-120"/>
                <a:ea typeface="標楷體" pitchFamily="65" charset="-120"/>
              </a:rPr>
              <a:t>資料的權限，有關工作需由貴校的</a:t>
            </a:r>
            <a:r>
              <a:rPr lang="zh-TW" altLang="en-US" sz="2400" dirty="0">
                <a:solidFill>
                  <a:srgbClr val="FF0000"/>
                </a:solidFill>
                <a:latin typeface="標楷體" pitchFamily="65" charset="-120"/>
                <a:ea typeface="標楷體" pitchFamily="65" charset="-120"/>
              </a:rPr>
              <a:t>系統管理員</a:t>
            </a:r>
            <a:r>
              <a:rPr lang="zh-TW" altLang="en-US" sz="2400" dirty="0">
                <a:solidFill>
                  <a:srgbClr val="0033CC"/>
                </a:solidFill>
                <a:latin typeface="標楷體" pitchFamily="65" charset="-120"/>
                <a:ea typeface="標楷體" pitchFamily="65" charset="-120"/>
              </a:rPr>
              <a:t>或有關人士辦理</a:t>
            </a:r>
          </a:p>
        </p:txBody>
      </p:sp>
      <p:sp>
        <p:nvSpPr>
          <p:cNvPr id="8" name="燕尾形向右箭號 7"/>
          <p:cNvSpPr/>
          <p:nvPr/>
        </p:nvSpPr>
        <p:spPr bwMode="gray">
          <a:xfrm>
            <a:off x="7290085" y="123826"/>
            <a:ext cx="1677702" cy="720080"/>
          </a:xfrm>
          <a:prstGeom prst="notchedRightArrow">
            <a:avLst/>
          </a:prstGeom>
          <a:ln w="57150">
            <a:solidFill>
              <a:srgbClr val="7030A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9" name="文字方塊 8"/>
          <p:cNvSpPr txBox="1"/>
          <p:nvPr/>
        </p:nvSpPr>
        <p:spPr>
          <a:xfrm>
            <a:off x="7506109" y="329977"/>
            <a:ext cx="1512168" cy="338554"/>
          </a:xfrm>
          <a:prstGeom prst="rect">
            <a:avLst/>
          </a:prstGeom>
          <a:noFill/>
        </p:spPr>
        <p:txBody>
          <a:bodyPr wrap="square" rtlCol="0">
            <a:spAutoFit/>
          </a:bodyPr>
          <a:lstStyle/>
          <a:p>
            <a:r>
              <a:rPr lang="zh-HK" altLang="en-US" sz="1600" dirty="0"/>
              <a:t>系統保安模組</a:t>
            </a: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29</a:t>
            </a:fld>
            <a:endParaRPr lang="en-US" altLang="zh-TW"/>
          </a:p>
        </p:txBody>
      </p:sp>
    </p:spTree>
    <p:extLst>
      <p:ext uri="{BB962C8B-B14F-4D97-AF65-F5344CB8AC3E}">
        <p14:creationId xmlns:p14="http://schemas.microsoft.com/office/powerpoint/2010/main" val="8376782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ChangeArrowheads="1"/>
          </p:cNvSpPr>
          <p:nvPr/>
        </p:nvSpPr>
        <p:spPr bwMode="auto">
          <a:xfrm>
            <a:off x="468313" y="548680"/>
            <a:ext cx="8207375" cy="308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標楷體" panose="03000509000000000000" pitchFamily="65" charset="-12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標楷體" panose="03000509000000000000" pitchFamily="65" charset="-12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標楷體" panose="03000509000000000000" pitchFamily="65" charset="-12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標楷體" panose="03000509000000000000" pitchFamily="65" charset="-12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zh-HK" sz="3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p:txBody>
      </p:sp>
      <p:sp>
        <p:nvSpPr>
          <p:cNvPr id="19460" name="Text Box 5"/>
          <p:cNvSpPr txBox="1">
            <a:spLocks noChangeArrowheads="1"/>
          </p:cNvSpPr>
          <p:nvPr/>
        </p:nvSpPr>
        <p:spPr bwMode="auto">
          <a:xfrm>
            <a:off x="755576" y="908720"/>
            <a:ext cx="7980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標楷體" panose="03000509000000000000" pitchFamily="65" charset="-12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標楷體" panose="03000509000000000000" pitchFamily="65" charset="-12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標楷體" panose="03000509000000000000" pitchFamily="65" charset="-12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標楷體" panose="03000509000000000000" pitchFamily="65" charset="-12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buNone/>
            </a:pPr>
            <a:r>
              <a:rPr lang="zh-TW" altLang="en-US" sz="3600" dirty="0"/>
              <a:t>高</a:t>
            </a:r>
            <a:r>
              <a:rPr lang="zh-TW" altLang="en-US" sz="3600" dirty="0"/>
              <a:t>效資訊傳遞系統 </a:t>
            </a:r>
            <a:r>
              <a:rPr lang="en-US" altLang="zh-TW" sz="3600" dirty="0"/>
              <a:t>- </a:t>
            </a:r>
            <a:r>
              <a:rPr lang="zh-TW" altLang="en-US" sz="3600" dirty="0"/>
              <a:t>學校通訊模組</a:t>
            </a:r>
          </a:p>
        </p:txBody>
      </p:sp>
      <p:pic>
        <p:nvPicPr>
          <p:cNvPr id="19461" name="Picture 21" descr="name plate-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071" t="52116" r="65968" b="1511"/>
          <a:stretch>
            <a:fillRect/>
          </a:stretch>
        </p:blipFill>
        <p:spPr bwMode="auto">
          <a:xfrm>
            <a:off x="7124700" y="4903317"/>
            <a:ext cx="1611220" cy="139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t>P.</a:t>
            </a:r>
            <a:fld id="{76EE2B98-C78F-4275-9BBB-9870DA943F71}" type="slidenum">
              <a:rPr kumimoji="1" lang="en-US" altLang="zh-TW" sz="900" b="1"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endParaRPr>
          </a:p>
        </p:txBody>
      </p:sp>
      <p:sp>
        <p:nvSpPr>
          <p:cNvPr id="2" name="矩形 1"/>
          <p:cNvSpPr/>
          <p:nvPr/>
        </p:nvSpPr>
        <p:spPr>
          <a:xfrm>
            <a:off x="468313" y="6019171"/>
            <a:ext cx="7920880" cy="307777"/>
          </a:xfrm>
          <a:prstGeom prst="rect">
            <a:avLst/>
          </a:prstGeom>
        </p:spPr>
        <p:txBody>
          <a:bodyPr wrap="square">
            <a:spAutoFit/>
          </a:bodyPr>
          <a:lstStyle/>
          <a:p>
            <a:r>
              <a:rPr lang="zh-TW" altLang="en-US" dirty="0"/>
              <a:t>https://www.edb.gov.hk/tc/sch-admin/admin/sch-it-systems/smm/index.html</a:t>
            </a:r>
          </a:p>
        </p:txBody>
      </p:sp>
      <p:sp>
        <p:nvSpPr>
          <p:cNvPr id="3" name="矩形 2"/>
          <p:cNvSpPr/>
          <p:nvPr/>
        </p:nvSpPr>
        <p:spPr>
          <a:xfrm>
            <a:off x="755576" y="2205479"/>
            <a:ext cx="7272808" cy="2862322"/>
          </a:xfrm>
          <a:prstGeom prst="rect">
            <a:avLst/>
          </a:prstGeom>
        </p:spPr>
        <p:txBody>
          <a:bodyPr wrap="square">
            <a:spAutoFit/>
          </a:bodyPr>
          <a:lstStyle/>
          <a:p>
            <a:r>
              <a:rPr lang="zh-TW" altLang="en-US" sz="3600" dirty="0">
                <a:solidFill>
                  <a:srgbClr val="4D4D4D"/>
                </a:solidFill>
                <a:latin typeface="Poppins"/>
              </a:rPr>
              <a:t>「學校通訊模組」求助台</a:t>
            </a:r>
            <a:endParaRPr lang="en-US" altLang="zh-TW" sz="3600" dirty="0">
              <a:solidFill>
                <a:srgbClr val="4D4D4D"/>
              </a:solidFill>
              <a:latin typeface="Poppins"/>
            </a:endParaRPr>
          </a:p>
          <a:p>
            <a:endParaRPr lang="zh-TW" altLang="en-US" sz="3600" b="0" dirty="0">
              <a:solidFill>
                <a:srgbClr val="4D4D4D"/>
              </a:solidFill>
              <a:latin typeface="Poppins"/>
            </a:endParaRPr>
          </a:p>
          <a:p>
            <a:r>
              <a:rPr lang="zh-TW" altLang="en-US" sz="3600" dirty="0">
                <a:solidFill>
                  <a:srgbClr val="4D4D4D"/>
                </a:solidFill>
                <a:latin typeface="Poppins"/>
              </a:rPr>
              <a:t>中學及小學 </a:t>
            </a:r>
            <a:r>
              <a:rPr lang="en-US" altLang="zh-TW" sz="3600" dirty="0">
                <a:solidFill>
                  <a:srgbClr val="4D4D4D"/>
                </a:solidFill>
                <a:latin typeface="Poppins"/>
              </a:rPr>
              <a:t>:  3464 0550</a:t>
            </a:r>
          </a:p>
          <a:p>
            <a:endParaRPr lang="zh-TW" altLang="en-US" sz="3600" b="0" dirty="0">
              <a:solidFill>
                <a:srgbClr val="4D4D4D"/>
              </a:solidFill>
              <a:latin typeface="Poppins"/>
            </a:endParaRPr>
          </a:p>
          <a:p>
            <a:r>
              <a:rPr lang="zh-TW" altLang="en-US" sz="3600" dirty="0">
                <a:solidFill>
                  <a:srgbClr val="4D4D4D"/>
                </a:solidFill>
                <a:latin typeface="Poppins"/>
              </a:rPr>
              <a:t>電郵 </a:t>
            </a:r>
            <a:r>
              <a:rPr lang="en-US" altLang="zh-TW" sz="3600" dirty="0">
                <a:solidFill>
                  <a:srgbClr val="4D4D4D"/>
                </a:solidFill>
                <a:latin typeface="Poppins"/>
              </a:rPr>
              <a:t>: </a:t>
            </a:r>
            <a:r>
              <a:rPr lang="en-US" altLang="zh-TW" sz="3600" u="sng" dirty="0">
                <a:solidFill>
                  <a:srgbClr val="4C4C4C"/>
                </a:solidFill>
                <a:latin typeface="Poppins"/>
                <a:hlinkClick r:id="rId3"/>
              </a:rPr>
              <a:t>smmhelpdesk@edb.gov.hk</a:t>
            </a:r>
            <a:endParaRPr lang="zh-TW" altLang="en-US" sz="3600" b="0" i="0" dirty="0">
              <a:solidFill>
                <a:srgbClr val="4D4D4D"/>
              </a:solidFill>
              <a:effectLst/>
              <a:latin typeface="Poppins"/>
            </a:endParaRPr>
          </a:p>
        </p:txBody>
      </p:sp>
    </p:spTree>
    <p:extLst>
      <p:ext uri="{BB962C8B-B14F-4D97-AF65-F5344CB8AC3E}">
        <p14:creationId xmlns:p14="http://schemas.microsoft.com/office/powerpoint/2010/main" val="67099299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33795" name="內容版面配置區 1"/>
          <p:cNvSpPr>
            <a:spLocks noGrp="1"/>
          </p:cNvSpPr>
          <p:nvPr>
            <p:ph idx="1"/>
          </p:nvPr>
        </p:nvSpPr>
        <p:spPr/>
        <p:txBody>
          <a:bodyPr/>
          <a:lstStyle/>
          <a:p>
            <a:r>
              <a:rPr lang="en-US" altLang="zh-TW" dirty="0"/>
              <a:t>B. </a:t>
            </a:r>
            <a:r>
              <a:rPr lang="zh-TW" altLang="en-US" dirty="0"/>
              <a:t>輸入學生的住宅電話號碼</a:t>
            </a:r>
            <a:endParaRPr lang="zh-HK" altLang="en-US" dirty="0"/>
          </a:p>
        </p:txBody>
      </p:sp>
      <p:sp>
        <p:nvSpPr>
          <p:cNvPr id="33801" name="矩形 2"/>
          <p:cNvSpPr>
            <a:spLocks noChangeArrowheads="1"/>
          </p:cNvSpPr>
          <p:nvPr/>
        </p:nvSpPr>
        <p:spPr bwMode="gray">
          <a:xfrm>
            <a:off x="3419475" y="2509838"/>
            <a:ext cx="306388" cy="46037"/>
          </a:xfrm>
          <a:prstGeom prst="rect">
            <a:avLst/>
          </a:prstGeom>
          <a:solidFill>
            <a:srgbClr val="E7F6FF"/>
          </a:solidFill>
          <a:ln w="57150" algn="ctr">
            <a:solidFill>
              <a:srgbClr val="E7F6FF">
                <a:alpha val="97646"/>
              </a:srgbClr>
            </a:solidFill>
            <a:miter lim="800000"/>
            <a:headEnd/>
            <a:tailEnd/>
          </a:ln>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33802" name="矩形 9"/>
          <p:cNvSpPr>
            <a:spLocks noChangeArrowheads="1"/>
          </p:cNvSpPr>
          <p:nvPr/>
        </p:nvSpPr>
        <p:spPr bwMode="gray">
          <a:xfrm>
            <a:off x="4956175" y="2511425"/>
            <a:ext cx="623888" cy="68263"/>
          </a:xfrm>
          <a:prstGeom prst="rect">
            <a:avLst/>
          </a:prstGeom>
          <a:solidFill>
            <a:srgbClr val="E7F6FF"/>
          </a:solidFill>
          <a:ln w="57150" algn="ctr">
            <a:solidFill>
              <a:srgbClr val="E7F6FF">
                <a:alpha val="97646"/>
              </a:srgbClr>
            </a:solidFill>
            <a:miter lim="800000"/>
            <a:headEnd/>
            <a:tailEnd/>
          </a:ln>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33803" name="矩形 10"/>
          <p:cNvSpPr>
            <a:spLocks noChangeArrowheads="1"/>
          </p:cNvSpPr>
          <p:nvPr/>
        </p:nvSpPr>
        <p:spPr bwMode="gray">
          <a:xfrm>
            <a:off x="4037013" y="3224213"/>
            <a:ext cx="623887" cy="69850"/>
          </a:xfrm>
          <a:prstGeom prst="rect">
            <a:avLst/>
          </a:prstGeom>
          <a:solidFill>
            <a:srgbClr val="E7F6FF"/>
          </a:solidFill>
          <a:ln w="57150" algn="ctr">
            <a:solidFill>
              <a:srgbClr val="E7F6FF">
                <a:alpha val="97646"/>
              </a:srgbClr>
            </a:solidFill>
            <a:miter lim="800000"/>
            <a:headEnd/>
            <a:tailEnd/>
          </a:ln>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2" name="圖片 1"/>
          <p:cNvPicPr>
            <a:picLocks noChangeAspect="1"/>
          </p:cNvPicPr>
          <p:nvPr/>
        </p:nvPicPr>
        <p:blipFill>
          <a:blip r:embed="rId3"/>
          <a:stretch>
            <a:fillRect/>
          </a:stretch>
        </p:blipFill>
        <p:spPr>
          <a:xfrm>
            <a:off x="430213" y="1869282"/>
            <a:ext cx="7629525" cy="4229100"/>
          </a:xfrm>
          <a:prstGeom prst="rect">
            <a:avLst/>
          </a:prstGeom>
        </p:spPr>
      </p:pic>
      <p:sp>
        <p:nvSpPr>
          <p:cNvPr id="25607" name="矩形 7"/>
          <p:cNvSpPr>
            <a:spLocks noChangeArrowheads="1"/>
          </p:cNvSpPr>
          <p:nvPr/>
        </p:nvSpPr>
        <p:spPr bwMode="gray">
          <a:xfrm>
            <a:off x="430213" y="5487988"/>
            <a:ext cx="6840537" cy="12001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a:spcBef>
                <a:spcPct val="50000"/>
              </a:spcBef>
              <a:defRPr/>
            </a:pPr>
            <a:r>
              <a:rPr lang="zh-TW" altLang="en-US" sz="2400" dirty="0">
                <a:solidFill>
                  <a:srgbClr val="FF0000"/>
                </a:solidFill>
                <a:latin typeface="標楷體" pitchFamily="65" charset="-120"/>
                <a:ea typeface="標楷體" pitchFamily="65" charset="-120"/>
              </a:rPr>
              <a:t>注意</a:t>
            </a:r>
            <a:r>
              <a:rPr lang="zh-TW" altLang="en-US" sz="2400" dirty="0">
                <a:solidFill>
                  <a:srgbClr val="0033CC"/>
                </a:solidFill>
                <a:latin typeface="標楷體" pitchFamily="65" charset="-120"/>
                <a:ea typeface="標楷體" pitchFamily="65" charset="-120"/>
              </a:rPr>
              <a:t>：如用戶的身份為應用學習管理員，並沒有編修</a:t>
            </a:r>
            <a:r>
              <a:rPr lang="zh-TW" altLang="en-US" sz="2400" dirty="0">
                <a:solidFill>
                  <a:srgbClr val="FF0000"/>
                </a:solidFill>
                <a:latin typeface="標楷體" pitchFamily="65" charset="-120"/>
                <a:ea typeface="標楷體" pitchFamily="65" charset="-120"/>
              </a:rPr>
              <a:t>學生資料模組</a:t>
            </a:r>
            <a:r>
              <a:rPr lang="zh-TW" altLang="en-US" sz="2400" dirty="0">
                <a:solidFill>
                  <a:srgbClr val="0033CC"/>
                </a:solidFill>
                <a:latin typeface="標楷體" pitchFamily="65" charset="-120"/>
                <a:ea typeface="標楷體" pitchFamily="65" charset="-120"/>
              </a:rPr>
              <a:t>資料的權限，有關工作需由貴校的</a:t>
            </a:r>
            <a:r>
              <a:rPr lang="zh-TW" altLang="en-US" sz="2400" dirty="0">
                <a:solidFill>
                  <a:srgbClr val="FF0000"/>
                </a:solidFill>
                <a:latin typeface="標楷體" pitchFamily="65" charset="-120"/>
                <a:ea typeface="標楷體" pitchFamily="65" charset="-120"/>
              </a:rPr>
              <a:t>系統管理員</a:t>
            </a:r>
            <a:r>
              <a:rPr lang="zh-TW" altLang="en-US" sz="2400" dirty="0">
                <a:solidFill>
                  <a:srgbClr val="0033CC"/>
                </a:solidFill>
                <a:latin typeface="標楷體" pitchFamily="65" charset="-120"/>
                <a:ea typeface="標楷體" pitchFamily="65" charset="-120"/>
              </a:rPr>
              <a:t>或有關人士辦理</a:t>
            </a:r>
          </a:p>
        </p:txBody>
      </p:sp>
      <p:sp>
        <p:nvSpPr>
          <p:cNvPr id="33799" name="Rectangle 11"/>
          <p:cNvSpPr>
            <a:spLocks noChangeArrowheads="1"/>
          </p:cNvSpPr>
          <p:nvPr/>
        </p:nvSpPr>
        <p:spPr bwMode="gray">
          <a:xfrm>
            <a:off x="1832938" y="2520950"/>
            <a:ext cx="2707104" cy="360363"/>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6" name="燕尾形向右箭號 15"/>
          <p:cNvSpPr/>
          <p:nvPr/>
        </p:nvSpPr>
        <p:spPr bwMode="gray">
          <a:xfrm>
            <a:off x="7291791" y="189325"/>
            <a:ext cx="1677702" cy="611386"/>
          </a:xfrm>
          <a:prstGeom prst="notchedRightArrow">
            <a:avLst/>
          </a:prstGeom>
          <a:ln w="57150">
            <a:solidFill>
              <a:srgbClr val="00B05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srgbClr val="FF0000"/>
              </a:solidFill>
            </a:endParaRPr>
          </a:p>
        </p:txBody>
      </p:sp>
      <p:sp>
        <p:nvSpPr>
          <p:cNvPr id="17" name="文字方塊 16"/>
          <p:cNvSpPr txBox="1"/>
          <p:nvPr/>
        </p:nvSpPr>
        <p:spPr>
          <a:xfrm>
            <a:off x="7507815" y="325741"/>
            <a:ext cx="1461678" cy="338554"/>
          </a:xfrm>
          <a:prstGeom prst="rect">
            <a:avLst/>
          </a:prstGeom>
          <a:noFill/>
        </p:spPr>
        <p:txBody>
          <a:bodyPr wrap="square" rtlCol="0">
            <a:spAutoFit/>
          </a:bodyPr>
          <a:lstStyle/>
          <a:p>
            <a:r>
              <a:rPr lang="zh-HK" altLang="en-US" sz="1600" dirty="0"/>
              <a:t>學生資料模組</a:t>
            </a: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30</a:t>
            </a:fld>
            <a:endParaRPr lang="en-US" altLang="zh-TW"/>
          </a:p>
        </p:txBody>
      </p:sp>
    </p:spTree>
    <p:extLst>
      <p:ext uri="{BB962C8B-B14F-4D97-AF65-F5344CB8AC3E}">
        <p14:creationId xmlns:p14="http://schemas.microsoft.com/office/powerpoint/2010/main" val="30364938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607"/>
                                        </p:tgtEl>
                                        <p:attrNameLst>
                                          <p:attrName>style.visibility</p:attrName>
                                        </p:attrNameLst>
                                      </p:cBhvr>
                                      <p:to>
                                        <p:strVal val="visible"/>
                                      </p:to>
                                    </p:set>
                                    <p:anim calcmode="lin" valueType="num">
                                      <p:cBhvr additive="base">
                                        <p:cTn id="7" dur="500" fill="hold"/>
                                        <p:tgtEl>
                                          <p:spTgt spid="25607"/>
                                        </p:tgtEl>
                                        <p:attrNameLst>
                                          <p:attrName>ppt_x</p:attrName>
                                        </p:attrNameLst>
                                      </p:cBhvr>
                                      <p:tavLst>
                                        <p:tav tm="0">
                                          <p:val>
                                            <p:strVal val="#ppt_x"/>
                                          </p:val>
                                        </p:tav>
                                        <p:tav tm="100000">
                                          <p:val>
                                            <p:strVal val="#ppt_x"/>
                                          </p:val>
                                        </p:tav>
                                      </p:tavLst>
                                    </p:anim>
                                    <p:anim calcmode="lin" valueType="num">
                                      <p:cBhvr additive="base">
                                        <p:cTn id="8" dur="500" fill="hold"/>
                                        <p:tgtEl>
                                          <p:spTgt spid="256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7020272" y="6481142"/>
            <a:ext cx="2133600" cy="476250"/>
          </a:xfrm>
        </p:spPr>
        <p:txBody>
          <a:bodyPr/>
          <a:lstStyle/>
          <a:p>
            <a:pPr>
              <a:defRPr/>
            </a:pPr>
            <a:r>
              <a:rPr lang="en-US" altLang="zh-TW" dirty="0"/>
              <a:t>P.</a:t>
            </a:r>
            <a:fld id="{6A52B5E9-E56A-4BE7-B87D-ED90C8790FA6}" type="slidenum">
              <a:rPr lang="en-US" altLang="zh-TW" smtClean="0"/>
              <a:pPr>
                <a:defRPr/>
              </a:pPr>
              <a:t>31</a:t>
            </a:fld>
            <a:endParaRPr lang="en-US" altLang="zh-TW" dirty="0"/>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3198659"/>
            <a:ext cx="4536504" cy="2323128"/>
          </a:xfrm>
          <a:prstGeom prst="rect">
            <a:avLst/>
          </a:prstGeom>
        </p:spPr>
      </p:pic>
      <p:sp>
        <p:nvSpPr>
          <p:cNvPr id="15"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56323" name="內容版面配置區 5"/>
          <p:cNvSpPr>
            <a:spLocks noGrp="1"/>
          </p:cNvSpPr>
          <p:nvPr>
            <p:ph idx="1"/>
          </p:nvPr>
        </p:nvSpPr>
        <p:spPr>
          <a:xfrm>
            <a:off x="1547813" y="1304925"/>
            <a:ext cx="7234237" cy="4776788"/>
          </a:xfrm>
        </p:spPr>
        <p:txBody>
          <a:bodyPr/>
          <a:lstStyle/>
          <a:p>
            <a:pPr marL="342900" lvl="1" indent="-342900">
              <a:buClr>
                <a:schemeClr val="accent2"/>
              </a:buClr>
              <a:buSzPct val="60000"/>
              <a:defRPr/>
            </a:pPr>
            <a:r>
              <a:rPr lang="en-US" altLang="zh-TW" sz="2400" dirty="0">
                <a:solidFill>
                  <a:srgbClr val="660066"/>
                </a:solidFill>
                <a:cs typeface="+mn-cs"/>
              </a:rPr>
              <a:t>C. </a:t>
            </a:r>
            <a:r>
              <a:rPr lang="zh-TW" altLang="en-US" sz="2400" dirty="0">
                <a:solidFill>
                  <a:srgbClr val="660066"/>
                </a:solidFill>
                <a:cs typeface="+mn-cs"/>
              </a:rPr>
              <a:t>剔取「非華語學生示標」</a:t>
            </a:r>
          </a:p>
          <a:p>
            <a:pPr marL="342900" lvl="1" indent="-342900">
              <a:buClr>
                <a:schemeClr val="accent2"/>
              </a:buClr>
              <a:buSzPct val="60000"/>
              <a:defRPr/>
            </a:pPr>
            <a:endParaRPr lang="en-US" altLang="zh-TW" sz="800" dirty="0">
              <a:solidFill>
                <a:srgbClr val="660066"/>
              </a:solidFill>
              <a:cs typeface="+mn-cs"/>
            </a:endParaRPr>
          </a:p>
          <a:p>
            <a:pPr marL="0" lvl="1" indent="0">
              <a:buClr>
                <a:schemeClr val="accent2"/>
              </a:buClr>
              <a:buSzPct val="60000"/>
              <a:buNone/>
              <a:defRPr/>
            </a:pPr>
            <a:r>
              <a:rPr lang="zh-TW" altLang="en-US" sz="2000" u="sng" dirty="0">
                <a:solidFill>
                  <a:schemeClr val="tx2"/>
                </a:solidFill>
                <a:cs typeface="+mn-cs"/>
              </a:rPr>
              <a:t>學生資料 </a:t>
            </a:r>
            <a:r>
              <a:rPr lang="en-US" altLang="zh-TW" sz="2000" u="sng" dirty="0">
                <a:solidFill>
                  <a:schemeClr val="tx2"/>
                </a:solidFill>
                <a:cs typeface="+mn-cs"/>
              </a:rPr>
              <a:t>&gt; </a:t>
            </a:r>
            <a:r>
              <a:rPr lang="zh-TW" altLang="en-US" sz="2000" u="sng" dirty="0">
                <a:solidFill>
                  <a:schemeClr val="tx2"/>
                </a:solidFill>
                <a:cs typeface="+mn-cs"/>
              </a:rPr>
              <a:t>學生概況 </a:t>
            </a:r>
            <a:r>
              <a:rPr lang="en-US" altLang="zh-TW" sz="2000" u="sng" dirty="0">
                <a:solidFill>
                  <a:schemeClr val="tx2"/>
                </a:solidFill>
                <a:cs typeface="+mn-cs"/>
              </a:rPr>
              <a:t>&gt; </a:t>
            </a:r>
            <a:r>
              <a:rPr lang="zh-TW" altLang="en-US" sz="2000" u="sng" dirty="0">
                <a:solidFill>
                  <a:schemeClr val="tx2"/>
                </a:solidFill>
                <a:cs typeface="+mn-cs"/>
              </a:rPr>
              <a:t>個人資料</a:t>
            </a:r>
            <a:r>
              <a:rPr lang="en-US" altLang="zh-TW" sz="2000" dirty="0">
                <a:solidFill>
                  <a:srgbClr val="660066"/>
                </a:solidFill>
                <a:cs typeface="+mn-cs"/>
              </a:rPr>
              <a:t>:</a:t>
            </a:r>
            <a:r>
              <a:rPr lang="zh-TW" altLang="en-US" sz="2000" dirty="0">
                <a:solidFill>
                  <a:srgbClr val="660066"/>
                </a:solidFill>
                <a:cs typeface="+mn-cs"/>
              </a:rPr>
              <a:t> </a:t>
            </a:r>
            <a:endParaRPr lang="en-US" altLang="zh-TW" sz="2000" dirty="0">
              <a:solidFill>
                <a:srgbClr val="660066"/>
              </a:solidFill>
              <a:cs typeface="+mn-cs"/>
            </a:endParaRPr>
          </a:p>
          <a:p>
            <a:pPr marL="0" lvl="1" indent="0">
              <a:buClr>
                <a:schemeClr val="accent2"/>
              </a:buClr>
              <a:buSzPct val="60000"/>
              <a:buNone/>
              <a:defRPr/>
            </a:pPr>
            <a:r>
              <a:rPr lang="zh-TW" altLang="en-US" sz="2000" dirty="0">
                <a:solidFill>
                  <a:srgbClr val="660066"/>
                </a:solidFill>
                <a:cs typeface="+mn-cs"/>
              </a:rPr>
              <a:t>於「家庭常用語言」選取「非華語」的選項，如「尼泊爾語」，系統便會自動剔取「非華語學生示標」，再按「儲存」便可</a:t>
            </a:r>
            <a:endParaRPr lang="zh-HK" altLang="en-US" sz="2000" dirty="0"/>
          </a:p>
        </p:txBody>
      </p:sp>
      <p:sp>
        <p:nvSpPr>
          <p:cNvPr id="3" name="標題 1"/>
          <p:cNvSpPr txBox="1">
            <a:spLocks/>
          </p:cNvSpPr>
          <p:nvPr/>
        </p:nvSpPr>
        <p:spPr>
          <a:xfrm>
            <a:off x="1619250" y="363538"/>
            <a:ext cx="7162800" cy="762000"/>
          </a:xfrm>
          <a:prstGeom prst="rect">
            <a:avLst/>
          </a:prstGeom>
        </p:spPr>
        <p:txBody>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800" b="1" i="0" u="none" strike="noStrike" kern="0" cap="none" spc="0" normalizeH="0" baseline="0" noProof="0" dirty="0">
              <a:ln>
                <a:noFill/>
              </a:ln>
              <a:solidFill>
                <a:srgbClr val="1F497D"/>
              </a:solidFill>
              <a:effectLst>
                <a:outerShdw blurRad="38100" dist="38100" dir="2700000" algn="tl">
                  <a:srgbClr val="C0C0C0"/>
                </a:outerShdw>
              </a:effectLst>
              <a:uLnTx/>
              <a:uFillTx/>
              <a:latin typeface="標楷體" pitchFamily="65" charset="-120"/>
              <a:ea typeface="標楷體" pitchFamily="65" charset="-120"/>
              <a:cs typeface="+mj-cs"/>
            </a:endParaRPr>
          </a:p>
        </p:txBody>
      </p:sp>
      <p:sp>
        <p:nvSpPr>
          <p:cNvPr id="4" name="Rectangle 3"/>
          <p:cNvSpPr txBox="1">
            <a:spLocks noChangeArrowheads="1"/>
          </p:cNvSpPr>
          <p:nvPr/>
        </p:nvSpPr>
        <p:spPr>
          <a:xfrm>
            <a:off x="503238" y="1304925"/>
            <a:ext cx="8147050" cy="611188"/>
          </a:xfrm>
          <a:prstGeom prst="rect">
            <a:avLst/>
          </a:prstGeom>
        </p:spPr>
        <p:txBody>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b="1">
                <a:solidFill>
                  <a:srgbClr val="660066"/>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j-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marL="0" marR="0" lvl="0" indent="0" algn="l" defTabSz="914400" rtl="0" eaLnBrk="0" fontAlgn="base" latinLnBrk="0" hangingPunct="0">
              <a:lnSpc>
                <a:spcPct val="100000"/>
              </a:lnSpc>
              <a:spcBef>
                <a:spcPct val="20000"/>
              </a:spcBef>
              <a:spcAft>
                <a:spcPct val="0"/>
              </a:spcAft>
              <a:buClr>
                <a:srgbClr val="C0504D"/>
              </a:buClr>
              <a:buSzPct val="60000"/>
              <a:buFont typeface="Wingdings" pitchFamily="2" charset="2"/>
              <a:buNone/>
              <a:tabLst/>
              <a:defRPr/>
            </a:pPr>
            <a:endParaRPr kumimoji="0" lang="zh-TW" altLang="en-US" sz="2800" b="1" i="0" u="none" strike="noStrike" kern="0" cap="none" spc="0" normalizeH="0" baseline="0" noProof="0" dirty="0">
              <a:ln>
                <a:noFill/>
              </a:ln>
              <a:solidFill>
                <a:srgbClr val="1F497D"/>
              </a:solidFill>
              <a:effectLst/>
              <a:uLnTx/>
              <a:uFillTx/>
              <a:latin typeface="標楷體" pitchFamily="65" charset="-120"/>
              <a:ea typeface="標楷體" pitchFamily="65" charset="-120"/>
              <a:cs typeface="+mn-cs"/>
            </a:endParaRPr>
          </a:p>
        </p:txBody>
      </p:sp>
      <p:sp>
        <p:nvSpPr>
          <p:cNvPr id="9" name="矩形 7"/>
          <p:cNvSpPr>
            <a:spLocks noChangeArrowheads="1"/>
          </p:cNvSpPr>
          <p:nvPr/>
        </p:nvSpPr>
        <p:spPr bwMode="gray">
          <a:xfrm>
            <a:off x="107504" y="5577832"/>
            <a:ext cx="6252080" cy="11935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24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注意</a:t>
            </a:r>
            <a:r>
              <a:rPr kumimoji="1" lang="zh-TW" altLang="en-US" sz="2400" b="1" i="0" u="none" strike="noStrike" kern="1200" cap="none" spc="0" normalizeH="0" baseline="0" noProof="0" dirty="0">
                <a:ln>
                  <a:noFill/>
                </a:ln>
                <a:solidFill>
                  <a:srgbClr val="0033CC"/>
                </a:solidFill>
                <a:effectLst/>
                <a:uLnTx/>
                <a:uFillTx/>
                <a:latin typeface="標楷體" pitchFamily="65" charset="-120"/>
                <a:ea typeface="標楷體" pitchFamily="65" charset="-120"/>
                <a:cs typeface="+mn-cs"/>
              </a:rPr>
              <a:t>：如用戶的身份為應用學習管理員，並沒有編修</a:t>
            </a:r>
            <a:r>
              <a:rPr kumimoji="1" lang="zh-TW" altLang="en-US" sz="24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學生資料模組</a:t>
            </a:r>
            <a:r>
              <a:rPr kumimoji="1" lang="zh-TW" altLang="en-US" sz="2400" b="1" i="0" u="none" strike="noStrike" kern="1200" cap="none" spc="0" normalizeH="0" baseline="0" noProof="0" dirty="0">
                <a:ln>
                  <a:noFill/>
                </a:ln>
                <a:solidFill>
                  <a:srgbClr val="0033CC"/>
                </a:solidFill>
                <a:effectLst/>
                <a:uLnTx/>
                <a:uFillTx/>
                <a:latin typeface="標楷體" pitchFamily="65" charset="-120"/>
                <a:ea typeface="標楷體" pitchFamily="65" charset="-120"/>
                <a:cs typeface="+mn-cs"/>
              </a:rPr>
              <a:t>資料的權限，有關工作需由貴校的</a:t>
            </a:r>
            <a:r>
              <a:rPr kumimoji="1" lang="zh-TW" altLang="en-US" sz="24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系統管理員</a:t>
            </a:r>
            <a:r>
              <a:rPr kumimoji="1" lang="zh-TW" altLang="en-US" sz="2400" b="1" i="0" u="none" strike="noStrike" kern="1200" cap="none" spc="0" normalizeH="0" baseline="0" noProof="0" dirty="0">
                <a:ln>
                  <a:noFill/>
                </a:ln>
                <a:solidFill>
                  <a:srgbClr val="0033CC"/>
                </a:solidFill>
                <a:effectLst/>
                <a:uLnTx/>
                <a:uFillTx/>
                <a:latin typeface="標楷體" pitchFamily="65" charset="-120"/>
                <a:ea typeface="標楷體" pitchFamily="65" charset="-120"/>
                <a:cs typeface="+mn-cs"/>
              </a:rPr>
              <a:t>或有關人士辦理</a:t>
            </a:r>
          </a:p>
        </p:txBody>
      </p:sp>
      <p:sp>
        <p:nvSpPr>
          <p:cNvPr id="96263" name="矩形 1"/>
          <p:cNvSpPr>
            <a:spLocks noChangeArrowheads="1"/>
          </p:cNvSpPr>
          <p:nvPr/>
        </p:nvSpPr>
        <p:spPr bwMode="gray">
          <a:xfrm>
            <a:off x="5139394" y="5097760"/>
            <a:ext cx="1266695" cy="36036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4" name="燕尾形向右箭號 13">
            <a:hlinkClick r:id="rId3" action="ppaction://hlinksldjump"/>
          </p:cNvPr>
          <p:cNvSpPr/>
          <p:nvPr/>
        </p:nvSpPr>
        <p:spPr bwMode="gray">
          <a:xfrm>
            <a:off x="6218624" y="5805264"/>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white"/>
                </a:solidFill>
                <a:effectLst/>
                <a:uLnTx/>
                <a:uFillTx/>
                <a:latin typeface="Trebuchet MS"/>
                <a:ea typeface="+mn-ea"/>
                <a:cs typeface="+mn-cs"/>
              </a:rPr>
              <a:t>學校個案分享</a:t>
            </a:r>
          </a:p>
        </p:txBody>
      </p:sp>
      <p:sp>
        <p:nvSpPr>
          <p:cNvPr id="16" name="燕尾形向右箭號 15"/>
          <p:cNvSpPr/>
          <p:nvPr/>
        </p:nvSpPr>
        <p:spPr bwMode="gray">
          <a:xfrm>
            <a:off x="7291791" y="189325"/>
            <a:ext cx="1677702" cy="611386"/>
          </a:xfrm>
          <a:prstGeom prst="notchedRightArrow">
            <a:avLst/>
          </a:prstGeom>
          <a:ln w="57150">
            <a:solidFill>
              <a:srgbClr val="00B05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srgbClr val="FF0000"/>
              </a:solidFill>
            </a:endParaRPr>
          </a:p>
        </p:txBody>
      </p:sp>
      <p:sp>
        <p:nvSpPr>
          <p:cNvPr id="17" name="文字方塊 16"/>
          <p:cNvSpPr txBox="1"/>
          <p:nvPr/>
        </p:nvSpPr>
        <p:spPr>
          <a:xfrm>
            <a:off x="7507815" y="325741"/>
            <a:ext cx="1461678" cy="338554"/>
          </a:xfrm>
          <a:prstGeom prst="rect">
            <a:avLst/>
          </a:prstGeom>
          <a:noFill/>
        </p:spPr>
        <p:txBody>
          <a:bodyPr wrap="square" rtlCol="0">
            <a:spAutoFit/>
          </a:bodyPr>
          <a:lstStyle/>
          <a:p>
            <a:r>
              <a:rPr lang="zh-HK" altLang="en-US" sz="1600" dirty="0"/>
              <a:t>學生資料模組</a:t>
            </a:r>
          </a:p>
        </p:txBody>
      </p:sp>
      <p:sp>
        <p:nvSpPr>
          <p:cNvPr id="6" name="矩形 5"/>
          <p:cNvSpPr/>
          <p:nvPr/>
        </p:nvSpPr>
        <p:spPr>
          <a:xfrm>
            <a:off x="4389185" y="2868549"/>
            <a:ext cx="4261103" cy="307777"/>
          </a:xfrm>
          <a:prstGeom prst="rect">
            <a:avLst/>
          </a:prstGeom>
        </p:spPr>
        <p:txBody>
          <a:bodyPr wrap="square">
            <a:spAutoFit/>
          </a:bodyPr>
          <a:lstStyle/>
          <a:p>
            <a:pPr lvl="0"/>
            <a:r>
              <a:rPr kumimoji="0" lang="zh-TW" altLang="en-US" dirty="0">
                <a:solidFill>
                  <a:schemeClr val="tx1"/>
                </a:solidFill>
              </a:rPr>
              <a:t>備註</a:t>
            </a:r>
            <a:r>
              <a:rPr kumimoji="0" lang="en-US" altLang="zh-TW" dirty="0">
                <a:solidFill>
                  <a:schemeClr val="tx1"/>
                </a:solidFill>
              </a:rPr>
              <a:t>: </a:t>
            </a:r>
            <a:r>
              <a:rPr kumimoji="0" lang="zh-TW" altLang="en-US" dirty="0">
                <a:solidFill>
                  <a:schemeClr val="tx1"/>
                </a:solidFill>
              </a:rPr>
              <a:t>報讀應用學習中文</a:t>
            </a:r>
            <a:r>
              <a:rPr kumimoji="0" lang="en-US" altLang="zh-TW" dirty="0">
                <a:solidFill>
                  <a:schemeClr val="tx1"/>
                </a:solidFill>
              </a:rPr>
              <a:t>(</a:t>
            </a:r>
            <a:r>
              <a:rPr kumimoji="0" lang="zh-TW" altLang="en-US" dirty="0">
                <a:solidFill>
                  <a:schemeClr val="tx1"/>
                </a:solidFill>
              </a:rPr>
              <a:t>非華語學生適用</a:t>
            </a:r>
            <a:r>
              <a:rPr kumimoji="0" lang="en-US" altLang="zh-TW" dirty="0">
                <a:solidFill>
                  <a:schemeClr val="tx1"/>
                </a:solidFill>
              </a:rPr>
              <a:t>)</a:t>
            </a:r>
            <a:r>
              <a:rPr kumimoji="0" lang="zh-TW" altLang="en-US" dirty="0">
                <a:solidFill>
                  <a:schemeClr val="tx1"/>
                </a:solidFill>
              </a:rPr>
              <a:t>課程適用 </a:t>
            </a:r>
            <a:endParaRPr lang="zh-TW" altLang="en-US" dirty="0">
              <a:solidFill>
                <a:schemeClr val="tx1"/>
              </a:solidFill>
            </a:endParaRPr>
          </a:p>
        </p:txBody>
      </p:sp>
    </p:spTree>
    <p:extLst>
      <p:ext uri="{BB962C8B-B14F-4D97-AF65-F5344CB8AC3E}">
        <p14:creationId xmlns:p14="http://schemas.microsoft.com/office/powerpoint/2010/main" val="2441848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標題 1"/>
          <p:cNvSpPr txBox="1">
            <a:spLocks/>
          </p:cNvSpPr>
          <p:nvPr/>
        </p:nvSpPr>
        <p:spPr>
          <a:xfrm>
            <a:off x="1619250" y="363538"/>
            <a:ext cx="7162800" cy="762000"/>
          </a:xfrm>
          <a:prstGeom prst="rect">
            <a:avLst/>
          </a:prstGeom>
        </p:spPr>
        <p:txBody>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800" b="1" i="0" u="none" strike="noStrike" kern="0" cap="none" spc="0" normalizeH="0" baseline="0" noProof="0" dirty="0">
              <a:ln>
                <a:noFill/>
              </a:ln>
              <a:solidFill>
                <a:srgbClr val="1F497D"/>
              </a:solidFill>
              <a:effectLst>
                <a:outerShdw blurRad="38100" dist="38100" dir="2700000" algn="tl">
                  <a:srgbClr val="C0C0C0"/>
                </a:outerShdw>
              </a:effectLst>
              <a:uLnTx/>
              <a:uFillTx/>
              <a:latin typeface="標楷體" pitchFamily="65" charset="-120"/>
              <a:ea typeface="標楷體" pitchFamily="65" charset="-120"/>
              <a:cs typeface="+mj-cs"/>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991" y="3322198"/>
            <a:ext cx="7223220" cy="1196710"/>
          </a:xfrm>
          <a:prstGeom prst="rect">
            <a:avLst/>
          </a:prstGeom>
        </p:spPr>
      </p:pic>
      <p:sp>
        <p:nvSpPr>
          <p:cNvPr id="4" name="Rectangle 3"/>
          <p:cNvSpPr txBox="1">
            <a:spLocks noChangeArrowheads="1"/>
          </p:cNvSpPr>
          <p:nvPr/>
        </p:nvSpPr>
        <p:spPr>
          <a:xfrm>
            <a:off x="503238" y="1304925"/>
            <a:ext cx="8147050" cy="611188"/>
          </a:xfrm>
          <a:prstGeom prst="rect">
            <a:avLst/>
          </a:prstGeom>
        </p:spPr>
        <p:txBody>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b="1">
                <a:solidFill>
                  <a:srgbClr val="660066"/>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j-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marL="0" marR="0" lvl="0" indent="0" algn="l" defTabSz="914400" rtl="0" eaLnBrk="0" fontAlgn="base" latinLnBrk="0" hangingPunct="0">
              <a:lnSpc>
                <a:spcPct val="100000"/>
              </a:lnSpc>
              <a:spcBef>
                <a:spcPct val="20000"/>
              </a:spcBef>
              <a:spcAft>
                <a:spcPct val="0"/>
              </a:spcAft>
              <a:buClr>
                <a:srgbClr val="C0504D"/>
              </a:buClr>
              <a:buSzPct val="60000"/>
              <a:buFont typeface="Wingdings" pitchFamily="2" charset="2"/>
              <a:buNone/>
              <a:tabLst/>
              <a:defRPr/>
            </a:pPr>
            <a:endParaRPr kumimoji="0" lang="zh-TW" altLang="en-US" sz="2800" b="1" i="0" u="none" strike="noStrike" kern="0" cap="none" spc="0" normalizeH="0" baseline="0" noProof="0" dirty="0">
              <a:ln>
                <a:noFill/>
              </a:ln>
              <a:solidFill>
                <a:srgbClr val="1F497D"/>
              </a:solidFill>
              <a:effectLst/>
              <a:uLnTx/>
              <a:uFillTx/>
              <a:latin typeface="標楷體" pitchFamily="65" charset="-120"/>
              <a:ea typeface="標楷體" pitchFamily="65" charset="-120"/>
              <a:cs typeface="+mn-cs"/>
            </a:endParaRPr>
          </a:p>
        </p:txBody>
      </p:sp>
      <p:sp>
        <p:nvSpPr>
          <p:cNvPr id="13"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15" name="矩形 14"/>
          <p:cNvSpPr/>
          <p:nvPr/>
        </p:nvSpPr>
        <p:spPr bwMode="gray">
          <a:xfrm>
            <a:off x="323528" y="1614176"/>
            <a:ext cx="8569647" cy="1569660"/>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學校個案五</a:t>
            </a:r>
            <a:r>
              <a:rPr kumimoji="1" lang="en-US" altLang="zh-TW" sz="32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a:t>
            </a:r>
            <a:r>
              <a:rPr kumimoji="1" lang="zh-TW" altLang="en-US" sz="32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 </a:t>
            </a:r>
            <a:endParaRPr kumimoji="1" lang="en-US" altLang="zh-TW" sz="32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a:p>
            <a:pPr lvl="0"/>
            <a:r>
              <a:rPr lang="zh-TW" altLang="en-US" sz="3200" dirty="0">
                <a:solidFill>
                  <a:prstClr val="black"/>
                </a:solidFill>
                <a:latin typeface="標楷體" panose="03000509000000000000" pitchFamily="65" charset="-120"/>
                <a:ea typeface="標楷體" panose="03000509000000000000" pitchFamily="65" charset="-120"/>
              </a:rPr>
              <a:t>為什麼處理應用學習中文</a:t>
            </a:r>
            <a:r>
              <a:rPr lang="en-US" altLang="zh-TW" sz="3200" dirty="0">
                <a:solidFill>
                  <a:prstClr val="black"/>
                </a:solidFill>
                <a:latin typeface="標楷體" panose="03000509000000000000" pitchFamily="65" charset="-120"/>
                <a:ea typeface="標楷體" panose="03000509000000000000" pitchFamily="65" charset="-120"/>
              </a:rPr>
              <a:t>(</a:t>
            </a:r>
            <a:r>
              <a:rPr lang="zh-TW" altLang="en-US" sz="3200" dirty="0">
                <a:solidFill>
                  <a:prstClr val="black"/>
                </a:solidFill>
                <a:latin typeface="標楷體" panose="03000509000000000000" pitchFamily="65" charset="-120"/>
                <a:ea typeface="標楷體" panose="03000509000000000000" pitchFamily="65" charset="-120"/>
              </a:rPr>
              <a:t>非華語學生適用</a:t>
            </a:r>
            <a:r>
              <a:rPr lang="en-US" altLang="zh-TW" sz="3200" dirty="0">
                <a:solidFill>
                  <a:prstClr val="black"/>
                </a:solidFill>
                <a:latin typeface="標楷體" panose="03000509000000000000" pitchFamily="65" charset="-120"/>
                <a:ea typeface="標楷體" panose="03000509000000000000" pitchFamily="65" charset="-120"/>
              </a:rPr>
              <a:t>)</a:t>
            </a:r>
            <a:r>
              <a:rPr lang="zh-TW" altLang="en-US" sz="3200" dirty="0">
                <a:solidFill>
                  <a:prstClr val="black"/>
                </a:solidFill>
                <a:latin typeface="標楷體" panose="03000509000000000000" pitchFamily="65" charset="-120"/>
                <a:ea typeface="標楷體" panose="03000509000000000000" pitchFamily="65" charset="-120"/>
              </a:rPr>
              <a:t>課程</a:t>
            </a: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報名</a:t>
            </a:r>
            <a:r>
              <a:rPr lang="zh-TW" altLang="en-US" sz="3200" dirty="0">
                <a:solidFill>
                  <a:prstClr val="black"/>
                </a:solidFill>
                <a:latin typeface="標楷體" panose="03000509000000000000" pitchFamily="65" charset="-120"/>
                <a:ea typeface="標楷體" panose="03000509000000000000" pitchFamily="65" charset="-120"/>
              </a:rPr>
              <a:t>時，於</a:t>
            </a: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整批處理版面顯示「沒有紀錄」</a:t>
            </a:r>
            <a:r>
              <a:rPr kumimoji="1" lang="en-US" altLang="zh-TW"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a:t>
            </a:r>
          </a:p>
        </p:txBody>
      </p:sp>
      <p:sp>
        <p:nvSpPr>
          <p:cNvPr id="17" name="矩形 1"/>
          <p:cNvSpPr>
            <a:spLocks noChangeArrowheads="1"/>
          </p:cNvSpPr>
          <p:nvPr/>
        </p:nvSpPr>
        <p:spPr bwMode="gray">
          <a:xfrm>
            <a:off x="1675991" y="3909186"/>
            <a:ext cx="7259286" cy="37254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9" name="圖片 8"/>
          <p:cNvPicPr>
            <a:picLocks noChangeAspect="1"/>
          </p:cNvPicPr>
          <p:nvPr/>
        </p:nvPicPr>
        <p:blipFill>
          <a:blip r:embed="rId3"/>
          <a:stretch>
            <a:fillRect/>
          </a:stretch>
        </p:blipFill>
        <p:spPr>
          <a:xfrm>
            <a:off x="498463" y="3321526"/>
            <a:ext cx="1141462" cy="2900954"/>
          </a:xfrm>
          <a:prstGeom prst="rect">
            <a:avLst/>
          </a:prstGeom>
        </p:spPr>
      </p:pic>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32</a:t>
            </a:fld>
            <a:endParaRPr lang="en-US" altLang="zh-TW"/>
          </a:p>
        </p:txBody>
      </p:sp>
    </p:spTree>
    <p:extLst>
      <p:ext uri="{BB962C8B-B14F-4D97-AF65-F5344CB8AC3E}">
        <p14:creationId xmlns:p14="http://schemas.microsoft.com/office/powerpoint/2010/main" val="258698974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標題 1"/>
          <p:cNvSpPr txBox="1">
            <a:spLocks/>
          </p:cNvSpPr>
          <p:nvPr/>
        </p:nvSpPr>
        <p:spPr>
          <a:xfrm>
            <a:off x="1619250" y="363538"/>
            <a:ext cx="7162800" cy="762000"/>
          </a:xfrm>
          <a:prstGeom prst="rect">
            <a:avLst/>
          </a:prstGeom>
        </p:spPr>
        <p:txBody>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800" b="1" i="0" u="none" strike="noStrike" kern="0" cap="none" spc="0" normalizeH="0" baseline="0" noProof="0" dirty="0">
              <a:ln>
                <a:noFill/>
              </a:ln>
              <a:solidFill>
                <a:srgbClr val="1F497D"/>
              </a:solidFill>
              <a:effectLst>
                <a:outerShdw blurRad="38100" dist="38100" dir="2700000" algn="tl">
                  <a:srgbClr val="C0C0C0"/>
                </a:outerShdw>
              </a:effectLst>
              <a:uLnTx/>
              <a:uFillTx/>
              <a:latin typeface="標楷體" pitchFamily="65" charset="-120"/>
              <a:ea typeface="標楷體" pitchFamily="65" charset="-120"/>
              <a:cs typeface="+mj-cs"/>
            </a:endParaRPr>
          </a:p>
        </p:txBody>
      </p:sp>
      <p:sp>
        <p:nvSpPr>
          <p:cNvPr id="4" name="Rectangle 3"/>
          <p:cNvSpPr txBox="1">
            <a:spLocks noChangeArrowheads="1"/>
          </p:cNvSpPr>
          <p:nvPr/>
        </p:nvSpPr>
        <p:spPr>
          <a:xfrm>
            <a:off x="503238" y="1304925"/>
            <a:ext cx="8147050" cy="611188"/>
          </a:xfrm>
          <a:prstGeom prst="rect">
            <a:avLst/>
          </a:prstGeom>
        </p:spPr>
        <p:txBody>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b="1">
                <a:solidFill>
                  <a:srgbClr val="660066"/>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j-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marL="0" marR="0" lvl="0" indent="0" algn="l" defTabSz="914400" rtl="0" eaLnBrk="0" fontAlgn="base" latinLnBrk="0" hangingPunct="0">
              <a:lnSpc>
                <a:spcPct val="100000"/>
              </a:lnSpc>
              <a:spcBef>
                <a:spcPct val="20000"/>
              </a:spcBef>
              <a:spcAft>
                <a:spcPct val="0"/>
              </a:spcAft>
              <a:buClr>
                <a:srgbClr val="C0504D"/>
              </a:buClr>
              <a:buSzPct val="60000"/>
              <a:buFont typeface="Wingdings" pitchFamily="2" charset="2"/>
              <a:buNone/>
              <a:tabLst/>
              <a:defRPr/>
            </a:pPr>
            <a:endParaRPr kumimoji="0" lang="zh-TW" altLang="en-US" sz="2800" b="1" i="0" u="none" strike="noStrike" kern="0" cap="none" spc="0" normalizeH="0" baseline="0" noProof="0" dirty="0">
              <a:ln>
                <a:noFill/>
              </a:ln>
              <a:solidFill>
                <a:srgbClr val="1F497D"/>
              </a:solidFill>
              <a:effectLst/>
              <a:uLnTx/>
              <a:uFillTx/>
              <a:latin typeface="標楷體" pitchFamily="65" charset="-120"/>
              <a:ea typeface="標楷體" pitchFamily="65" charset="-120"/>
              <a:cs typeface="+mn-cs"/>
            </a:endParaRPr>
          </a:p>
        </p:txBody>
      </p:sp>
      <p:sp>
        <p:nvSpPr>
          <p:cNvPr id="15"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pic>
        <p:nvPicPr>
          <p:cNvPr id="8" name="內容版面配置區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5848" y="1426260"/>
            <a:ext cx="4681830" cy="4472508"/>
          </a:xfrm>
          <a:prstGeom prst="rect">
            <a:avLst/>
          </a:prstGeom>
        </p:spPr>
      </p:pic>
      <p:sp>
        <p:nvSpPr>
          <p:cNvPr id="14" name="Rectangle 5"/>
          <p:cNvSpPr>
            <a:spLocks noChangeArrowheads="1"/>
          </p:cNvSpPr>
          <p:nvPr/>
        </p:nvSpPr>
        <p:spPr bwMode="auto">
          <a:xfrm>
            <a:off x="251520" y="6081059"/>
            <a:ext cx="8278812"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lvl="0" fontAlgn="t">
              <a:defRPr/>
            </a:pPr>
            <a:r>
              <a:rPr kumimoji="0" lang="zh-TW" altLang="en-US" sz="20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rPr>
              <a:t>學生必須為</a:t>
            </a:r>
            <a:r>
              <a:rPr kumimoji="0" lang="zh-TW" altLang="en-US" sz="2000" b="1" i="0" u="sng"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rPr>
              <a:t>非華語學生</a:t>
            </a:r>
            <a:r>
              <a:rPr kumimoji="0" lang="en-US" altLang="zh-TW" sz="20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rPr>
              <a:t>, </a:t>
            </a:r>
            <a:r>
              <a:rPr kumimoji="0" lang="zh-TW" altLang="en-US" sz="20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rPr>
              <a:t>才可</a:t>
            </a:r>
            <a:r>
              <a:rPr kumimoji="0" lang="zh-TW" altLang="en-US" sz="2000" dirty="0">
                <a:solidFill>
                  <a:srgbClr val="FF0000"/>
                </a:solidFill>
              </a:rPr>
              <a:t>報讀應用學習中文</a:t>
            </a:r>
            <a:r>
              <a:rPr kumimoji="0" lang="en-US" altLang="zh-TW" sz="2000" dirty="0">
                <a:solidFill>
                  <a:srgbClr val="FF0000"/>
                </a:solidFill>
              </a:rPr>
              <a:t>(</a:t>
            </a:r>
            <a:r>
              <a:rPr kumimoji="0" lang="zh-TW" altLang="en-US" sz="2000" dirty="0">
                <a:solidFill>
                  <a:srgbClr val="FF0000"/>
                </a:solidFill>
              </a:rPr>
              <a:t>非華語學生適用</a:t>
            </a:r>
            <a:r>
              <a:rPr kumimoji="0" lang="en-US" altLang="zh-TW" sz="2000" dirty="0">
                <a:solidFill>
                  <a:srgbClr val="FF0000"/>
                </a:solidFill>
              </a:rPr>
              <a:t>)</a:t>
            </a:r>
            <a:r>
              <a:rPr kumimoji="0" lang="zh-TW" altLang="en-US" sz="2000" dirty="0">
                <a:solidFill>
                  <a:srgbClr val="FF0000"/>
                </a:solidFill>
              </a:rPr>
              <a:t>課程</a:t>
            </a:r>
            <a:endParaRPr kumimoji="0" lang="en-US" altLang="zh-TW" sz="20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endParaRPr>
          </a:p>
        </p:txBody>
      </p:sp>
      <p:pic>
        <p:nvPicPr>
          <p:cNvPr id="9" name="圖片 8"/>
          <p:cNvPicPr>
            <a:picLocks noChangeAspect="1"/>
          </p:cNvPicPr>
          <p:nvPr/>
        </p:nvPicPr>
        <p:blipFill>
          <a:blip r:embed="rId3"/>
          <a:stretch>
            <a:fillRect/>
          </a:stretch>
        </p:blipFill>
        <p:spPr>
          <a:xfrm>
            <a:off x="821455" y="1459745"/>
            <a:ext cx="1355392" cy="2620923"/>
          </a:xfrm>
          <a:prstGeom prst="rect">
            <a:avLst/>
          </a:prstGeom>
        </p:spPr>
      </p:pic>
      <p:sp>
        <p:nvSpPr>
          <p:cNvPr id="12" name="矩形 11"/>
          <p:cNvSpPr/>
          <p:nvPr/>
        </p:nvSpPr>
        <p:spPr bwMode="gray">
          <a:xfrm>
            <a:off x="3626825" y="3140968"/>
            <a:ext cx="1233207" cy="274970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8" name="矩形 17"/>
          <p:cNvSpPr/>
          <p:nvPr/>
        </p:nvSpPr>
        <p:spPr bwMode="gray">
          <a:xfrm>
            <a:off x="5076056" y="3333618"/>
            <a:ext cx="1043825" cy="328896"/>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3" name="矩形 12"/>
          <p:cNvSpPr/>
          <p:nvPr/>
        </p:nvSpPr>
        <p:spPr bwMode="gray">
          <a:xfrm>
            <a:off x="2196387" y="3212975"/>
            <a:ext cx="791438" cy="19688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6" name="燕尾形向右箭號 15"/>
          <p:cNvSpPr/>
          <p:nvPr/>
        </p:nvSpPr>
        <p:spPr bwMode="gray">
          <a:xfrm>
            <a:off x="7291791" y="189325"/>
            <a:ext cx="1677702" cy="611386"/>
          </a:xfrm>
          <a:prstGeom prst="notchedRightArrow">
            <a:avLst/>
          </a:prstGeom>
          <a:ln w="57150">
            <a:solidFill>
              <a:srgbClr val="00B05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srgbClr val="FF0000"/>
              </a:solidFill>
            </a:endParaRPr>
          </a:p>
        </p:txBody>
      </p:sp>
      <p:sp>
        <p:nvSpPr>
          <p:cNvPr id="17" name="文字方塊 16"/>
          <p:cNvSpPr txBox="1"/>
          <p:nvPr/>
        </p:nvSpPr>
        <p:spPr>
          <a:xfrm>
            <a:off x="7507815" y="325741"/>
            <a:ext cx="1461678" cy="338554"/>
          </a:xfrm>
          <a:prstGeom prst="rect">
            <a:avLst/>
          </a:prstGeom>
          <a:noFill/>
        </p:spPr>
        <p:txBody>
          <a:bodyPr wrap="square" rtlCol="0">
            <a:spAutoFit/>
          </a:bodyPr>
          <a:lstStyle/>
          <a:p>
            <a:r>
              <a:rPr lang="zh-HK" altLang="en-US" sz="1600" dirty="0"/>
              <a:t>學生資料模組</a:t>
            </a: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33</a:t>
            </a:fld>
            <a:endParaRPr lang="en-US" altLang="zh-TW"/>
          </a:p>
        </p:txBody>
      </p:sp>
    </p:spTree>
    <p:extLst>
      <p:ext uri="{BB962C8B-B14F-4D97-AF65-F5344CB8AC3E}">
        <p14:creationId xmlns:p14="http://schemas.microsoft.com/office/powerpoint/2010/main" val="358721921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34</a:t>
            </a:fld>
            <a:endParaRPr lang="en-US" altLang="zh-TW" dirty="0"/>
          </a:p>
        </p:txBody>
      </p:sp>
      <p:sp>
        <p:nvSpPr>
          <p:cNvPr id="3" name="標題 1"/>
          <p:cNvSpPr txBox="1">
            <a:spLocks/>
          </p:cNvSpPr>
          <p:nvPr/>
        </p:nvSpPr>
        <p:spPr>
          <a:xfrm>
            <a:off x="1619250" y="363538"/>
            <a:ext cx="7162800" cy="762000"/>
          </a:xfrm>
          <a:prstGeom prst="rect">
            <a:avLst/>
          </a:prstGeom>
        </p:spPr>
        <p:txBody>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標楷體" pitchFamily="65" charset="-120"/>
                <a:ea typeface="標楷體" pitchFamily="65" charset="-12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800" b="1" i="0" u="none" strike="noStrike" kern="0" cap="none" spc="0" normalizeH="0" baseline="0" noProof="0" dirty="0">
              <a:ln>
                <a:noFill/>
              </a:ln>
              <a:solidFill>
                <a:srgbClr val="1F497D"/>
              </a:solidFill>
              <a:effectLst>
                <a:outerShdw blurRad="38100" dist="38100" dir="2700000" algn="tl">
                  <a:srgbClr val="C0C0C0"/>
                </a:outerShdw>
              </a:effectLst>
              <a:uLnTx/>
              <a:uFillTx/>
              <a:latin typeface="標楷體" pitchFamily="65" charset="-120"/>
              <a:ea typeface="標楷體" pitchFamily="65" charset="-120"/>
              <a:cs typeface="+mj-cs"/>
            </a:endParaRPr>
          </a:p>
        </p:txBody>
      </p:sp>
      <p:sp>
        <p:nvSpPr>
          <p:cNvPr id="4" name="Rectangle 3"/>
          <p:cNvSpPr txBox="1">
            <a:spLocks noChangeArrowheads="1"/>
          </p:cNvSpPr>
          <p:nvPr/>
        </p:nvSpPr>
        <p:spPr>
          <a:xfrm>
            <a:off x="503238" y="1304925"/>
            <a:ext cx="8147050" cy="611188"/>
          </a:xfrm>
          <a:prstGeom prst="rect">
            <a:avLst/>
          </a:prstGeom>
        </p:spPr>
        <p:txBody>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b="1">
                <a:solidFill>
                  <a:srgbClr val="660066"/>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j-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marL="0" marR="0" lvl="0" indent="0" algn="l" defTabSz="914400" rtl="0" eaLnBrk="0" fontAlgn="base" latinLnBrk="0" hangingPunct="0">
              <a:lnSpc>
                <a:spcPct val="100000"/>
              </a:lnSpc>
              <a:spcBef>
                <a:spcPct val="20000"/>
              </a:spcBef>
              <a:spcAft>
                <a:spcPct val="0"/>
              </a:spcAft>
              <a:buClr>
                <a:srgbClr val="C0504D"/>
              </a:buClr>
              <a:buSzPct val="60000"/>
              <a:buFont typeface="Wingdings" pitchFamily="2" charset="2"/>
              <a:buNone/>
              <a:tabLst/>
              <a:defRPr/>
            </a:pPr>
            <a:endParaRPr kumimoji="0" lang="zh-TW" altLang="en-US" sz="2800" b="1" i="0" u="none" strike="noStrike" kern="0" cap="none" spc="0" normalizeH="0" baseline="0" noProof="0" dirty="0">
              <a:ln>
                <a:noFill/>
              </a:ln>
              <a:solidFill>
                <a:srgbClr val="1F497D"/>
              </a:solidFill>
              <a:effectLst/>
              <a:uLnTx/>
              <a:uFillTx/>
              <a:latin typeface="標楷體" pitchFamily="65" charset="-120"/>
              <a:ea typeface="標楷體" pitchFamily="65" charset="-120"/>
              <a:cs typeface="+mn-cs"/>
            </a:endParaRPr>
          </a:p>
        </p:txBody>
      </p:sp>
      <p:sp>
        <p:nvSpPr>
          <p:cNvPr id="16"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13" name="動作按鈕: 下一項 12">
            <a:hlinkClick r:id="rId2" action="ppaction://hlinksldjump" highlightClick="1"/>
          </p:cNvPr>
          <p:cNvSpPr/>
          <p:nvPr/>
        </p:nvSpPr>
        <p:spPr bwMode="gray">
          <a:xfrm>
            <a:off x="7164288" y="6077711"/>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14" name="Rectangle 5"/>
          <p:cNvSpPr>
            <a:spLocks noChangeArrowheads="1"/>
          </p:cNvSpPr>
          <p:nvPr/>
        </p:nvSpPr>
        <p:spPr bwMode="auto">
          <a:xfrm>
            <a:off x="1511906" y="4676081"/>
            <a:ext cx="6733058" cy="71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lvl="0" fontAlgn="t">
              <a:defRPr/>
            </a:pPr>
            <a:r>
              <a:rPr kumimoji="0" lang="zh-TW" altLang="en-US" sz="20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rPr>
              <a:t>系統會自動抽取有剔取「非華語學生示標」的學生</a:t>
            </a:r>
            <a:r>
              <a:rPr kumimoji="0" lang="zh-TW" altLang="en-US" sz="2000" dirty="0">
                <a:solidFill>
                  <a:srgbClr val="FF0000"/>
                </a:solidFill>
              </a:rPr>
              <a:t>資料，</a:t>
            </a:r>
            <a:r>
              <a:rPr kumimoji="0" lang="en-US" altLang="zh-TW" sz="20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rPr>
              <a:t> </a:t>
            </a:r>
            <a:r>
              <a:rPr kumimoji="0" lang="zh-TW" altLang="en-US" sz="20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rPr>
              <a:t>以供</a:t>
            </a:r>
            <a:r>
              <a:rPr kumimoji="0" lang="zh-TW" altLang="en-US" sz="2000" dirty="0">
                <a:solidFill>
                  <a:srgbClr val="FF0000"/>
                </a:solidFill>
              </a:rPr>
              <a:t>學校處理應用學習中文</a:t>
            </a:r>
            <a:r>
              <a:rPr kumimoji="0" lang="en-US" altLang="zh-TW" sz="2000" dirty="0">
                <a:solidFill>
                  <a:srgbClr val="FF0000"/>
                </a:solidFill>
              </a:rPr>
              <a:t>(</a:t>
            </a:r>
            <a:r>
              <a:rPr kumimoji="0" lang="zh-TW" altLang="en-US" sz="2000" dirty="0">
                <a:solidFill>
                  <a:srgbClr val="FF0000"/>
                </a:solidFill>
              </a:rPr>
              <a:t>非華語學生適用</a:t>
            </a:r>
            <a:r>
              <a:rPr kumimoji="0" lang="en-US" altLang="zh-TW" sz="2000" dirty="0">
                <a:solidFill>
                  <a:srgbClr val="FF0000"/>
                </a:solidFill>
              </a:rPr>
              <a:t>)</a:t>
            </a:r>
            <a:r>
              <a:rPr kumimoji="0" lang="zh-TW" altLang="en-US" sz="2000" dirty="0">
                <a:solidFill>
                  <a:srgbClr val="FF0000"/>
                </a:solidFill>
              </a:rPr>
              <a:t>課程報名</a:t>
            </a:r>
            <a:r>
              <a:rPr kumimoji="0" lang="zh-TW" altLang="en-US" sz="20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rPr>
              <a:t>之用</a:t>
            </a:r>
            <a:endParaRPr kumimoji="0" lang="en-US" altLang="zh-TW" sz="2000" b="1" i="0" u="none" strike="noStrike" kern="1200" cap="none" spc="0" normalizeH="0" baseline="0" noProof="0" dirty="0">
              <a:ln>
                <a:noFill/>
              </a:ln>
              <a:solidFill>
                <a:srgbClr val="FF0000"/>
              </a:solidFill>
              <a:effectLst/>
              <a:uLnTx/>
              <a:uFillTx/>
              <a:latin typeface="Trebuchet MS" panose="020B0603020202020204" pitchFamily="34" charset="0"/>
              <a:ea typeface="新細明體" panose="02020500000000000000" pitchFamily="18" charset="-120"/>
              <a:cs typeface="+mn-cs"/>
            </a:endParaRPr>
          </a:p>
        </p:txBody>
      </p:sp>
      <p:pic>
        <p:nvPicPr>
          <p:cNvPr id="19" name="圖片 18"/>
          <p:cNvPicPr>
            <a:picLocks noChangeAspect="1"/>
          </p:cNvPicPr>
          <p:nvPr/>
        </p:nvPicPr>
        <p:blipFill>
          <a:blip r:embed="rId3"/>
          <a:stretch>
            <a:fillRect/>
          </a:stretch>
        </p:blipFill>
        <p:spPr>
          <a:xfrm>
            <a:off x="348141" y="1352895"/>
            <a:ext cx="1141462" cy="2900954"/>
          </a:xfrm>
          <a:prstGeom prst="rect">
            <a:avLst/>
          </a:prstGeom>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7225" y="1352895"/>
            <a:ext cx="7668344" cy="1335903"/>
          </a:xfrm>
          <a:prstGeom prst="rect">
            <a:avLst/>
          </a:prstGeom>
        </p:spPr>
      </p:pic>
    </p:spTree>
    <p:extLst>
      <p:ext uri="{BB962C8B-B14F-4D97-AF65-F5344CB8AC3E}">
        <p14:creationId xmlns:p14="http://schemas.microsoft.com/office/powerpoint/2010/main" val="220186750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747" y="2832474"/>
            <a:ext cx="5548062" cy="1663205"/>
          </a:xfrm>
          <a:prstGeom prst="rect">
            <a:avLst/>
          </a:prstGeom>
        </p:spPr>
      </p:pic>
      <p:sp>
        <p:nvSpPr>
          <p:cNvPr id="23"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35843" name="內容版面配置區 1"/>
          <p:cNvSpPr>
            <a:spLocks noGrp="1"/>
          </p:cNvSpPr>
          <p:nvPr>
            <p:ph idx="1"/>
          </p:nvPr>
        </p:nvSpPr>
        <p:spPr>
          <a:xfrm>
            <a:off x="971600" y="1395931"/>
            <a:ext cx="7272808" cy="1079500"/>
          </a:xfrm>
        </p:spPr>
        <p:txBody>
          <a:bodyPr/>
          <a:lstStyle/>
          <a:p>
            <a:pPr lvl="0" eaLnBrk="1" hangingPunct="1">
              <a:spcBef>
                <a:spcPct val="0"/>
              </a:spcBef>
            </a:pPr>
            <a:r>
              <a:rPr lang="en-US" altLang="zh-TW" dirty="0"/>
              <a:t>D. </a:t>
            </a:r>
            <a:r>
              <a:rPr lang="zh-TW" altLang="zh-HK" dirty="0"/>
              <a:t>處理尚未提交或匯入的檔案</a:t>
            </a:r>
            <a:endParaRPr lang="en-US" altLang="zh-TW" dirty="0"/>
          </a:p>
          <a:p>
            <a:pPr marL="0" lvl="0" indent="0" eaLnBrk="1" hangingPunct="1">
              <a:spcBef>
                <a:spcPct val="0"/>
              </a:spcBef>
              <a:buNone/>
            </a:pPr>
            <a:endParaRPr lang="en-US" altLang="zh-TW" dirty="0"/>
          </a:p>
          <a:p>
            <a:pPr marL="0" lvl="0" indent="0" eaLnBrk="1" hangingPunct="1">
              <a:spcBef>
                <a:spcPct val="0"/>
              </a:spcBef>
              <a:buNone/>
            </a:pPr>
            <a:r>
              <a:rPr lang="zh-TW" altLang="en-US" dirty="0">
                <a:solidFill>
                  <a:srgbClr val="0000FF"/>
                </a:solidFill>
              </a:rPr>
              <a:t>      請檢查以下</a:t>
            </a:r>
            <a:r>
              <a:rPr lang="zh-TW" altLang="en-US" u="sng" dirty="0">
                <a:solidFill>
                  <a:srgbClr val="0000FF"/>
                </a:solidFill>
              </a:rPr>
              <a:t>三個版面</a:t>
            </a:r>
            <a:r>
              <a:rPr lang="zh-TW" altLang="en-US" dirty="0">
                <a:solidFill>
                  <a:srgbClr val="0000FF"/>
                </a:solidFill>
              </a:rPr>
              <a:t>的資料</a:t>
            </a:r>
            <a:r>
              <a:rPr lang="en-US" altLang="zh-TW" dirty="0">
                <a:solidFill>
                  <a:srgbClr val="0000FF"/>
                </a:solidFill>
              </a:rPr>
              <a:t>:</a:t>
            </a:r>
          </a:p>
          <a:p>
            <a:pPr marL="0" indent="0" eaLnBrk="1" hangingPunct="1">
              <a:spcBef>
                <a:spcPct val="0"/>
              </a:spcBef>
              <a:buNone/>
            </a:pPr>
            <a:r>
              <a:rPr lang="en-US" altLang="zh-TW" dirty="0">
                <a:solidFill>
                  <a:srgbClr val="0000FF"/>
                </a:solidFill>
              </a:rPr>
              <a:t>1)   </a:t>
            </a:r>
            <a:r>
              <a:rPr lang="zh-TW" altLang="en-US" dirty="0">
                <a:solidFill>
                  <a:srgbClr val="0000FF"/>
                </a:solidFill>
              </a:rPr>
              <a:t>應用學習 </a:t>
            </a:r>
            <a:r>
              <a:rPr lang="en-US" altLang="zh-TW" dirty="0">
                <a:solidFill>
                  <a:srgbClr val="0000FF"/>
                </a:solidFill>
              </a:rPr>
              <a:t>&gt; </a:t>
            </a:r>
            <a:r>
              <a:rPr lang="zh-TW" altLang="en-US" dirty="0">
                <a:solidFill>
                  <a:srgbClr val="0000FF"/>
                </a:solidFill>
              </a:rPr>
              <a:t>資料互換 </a:t>
            </a:r>
            <a:r>
              <a:rPr lang="en-US" altLang="zh-TW" dirty="0">
                <a:solidFill>
                  <a:srgbClr val="0000FF"/>
                </a:solidFill>
              </a:rPr>
              <a:t>&gt; </a:t>
            </a:r>
            <a:r>
              <a:rPr lang="zh-TW" altLang="en-US" dirty="0">
                <a:solidFill>
                  <a:srgbClr val="0000FF"/>
                </a:solidFill>
              </a:rPr>
              <a:t>處理已接收資料</a:t>
            </a:r>
            <a:endParaRPr lang="en-US" altLang="zh-TW" dirty="0">
              <a:solidFill>
                <a:srgbClr val="0000FF"/>
              </a:solidFill>
            </a:endParaRPr>
          </a:p>
          <a:p>
            <a:pPr marL="0" indent="0" eaLnBrk="1" hangingPunct="1">
              <a:spcBef>
                <a:spcPct val="0"/>
              </a:spcBef>
              <a:buNone/>
            </a:pPr>
            <a:endParaRPr lang="en-US" altLang="zh-TW" dirty="0">
              <a:solidFill>
                <a:srgbClr val="0000FF"/>
              </a:solidFill>
            </a:endParaRPr>
          </a:p>
          <a:p>
            <a:pPr marL="0" indent="0" eaLnBrk="1" hangingPunct="1">
              <a:spcBef>
                <a:spcPct val="0"/>
              </a:spcBef>
              <a:buNone/>
            </a:pPr>
            <a:endParaRPr lang="en-US" altLang="zh-TW" dirty="0">
              <a:solidFill>
                <a:srgbClr val="0000FF"/>
              </a:solidFill>
            </a:endParaRPr>
          </a:p>
          <a:p>
            <a:pPr marL="0" indent="0" eaLnBrk="1" hangingPunct="1">
              <a:spcBef>
                <a:spcPct val="0"/>
              </a:spcBef>
              <a:buNone/>
            </a:pPr>
            <a:endParaRPr lang="en-US" altLang="zh-TW" dirty="0">
              <a:solidFill>
                <a:srgbClr val="0000FF"/>
              </a:solidFill>
            </a:endParaRPr>
          </a:p>
          <a:p>
            <a:pPr marL="0" indent="0" eaLnBrk="1" hangingPunct="1">
              <a:spcBef>
                <a:spcPct val="0"/>
              </a:spcBef>
              <a:buNone/>
            </a:pPr>
            <a:endParaRPr lang="en-US" altLang="zh-TW" dirty="0">
              <a:solidFill>
                <a:srgbClr val="0000FF"/>
              </a:solidFill>
            </a:endParaRPr>
          </a:p>
          <a:p>
            <a:pPr marL="457200" lvl="0" indent="-457200" eaLnBrk="1" hangingPunct="1">
              <a:spcBef>
                <a:spcPct val="0"/>
              </a:spcBef>
              <a:buAutoNum type="arabicPeriod"/>
            </a:pPr>
            <a:endParaRPr lang="en-US" altLang="zh-TW" dirty="0"/>
          </a:p>
          <a:p>
            <a:pPr marL="0" lvl="0" indent="0" eaLnBrk="1" hangingPunct="1">
              <a:spcBef>
                <a:spcPct val="0"/>
              </a:spcBef>
              <a:buNone/>
            </a:pPr>
            <a:endParaRPr lang="en-US" altLang="zh-TW" dirty="0"/>
          </a:p>
          <a:p>
            <a:pPr marL="0" lvl="0" indent="0" eaLnBrk="1" hangingPunct="1">
              <a:spcBef>
                <a:spcPct val="0"/>
              </a:spcBef>
              <a:buNone/>
            </a:pPr>
            <a:r>
              <a:rPr lang="en-US" altLang="zh-TW" dirty="0"/>
              <a:t> </a:t>
            </a:r>
          </a:p>
          <a:p>
            <a:endParaRPr lang="zh-HK" altLang="en-US" dirty="0"/>
          </a:p>
        </p:txBody>
      </p:sp>
      <p:sp>
        <p:nvSpPr>
          <p:cNvPr id="25" name="燕尾形向右箭號 24"/>
          <p:cNvSpPr/>
          <p:nvPr/>
        </p:nvSpPr>
        <p:spPr bwMode="gray">
          <a:xfrm>
            <a:off x="7358286" y="119592"/>
            <a:ext cx="1697777" cy="720080"/>
          </a:xfrm>
          <a:prstGeom prst="notchedRightArrow">
            <a:avLst/>
          </a:prstGeom>
          <a:ln w="57150">
            <a:solidFill>
              <a:srgbClr val="FF000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26" name="文字方塊 25"/>
          <p:cNvSpPr txBox="1"/>
          <p:nvPr/>
        </p:nvSpPr>
        <p:spPr>
          <a:xfrm>
            <a:off x="7631832" y="301983"/>
            <a:ext cx="1512168" cy="584775"/>
          </a:xfrm>
          <a:prstGeom prst="rect">
            <a:avLst/>
          </a:prstGeom>
          <a:noFill/>
        </p:spPr>
        <p:txBody>
          <a:bodyPr wrap="square" rtlCol="0">
            <a:spAutoFit/>
          </a:bodyPr>
          <a:lstStyle/>
          <a:p>
            <a:r>
              <a:rPr lang="zh-HK" altLang="en-US" sz="1600" dirty="0"/>
              <a:t>聯遞系統</a:t>
            </a:r>
          </a:p>
          <a:p>
            <a:endParaRPr lang="zh-HK" altLang="en-US" sz="1600" dirty="0"/>
          </a:p>
        </p:txBody>
      </p:sp>
      <p:sp>
        <p:nvSpPr>
          <p:cNvPr id="27" name="燕尾形向右箭號 26"/>
          <p:cNvSpPr/>
          <p:nvPr/>
        </p:nvSpPr>
        <p:spPr bwMode="gray">
          <a:xfrm>
            <a:off x="7358286" y="526718"/>
            <a:ext cx="1677702" cy="720080"/>
          </a:xfrm>
          <a:prstGeom prst="notchedRightArrow">
            <a:avLst/>
          </a:prstGeom>
          <a:noFill/>
          <a:ln w="57150" algn="ctr">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dirty="0"/>
          </a:p>
        </p:txBody>
      </p:sp>
      <p:sp>
        <p:nvSpPr>
          <p:cNvPr id="28" name="文字方塊 27"/>
          <p:cNvSpPr txBox="1"/>
          <p:nvPr/>
        </p:nvSpPr>
        <p:spPr>
          <a:xfrm>
            <a:off x="7466298" y="717481"/>
            <a:ext cx="1461678" cy="338554"/>
          </a:xfrm>
          <a:prstGeom prst="rect">
            <a:avLst/>
          </a:prstGeom>
          <a:noFill/>
        </p:spPr>
        <p:txBody>
          <a:bodyPr wrap="square" rtlCol="0">
            <a:spAutoFit/>
          </a:bodyPr>
          <a:lstStyle/>
          <a:p>
            <a:r>
              <a:rPr lang="zh-TW" altLang="en-US" sz="1600" dirty="0"/>
              <a:t>應用學習</a:t>
            </a:r>
            <a:r>
              <a:rPr lang="zh-HK" altLang="en-US" sz="1600" dirty="0"/>
              <a:t>模組</a:t>
            </a:r>
          </a:p>
        </p:txBody>
      </p:sp>
      <p:sp>
        <p:nvSpPr>
          <p:cNvPr id="36" name="AutoShape 7"/>
          <p:cNvSpPr>
            <a:spLocks noChangeArrowheads="1"/>
          </p:cNvSpPr>
          <p:nvPr/>
        </p:nvSpPr>
        <p:spPr bwMode="auto">
          <a:xfrm>
            <a:off x="1619162" y="5642386"/>
            <a:ext cx="934915" cy="27642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66FF"/>
          </a:solidFill>
          <a:ln w="9525" cap="rnd">
            <a:solidFill>
              <a:srgbClr val="000000"/>
            </a:solidFill>
            <a:prstDash val="sysDot"/>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p>
            <a:pPr algn="dist" eaLnBrk="1" hangingPunct="1">
              <a:spcBef>
                <a:spcPct val="50000"/>
              </a:spcBef>
              <a:defRPr/>
            </a:pPr>
            <a:endParaRPr lang="zh-HK" altLang="en-US">
              <a:effectLst>
                <a:outerShdw blurRad="38100" dist="38100" dir="2700000" algn="tl">
                  <a:srgbClr val="000000">
                    <a:alpha val="43137"/>
                  </a:srgbClr>
                </a:outerShdw>
              </a:effectLst>
              <a:latin typeface="Arial" charset="0"/>
            </a:endParaRPr>
          </a:p>
        </p:txBody>
      </p:sp>
      <p:sp>
        <p:nvSpPr>
          <p:cNvPr id="37" name="AutoShape 8"/>
          <p:cNvSpPr>
            <a:spLocks noChangeArrowheads="1"/>
          </p:cNvSpPr>
          <p:nvPr/>
        </p:nvSpPr>
        <p:spPr bwMode="auto">
          <a:xfrm>
            <a:off x="5489503" y="5651148"/>
            <a:ext cx="1013057" cy="27642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66FF"/>
          </a:solidFill>
          <a:ln w="9525" cap="rnd">
            <a:solidFill>
              <a:srgbClr val="000000"/>
            </a:solidFill>
            <a:prstDash val="sysDot"/>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p>
            <a:pPr algn="dist" eaLnBrk="1" hangingPunct="1">
              <a:spcBef>
                <a:spcPct val="50000"/>
              </a:spcBef>
              <a:defRPr/>
            </a:pPr>
            <a:endParaRPr lang="zh-HK" altLang="en-US">
              <a:effectLst>
                <a:outerShdw blurRad="38100" dist="38100" dir="2700000" algn="tl">
                  <a:srgbClr val="000000">
                    <a:alpha val="43137"/>
                  </a:srgbClr>
                </a:outerShdw>
              </a:effectLst>
              <a:latin typeface="Arial" charset="0"/>
            </a:endParaRPr>
          </a:p>
        </p:txBody>
      </p:sp>
      <p:sp>
        <p:nvSpPr>
          <p:cNvPr id="38" name="Text Box 10"/>
          <p:cNvSpPr txBox="1">
            <a:spLocks noChangeArrowheads="1"/>
          </p:cNvSpPr>
          <p:nvPr/>
        </p:nvSpPr>
        <p:spPr bwMode="auto">
          <a:xfrm>
            <a:off x="516011" y="5093105"/>
            <a:ext cx="17721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Verdana" pitchFamily="34" charset="0"/>
                <a:ea typeface="新細明體" pitchFamily="18" charset="-120"/>
              </a:defRPr>
            </a:lvl1pPr>
            <a:lvl2pPr marL="742950" indent="-285750" algn="l" eaLnBrk="0" hangingPunct="0">
              <a:spcBef>
                <a:spcPct val="20000"/>
              </a:spcBef>
              <a:buChar char="–"/>
              <a:defRPr kumimoji="1" sz="2800">
                <a:solidFill>
                  <a:schemeClr val="tx1"/>
                </a:solidFill>
                <a:latin typeface="Verdana" pitchFamily="34" charset="0"/>
                <a:ea typeface="新細明體" pitchFamily="18" charset="-120"/>
              </a:defRPr>
            </a:lvl2pPr>
            <a:lvl3pPr marL="1143000" indent="-228600" algn="l" eaLnBrk="0" hangingPunct="0">
              <a:spcBef>
                <a:spcPct val="20000"/>
              </a:spcBef>
              <a:buChar char="•"/>
              <a:defRPr kumimoji="1" sz="2400">
                <a:solidFill>
                  <a:schemeClr val="tx1"/>
                </a:solidFill>
                <a:latin typeface="Verdana" pitchFamily="34" charset="0"/>
                <a:ea typeface="新細明體" pitchFamily="18" charset="-120"/>
              </a:defRPr>
            </a:lvl3pPr>
            <a:lvl4pPr marL="1600200" indent="-228600" algn="l" eaLnBrk="0" hangingPunct="0">
              <a:spcBef>
                <a:spcPct val="20000"/>
              </a:spcBef>
              <a:buChar char="–"/>
              <a:defRPr kumimoji="1" sz="2000">
                <a:solidFill>
                  <a:schemeClr val="tx1"/>
                </a:solidFill>
                <a:latin typeface="Verdana" pitchFamily="34" charset="0"/>
                <a:ea typeface="新細明體" pitchFamily="18" charset="-120"/>
              </a:defRPr>
            </a:lvl4pPr>
            <a:lvl5pPr marL="2057400" indent="-228600" algn="l" eaLnBrk="0" hangingPunct="0">
              <a:spcBef>
                <a:spcPct val="20000"/>
              </a:spcBef>
              <a:buChar char="»"/>
              <a:defRPr kumimoji="1" sz="2000">
                <a:solidFill>
                  <a:schemeClr val="tx1"/>
                </a:solidFill>
                <a:latin typeface="Verdana"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9pPr>
          </a:lstStyle>
          <a:p>
            <a:pPr algn="ctr" eaLnBrk="1" hangingPunct="1">
              <a:spcBef>
                <a:spcPct val="50000"/>
              </a:spcBef>
              <a:buFontTx/>
              <a:buNone/>
              <a:defRPr/>
            </a:pPr>
            <a:r>
              <a:rPr kumimoji="0" lang="zh-TW" altLang="en-US" sz="2400" dirty="0">
                <a:solidFill>
                  <a:srgbClr val="006699"/>
                </a:solidFill>
                <a:effectLst>
                  <a:outerShdw blurRad="38100" dist="38100" dir="2700000" algn="tl">
                    <a:srgbClr val="000000">
                      <a:alpha val="43137"/>
                    </a:srgbClr>
                  </a:outerShdw>
                </a:effectLst>
                <a:latin typeface="Arial" charset="0"/>
              </a:rPr>
              <a:t>已解密訊息</a:t>
            </a:r>
          </a:p>
        </p:txBody>
      </p:sp>
      <p:sp>
        <p:nvSpPr>
          <p:cNvPr id="39" name="Text Box 11"/>
          <p:cNvSpPr txBox="1">
            <a:spLocks noChangeArrowheads="1"/>
          </p:cNvSpPr>
          <p:nvPr/>
        </p:nvSpPr>
        <p:spPr bwMode="auto">
          <a:xfrm>
            <a:off x="5850264" y="5116835"/>
            <a:ext cx="23755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Verdana" pitchFamily="34" charset="0"/>
                <a:ea typeface="新細明體" pitchFamily="18" charset="-120"/>
              </a:defRPr>
            </a:lvl1pPr>
            <a:lvl2pPr marL="742950" indent="-285750" algn="l" eaLnBrk="0" hangingPunct="0">
              <a:spcBef>
                <a:spcPct val="20000"/>
              </a:spcBef>
              <a:buChar char="–"/>
              <a:defRPr kumimoji="1" sz="2800">
                <a:solidFill>
                  <a:schemeClr val="tx1"/>
                </a:solidFill>
                <a:latin typeface="Verdana" pitchFamily="34" charset="0"/>
                <a:ea typeface="新細明體" pitchFamily="18" charset="-120"/>
              </a:defRPr>
            </a:lvl2pPr>
            <a:lvl3pPr marL="1143000" indent="-228600" algn="l" eaLnBrk="0" hangingPunct="0">
              <a:spcBef>
                <a:spcPct val="20000"/>
              </a:spcBef>
              <a:buChar char="•"/>
              <a:defRPr kumimoji="1" sz="2400">
                <a:solidFill>
                  <a:schemeClr val="tx1"/>
                </a:solidFill>
                <a:latin typeface="Verdana" pitchFamily="34" charset="0"/>
                <a:ea typeface="新細明體" pitchFamily="18" charset="-120"/>
              </a:defRPr>
            </a:lvl3pPr>
            <a:lvl4pPr marL="1600200" indent="-228600" algn="l" eaLnBrk="0" hangingPunct="0">
              <a:spcBef>
                <a:spcPct val="20000"/>
              </a:spcBef>
              <a:buChar char="–"/>
              <a:defRPr kumimoji="1" sz="2000">
                <a:solidFill>
                  <a:schemeClr val="tx1"/>
                </a:solidFill>
                <a:latin typeface="Verdana" pitchFamily="34" charset="0"/>
                <a:ea typeface="新細明體" pitchFamily="18" charset="-120"/>
              </a:defRPr>
            </a:lvl4pPr>
            <a:lvl5pPr marL="2057400" indent="-228600" algn="l" eaLnBrk="0" hangingPunct="0">
              <a:spcBef>
                <a:spcPct val="20000"/>
              </a:spcBef>
              <a:buChar char="»"/>
              <a:defRPr kumimoji="1" sz="2000">
                <a:solidFill>
                  <a:schemeClr val="tx1"/>
                </a:solidFill>
                <a:latin typeface="Verdana"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9pPr>
          </a:lstStyle>
          <a:p>
            <a:pPr algn="ctr" eaLnBrk="1" hangingPunct="1">
              <a:spcBef>
                <a:spcPct val="50000"/>
              </a:spcBef>
              <a:buFontTx/>
              <a:buNone/>
              <a:defRPr/>
            </a:pPr>
            <a:r>
              <a:rPr kumimoji="0" lang="zh-TW" altLang="en-US" sz="2400" dirty="0">
                <a:solidFill>
                  <a:srgbClr val="006699"/>
                </a:solidFill>
                <a:effectLst>
                  <a:outerShdw blurRad="38100" dist="38100" dir="2700000" algn="tl">
                    <a:srgbClr val="000000">
                      <a:alpha val="43137"/>
                    </a:srgbClr>
                  </a:outerShdw>
                </a:effectLst>
                <a:latin typeface="Arial" charset="0"/>
              </a:rPr>
              <a:t>資料已匯入模組</a:t>
            </a:r>
          </a:p>
        </p:txBody>
      </p:sp>
      <p:pic>
        <p:nvPicPr>
          <p:cNvPr id="40" name="Picture 9" descr="un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28" y="5637213"/>
            <a:ext cx="649174" cy="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圖片 40"/>
          <p:cNvPicPr>
            <a:picLocks noChangeAspect="1"/>
          </p:cNvPicPr>
          <p:nvPr/>
        </p:nvPicPr>
        <p:blipFill>
          <a:blip r:embed="rId5"/>
          <a:stretch>
            <a:fillRect/>
          </a:stretch>
        </p:blipFill>
        <p:spPr>
          <a:xfrm>
            <a:off x="7129126" y="5590853"/>
            <a:ext cx="685602" cy="625984"/>
          </a:xfrm>
          <a:prstGeom prst="rect">
            <a:avLst/>
          </a:prstGeom>
        </p:spPr>
      </p:pic>
      <p:pic>
        <p:nvPicPr>
          <p:cNvPr id="42" name="圖片 41"/>
          <p:cNvPicPr>
            <a:picLocks noChangeAspect="1"/>
          </p:cNvPicPr>
          <p:nvPr/>
        </p:nvPicPr>
        <p:blipFill>
          <a:blip r:embed="rId6"/>
          <a:stretch>
            <a:fillRect/>
          </a:stretch>
        </p:blipFill>
        <p:spPr>
          <a:xfrm>
            <a:off x="2819991" y="5344364"/>
            <a:ext cx="2498445" cy="872473"/>
          </a:xfrm>
          <a:prstGeom prst="rect">
            <a:avLst/>
          </a:prstGeom>
        </p:spPr>
      </p:pic>
      <p:sp>
        <p:nvSpPr>
          <p:cNvPr id="50" name="Rectangle 5"/>
          <p:cNvSpPr>
            <a:spLocks noChangeArrowheads="1"/>
          </p:cNvSpPr>
          <p:nvPr/>
        </p:nvSpPr>
        <p:spPr bwMode="auto">
          <a:xfrm>
            <a:off x="1152591" y="4503864"/>
            <a:ext cx="7740584" cy="71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fontAlgn="t">
              <a:defRPr/>
            </a:pPr>
            <a:r>
              <a:rPr kumimoji="0" lang="zh-TW" altLang="en-US" sz="2000" dirty="0">
                <a:solidFill>
                  <a:srgbClr val="FF0000"/>
                </a:solidFill>
              </a:rPr>
              <a:t>檢查有沒有其他還未匯入的資料</a:t>
            </a:r>
            <a:endParaRPr kumimoji="0" lang="en-US" altLang="zh-TW" sz="2000" dirty="0">
              <a:solidFill>
                <a:srgbClr val="FF0000"/>
              </a:solidFill>
            </a:endParaRPr>
          </a:p>
          <a:p>
            <a:pPr fontAlgn="t">
              <a:defRPr/>
            </a:pPr>
            <a:r>
              <a:rPr kumimoji="0" lang="en-US" altLang="zh-TW" sz="2000" dirty="0">
                <a:solidFill>
                  <a:srgbClr val="FF0000"/>
                </a:solidFill>
              </a:rPr>
              <a:t>(</a:t>
            </a:r>
            <a:r>
              <a:rPr kumimoji="0" lang="zh-TW" altLang="en-US" sz="2000" dirty="0">
                <a:solidFill>
                  <a:srgbClr val="FF0000"/>
                </a:solidFill>
              </a:rPr>
              <a:t>最新的「應用學習參數檔案」</a:t>
            </a:r>
            <a:r>
              <a:rPr kumimoji="0" lang="en-US" altLang="zh-TW" sz="2000" dirty="0">
                <a:solidFill>
                  <a:srgbClr val="FF0000"/>
                </a:solidFill>
              </a:rPr>
              <a:t> </a:t>
            </a:r>
            <a:r>
              <a:rPr kumimoji="0" lang="zh-TW" altLang="en-US" sz="2000" dirty="0">
                <a:solidFill>
                  <a:srgbClr val="FF0000"/>
                </a:solidFill>
              </a:rPr>
              <a:t>除外</a:t>
            </a:r>
            <a:r>
              <a:rPr kumimoji="0" lang="en-US" altLang="zh-TW" sz="2000" dirty="0">
                <a:solidFill>
                  <a:srgbClr val="FF0000"/>
                </a:solidFill>
              </a:rPr>
              <a:t>)</a:t>
            </a:r>
            <a:endParaRPr kumimoji="0" lang="zh-TW" altLang="en-US" sz="2000" dirty="0">
              <a:solidFill>
                <a:srgbClr val="FF0000"/>
              </a:solidFill>
            </a:endParaRPr>
          </a:p>
        </p:txBody>
      </p:sp>
      <p:sp>
        <p:nvSpPr>
          <p:cNvPr id="16" name="矩形 15"/>
          <p:cNvSpPr>
            <a:spLocks noChangeArrowheads="1"/>
          </p:cNvSpPr>
          <p:nvPr/>
        </p:nvSpPr>
        <p:spPr bwMode="gray">
          <a:xfrm>
            <a:off x="2661798" y="4001396"/>
            <a:ext cx="300341" cy="29527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1" name="矩形 50"/>
          <p:cNvSpPr>
            <a:spLocks noChangeArrowheads="1"/>
          </p:cNvSpPr>
          <p:nvPr/>
        </p:nvSpPr>
        <p:spPr bwMode="gray">
          <a:xfrm>
            <a:off x="2661798" y="3101140"/>
            <a:ext cx="974098" cy="304509"/>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22" name="圖片 21"/>
          <p:cNvPicPr>
            <a:picLocks noChangeAspect="1"/>
          </p:cNvPicPr>
          <p:nvPr/>
        </p:nvPicPr>
        <p:blipFill>
          <a:blip r:embed="rId7"/>
          <a:stretch>
            <a:fillRect/>
          </a:stretch>
        </p:blipFill>
        <p:spPr>
          <a:xfrm>
            <a:off x="1152591" y="3010540"/>
            <a:ext cx="1453183" cy="1065668"/>
          </a:xfrm>
          <a:prstGeom prst="rect">
            <a:avLst/>
          </a:prstGeom>
        </p:spPr>
      </p:pic>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35</a:t>
            </a:fld>
            <a:endParaRPr lang="en-US" altLang="zh-TW"/>
          </a:p>
        </p:txBody>
      </p:sp>
    </p:spTree>
    <p:extLst>
      <p:ext uri="{BB962C8B-B14F-4D97-AF65-F5344CB8AC3E}">
        <p14:creationId xmlns:p14="http://schemas.microsoft.com/office/powerpoint/2010/main" val="339798468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856926" y="2926382"/>
            <a:ext cx="3155234" cy="2820209"/>
          </a:xfrm>
          <a:prstGeom prst="rect">
            <a:avLst/>
          </a:prstGeom>
        </p:spPr>
      </p:pic>
      <p:sp>
        <p:nvSpPr>
          <p:cNvPr id="23"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35843" name="內容版面配置區 1"/>
          <p:cNvSpPr>
            <a:spLocks noGrp="1"/>
          </p:cNvSpPr>
          <p:nvPr>
            <p:ph idx="1"/>
          </p:nvPr>
        </p:nvSpPr>
        <p:spPr>
          <a:xfrm>
            <a:off x="971600" y="1395931"/>
            <a:ext cx="7272808" cy="1079500"/>
          </a:xfrm>
        </p:spPr>
        <p:txBody>
          <a:bodyPr/>
          <a:lstStyle/>
          <a:p>
            <a:pPr lvl="0" eaLnBrk="1" hangingPunct="1">
              <a:spcBef>
                <a:spcPct val="0"/>
              </a:spcBef>
            </a:pPr>
            <a:r>
              <a:rPr lang="en-US" altLang="zh-TW" dirty="0"/>
              <a:t>D. </a:t>
            </a:r>
            <a:r>
              <a:rPr lang="zh-TW" altLang="zh-HK" dirty="0"/>
              <a:t>處理尚未提交或匯入的檔案</a:t>
            </a:r>
            <a:endParaRPr lang="en-US" altLang="zh-TW" dirty="0"/>
          </a:p>
          <a:p>
            <a:pPr lvl="0" eaLnBrk="1" hangingPunct="1">
              <a:spcBef>
                <a:spcPct val="0"/>
              </a:spcBef>
            </a:pPr>
            <a:endParaRPr lang="en-US" altLang="zh-TW" dirty="0"/>
          </a:p>
          <a:p>
            <a:pPr marL="0" lvl="0" indent="0" eaLnBrk="1" hangingPunct="1">
              <a:spcBef>
                <a:spcPct val="0"/>
              </a:spcBef>
              <a:buNone/>
            </a:pPr>
            <a:r>
              <a:rPr lang="zh-TW" altLang="en-US" dirty="0">
                <a:solidFill>
                  <a:srgbClr val="0000FF"/>
                </a:solidFill>
              </a:rPr>
              <a:t>      請檢查以下</a:t>
            </a:r>
            <a:r>
              <a:rPr lang="zh-TW" altLang="en-US" u="sng" dirty="0">
                <a:solidFill>
                  <a:srgbClr val="0000FF"/>
                </a:solidFill>
              </a:rPr>
              <a:t>三個版面</a:t>
            </a:r>
            <a:r>
              <a:rPr lang="zh-TW" altLang="en-US" dirty="0">
                <a:solidFill>
                  <a:srgbClr val="0000FF"/>
                </a:solidFill>
              </a:rPr>
              <a:t>的資料</a:t>
            </a:r>
            <a:r>
              <a:rPr lang="en-US" altLang="zh-TW" dirty="0">
                <a:solidFill>
                  <a:srgbClr val="0000FF"/>
                </a:solidFill>
              </a:rPr>
              <a:t>:</a:t>
            </a:r>
          </a:p>
          <a:p>
            <a:pPr marL="0" indent="0" eaLnBrk="1" hangingPunct="1">
              <a:spcBef>
                <a:spcPct val="0"/>
              </a:spcBef>
              <a:buNone/>
            </a:pPr>
            <a:r>
              <a:rPr lang="en-US" altLang="zh-TW" dirty="0">
                <a:solidFill>
                  <a:srgbClr val="0000FF"/>
                </a:solidFill>
              </a:rPr>
              <a:t>2)   </a:t>
            </a:r>
            <a:r>
              <a:rPr lang="zh-TW" altLang="en-US" dirty="0">
                <a:solidFill>
                  <a:srgbClr val="0000FF"/>
                </a:solidFill>
              </a:rPr>
              <a:t>應用學習 </a:t>
            </a:r>
            <a:r>
              <a:rPr lang="en-US" altLang="zh-TW" dirty="0">
                <a:solidFill>
                  <a:srgbClr val="0000FF"/>
                </a:solidFill>
              </a:rPr>
              <a:t>&gt; </a:t>
            </a:r>
            <a:r>
              <a:rPr lang="zh-TW" altLang="en-US" dirty="0">
                <a:solidFill>
                  <a:srgbClr val="0000FF"/>
                </a:solidFill>
              </a:rPr>
              <a:t>資料互換 </a:t>
            </a:r>
            <a:r>
              <a:rPr lang="en-US" altLang="zh-TW" dirty="0">
                <a:solidFill>
                  <a:srgbClr val="0000FF"/>
                </a:solidFill>
              </a:rPr>
              <a:t>&gt; </a:t>
            </a:r>
            <a:r>
              <a:rPr lang="zh-TW" altLang="en-US" dirty="0">
                <a:solidFill>
                  <a:srgbClr val="0000FF"/>
                </a:solidFill>
              </a:rPr>
              <a:t>預備外發資料</a:t>
            </a:r>
            <a:endParaRPr lang="en-US" altLang="zh-TW" dirty="0">
              <a:solidFill>
                <a:srgbClr val="0000FF"/>
              </a:solidFill>
            </a:endParaRPr>
          </a:p>
          <a:p>
            <a:pPr marL="0" lvl="0" indent="0" eaLnBrk="1" hangingPunct="1">
              <a:spcBef>
                <a:spcPct val="0"/>
              </a:spcBef>
              <a:buNone/>
            </a:pPr>
            <a:endParaRPr lang="en-US" altLang="zh-TW" dirty="0"/>
          </a:p>
          <a:p>
            <a:pPr marL="0" lvl="0" indent="0" eaLnBrk="1" hangingPunct="1">
              <a:spcBef>
                <a:spcPct val="0"/>
              </a:spcBef>
              <a:buNone/>
            </a:pPr>
            <a:endParaRPr lang="en-US" altLang="zh-TW" dirty="0"/>
          </a:p>
          <a:p>
            <a:pPr marL="0" lvl="0" indent="0" eaLnBrk="1" hangingPunct="1">
              <a:spcBef>
                <a:spcPct val="0"/>
              </a:spcBef>
              <a:buNone/>
            </a:pPr>
            <a:r>
              <a:rPr lang="en-US" altLang="zh-TW" dirty="0"/>
              <a:t> </a:t>
            </a:r>
          </a:p>
          <a:p>
            <a:endParaRPr lang="zh-HK" altLang="en-US" dirty="0"/>
          </a:p>
        </p:txBody>
      </p:sp>
      <p:sp>
        <p:nvSpPr>
          <p:cNvPr id="25" name="燕尾形向右箭號 24"/>
          <p:cNvSpPr/>
          <p:nvPr/>
        </p:nvSpPr>
        <p:spPr bwMode="gray">
          <a:xfrm>
            <a:off x="7358286" y="119592"/>
            <a:ext cx="1697777" cy="720080"/>
          </a:xfrm>
          <a:prstGeom prst="notchedRightArrow">
            <a:avLst/>
          </a:prstGeom>
          <a:ln w="57150">
            <a:solidFill>
              <a:srgbClr val="FF000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26" name="文字方塊 25"/>
          <p:cNvSpPr txBox="1"/>
          <p:nvPr/>
        </p:nvSpPr>
        <p:spPr>
          <a:xfrm>
            <a:off x="7631832" y="301983"/>
            <a:ext cx="1512168" cy="584775"/>
          </a:xfrm>
          <a:prstGeom prst="rect">
            <a:avLst/>
          </a:prstGeom>
          <a:noFill/>
        </p:spPr>
        <p:txBody>
          <a:bodyPr wrap="square" rtlCol="0">
            <a:spAutoFit/>
          </a:bodyPr>
          <a:lstStyle/>
          <a:p>
            <a:r>
              <a:rPr lang="zh-HK" altLang="en-US" sz="1600" dirty="0"/>
              <a:t>聯遞系統</a:t>
            </a:r>
          </a:p>
          <a:p>
            <a:endParaRPr lang="zh-HK" altLang="en-US" sz="1600" dirty="0"/>
          </a:p>
        </p:txBody>
      </p:sp>
      <p:sp>
        <p:nvSpPr>
          <p:cNvPr id="27" name="燕尾形向右箭號 26"/>
          <p:cNvSpPr/>
          <p:nvPr/>
        </p:nvSpPr>
        <p:spPr bwMode="gray">
          <a:xfrm>
            <a:off x="7358286" y="526718"/>
            <a:ext cx="1677702" cy="720080"/>
          </a:xfrm>
          <a:prstGeom prst="notchedRightArrow">
            <a:avLst/>
          </a:prstGeom>
          <a:noFill/>
          <a:ln w="57150" algn="ctr">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dirty="0"/>
          </a:p>
        </p:txBody>
      </p:sp>
      <p:sp>
        <p:nvSpPr>
          <p:cNvPr id="28" name="文字方塊 27"/>
          <p:cNvSpPr txBox="1"/>
          <p:nvPr/>
        </p:nvSpPr>
        <p:spPr>
          <a:xfrm>
            <a:off x="7466298" y="717481"/>
            <a:ext cx="1461678" cy="338554"/>
          </a:xfrm>
          <a:prstGeom prst="rect">
            <a:avLst/>
          </a:prstGeom>
          <a:noFill/>
        </p:spPr>
        <p:txBody>
          <a:bodyPr wrap="square" rtlCol="0">
            <a:spAutoFit/>
          </a:bodyPr>
          <a:lstStyle/>
          <a:p>
            <a:r>
              <a:rPr lang="zh-TW" altLang="en-US" sz="1600" dirty="0"/>
              <a:t>應用學習</a:t>
            </a:r>
            <a:r>
              <a:rPr lang="zh-HK" altLang="en-US" sz="1600" dirty="0"/>
              <a:t>模組</a:t>
            </a:r>
          </a:p>
        </p:txBody>
      </p:sp>
      <p:sp>
        <p:nvSpPr>
          <p:cNvPr id="15" name="Rectangle 5"/>
          <p:cNvSpPr>
            <a:spLocks noChangeArrowheads="1"/>
          </p:cNvSpPr>
          <p:nvPr/>
        </p:nvSpPr>
        <p:spPr bwMode="auto">
          <a:xfrm>
            <a:off x="1187392" y="5806103"/>
            <a:ext cx="7740584"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fontAlgn="t">
              <a:defRPr/>
            </a:pPr>
            <a:r>
              <a:rPr kumimoji="0" lang="zh-TW" altLang="en-US" sz="2000" dirty="0">
                <a:solidFill>
                  <a:srgbClr val="FF0000"/>
                </a:solidFill>
              </a:rPr>
              <a:t>檢查是否有其他仍未預備           </a:t>
            </a:r>
            <a:r>
              <a:rPr kumimoji="0" lang="en-US" altLang="zh-TW" sz="2000" dirty="0">
                <a:solidFill>
                  <a:srgbClr val="FF0000"/>
                </a:solidFill>
              </a:rPr>
              <a:t>/ </a:t>
            </a:r>
            <a:r>
              <a:rPr kumimoji="0" lang="zh-TW" altLang="en-US" sz="2000" dirty="0">
                <a:solidFill>
                  <a:srgbClr val="FF0000"/>
                </a:solidFill>
              </a:rPr>
              <a:t>仍未寄發                的資料</a:t>
            </a:r>
            <a:r>
              <a:rPr kumimoji="0" lang="en-US" altLang="zh-TW" sz="2000" dirty="0">
                <a:solidFill>
                  <a:srgbClr val="FF0000"/>
                </a:solidFill>
              </a:rPr>
              <a:t> </a:t>
            </a:r>
            <a:endParaRPr kumimoji="0" lang="zh-TW" altLang="en-US" sz="2000" dirty="0">
              <a:solidFill>
                <a:srgbClr val="FF0000"/>
              </a:solidFill>
            </a:endParaRPr>
          </a:p>
        </p:txBody>
      </p:sp>
      <p:pic>
        <p:nvPicPr>
          <p:cNvPr id="4" name="圖片 3"/>
          <p:cNvPicPr>
            <a:picLocks noChangeAspect="1"/>
          </p:cNvPicPr>
          <p:nvPr/>
        </p:nvPicPr>
        <p:blipFill>
          <a:blip r:embed="rId4"/>
          <a:stretch>
            <a:fillRect/>
          </a:stretch>
        </p:blipFill>
        <p:spPr>
          <a:xfrm>
            <a:off x="4270848" y="5850382"/>
            <a:ext cx="476693" cy="245569"/>
          </a:xfrm>
          <a:prstGeom prst="rect">
            <a:avLst/>
          </a:prstGeom>
        </p:spPr>
      </p:pic>
      <p:sp>
        <p:nvSpPr>
          <p:cNvPr id="19" name="矩形 18"/>
          <p:cNvSpPr>
            <a:spLocks noChangeArrowheads="1"/>
          </p:cNvSpPr>
          <p:nvPr/>
        </p:nvSpPr>
        <p:spPr bwMode="gray">
          <a:xfrm>
            <a:off x="3275856" y="3014616"/>
            <a:ext cx="620969" cy="240907"/>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6" name="圖片 5"/>
          <p:cNvPicPr>
            <a:picLocks noChangeAspect="1"/>
          </p:cNvPicPr>
          <p:nvPr/>
        </p:nvPicPr>
        <p:blipFill>
          <a:blip r:embed="rId5"/>
          <a:stretch>
            <a:fillRect/>
          </a:stretch>
        </p:blipFill>
        <p:spPr>
          <a:xfrm>
            <a:off x="6228184" y="5635922"/>
            <a:ext cx="971550" cy="266700"/>
          </a:xfrm>
          <a:prstGeom prst="rect">
            <a:avLst/>
          </a:prstGeom>
        </p:spPr>
      </p:pic>
      <p:pic>
        <p:nvPicPr>
          <p:cNvPr id="7" name="圖片 6"/>
          <p:cNvPicPr>
            <a:picLocks noChangeAspect="1"/>
          </p:cNvPicPr>
          <p:nvPr/>
        </p:nvPicPr>
        <p:blipFill>
          <a:blip r:embed="rId6"/>
          <a:stretch>
            <a:fillRect/>
          </a:stretch>
        </p:blipFill>
        <p:spPr>
          <a:xfrm>
            <a:off x="6228184" y="5960744"/>
            <a:ext cx="981075" cy="247650"/>
          </a:xfrm>
          <a:prstGeom prst="rect">
            <a:avLst/>
          </a:prstGeom>
        </p:spPr>
      </p:pic>
      <p:pic>
        <p:nvPicPr>
          <p:cNvPr id="20" name="圖片 19"/>
          <p:cNvPicPr>
            <a:picLocks noChangeAspect="1"/>
          </p:cNvPicPr>
          <p:nvPr/>
        </p:nvPicPr>
        <p:blipFill>
          <a:blip r:embed="rId7"/>
          <a:stretch>
            <a:fillRect/>
          </a:stretch>
        </p:blipFill>
        <p:spPr>
          <a:xfrm>
            <a:off x="1357552" y="3014616"/>
            <a:ext cx="1453183" cy="1065668"/>
          </a:xfrm>
          <a:prstGeom prst="rect">
            <a:avLst/>
          </a:prstGeom>
        </p:spPr>
      </p:pic>
      <p:sp>
        <p:nvSpPr>
          <p:cNvPr id="21" name="矩形 20"/>
          <p:cNvSpPr>
            <a:spLocks noChangeArrowheads="1"/>
          </p:cNvSpPr>
          <p:nvPr/>
        </p:nvSpPr>
        <p:spPr bwMode="gray">
          <a:xfrm>
            <a:off x="2856926" y="3446357"/>
            <a:ext cx="288031" cy="2149601"/>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22" name="矩形 21"/>
          <p:cNvSpPr>
            <a:spLocks noChangeArrowheads="1"/>
          </p:cNvSpPr>
          <p:nvPr/>
        </p:nvSpPr>
        <p:spPr bwMode="gray">
          <a:xfrm>
            <a:off x="4860032" y="4437112"/>
            <a:ext cx="576064" cy="23835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8" name="投影片編號版面配置區 7"/>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36</a:t>
            </a:fld>
            <a:endParaRPr lang="en-US" altLang="zh-TW"/>
          </a:p>
        </p:txBody>
      </p:sp>
    </p:spTree>
    <p:extLst>
      <p:ext uri="{BB962C8B-B14F-4D97-AF65-F5344CB8AC3E}">
        <p14:creationId xmlns:p14="http://schemas.microsoft.com/office/powerpoint/2010/main" val="1700834536"/>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948264" y="6553150"/>
            <a:ext cx="2133600" cy="476250"/>
          </a:xfrm>
        </p:spPr>
        <p:txBody>
          <a:bodyPr/>
          <a:lstStyle/>
          <a:p>
            <a:pPr>
              <a:defRPr/>
            </a:pPr>
            <a:r>
              <a:rPr lang="en-US" altLang="zh-TW" dirty="0"/>
              <a:t>P.</a:t>
            </a:r>
            <a:fld id="{6A52B5E9-E56A-4BE7-B87D-ED90C8790FA6}" type="slidenum">
              <a:rPr lang="en-US" altLang="zh-TW" smtClean="0"/>
              <a:pPr>
                <a:defRPr/>
              </a:pPr>
              <a:t>37</a:t>
            </a:fld>
            <a:endParaRPr lang="en-US" altLang="zh-TW" dirty="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448" y="2959495"/>
            <a:ext cx="6126515" cy="1596548"/>
          </a:xfrm>
          <a:prstGeom prst="rect">
            <a:avLst/>
          </a:prstGeom>
        </p:spPr>
      </p:pic>
      <p:sp>
        <p:nvSpPr>
          <p:cNvPr id="29" name="Rectangle 2"/>
          <p:cNvSpPr>
            <a:spLocks noGrp="1" noChangeArrowheads="1"/>
          </p:cNvSpPr>
          <p:nvPr>
            <p:ph type="title"/>
          </p:nvPr>
        </p:nvSpPr>
        <p:spPr>
          <a:xfrm>
            <a:off x="1576981" y="246929"/>
            <a:ext cx="7162800" cy="762000"/>
          </a:xfrm>
        </p:spPr>
        <p:txBody>
          <a:bodyPr/>
          <a:lstStyle/>
          <a:p>
            <a:pPr>
              <a:defRPr/>
            </a:pPr>
            <a:r>
              <a:rPr lang="en-US" altLang="zh-TW" dirty="0"/>
              <a:t>3.</a:t>
            </a:r>
            <a:r>
              <a:rPr lang="zh-TW" altLang="en-US" dirty="0"/>
              <a:t> 事前準備</a:t>
            </a:r>
            <a:endParaRPr lang="en-US" altLang="zh-TW" dirty="0"/>
          </a:p>
        </p:txBody>
      </p:sp>
      <p:sp>
        <p:nvSpPr>
          <p:cNvPr id="35843" name="內容版面配置區 1"/>
          <p:cNvSpPr>
            <a:spLocks noGrp="1"/>
          </p:cNvSpPr>
          <p:nvPr>
            <p:ph idx="1"/>
          </p:nvPr>
        </p:nvSpPr>
        <p:spPr>
          <a:xfrm>
            <a:off x="971600" y="1395931"/>
            <a:ext cx="7272808" cy="1079500"/>
          </a:xfrm>
        </p:spPr>
        <p:txBody>
          <a:bodyPr/>
          <a:lstStyle/>
          <a:p>
            <a:pPr lvl="0" eaLnBrk="1" hangingPunct="1">
              <a:spcBef>
                <a:spcPct val="0"/>
              </a:spcBef>
            </a:pPr>
            <a:r>
              <a:rPr lang="en-US" altLang="zh-TW" dirty="0"/>
              <a:t>D. </a:t>
            </a:r>
            <a:r>
              <a:rPr lang="zh-TW" altLang="zh-HK" dirty="0"/>
              <a:t>處理尚未提交或匯入的檔案</a:t>
            </a:r>
            <a:endParaRPr lang="en-US" altLang="zh-TW" dirty="0"/>
          </a:p>
          <a:p>
            <a:pPr lvl="0" eaLnBrk="1" hangingPunct="1">
              <a:spcBef>
                <a:spcPct val="0"/>
              </a:spcBef>
            </a:pPr>
            <a:endParaRPr lang="en-US" altLang="zh-TW" dirty="0"/>
          </a:p>
          <a:p>
            <a:pPr marL="0" lvl="0" indent="0" eaLnBrk="1" hangingPunct="1">
              <a:spcBef>
                <a:spcPct val="0"/>
              </a:spcBef>
              <a:buNone/>
            </a:pPr>
            <a:r>
              <a:rPr lang="zh-TW" altLang="en-US" dirty="0">
                <a:solidFill>
                  <a:srgbClr val="0000FF"/>
                </a:solidFill>
              </a:rPr>
              <a:t>      請檢查以下</a:t>
            </a:r>
            <a:r>
              <a:rPr lang="zh-TW" altLang="en-US" u="sng" dirty="0">
                <a:solidFill>
                  <a:srgbClr val="0000FF"/>
                </a:solidFill>
              </a:rPr>
              <a:t>三個版面</a:t>
            </a:r>
            <a:r>
              <a:rPr lang="zh-TW" altLang="en-US" dirty="0">
                <a:solidFill>
                  <a:srgbClr val="0000FF"/>
                </a:solidFill>
              </a:rPr>
              <a:t>的資料</a:t>
            </a:r>
            <a:r>
              <a:rPr lang="en-US" altLang="zh-TW" dirty="0">
                <a:solidFill>
                  <a:srgbClr val="0000FF"/>
                </a:solidFill>
              </a:rPr>
              <a:t>:</a:t>
            </a:r>
          </a:p>
          <a:p>
            <a:pPr marL="0" indent="0" eaLnBrk="1" hangingPunct="1">
              <a:spcBef>
                <a:spcPct val="0"/>
              </a:spcBef>
              <a:buNone/>
            </a:pPr>
            <a:r>
              <a:rPr lang="en-US" altLang="zh-TW" dirty="0">
                <a:solidFill>
                  <a:srgbClr val="0000FF"/>
                </a:solidFill>
              </a:rPr>
              <a:t>3)   </a:t>
            </a:r>
            <a:r>
              <a:rPr lang="zh-TW" altLang="en-US" dirty="0">
                <a:solidFill>
                  <a:srgbClr val="0000FF"/>
                </a:solidFill>
              </a:rPr>
              <a:t>應用學習 </a:t>
            </a:r>
            <a:r>
              <a:rPr lang="en-US" altLang="zh-TW" dirty="0">
                <a:solidFill>
                  <a:srgbClr val="0000FF"/>
                </a:solidFill>
              </a:rPr>
              <a:t>&gt; </a:t>
            </a:r>
            <a:r>
              <a:rPr lang="zh-TW" altLang="en-US" dirty="0">
                <a:solidFill>
                  <a:srgbClr val="0000FF"/>
                </a:solidFill>
              </a:rPr>
              <a:t>資料互換 </a:t>
            </a:r>
            <a:r>
              <a:rPr lang="en-US" altLang="zh-TW" dirty="0">
                <a:solidFill>
                  <a:srgbClr val="0000FF"/>
                </a:solidFill>
              </a:rPr>
              <a:t>&gt;  </a:t>
            </a:r>
            <a:r>
              <a:rPr lang="zh-TW" altLang="en-US" dirty="0">
                <a:solidFill>
                  <a:srgbClr val="0000FF"/>
                </a:solidFill>
              </a:rPr>
              <a:t>已確定外發資料 </a:t>
            </a:r>
            <a:endParaRPr lang="en-US" altLang="zh-TW" dirty="0">
              <a:solidFill>
                <a:srgbClr val="0000FF"/>
              </a:solidFill>
            </a:endParaRPr>
          </a:p>
          <a:p>
            <a:pPr marL="457200" lvl="0" indent="-457200" eaLnBrk="1" hangingPunct="1">
              <a:spcBef>
                <a:spcPct val="0"/>
              </a:spcBef>
              <a:buAutoNum type="arabicPeriod"/>
            </a:pPr>
            <a:endParaRPr lang="en-US" altLang="zh-TW" dirty="0"/>
          </a:p>
          <a:p>
            <a:pPr marL="0" lvl="0" indent="0" eaLnBrk="1" hangingPunct="1">
              <a:spcBef>
                <a:spcPct val="0"/>
              </a:spcBef>
              <a:buNone/>
            </a:pPr>
            <a:endParaRPr lang="en-US" altLang="zh-TW" dirty="0"/>
          </a:p>
          <a:p>
            <a:pPr marL="0" lvl="0" indent="0" eaLnBrk="1" hangingPunct="1">
              <a:spcBef>
                <a:spcPct val="0"/>
              </a:spcBef>
              <a:buNone/>
            </a:pPr>
            <a:r>
              <a:rPr lang="en-US" altLang="zh-TW" dirty="0"/>
              <a:t> </a:t>
            </a:r>
          </a:p>
          <a:p>
            <a:endParaRPr lang="zh-HK" altLang="en-US" dirty="0"/>
          </a:p>
        </p:txBody>
      </p:sp>
      <p:sp>
        <p:nvSpPr>
          <p:cNvPr id="25" name="燕尾形向右箭號 24"/>
          <p:cNvSpPr/>
          <p:nvPr/>
        </p:nvSpPr>
        <p:spPr bwMode="gray">
          <a:xfrm>
            <a:off x="7358286" y="119592"/>
            <a:ext cx="1697777" cy="720080"/>
          </a:xfrm>
          <a:prstGeom prst="notchedRightArrow">
            <a:avLst/>
          </a:prstGeom>
          <a:ln w="57150">
            <a:solidFill>
              <a:srgbClr val="FF000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26" name="文字方塊 25"/>
          <p:cNvSpPr txBox="1"/>
          <p:nvPr/>
        </p:nvSpPr>
        <p:spPr>
          <a:xfrm>
            <a:off x="7631832" y="301983"/>
            <a:ext cx="1512168" cy="584775"/>
          </a:xfrm>
          <a:prstGeom prst="rect">
            <a:avLst/>
          </a:prstGeom>
          <a:noFill/>
        </p:spPr>
        <p:txBody>
          <a:bodyPr wrap="square" rtlCol="0">
            <a:spAutoFit/>
          </a:bodyPr>
          <a:lstStyle/>
          <a:p>
            <a:r>
              <a:rPr lang="zh-HK" altLang="en-US" sz="1600" dirty="0"/>
              <a:t>聯遞系統</a:t>
            </a:r>
          </a:p>
          <a:p>
            <a:endParaRPr lang="zh-HK" altLang="en-US" sz="1600" dirty="0"/>
          </a:p>
        </p:txBody>
      </p:sp>
      <p:sp>
        <p:nvSpPr>
          <p:cNvPr id="27" name="燕尾形向右箭號 26"/>
          <p:cNvSpPr/>
          <p:nvPr/>
        </p:nvSpPr>
        <p:spPr bwMode="gray">
          <a:xfrm>
            <a:off x="7358286" y="526718"/>
            <a:ext cx="1677702" cy="720080"/>
          </a:xfrm>
          <a:prstGeom prst="notchedRightArrow">
            <a:avLst/>
          </a:prstGeom>
          <a:noFill/>
          <a:ln w="57150" algn="ctr">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dirty="0"/>
          </a:p>
        </p:txBody>
      </p:sp>
      <p:sp>
        <p:nvSpPr>
          <p:cNvPr id="28" name="文字方塊 27"/>
          <p:cNvSpPr txBox="1"/>
          <p:nvPr/>
        </p:nvSpPr>
        <p:spPr>
          <a:xfrm>
            <a:off x="7466298" y="717481"/>
            <a:ext cx="1461678" cy="338554"/>
          </a:xfrm>
          <a:prstGeom prst="rect">
            <a:avLst/>
          </a:prstGeom>
          <a:noFill/>
        </p:spPr>
        <p:txBody>
          <a:bodyPr wrap="square" rtlCol="0">
            <a:spAutoFit/>
          </a:bodyPr>
          <a:lstStyle/>
          <a:p>
            <a:r>
              <a:rPr lang="zh-TW" altLang="en-US" sz="1600" dirty="0"/>
              <a:t>應用學習</a:t>
            </a:r>
            <a:r>
              <a:rPr lang="zh-HK" altLang="en-US" sz="1600" dirty="0"/>
              <a:t>模組</a:t>
            </a:r>
          </a:p>
        </p:txBody>
      </p:sp>
      <p:sp>
        <p:nvSpPr>
          <p:cNvPr id="11" name="矩形 10"/>
          <p:cNvSpPr>
            <a:spLocks noChangeArrowheads="1"/>
          </p:cNvSpPr>
          <p:nvPr/>
        </p:nvSpPr>
        <p:spPr bwMode="gray">
          <a:xfrm>
            <a:off x="3307464" y="4002691"/>
            <a:ext cx="383229" cy="59962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2" name="Rectangle 5"/>
          <p:cNvSpPr>
            <a:spLocks noChangeArrowheads="1"/>
          </p:cNvSpPr>
          <p:nvPr/>
        </p:nvSpPr>
        <p:spPr bwMode="auto">
          <a:xfrm>
            <a:off x="1115616" y="4726781"/>
            <a:ext cx="7740584"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fontAlgn="t">
              <a:defRPr/>
            </a:pPr>
            <a:r>
              <a:rPr kumimoji="0" lang="zh-TW" altLang="en-US" sz="2000" dirty="0">
                <a:solidFill>
                  <a:srgbClr val="FF0000"/>
                </a:solidFill>
              </a:rPr>
              <a:t>檢查有沒有其他還未寄發         的資料</a:t>
            </a:r>
            <a:r>
              <a:rPr kumimoji="0" lang="en-US" altLang="zh-TW" sz="2000" dirty="0">
                <a:solidFill>
                  <a:srgbClr val="FF0000"/>
                </a:solidFill>
              </a:rPr>
              <a:t> </a:t>
            </a:r>
            <a:endParaRPr kumimoji="0" lang="zh-TW" altLang="en-US" sz="2000" dirty="0">
              <a:solidFill>
                <a:srgbClr val="FF0000"/>
              </a:solidFill>
            </a:endParaRPr>
          </a:p>
        </p:txBody>
      </p:sp>
      <p:pic>
        <p:nvPicPr>
          <p:cNvPr id="3" name="圖片 2"/>
          <p:cNvPicPr>
            <a:picLocks noChangeAspect="1"/>
          </p:cNvPicPr>
          <p:nvPr/>
        </p:nvPicPr>
        <p:blipFill>
          <a:blip r:embed="rId4"/>
          <a:stretch>
            <a:fillRect/>
          </a:stretch>
        </p:blipFill>
        <p:spPr>
          <a:xfrm>
            <a:off x="4139952" y="4662347"/>
            <a:ext cx="361950" cy="466725"/>
          </a:xfrm>
          <a:prstGeom prst="rect">
            <a:avLst/>
          </a:prstGeom>
        </p:spPr>
      </p:pic>
      <p:sp>
        <p:nvSpPr>
          <p:cNvPr id="14" name="AutoShape 7"/>
          <p:cNvSpPr>
            <a:spLocks noChangeArrowheads="1"/>
          </p:cNvSpPr>
          <p:nvPr/>
        </p:nvSpPr>
        <p:spPr bwMode="auto">
          <a:xfrm>
            <a:off x="284070" y="5186489"/>
            <a:ext cx="1439863" cy="719137"/>
          </a:xfrm>
          <a:prstGeom prst="horizontalScroll">
            <a:avLst>
              <a:gd name="adj" fmla="val 12500"/>
            </a:avLst>
          </a:prstGeom>
          <a:solidFill>
            <a:srgbClr val="FFFF00"/>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2400" b="1" dirty="0">
                <a:solidFill>
                  <a:schemeClr val="tx1"/>
                </a:solidFill>
                <a:effectLst>
                  <a:outerShdw blurRad="38100" dist="38100" dir="2700000" algn="tl">
                    <a:srgbClr val="000000"/>
                  </a:outerShdw>
                </a:effectLst>
                <a:latin typeface="Times New Roman" pitchFamily="18" charset="0"/>
              </a:rPr>
              <a:t>可輸出</a:t>
            </a:r>
          </a:p>
        </p:txBody>
      </p:sp>
      <p:sp>
        <p:nvSpPr>
          <p:cNvPr id="15" name="AutoShape 8"/>
          <p:cNvSpPr>
            <a:spLocks noChangeArrowheads="1"/>
          </p:cNvSpPr>
          <p:nvPr/>
        </p:nvSpPr>
        <p:spPr bwMode="auto">
          <a:xfrm rot="16200000">
            <a:off x="1927133" y="5211888"/>
            <a:ext cx="457200" cy="720725"/>
          </a:xfrm>
          <a:prstGeom prst="downArrow">
            <a:avLst>
              <a:gd name="adj1" fmla="val 50000"/>
              <a:gd name="adj2" fmla="val 39410"/>
            </a:avLst>
          </a:prstGeom>
          <a:solidFill>
            <a:srgbClr val="CC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dist" eaLnBrk="1" hangingPunct="1">
              <a:spcBef>
                <a:spcPct val="50000"/>
              </a:spcBef>
              <a:defRPr/>
            </a:pPr>
            <a:endParaRPr lang="zh-HK" altLang="en-US">
              <a:effectLst>
                <a:outerShdw blurRad="38100" dist="38100" dir="2700000" algn="tl">
                  <a:srgbClr val="000000">
                    <a:alpha val="43137"/>
                  </a:srgbClr>
                </a:outerShdw>
              </a:effectLst>
              <a:latin typeface="Arial" charset="0"/>
            </a:endParaRPr>
          </a:p>
        </p:txBody>
      </p:sp>
      <p:sp>
        <p:nvSpPr>
          <p:cNvPr id="16" name="AutoShape 9"/>
          <p:cNvSpPr>
            <a:spLocks noChangeArrowheads="1"/>
          </p:cNvSpPr>
          <p:nvPr/>
        </p:nvSpPr>
        <p:spPr bwMode="auto">
          <a:xfrm>
            <a:off x="2587533" y="5186489"/>
            <a:ext cx="1439862" cy="719137"/>
          </a:xfrm>
          <a:prstGeom prst="horizontalScroll">
            <a:avLst>
              <a:gd name="adj" fmla="val 12500"/>
            </a:avLst>
          </a:prstGeom>
          <a:solidFill>
            <a:srgbClr val="FFFF00"/>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2400" b="1" dirty="0">
                <a:solidFill>
                  <a:schemeClr val="tx1"/>
                </a:solidFill>
                <a:effectLst>
                  <a:outerShdw blurRad="38100" dist="38100" dir="2700000" algn="tl">
                    <a:srgbClr val="000000"/>
                  </a:outerShdw>
                </a:effectLst>
                <a:latin typeface="Times New Roman" pitchFamily="18" charset="0"/>
              </a:rPr>
              <a:t>處理中</a:t>
            </a:r>
          </a:p>
        </p:txBody>
      </p:sp>
      <p:sp>
        <p:nvSpPr>
          <p:cNvPr id="17" name="AutoShape 10"/>
          <p:cNvSpPr>
            <a:spLocks noChangeArrowheads="1"/>
          </p:cNvSpPr>
          <p:nvPr/>
        </p:nvSpPr>
        <p:spPr bwMode="auto">
          <a:xfrm rot="16200000">
            <a:off x="4248058" y="5196013"/>
            <a:ext cx="457200" cy="752475"/>
          </a:xfrm>
          <a:prstGeom prst="downArrow">
            <a:avLst>
              <a:gd name="adj1" fmla="val 50000"/>
              <a:gd name="adj2" fmla="val 41146"/>
            </a:avLst>
          </a:prstGeom>
          <a:solidFill>
            <a:srgbClr val="CC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dist" eaLnBrk="1" hangingPunct="1">
              <a:spcBef>
                <a:spcPct val="50000"/>
              </a:spcBef>
              <a:defRPr/>
            </a:pPr>
            <a:endParaRPr lang="zh-HK" altLang="en-US">
              <a:effectLst>
                <a:outerShdw blurRad="38100" dist="38100" dir="2700000" algn="tl">
                  <a:srgbClr val="000000">
                    <a:alpha val="43137"/>
                  </a:srgbClr>
                </a:outerShdw>
              </a:effectLst>
              <a:latin typeface="Arial" charset="0"/>
            </a:endParaRPr>
          </a:p>
        </p:txBody>
      </p:sp>
      <p:sp>
        <p:nvSpPr>
          <p:cNvPr id="18" name="AutoShape 11"/>
          <p:cNvSpPr>
            <a:spLocks noChangeArrowheads="1"/>
          </p:cNvSpPr>
          <p:nvPr/>
        </p:nvSpPr>
        <p:spPr bwMode="auto">
          <a:xfrm>
            <a:off x="4925920" y="5199189"/>
            <a:ext cx="1439863" cy="720725"/>
          </a:xfrm>
          <a:prstGeom prst="horizontalScroll">
            <a:avLst>
              <a:gd name="adj" fmla="val 12500"/>
            </a:avLst>
          </a:prstGeom>
          <a:solidFill>
            <a:srgbClr val="FFFF00"/>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2400" b="1" dirty="0">
                <a:solidFill>
                  <a:schemeClr val="tx1"/>
                </a:solidFill>
                <a:effectLst>
                  <a:outerShdw blurRad="38100" dist="38100" dir="2700000" algn="tl">
                    <a:srgbClr val="000000"/>
                  </a:outerShdw>
                </a:effectLst>
                <a:latin typeface="Times New Roman" pitchFamily="18" charset="0"/>
              </a:rPr>
              <a:t>已輸出</a:t>
            </a:r>
          </a:p>
        </p:txBody>
      </p:sp>
      <p:sp>
        <p:nvSpPr>
          <p:cNvPr id="19" name="AutoShape 10"/>
          <p:cNvSpPr>
            <a:spLocks noChangeArrowheads="1"/>
          </p:cNvSpPr>
          <p:nvPr/>
        </p:nvSpPr>
        <p:spPr bwMode="auto">
          <a:xfrm rot="16200000">
            <a:off x="6591208" y="5196013"/>
            <a:ext cx="457200" cy="752475"/>
          </a:xfrm>
          <a:prstGeom prst="downArrow">
            <a:avLst>
              <a:gd name="adj1" fmla="val 50000"/>
              <a:gd name="adj2" fmla="val 41146"/>
            </a:avLst>
          </a:prstGeom>
          <a:solidFill>
            <a:srgbClr val="CC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dist" eaLnBrk="1" hangingPunct="1">
              <a:spcBef>
                <a:spcPct val="50000"/>
              </a:spcBef>
              <a:defRPr/>
            </a:pPr>
            <a:endParaRPr lang="zh-HK" altLang="en-US">
              <a:effectLst>
                <a:outerShdw blurRad="38100" dist="38100" dir="2700000" algn="tl">
                  <a:srgbClr val="000000">
                    <a:alpha val="43137"/>
                  </a:srgbClr>
                </a:outerShdw>
              </a:effectLst>
              <a:latin typeface="Arial" charset="0"/>
            </a:endParaRPr>
          </a:p>
        </p:txBody>
      </p:sp>
      <p:sp>
        <p:nvSpPr>
          <p:cNvPr id="20" name="AutoShape 11"/>
          <p:cNvSpPr>
            <a:spLocks noChangeArrowheads="1"/>
          </p:cNvSpPr>
          <p:nvPr/>
        </p:nvSpPr>
        <p:spPr bwMode="auto">
          <a:xfrm>
            <a:off x="7269070" y="5199189"/>
            <a:ext cx="1439863" cy="720725"/>
          </a:xfrm>
          <a:prstGeom prst="horizontalScroll">
            <a:avLst>
              <a:gd name="adj" fmla="val 12500"/>
            </a:avLst>
          </a:prstGeom>
          <a:solidFill>
            <a:srgbClr val="FFFF00"/>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2400" b="1" dirty="0">
                <a:solidFill>
                  <a:schemeClr val="tx1"/>
                </a:solidFill>
                <a:effectLst>
                  <a:outerShdw blurRad="38100" dist="38100" dir="2700000" algn="tl">
                    <a:srgbClr val="000000"/>
                  </a:outerShdw>
                </a:effectLst>
                <a:latin typeface="Times New Roman" pitchFamily="18" charset="0"/>
              </a:rPr>
              <a:t>已接收</a:t>
            </a:r>
          </a:p>
        </p:txBody>
      </p:sp>
      <p:sp>
        <p:nvSpPr>
          <p:cNvPr id="21" name="矩形 20"/>
          <p:cNvSpPr/>
          <p:nvPr/>
        </p:nvSpPr>
        <p:spPr>
          <a:xfrm>
            <a:off x="5919696" y="5546057"/>
            <a:ext cx="378889" cy="830997"/>
          </a:xfrm>
          <a:prstGeom prst="rect">
            <a:avLst/>
          </a:prstGeom>
        </p:spPr>
        <p:txBody>
          <a:bodyPr wrap="square">
            <a:spAutoFit/>
          </a:bodyPr>
          <a:lstStyle/>
          <a:p>
            <a:r>
              <a:rPr lang="en-US" altLang="zh-TW" sz="4800" dirty="0">
                <a:solidFill>
                  <a:srgbClr val="FF0000"/>
                </a:solidFill>
                <a:latin typeface="Calibri" panose="020F0502020204030204" pitchFamily="34" charset="0"/>
                <a:cs typeface="Times New Roman" panose="02020603050405020304" pitchFamily="18" charset="0"/>
                <a:sym typeface="Wingdings" panose="05000000000000000000" pitchFamily="2" charset="2"/>
              </a:rPr>
              <a:t></a:t>
            </a:r>
            <a:endParaRPr lang="zh-TW" altLang="en-US" sz="4800" dirty="0">
              <a:solidFill>
                <a:srgbClr val="FF0000"/>
              </a:solidFill>
            </a:endParaRPr>
          </a:p>
        </p:txBody>
      </p:sp>
      <p:sp>
        <p:nvSpPr>
          <p:cNvPr id="22" name="矩形 21"/>
          <p:cNvSpPr/>
          <p:nvPr/>
        </p:nvSpPr>
        <p:spPr>
          <a:xfrm>
            <a:off x="8262846" y="5536786"/>
            <a:ext cx="378889" cy="830997"/>
          </a:xfrm>
          <a:prstGeom prst="rect">
            <a:avLst/>
          </a:prstGeom>
        </p:spPr>
        <p:txBody>
          <a:bodyPr wrap="square">
            <a:spAutoFit/>
          </a:bodyPr>
          <a:lstStyle/>
          <a:p>
            <a:r>
              <a:rPr lang="en-US" altLang="zh-TW" sz="4800" dirty="0">
                <a:solidFill>
                  <a:srgbClr val="FF0000"/>
                </a:solidFill>
                <a:latin typeface="Calibri" panose="020F0502020204030204" pitchFamily="34" charset="0"/>
                <a:cs typeface="Times New Roman" panose="02020603050405020304" pitchFamily="18" charset="0"/>
                <a:sym typeface="Wingdings" panose="05000000000000000000" pitchFamily="2" charset="2"/>
              </a:rPr>
              <a:t></a:t>
            </a:r>
            <a:endParaRPr lang="zh-TW" altLang="en-US" sz="4800" dirty="0">
              <a:solidFill>
                <a:srgbClr val="FF0000"/>
              </a:solidFill>
            </a:endParaRPr>
          </a:p>
        </p:txBody>
      </p:sp>
      <p:sp>
        <p:nvSpPr>
          <p:cNvPr id="23" name="燕尾形向右箭號 22">
            <a:hlinkClick r:id="rId5" action="ppaction://hlinksldjump"/>
          </p:cNvPr>
          <p:cNvSpPr/>
          <p:nvPr/>
        </p:nvSpPr>
        <p:spPr bwMode="gray">
          <a:xfrm>
            <a:off x="5940152" y="5904859"/>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zh-TW" altLang="en-US" sz="2400" dirty="0"/>
              <a:t>學校個案分享</a:t>
            </a:r>
          </a:p>
        </p:txBody>
      </p:sp>
      <p:sp>
        <p:nvSpPr>
          <p:cNvPr id="24" name="矩形 23"/>
          <p:cNvSpPr>
            <a:spLocks noChangeArrowheads="1"/>
          </p:cNvSpPr>
          <p:nvPr/>
        </p:nvSpPr>
        <p:spPr bwMode="gray">
          <a:xfrm>
            <a:off x="4349856" y="3159516"/>
            <a:ext cx="1152128" cy="377156"/>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4" name="圖片 3"/>
          <p:cNvPicPr>
            <a:picLocks noChangeAspect="1"/>
          </p:cNvPicPr>
          <p:nvPr/>
        </p:nvPicPr>
        <p:blipFill>
          <a:blip r:embed="rId6"/>
          <a:stretch>
            <a:fillRect/>
          </a:stretch>
        </p:blipFill>
        <p:spPr>
          <a:xfrm>
            <a:off x="1115252" y="3194224"/>
            <a:ext cx="1453183" cy="1065668"/>
          </a:xfrm>
          <a:prstGeom prst="rect">
            <a:avLst/>
          </a:prstGeom>
        </p:spPr>
      </p:pic>
    </p:spTree>
    <p:extLst>
      <p:ext uri="{BB962C8B-B14F-4D97-AF65-F5344CB8AC3E}">
        <p14:creationId xmlns:p14="http://schemas.microsoft.com/office/powerpoint/2010/main" val="133897781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35843" name="內容版面配置區 1"/>
          <p:cNvSpPr>
            <a:spLocks noGrp="1"/>
          </p:cNvSpPr>
          <p:nvPr>
            <p:ph idx="1"/>
          </p:nvPr>
        </p:nvSpPr>
        <p:spPr>
          <a:xfrm>
            <a:off x="971600" y="1395931"/>
            <a:ext cx="7272808" cy="1079500"/>
          </a:xfrm>
        </p:spPr>
        <p:txBody>
          <a:bodyPr/>
          <a:lstStyle/>
          <a:p>
            <a:pPr lvl="0" eaLnBrk="1" hangingPunct="1">
              <a:spcBef>
                <a:spcPct val="0"/>
              </a:spcBef>
            </a:pPr>
            <a:r>
              <a:rPr lang="en-US" altLang="zh-TW" dirty="0"/>
              <a:t>D. </a:t>
            </a:r>
            <a:r>
              <a:rPr lang="zh-TW" altLang="zh-HK" dirty="0"/>
              <a:t>處理尚未提交或匯入的檔案</a:t>
            </a:r>
            <a:r>
              <a:rPr lang="en-US" altLang="zh-TW" dirty="0"/>
              <a:t> </a:t>
            </a:r>
          </a:p>
          <a:p>
            <a:endParaRPr lang="zh-HK" altLang="en-US" dirty="0"/>
          </a:p>
        </p:txBody>
      </p:sp>
      <p:sp>
        <p:nvSpPr>
          <p:cNvPr id="25" name="燕尾形向右箭號 24"/>
          <p:cNvSpPr/>
          <p:nvPr/>
        </p:nvSpPr>
        <p:spPr bwMode="gray">
          <a:xfrm>
            <a:off x="7358286" y="119592"/>
            <a:ext cx="1697777" cy="720080"/>
          </a:xfrm>
          <a:prstGeom prst="notchedRightArrow">
            <a:avLst/>
          </a:prstGeom>
          <a:ln w="57150">
            <a:solidFill>
              <a:srgbClr val="FF000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26" name="文字方塊 25"/>
          <p:cNvSpPr txBox="1"/>
          <p:nvPr/>
        </p:nvSpPr>
        <p:spPr>
          <a:xfrm>
            <a:off x="7631832" y="301983"/>
            <a:ext cx="1512168" cy="584775"/>
          </a:xfrm>
          <a:prstGeom prst="rect">
            <a:avLst/>
          </a:prstGeom>
          <a:noFill/>
        </p:spPr>
        <p:txBody>
          <a:bodyPr wrap="square" rtlCol="0">
            <a:spAutoFit/>
          </a:bodyPr>
          <a:lstStyle/>
          <a:p>
            <a:r>
              <a:rPr lang="zh-HK" altLang="en-US" sz="1600" dirty="0"/>
              <a:t>聯遞系統</a:t>
            </a:r>
          </a:p>
          <a:p>
            <a:endParaRPr lang="zh-HK" altLang="en-US" sz="1600" dirty="0"/>
          </a:p>
        </p:txBody>
      </p:sp>
      <p:sp>
        <p:nvSpPr>
          <p:cNvPr id="27" name="燕尾形向右箭號 26"/>
          <p:cNvSpPr/>
          <p:nvPr/>
        </p:nvSpPr>
        <p:spPr bwMode="gray">
          <a:xfrm>
            <a:off x="7358286" y="526718"/>
            <a:ext cx="1677702" cy="720080"/>
          </a:xfrm>
          <a:prstGeom prst="notchedRightArrow">
            <a:avLst/>
          </a:prstGeom>
          <a:noFill/>
          <a:ln w="57150" algn="ctr">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dirty="0"/>
          </a:p>
        </p:txBody>
      </p:sp>
      <p:sp>
        <p:nvSpPr>
          <p:cNvPr id="28" name="文字方塊 27"/>
          <p:cNvSpPr txBox="1"/>
          <p:nvPr/>
        </p:nvSpPr>
        <p:spPr>
          <a:xfrm>
            <a:off x="7466298" y="717481"/>
            <a:ext cx="1461678" cy="338554"/>
          </a:xfrm>
          <a:prstGeom prst="rect">
            <a:avLst/>
          </a:prstGeom>
          <a:noFill/>
        </p:spPr>
        <p:txBody>
          <a:bodyPr wrap="square" rtlCol="0">
            <a:spAutoFit/>
          </a:bodyPr>
          <a:lstStyle/>
          <a:p>
            <a:r>
              <a:rPr lang="zh-TW" altLang="en-US" sz="1600" dirty="0"/>
              <a:t>應用學習</a:t>
            </a:r>
            <a:r>
              <a:rPr lang="zh-HK" altLang="en-US" sz="1600" dirty="0"/>
              <a:t>模組</a:t>
            </a: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r="43700" b="65766"/>
          <a:stretch/>
        </p:blipFill>
        <p:spPr>
          <a:xfrm>
            <a:off x="1817107" y="4069866"/>
            <a:ext cx="6810320" cy="2275206"/>
          </a:xfrm>
          <a:prstGeom prst="rect">
            <a:avLst/>
          </a:prstGeom>
        </p:spPr>
      </p:pic>
      <p:sp>
        <p:nvSpPr>
          <p:cNvPr id="12" name="矩形 11"/>
          <p:cNvSpPr/>
          <p:nvPr/>
        </p:nvSpPr>
        <p:spPr bwMode="gray">
          <a:xfrm>
            <a:off x="1005384" y="2003031"/>
            <a:ext cx="7056784" cy="1938992"/>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r>
              <a:rPr lang="zh-TW" altLang="en-US" sz="4000" u="sng" dirty="0">
                <a:solidFill>
                  <a:prstClr val="black"/>
                </a:solidFill>
                <a:latin typeface="標楷體" panose="03000509000000000000" pitchFamily="65" charset="-120"/>
                <a:ea typeface="標楷體" panose="03000509000000000000" pitchFamily="65" charset="-120"/>
              </a:rPr>
              <a:t>學校個案六及學校個案七</a:t>
            </a:r>
            <a:r>
              <a:rPr lang="en-US" altLang="zh-TW" sz="4000" u="sng" dirty="0">
                <a:solidFill>
                  <a:prstClr val="black"/>
                </a:solidFill>
                <a:latin typeface="標楷體" panose="03000509000000000000" pitchFamily="65" charset="-120"/>
                <a:ea typeface="標楷體" panose="03000509000000000000" pitchFamily="65" charset="-120"/>
              </a:rPr>
              <a:t>:</a:t>
            </a:r>
            <a:r>
              <a:rPr lang="zh-TW" altLang="en-US" sz="4000" u="sng" dirty="0">
                <a:solidFill>
                  <a:prstClr val="black"/>
                </a:solidFill>
                <a:latin typeface="標楷體" panose="03000509000000000000" pitchFamily="65" charset="-120"/>
                <a:ea typeface="標楷體" panose="03000509000000000000" pitchFamily="65" charset="-120"/>
              </a:rPr>
              <a:t> </a:t>
            </a:r>
            <a:endParaRPr lang="en-US" altLang="zh-TW" sz="4000" u="sng" dirty="0">
              <a:solidFill>
                <a:prstClr val="black"/>
              </a:solidFill>
              <a:latin typeface="標楷體" panose="03000509000000000000" pitchFamily="65" charset="-120"/>
              <a:ea typeface="標楷體" panose="03000509000000000000" pitchFamily="65" charset="-120"/>
            </a:endParaRPr>
          </a:p>
          <a:p>
            <a:r>
              <a:rPr lang="zh-TW" altLang="en-US" sz="4000" dirty="0">
                <a:solidFill>
                  <a:prstClr val="black"/>
                </a:solidFill>
                <a:latin typeface="標楷體" panose="03000509000000000000" pitchFamily="65" charset="-120"/>
                <a:ea typeface="標楷體" panose="03000509000000000000" pitchFamily="65" charset="-120"/>
              </a:rPr>
              <a:t>為什麼學校未能為已獲取錄的學生處理退修呢？</a:t>
            </a:r>
            <a:endParaRPr lang="zh-HK" altLang="en-US" sz="4000" dirty="0">
              <a:solidFill>
                <a:prstClr val="black"/>
              </a:solidFill>
              <a:latin typeface="標楷體" panose="03000509000000000000" pitchFamily="65" charset="-120"/>
              <a:ea typeface="標楷體" panose="03000509000000000000" pitchFamily="65" charset="-120"/>
            </a:endParaRPr>
          </a:p>
        </p:txBody>
      </p:sp>
      <p:sp>
        <p:nvSpPr>
          <p:cNvPr id="17" name="矩形 16"/>
          <p:cNvSpPr>
            <a:spLocks noChangeArrowheads="1"/>
          </p:cNvSpPr>
          <p:nvPr/>
        </p:nvSpPr>
        <p:spPr bwMode="gray">
          <a:xfrm>
            <a:off x="1817107" y="4589050"/>
            <a:ext cx="5797691" cy="240907"/>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8" name="圖片 17"/>
          <p:cNvPicPr>
            <a:picLocks noChangeAspect="1"/>
          </p:cNvPicPr>
          <p:nvPr/>
        </p:nvPicPr>
        <p:blipFill>
          <a:blip r:embed="rId4"/>
          <a:stretch>
            <a:fillRect/>
          </a:stretch>
        </p:blipFill>
        <p:spPr>
          <a:xfrm>
            <a:off x="350022" y="4141801"/>
            <a:ext cx="1453183" cy="1065668"/>
          </a:xfrm>
          <a:prstGeom prst="rect">
            <a:avLst/>
          </a:prstGeom>
        </p:spPr>
      </p:pic>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38</a:t>
            </a:fld>
            <a:endParaRPr lang="en-US" altLang="zh-TW"/>
          </a:p>
        </p:txBody>
      </p:sp>
    </p:spTree>
    <p:extLst>
      <p:ext uri="{BB962C8B-B14F-4D97-AF65-F5344CB8AC3E}">
        <p14:creationId xmlns:p14="http://schemas.microsoft.com/office/powerpoint/2010/main" val="249375063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35843" name="內容版面配置區 1"/>
          <p:cNvSpPr>
            <a:spLocks noGrp="1"/>
          </p:cNvSpPr>
          <p:nvPr>
            <p:ph idx="1"/>
          </p:nvPr>
        </p:nvSpPr>
        <p:spPr>
          <a:xfrm>
            <a:off x="971600" y="1395931"/>
            <a:ext cx="7272808" cy="1079500"/>
          </a:xfrm>
        </p:spPr>
        <p:txBody>
          <a:bodyPr/>
          <a:lstStyle/>
          <a:p>
            <a:pPr lvl="0" eaLnBrk="1" hangingPunct="1">
              <a:spcBef>
                <a:spcPct val="0"/>
              </a:spcBef>
            </a:pPr>
            <a:r>
              <a:rPr lang="zh-TW" altLang="en-US" u="sng" dirty="0"/>
              <a:t>學校個案六</a:t>
            </a:r>
            <a:endParaRPr lang="en-US" altLang="zh-TW" u="sng" dirty="0"/>
          </a:p>
          <a:p>
            <a:pPr marL="0" lvl="0" indent="0" eaLnBrk="1" hangingPunct="1">
              <a:spcBef>
                <a:spcPct val="0"/>
              </a:spcBef>
              <a:buNone/>
            </a:pPr>
            <a:r>
              <a:rPr lang="en-US" altLang="zh-TW" sz="2000" dirty="0">
                <a:solidFill>
                  <a:schemeClr val="tx2"/>
                </a:solidFill>
              </a:rPr>
              <a:t>     </a:t>
            </a:r>
            <a:r>
              <a:rPr lang="zh-TW" altLang="en-US" sz="2000" dirty="0">
                <a:solidFill>
                  <a:schemeClr val="tx2"/>
                </a:solidFill>
              </a:rPr>
              <a:t>應用學習 </a:t>
            </a:r>
            <a:r>
              <a:rPr lang="en-US" altLang="zh-TW" sz="2000" dirty="0">
                <a:solidFill>
                  <a:schemeClr val="tx2"/>
                </a:solidFill>
              </a:rPr>
              <a:t>&gt; </a:t>
            </a:r>
            <a:r>
              <a:rPr lang="zh-TW" altLang="en-US" sz="2000" dirty="0">
                <a:solidFill>
                  <a:schemeClr val="tx2"/>
                </a:solidFill>
              </a:rPr>
              <a:t>資料互換 </a:t>
            </a:r>
            <a:r>
              <a:rPr lang="en-US" altLang="zh-TW" sz="2000" dirty="0">
                <a:solidFill>
                  <a:schemeClr val="tx2"/>
                </a:solidFill>
              </a:rPr>
              <a:t>&gt; </a:t>
            </a:r>
            <a:r>
              <a:rPr lang="zh-TW" altLang="en-US" sz="2000" dirty="0">
                <a:solidFill>
                  <a:schemeClr val="tx2"/>
                </a:solidFill>
              </a:rPr>
              <a:t>處理已接收資料</a:t>
            </a:r>
            <a:endParaRPr lang="en-US" altLang="zh-TW" sz="2000" dirty="0">
              <a:solidFill>
                <a:schemeClr val="tx2"/>
              </a:solidFill>
            </a:endParaRPr>
          </a:p>
          <a:p>
            <a:pPr marL="0" lvl="0" indent="0" eaLnBrk="1" hangingPunct="1">
              <a:spcBef>
                <a:spcPct val="0"/>
              </a:spcBef>
              <a:buNone/>
            </a:pPr>
            <a:r>
              <a:rPr lang="en-US" altLang="zh-TW" dirty="0"/>
              <a:t>      </a:t>
            </a:r>
          </a:p>
          <a:p>
            <a:endParaRPr lang="zh-HK" altLang="en-US" dirty="0"/>
          </a:p>
        </p:txBody>
      </p:sp>
      <p:sp>
        <p:nvSpPr>
          <p:cNvPr id="10" name="矩形 2"/>
          <p:cNvSpPr>
            <a:spLocks noChangeArrowheads="1"/>
          </p:cNvSpPr>
          <p:nvPr/>
        </p:nvSpPr>
        <p:spPr bwMode="gray">
          <a:xfrm>
            <a:off x="1259632" y="3142108"/>
            <a:ext cx="432048" cy="40493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4" name="圖片 13"/>
          <p:cNvPicPr>
            <a:picLocks noChangeAspect="1"/>
          </p:cNvPicPr>
          <p:nvPr/>
        </p:nvPicPr>
        <p:blipFill>
          <a:blip r:embed="rId3"/>
          <a:stretch>
            <a:fillRect/>
          </a:stretch>
        </p:blipFill>
        <p:spPr>
          <a:xfrm>
            <a:off x="1053916" y="3945858"/>
            <a:ext cx="6002719" cy="262454"/>
          </a:xfrm>
          <a:prstGeom prst="rect">
            <a:avLst/>
          </a:prstGeom>
        </p:spPr>
      </p:pic>
      <p:sp>
        <p:nvSpPr>
          <p:cNvPr id="47" name="燕尾形向右箭號 46"/>
          <p:cNvSpPr/>
          <p:nvPr/>
        </p:nvSpPr>
        <p:spPr bwMode="gray">
          <a:xfrm>
            <a:off x="7358286" y="119592"/>
            <a:ext cx="1697777" cy="720080"/>
          </a:xfrm>
          <a:prstGeom prst="notchedRightArrow">
            <a:avLst/>
          </a:prstGeom>
          <a:ln w="57150">
            <a:solidFill>
              <a:srgbClr val="FF000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48" name="文字方塊 47"/>
          <p:cNvSpPr txBox="1"/>
          <p:nvPr/>
        </p:nvSpPr>
        <p:spPr>
          <a:xfrm>
            <a:off x="7631832" y="301983"/>
            <a:ext cx="1512168" cy="584775"/>
          </a:xfrm>
          <a:prstGeom prst="rect">
            <a:avLst/>
          </a:prstGeom>
          <a:noFill/>
        </p:spPr>
        <p:txBody>
          <a:bodyPr wrap="square" rtlCol="0">
            <a:spAutoFit/>
          </a:bodyPr>
          <a:lstStyle/>
          <a:p>
            <a:r>
              <a:rPr lang="zh-HK" altLang="en-US" sz="1600" dirty="0"/>
              <a:t>聯遞系統</a:t>
            </a:r>
          </a:p>
          <a:p>
            <a:endParaRPr lang="zh-HK" altLang="en-US" sz="1600" dirty="0"/>
          </a:p>
        </p:txBody>
      </p:sp>
      <p:sp>
        <p:nvSpPr>
          <p:cNvPr id="49" name="燕尾形向右箭號 48"/>
          <p:cNvSpPr/>
          <p:nvPr/>
        </p:nvSpPr>
        <p:spPr bwMode="gray">
          <a:xfrm>
            <a:off x="7358286" y="526718"/>
            <a:ext cx="1677702" cy="720080"/>
          </a:xfrm>
          <a:prstGeom prst="notchedRightArrow">
            <a:avLst/>
          </a:prstGeom>
          <a:noFill/>
          <a:ln w="57150" algn="ctr">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dirty="0"/>
          </a:p>
        </p:txBody>
      </p:sp>
      <p:sp>
        <p:nvSpPr>
          <p:cNvPr id="50" name="文字方塊 49"/>
          <p:cNvSpPr txBox="1"/>
          <p:nvPr/>
        </p:nvSpPr>
        <p:spPr>
          <a:xfrm>
            <a:off x="7466298" y="717481"/>
            <a:ext cx="1461678" cy="338554"/>
          </a:xfrm>
          <a:prstGeom prst="rect">
            <a:avLst/>
          </a:prstGeom>
          <a:noFill/>
        </p:spPr>
        <p:txBody>
          <a:bodyPr wrap="square" rtlCol="0">
            <a:spAutoFit/>
          </a:bodyPr>
          <a:lstStyle/>
          <a:p>
            <a:r>
              <a:rPr lang="zh-TW" altLang="en-US" sz="1600" dirty="0"/>
              <a:t>應用學習</a:t>
            </a:r>
            <a:r>
              <a:rPr lang="zh-HK" altLang="en-US" sz="1600" dirty="0"/>
              <a:t>模組</a:t>
            </a:r>
          </a:p>
        </p:txBody>
      </p:sp>
      <p:sp>
        <p:nvSpPr>
          <p:cNvPr id="51" name="矩形 2"/>
          <p:cNvSpPr>
            <a:spLocks noChangeArrowheads="1"/>
          </p:cNvSpPr>
          <p:nvPr/>
        </p:nvSpPr>
        <p:spPr bwMode="gray">
          <a:xfrm>
            <a:off x="1074936" y="3982840"/>
            <a:ext cx="825881" cy="317331"/>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9" name="AutoShape 7"/>
          <p:cNvSpPr>
            <a:spLocks noChangeArrowheads="1"/>
          </p:cNvSpPr>
          <p:nvPr/>
        </p:nvSpPr>
        <p:spPr bwMode="auto">
          <a:xfrm>
            <a:off x="1647120" y="5099615"/>
            <a:ext cx="934915" cy="27642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66FF"/>
          </a:solidFill>
          <a:ln w="9525" cap="rnd">
            <a:solidFill>
              <a:srgbClr val="000000"/>
            </a:solidFill>
            <a:prstDash val="sysDot"/>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p>
            <a:pPr algn="dist" eaLnBrk="1" hangingPunct="1">
              <a:spcBef>
                <a:spcPct val="50000"/>
              </a:spcBef>
              <a:defRPr/>
            </a:pPr>
            <a:endParaRPr lang="zh-HK" altLang="en-US">
              <a:effectLst>
                <a:outerShdw blurRad="38100" dist="38100" dir="2700000" algn="tl">
                  <a:srgbClr val="000000">
                    <a:alpha val="43137"/>
                  </a:srgbClr>
                </a:outerShdw>
              </a:effectLst>
              <a:latin typeface="Arial" charset="0"/>
            </a:endParaRPr>
          </a:p>
        </p:txBody>
      </p:sp>
      <p:sp>
        <p:nvSpPr>
          <p:cNvPr id="20" name="AutoShape 8"/>
          <p:cNvSpPr>
            <a:spLocks noChangeArrowheads="1"/>
          </p:cNvSpPr>
          <p:nvPr/>
        </p:nvSpPr>
        <p:spPr bwMode="auto">
          <a:xfrm>
            <a:off x="5517461" y="5108377"/>
            <a:ext cx="1013057" cy="27642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66FF"/>
          </a:solidFill>
          <a:ln w="9525" cap="rnd">
            <a:solidFill>
              <a:srgbClr val="000000"/>
            </a:solidFill>
            <a:prstDash val="sysDot"/>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p>
            <a:pPr algn="dist" eaLnBrk="1" hangingPunct="1">
              <a:spcBef>
                <a:spcPct val="50000"/>
              </a:spcBef>
              <a:defRPr/>
            </a:pPr>
            <a:endParaRPr lang="zh-HK" altLang="en-US">
              <a:effectLst>
                <a:outerShdw blurRad="38100" dist="38100" dir="2700000" algn="tl">
                  <a:srgbClr val="000000">
                    <a:alpha val="43137"/>
                  </a:srgbClr>
                </a:outerShdw>
              </a:effectLst>
              <a:latin typeface="Arial" charset="0"/>
            </a:endParaRPr>
          </a:p>
        </p:txBody>
      </p:sp>
      <p:sp>
        <p:nvSpPr>
          <p:cNvPr id="22" name="Text Box 10"/>
          <p:cNvSpPr txBox="1">
            <a:spLocks noChangeArrowheads="1"/>
          </p:cNvSpPr>
          <p:nvPr/>
        </p:nvSpPr>
        <p:spPr bwMode="auto">
          <a:xfrm>
            <a:off x="543969" y="4550334"/>
            <a:ext cx="17721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Verdana" pitchFamily="34" charset="0"/>
                <a:ea typeface="新細明體" pitchFamily="18" charset="-120"/>
              </a:defRPr>
            </a:lvl1pPr>
            <a:lvl2pPr marL="742950" indent="-285750" algn="l" eaLnBrk="0" hangingPunct="0">
              <a:spcBef>
                <a:spcPct val="20000"/>
              </a:spcBef>
              <a:buChar char="–"/>
              <a:defRPr kumimoji="1" sz="2800">
                <a:solidFill>
                  <a:schemeClr val="tx1"/>
                </a:solidFill>
                <a:latin typeface="Verdana" pitchFamily="34" charset="0"/>
                <a:ea typeface="新細明體" pitchFamily="18" charset="-120"/>
              </a:defRPr>
            </a:lvl2pPr>
            <a:lvl3pPr marL="1143000" indent="-228600" algn="l" eaLnBrk="0" hangingPunct="0">
              <a:spcBef>
                <a:spcPct val="20000"/>
              </a:spcBef>
              <a:buChar char="•"/>
              <a:defRPr kumimoji="1" sz="2400">
                <a:solidFill>
                  <a:schemeClr val="tx1"/>
                </a:solidFill>
                <a:latin typeface="Verdana" pitchFamily="34" charset="0"/>
                <a:ea typeface="新細明體" pitchFamily="18" charset="-120"/>
              </a:defRPr>
            </a:lvl3pPr>
            <a:lvl4pPr marL="1600200" indent="-228600" algn="l" eaLnBrk="0" hangingPunct="0">
              <a:spcBef>
                <a:spcPct val="20000"/>
              </a:spcBef>
              <a:buChar char="–"/>
              <a:defRPr kumimoji="1" sz="2000">
                <a:solidFill>
                  <a:schemeClr val="tx1"/>
                </a:solidFill>
                <a:latin typeface="Verdana" pitchFamily="34" charset="0"/>
                <a:ea typeface="新細明體" pitchFamily="18" charset="-120"/>
              </a:defRPr>
            </a:lvl4pPr>
            <a:lvl5pPr marL="2057400" indent="-228600" algn="l" eaLnBrk="0" hangingPunct="0">
              <a:spcBef>
                <a:spcPct val="20000"/>
              </a:spcBef>
              <a:buChar char="»"/>
              <a:defRPr kumimoji="1" sz="2000">
                <a:solidFill>
                  <a:schemeClr val="tx1"/>
                </a:solidFill>
                <a:latin typeface="Verdana"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9pPr>
          </a:lstStyle>
          <a:p>
            <a:pPr algn="ctr" eaLnBrk="1" hangingPunct="1">
              <a:spcBef>
                <a:spcPct val="50000"/>
              </a:spcBef>
              <a:buFontTx/>
              <a:buNone/>
              <a:defRPr/>
            </a:pPr>
            <a:r>
              <a:rPr kumimoji="0" lang="zh-TW" altLang="en-US" sz="2400" dirty="0">
                <a:solidFill>
                  <a:srgbClr val="006699"/>
                </a:solidFill>
                <a:effectLst>
                  <a:outerShdw blurRad="38100" dist="38100" dir="2700000" algn="tl">
                    <a:srgbClr val="000000">
                      <a:alpha val="43137"/>
                    </a:srgbClr>
                  </a:outerShdw>
                </a:effectLst>
                <a:latin typeface="Arial" charset="0"/>
              </a:rPr>
              <a:t>已解密訊息</a:t>
            </a:r>
          </a:p>
        </p:txBody>
      </p:sp>
      <p:sp>
        <p:nvSpPr>
          <p:cNvPr id="27" name="Text Box 11"/>
          <p:cNvSpPr txBox="1">
            <a:spLocks noChangeArrowheads="1"/>
          </p:cNvSpPr>
          <p:nvPr/>
        </p:nvSpPr>
        <p:spPr bwMode="auto">
          <a:xfrm>
            <a:off x="5878222" y="4574064"/>
            <a:ext cx="23755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Verdana" pitchFamily="34" charset="0"/>
                <a:ea typeface="新細明體" pitchFamily="18" charset="-120"/>
              </a:defRPr>
            </a:lvl1pPr>
            <a:lvl2pPr marL="742950" indent="-285750" algn="l" eaLnBrk="0" hangingPunct="0">
              <a:spcBef>
                <a:spcPct val="20000"/>
              </a:spcBef>
              <a:buChar char="–"/>
              <a:defRPr kumimoji="1" sz="2800">
                <a:solidFill>
                  <a:schemeClr val="tx1"/>
                </a:solidFill>
                <a:latin typeface="Verdana" pitchFamily="34" charset="0"/>
                <a:ea typeface="新細明體" pitchFamily="18" charset="-120"/>
              </a:defRPr>
            </a:lvl2pPr>
            <a:lvl3pPr marL="1143000" indent="-228600" algn="l" eaLnBrk="0" hangingPunct="0">
              <a:spcBef>
                <a:spcPct val="20000"/>
              </a:spcBef>
              <a:buChar char="•"/>
              <a:defRPr kumimoji="1" sz="2400">
                <a:solidFill>
                  <a:schemeClr val="tx1"/>
                </a:solidFill>
                <a:latin typeface="Verdana" pitchFamily="34" charset="0"/>
                <a:ea typeface="新細明體" pitchFamily="18" charset="-120"/>
              </a:defRPr>
            </a:lvl3pPr>
            <a:lvl4pPr marL="1600200" indent="-228600" algn="l" eaLnBrk="0" hangingPunct="0">
              <a:spcBef>
                <a:spcPct val="20000"/>
              </a:spcBef>
              <a:buChar char="–"/>
              <a:defRPr kumimoji="1" sz="2000">
                <a:solidFill>
                  <a:schemeClr val="tx1"/>
                </a:solidFill>
                <a:latin typeface="Verdana" pitchFamily="34" charset="0"/>
                <a:ea typeface="新細明體" pitchFamily="18" charset="-120"/>
              </a:defRPr>
            </a:lvl4pPr>
            <a:lvl5pPr marL="2057400" indent="-228600" algn="l" eaLnBrk="0" hangingPunct="0">
              <a:spcBef>
                <a:spcPct val="20000"/>
              </a:spcBef>
              <a:buChar char="»"/>
              <a:defRPr kumimoji="1" sz="2000">
                <a:solidFill>
                  <a:schemeClr val="tx1"/>
                </a:solidFill>
                <a:latin typeface="Verdana"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新細明體" pitchFamily="18" charset="-120"/>
              </a:defRPr>
            </a:lvl9pPr>
          </a:lstStyle>
          <a:p>
            <a:pPr algn="ctr" eaLnBrk="1" hangingPunct="1">
              <a:spcBef>
                <a:spcPct val="50000"/>
              </a:spcBef>
              <a:buFontTx/>
              <a:buNone/>
              <a:defRPr/>
            </a:pPr>
            <a:r>
              <a:rPr kumimoji="0" lang="zh-TW" altLang="en-US" sz="2400" dirty="0">
                <a:solidFill>
                  <a:srgbClr val="006699"/>
                </a:solidFill>
                <a:effectLst>
                  <a:outerShdw blurRad="38100" dist="38100" dir="2700000" algn="tl">
                    <a:srgbClr val="000000">
                      <a:alpha val="43137"/>
                    </a:srgbClr>
                  </a:outerShdw>
                </a:effectLst>
                <a:latin typeface="Arial" charset="0"/>
              </a:rPr>
              <a:t>資料已匯入模組</a:t>
            </a:r>
          </a:p>
        </p:txBody>
      </p:sp>
      <p:pic>
        <p:nvPicPr>
          <p:cNvPr id="28" name="Picture 9" descr="un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86" y="5094442"/>
            <a:ext cx="649174" cy="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圖片 28"/>
          <p:cNvPicPr>
            <a:picLocks noChangeAspect="1"/>
          </p:cNvPicPr>
          <p:nvPr/>
        </p:nvPicPr>
        <p:blipFill>
          <a:blip r:embed="rId5"/>
          <a:stretch>
            <a:fillRect/>
          </a:stretch>
        </p:blipFill>
        <p:spPr>
          <a:xfrm>
            <a:off x="7157084" y="5048082"/>
            <a:ext cx="685602" cy="625984"/>
          </a:xfrm>
          <a:prstGeom prst="rect">
            <a:avLst/>
          </a:prstGeom>
        </p:spPr>
      </p:pic>
      <p:pic>
        <p:nvPicPr>
          <p:cNvPr id="30" name="圖片 29"/>
          <p:cNvPicPr>
            <a:picLocks noChangeAspect="1"/>
          </p:cNvPicPr>
          <p:nvPr/>
        </p:nvPicPr>
        <p:blipFill>
          <a:blip r:embed="rId6"/>
          <a:stretch>
            <a:fillRect/>
          </a:stretch>
        </p:blipFill>
        <p:spPr>
          <a:xfrm>
            <a:off x="2847949" y="4801593"/>
            <a:ext cx="2498445" cy="872473"/>
          </a:xfrm>
          <a:prstGeom prst="rect">
            <a:avLst/>
          </a:prstGeom>
        </p:spPr>
      </p:pic>
      <p:pic>
        <p:nvPicPr>
          <p:cNvPr id="2" name="圖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7" y="2292956"/>
            <a:ext cx="5981698" cy="1666874"/>
          </a:xfrm>
          <a:prstGeom prst="rect">
            <a:avLst/>
          </a:prstGeom>
        </p:spPr>
      </p:pic>
      <p:sp>
        <p:nvSpPr>
          <p:cNvPr id="12" name="矩形 2"/>
          <p:cNvSpPr>
            <a:spLocks noChangeArrowheads="1"/>
          </p:cNvSpPr>
          <p:nvPr/>
        </p:nvSpPr>
        <p:spPr bwMode="gray">
          <a:xfrm>
            <a:off x="1365185" y="3472899"/>
            <a:ext cx="429831" cy="49327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39</a:t>
            </a:fld>
            <a:endParaRPr lang="en-US" altLang="zh-TW"/>
          </a:p>
        </p:txBody>
      </p:sp>
    </p:spTree>
    <p:extLst>
      <p:ext uri="{BB962C8B-B14F-4D97-AF65-F5344CB8AC3E}">
        <p14:creationId xmlns:p14="http://schemas.microsoft.com/office/powerpoint/2010/main" val="23128847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1" grpId="0" animBg="1"/>
      <p:bldP spid="19" grpId="0" animBg="1"/>
      <p:bldP spid="20" grpId="0" animBg="1"/>
      <p:bldP spid="22" grpId="0"/>
      <p:bldP spid="2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ChangeArrowheads="1"/>
          </p:cNvSpPr>
          <p:nvPr/>
        </p:nvSpPr>
        <p:spPr bwMode="auto">
          <a:xfrm>
            <a:off x="307975" y="-144463"/>
            <a:ext cx="8080449" cy="13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標楷體" panose="03000509000000000000" pitchFamily="65" charset="-12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標楷體" panose="03000509000000000000" pitchFamily="65" charset="-12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標楷體" panose="03000509000000000000" pitchFamily="65" charset="-12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標楷體" panose="03000509000000000000" pitchFamily="65" charset="-12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lvl="0" algn="ctr" eaLnBrk="1" hangingPunct="1">
              <a:spcBef>
                <a:spcPct val="0"/>
              </a:spcBef>
              <a:buClrTx/>
              <a:buSzTx/>
              <a:buNone/>
              <a:defRPr/>
            </a:pPr>
            <a:r>
              <a:rPr lang="zh-TW" altLang="en-US" sz="3600" dirty="0" smtClean="0"/>
              <a:t>「</a:t>
            </a:r>
            <a:r>
              <a:rPr lang="zh-TW" altLang="en-US" sz="3600" dirty="0"/>
              <a:t>應用</a:t>
            </a:r>
            <a:r>
              <a:rPr lang="zh-TW" altLang="en-US" sz="3600" dirty="0"/>
              <a:t>學習系統</a:t>
            </a:r>
            <a:r>
              <a:rPr lang="zh-TW" altLang="en-US" sz="3600" dirty="0"/>
              <a:t>」</a:t>
            </a:r>
            <a:r>
              <a:rPr lang="zh-TW" altLang="en-US" sz="3600" dirty="0"/>
              <a:t>最新發展</a:t>
            </a:r>
            <a:endParaRPr lang="zh-TW" altLang="en-US" sz="3600" dirty="0"/>
          </a:p>
        </p:txBody>
      </p:sp>
      <p:pic>
        <p:nvPicPr>
          <p:cNvPr id="19461" name="Picture 21" descr="name plate-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71" t="52116" r="65968" b="1511"/>
          <a:stretch>
            <a:fillRect/>
          </a:stretch>
        </p:blipFill>
        <p:spPr bwMode="auto">
          <a:xfrm>
            <a:off x="7596336" y="404664"/>
            <a:ext cx="1281468" cy="110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t>P.</a:t>
            </a:r>
            <a:fld id="{76EE2B98-C78F-4275-9BBB-9870DA943F71}" type="slidenum">
              <a:rPr kumimoji="1" lang="en-US" altLang="zh-TW" sz="900" b="1"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endParaRPr>
          </a:p>
        </p:txBody>
      </p:sp>
      <p:sp>
        <p:nvSpPr>
          <p:cNvPr id="2" name="AutoShape 2" descr="data:image/png;base64,iVBORw0KGgoAAAANSUhEUgAAAMYAAADGCAYAAACJm/9dAAAOUElEQVR4Xu2d0XLjOg5EJ///0bM1K90quxxKPPRBSDqdZwgEG90ASCv2158/f/7+2eDv718nzK+vr293u5r/VpytVNH4qX9KkVY81evSOFv2/1jiMM6KqOGHJr654Qjj/9BUEzTCKBbEf+4jjGugKT4RxjWe6RgnPpRY1R2JEpfGT/3T+peOQREbtKeJryZutX9KXIoP9U/TFmFQxAbtaeKriVvtnxKX4kP907R9rDAo0BQ4i1hWglfbL8WzOn7rNs/yQ/GhfGueMaqBpoFWV6DV9ksTXx2/RWjLD8WH8i3CkA/fNGG7dDyL0JYfinOEMYhYdcWliaHbqI7fIrTlh+JD8U/HSMfo4phFaMtPV9AdRq14IowIo4M+7U/Kaaf6WGFUz8QUOGrfxYI3jCg+1qUCJSgdLWb5p3i29kVxxh1jVqB0Y1YiqUYoPnRfNPFW/BaetJBRPCk+2ig1K1BKICuRFrGshFE/VvwWnhHGTUYsolOgKVGoPS0cFIcIg2bksKc4Z5Qaw7n5VIRxDSgtZBRPWjgySskCoIdXK2HUD902JW61/wjjRNhKTLUfi6CrxTmLiHTUoYKk/rcfpWjlpodIShTLv+WHCpju1/JPiRthnAhYRLH8UELsIuAI48hUOsZN6aFEsYRn+aECpvu1/Kdj3HSA6pl7FuHSMc5KDL+MYpZQ0zHSMZ4QmEXEdAy5Y6yWSHoopJ2E+qeEs+zpvui61Ths3zEijGuKUMJZ9hEGlW46Rhdiqwl+1tlvFg7pGLJQu1jfYTSLEOkYH3JduxqBOjjfZbLavtIxBitoV7YfjKzKtBqBKA50Fqf+q3G2rr9pnNU44FGKBkTtaWVazb6a6BRPSrhZRKfrUhxoXiKMwQ5JE2l1NkqICOMaMe21c5oYar9aB6Dx0MpE8aH2EUaE8YSARYgIY4xYFv60EFD7dIwTMUp0ap+OcSAQYVCJ3thTIq5mH2F8uDBkvr/tzqpAqwkp8bxNjRIH2/+iUojlVuhZeJaw+w2nEYZ8XTuLWLt31Dc4XPJohBFhPBFrlrBL2P2G0wgjwogwvhFQhBFhRBjfCeMvfbfhjfZU8ajV+luxVc/uFiY0jfQVFQsHa7/Vfr4ijGuILUJQItLERxgUsWv7COMGzwjDvQ526VvnLcKIMLrYZRWIrsUWMIowIowuGkYYXTCtY5TD9/Wo08oUPfP8OmH8exGS0LwaICthZE//bK11ZwnV2q91iKc8ofFb/pt+IowjJRGG23ks4lrX6NhPhBFhPJImHePkQ4QRYUQYr/0EvxJCW6RVgWgrpDNrRqmMUo+ciTBONCKMCOMtYdBKbHUYSlzaYX6bf9rJ6bWvlXdrXeoHd4wI4xoBSohqPGmBoPFY19NUqHTdCOMms7sQlxKadjxKREosijONJ8IYPANUE2t3/5SIEQbtpXKFppWGhhv/Y4fsCIMyLcJ4QmAX4aVjHGlrfhMh/UclOstaI4eVSFr55Drx4o4KaZY9xYHyhO6L8ormHb92TjdMN2AdqqoTSf1X40Bxo/Z0v5QnEcaJMAUiHeP6bECJTu0jjBsEaCWorpQ0YbSlWv6rcaBEp/YUB8oTWigpnjTvGaVOxGgiKVFoIilxq+3pfimeEUZGqSeOUULMso8wKALy6GWdJWjFsrZN46eV3oqzGp/VcKD7xaMUTQwNiAJKZ0caP7Wn8UcYB8LVOFAeRhiU+Tf2Ecb17RktZBRP6r9pTz/gozyiSp0FBN0XPUzThFk40HU/FQfKw3QMiwk3lwqUoBHGWOehOKdjyAJIx7gGlAp7mzMGDZS2KuvakfLditOqTNUCo/jQeCie1D/F2RJkc5SKMMZa+WpEiTCuEWjlK8L4oVsmSlCr8tF1aUVfrRBYuEUYEUaXdujo2+X0wcgitOUnwogwujgcYZww5YyRM8ajYiKMG2HQGXTWrYLVUqsJ0VWuO0YOWsisvNB1LXuKG7XHo1SEcSBgHTppwqhQZxUIK85ZOEcYPzQ6UgHQAkQrcTrGzTVu610pqtTqymQl0vJD8Ykwrjst7TAWnk0+RBh7JYwSqLpg0U5l2UcYNwhQoNMxbkaIr39fZ/z6ZwmS5mtWZ9a+1HkWcJTotNLQfVlng93jtDpVNQ7N/NJfVLISTwm3C9AWPtWEqI5zl3xFGJRppz0VcDXhqv1X73e1Dh9hRBhdCEQY52VMRqlrvlQTxTpcrhZnRqnBkYMmchegq0edav80LzSebUYp63OMrj79YESJTv1XV2IaTzUhKEEpPlQws/Jrxam9EkKJMgu4T40zwjgQiDBuGE4rIiUWFVg6hoXYeTiu/iAyo9TY4dtKsyVgKmy6rlWJq3Gz4swodZOpXUa+CCOjVFfRoRWREqsriA4jK04aP13XqsQdkHSZWO9cNfdlfUUnDdSauVer6NXxVONGBWMJcpbw8NfndMn2wSjCuG7lFE9qTwlNiUjjof4texpnhEERO+0twg0u3/2YFSf1k45xk6J0jHSMR4pYHcDiFR1BtW87tzZAK1b1TL9aPDTBVkXvbl2nYYRxM3JQ4q5GxNXiiTDcztw8Y7TerqWEphWlusNUVyy631nxVK9r+ad4Vhes5r+2RhhHqmgCrNGFEm7WujROi1c0L3TdCGNwJqYVziKQRQjasavtKZ4WDs3RNKPU9cxKEzCrcs9a1xJ8hPFDh3UrYRHG9Uhp4RxhRBhPHLBGlHSMa2nhMwZ97ZxWCFoJaIKt60saJ8VhNftZOO+CA37tnG6MEm5WwmicFIfV7GfhvAsOEQZVxOAt1i6EwCNH4z/pqPCskZLi3Jw4MkqNKYMmYDV7SlxrZN0Fh3SMMV14/3Rf/b/LUkWPMAZvjaxrzVmVjOpjtcpH45mFM42z2l4bpaoBpTMuJfRqsyxNPN2vZU/zQnGu7kgUBzxKRRgHAhahLT808dQ+wrgZpSKMCKNHVOkYN9eXtEXSytSTpEcbmjDLnhaU6jMbxY3mheJGeULxpPvNKHUjbJpgSuiMUteUtfCMMG4QsIhuEdryQxNP7X9dx6C/j2El0vJDWyoVBiUQtafxUHs6ouySF4oDto8wrg/TlOjUHicMfiAYYRwIYJwjjAjjUTzpGKeQIowII8J47av4d76timL5yRljTNh4tIDvXFXnxYq/ycN0jDFi0bNE9axffWtEr023FwZ97Zxu2CIE9WMRdxbh6LrWfqmf6so9K57tP+CzKtkswVNiUaJU29P4qT2Nn/pv2UcYN8jTym0lhq5LCWTZr7ZfK54II8J4SyMWEa1CYMUTYUQYEcY3CEQYEUaE8Z0wZl3X0mzMarU0zln2dISw4rQuP6zPtShPmofvCGPu5xjVBKVEofFEGCdilrJpAqwEz6qsdL/Ufta+IowIg3L1R+0jjLHOn1HqpOksAlWrZNa+0jHSMaq5/Zb/CEPuGNa7Um9l9eFheoaxzh5W/LSC0vipf2tfs/JC90vjbOGjfY6xewKs+K1ENhMmvf5N90sJRwVv7ZfGGWFQJgzaRxhjI02EcUM4qnirMg3q4OWxCCPCsLj05CfCuIaVCs9K0qy80P3SODNKWQy58WMl0hotrG1Twlmd3MKT+sG/800XoIC2Ekn9VCfG8m8Rl/qxrncpH2iclA+W/whjsANEGAdwEcZJIAoErfS0QliVj44uEUaE8cSZCMO9dbFaP/VjFRTKBxonLZSW/4xSGaW6bgVpR7UIGmHcIElHMmvUsSprNVGof2tfH9sxWu9KUaBn2X9sYj70y5spT2h+aUFsvnYeYdBU/cwZo7qi0w5MUaIEtUY1um6EQTM7ONpZy0QYY7deEcbg9bFFXJoAum6EEWFQzrx1ffzWYg8PRxjXSFr45IwxyFgK3OAyL49ZiaezNV2Xdh4LTxonxcG6xm2eMejX51jEon7oYXGWPd1XNRGpMKz4V8Of4oB/OIYCZ9nPApoCSvcbYVzf8ln4Uz8RxslkS3gRhkt0Smg6kjXznlHKTWSE4eIZYdwwyqroFGhqH2FEGJQDb9lHGGPXo7OEPStf5aOUdd1G1WAlkh5qaSLpvnbxT/Nu5csitOUHv3ZOCUHtLaAjjAN5CweLcKvxAR++aeWgG64G2iIE9dPaVzrGGEOqC2WEIR/uaZojDIrYdcejhZsKLKPUma9diFvdkaoJR+VBCW1NIhFGhPHEpQjj7FStD/hWq6BWwmjFmoUDjZNWSuq/GgcrHoqDdsaYdRiNMCh1xm6lqke1sV28PmXxIcIYzEh1paQJptuYVchonNSe4kbPKviMMQtoCwgrAdU40DjpCEH9VxcIKx6KQzoGRX7yoXww3JfHqgVs+af7tQplhEGRjzC6bqsijBMmCwjamqk9PUQO6ubHH8OzMvxpMoozta8GjHaS5ui1+3UtFaoFXHWCtVk5whhK1faH7wjjyLtVuakfaj/EUvCQVfgiDAD6CqYZpa6zEGEMnnks4GaJJMKIMEpuRSKMMWJVC9IqNFZ+tx+lrEMqTQwlihWnta613+rbP7pfyz7CoAy5GeFoxbISSdel2551yVGNT8t/hEEZEmF0IWYJNcKYTLiubD8Y0YRllKIIH/YUZ8s+HWMsXzhhEcYY0BbR6ectEcZYviKMG9x+3Sg1yKPux6wK0b3gYIKtOGklW83ewrn6dovGiTsGXYDaW4Sj69LEWHGuRnQaj4Uzxb963QgjHeMJgQjjPPTTt2vLlQp/xpfer9P4KVF+mz3Fk9pbZxW6bjpGOkY6xjcciDAijAiDCIO2nmp7OqJ8ajx0tKCjpuWf5suyb+UdX5Z86i8qRRjnIVL6Dz6NcNIZslzAEcaYhGiFG1vl9SmLENb1KK7EEYZFhcPPLCJSAtHRhaIUYVzzQets6RiUmnOFGmFEGFvelqRjjBUOOhFYBaLl53/0BL4xoaf0n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
        <p:nvSpPr>
          <p:cNvPr id="8" name="矩形 7"/>
          <p:cNvSpPr/>
          <p:nvPr/>
        </p:nvSpPr>
        <p:spPr>
          <a:xfrm>
            <a:off x="155575" y="1299143"/>
            <a:ext cx="8288089" cy="5570756"/>
          </a:xfrm>
          <a:prstGeom prst="rect">
            <a:avLst/>
          </a:prstGeom>
        </p:spPr>
        <p:txBody>
          <a:bodyPr wrap="square">
            <a:spAutoFit/>
          </a:bodyPr>
          <a:lstStyle/>
          <a:p>
            <a:pPr marL="457200" indent="-457200">
              <a:buFont typeface="Arial" panose="020B0604020202020204" pitchFamily="34" charset="0"/>
              <a:buChar char="•"/>
            </a:pPr>
            <a:r>
              <a:rPr lang="zh-TW" altLang="en-US" sz="3200" dirty="0" smtClean="0">
                <a:solidFill>
                  <a:srgbClr val="4D4D4D"/>
                </a:solidFill>
                <a:latin typeface="Poppins"/>
              </a:rPr>
              <a:t>「網上校管系統」於</a:t>
            </a:r>
            <a:r>
              <a:rPr lang="zh-TW" altLang="en-US" sz="3200" dirty="0">
                <a:solidFill>
                  <a:srgbClr val="4D4D4D"/>
                </a:solidFill>
                <a:latin typeface="Poppins"/>
              </a:rPr>
              <a:t>下</a:t>
            </a:r>
            <a:r>
              <a:rPr lang="zh-TW" altLang="en-US" sz="3200" dirty="0" smtClean="0">
                <a:solidFill>
                  <a:srgbClr val="4D4D4D"/>
                </a:solidFill>
                <a:latin typeface="Poppins"/>
              </a:rPr>
              <a:t>學年</a:t>
            </a:r>
            <a:r>
              <a:rPr lang="zh-TW" altLang="en-US" sz="3200" dirty="0">
                <a:solidFill>
                  <a:srgbClr val="4D4D4D"/>
                </a:solidFill>
                <a:latin typeface="Poppins"/>
              </a:rPr>
              <a:t>將</a:t>
            </a:r>
            <a:r>
              <a:rPr lang="zh-TW" altLang="en-US" sz="3200" dirty="0" smtClean="0">
                <a:solidFill>
                  <a:srgbClr val="4D4D4D"/>
                </a:solidFill>
                <a:latin typeface="Poppins"/>
              </a:rPr>
              <a:t>透過「優</a:t>
            </a:r>
            <a:r>
              <a:rPr lang="zh-TW" altLang="en-US" sz="3200" dirty="0">
                <a:solidFill>
                  <a:srgbClr val="4D4D4D"/>
                </a:solidFill>
                <a:latin typeface="Poppins"/>
              </a:rPr>
              <a:t>化網上校管系統用戶介面</a:t>
            </a:r>
            <a:r>
              <a:rPr lang="zh-TW" altLang="en-US" sz="3200" dirty="0" smtClean="0">
                <a:solidFill>
                  <a:srgbClr val="4D4D4D"/>
                </a:solidFill>
                <a:latin typeface="Poppins"/>
              </a:rPr>
              <a:t>計劃」</a:t>
            </a:r>
            <a:r>
              <a:rPr lang="en-US" altLang="zh-TW" sz="3200" dirty="0" smtClean="0">
                <a:solidFill>
                  <a:srgbClr val="4D4D4D"/>
                </a:solidFill>
                <a:latin typeface="Poppins"/>
              </a:rPr>
              <a:t>(</a:t>
            </a:r>
            <a:r>
              <a:rPr lang="zh-TW" altLang="en-US" sz="3200" dirty="0" smtClean="0">
                <a:solidFill>
                  <a:srgbClr val="4D4D4D"/>
                </a:solidFill>
                <a:latin typeface="Poppins"/>
              </a:rPr>
              <a:t>計劃名稱暫定</a:t>
            </a:r>
            <a:r>
              <a:rPr lang="en-US" altLang="zh-TW" sz="3200" dirty="0" smtClean="0">
                <a:solidFill>
                  <a:srgbClr val="4D4D4D"/>
                </a:solidFill>
                <a:latin typeface="Poppins"/>
              </a:rPr>
              <a:t>)</a:t>
            </a:r>
            <a:r>
              <a:rPr lang="zh-TW" altLang="en-US" sz="3200" dirty="0" smtClean="0">
                <a:solidFill>
                  <a:srgbClr val="4D4D4D"/>
                </a:solidFill>
                <a:latin typeface="Poppins"/>
              </a:rPr>
              <a:t> 陸續升級，升級後的「網上校管系統」不再支援「應用學習模組」。</a:t>
            </a:r>
            <a:endParaRPr lang="en-US" altLang="zh-TW" sz="3200" dirty="0" smtClean="0">
              <a:solidFill>
                <a:srgbClr val="4D4D4D"/>
              </a:solidFill>
              <a:latin typeface="Poppins"/>
            </a:endParaRPr>
          </a:p>
          <a:p>
            <a:pPr marL="457200" indent="-457200">
              <a:buFont typeface="Arial" panose="020B0604020202020204" pitchFamily="34" charset="0"/>
              <a:buChar char="•"/>
            </a:pPr>
            <a:endParaRPr lang="en-US" altLang="zh-TW" sz="3200" dirty="0" smtClean="0">
              <a:solidFill>
                <a:srgbClr val="4D4D4D"/>
              </a:solidFill>
              <a:latin typeface="Poppins"/>
            </a:endParaRPr>
          </a:p>
          <a:p>
            <a:pPr marL="457200" indent="-457200">
              <a:buFont typeface="Arial" panose="020B0604020202020204" pitchFamily="34" charset="0"/>
              <a:buChar char="•"/>
            </a:pPr>
            <a:r>
              <a:rPr lang="zh-TW" altLang="en-US" sz="3200" dirty="0" smtClean="0">
                <a:solidFill>
                  <a:srgbClr val="4D4D4D"/>
                </a:solidFill>
                <a:latin typeface="Poppins"/>
              </a:rPr>
              <a:t>屆時學校可以使用我們提供新的「應用學習系統」處理有關「應用學習」的事宜。</a:t>
            </a:r>
            <a:endParaRPr lang="en-US" altLang="zh-TW" sz="3200" dirty="0" smtClean="0">
              <a:solidFill>
                <a:srgbClr val="4D4D4D"/>
              </a:solidFill>
              <a:latin typeface="Poppins"/>
            </a:endParaRPr>
          </a:p>
          <a:p>
            <a:pPr marL="457200" indent="-457200">
              <a:buFont typeface="Arial" panose="020B0604020202020204" pitchFamily="34" charset="0"/>
              <a:buChar char="•"/>
            </a:pPr>
            <a:endParaRPr lang="zh-TW" altLang="en-US" sz="3200" dirty="0" smtClean="0">
              <a:solidFill>
                <a:srgbClr val="4D4D4D"/>
              </a:solidFill>
              <a:latin typeface="Poppins"/>
            </a:endParaRPr>
          </a:p>
          <a:p>
            <a:pPr marL="457200" indent="-457200">
              <a:buFont typeface="Arial" panose="020B0604020202020204" pitchFamily="34" charset="0"/>
              <a:buChar char="•"/>
            </a:pPr>
            <a:r>
              <a:rPr lang="zh-TW" altLang="en-US" sz="3200" dirty="0" smtClean="0">
                <a:solidFill>
                  <a:srgbClr val="4D4D4D"/>
                </a:solidFill>
                <a:latin typeface="Poppins"/>
              </a:rPr>
              <a:t>我們將提供相應的培訓和支援，以確保學校能順利過渡到這個新的系統。</a:t>
            </a:r>
            <a:endParaRPr lang="en-US" altLang="zh-TW" sz="3200" dirty="0" smtClean="0">
              <a:solidFill>
                <a:srgbClr val="4D4D4D"/>
              </a:solidFill>
              <a:latin typeface="Poppins"/>
            </a:endParaRPr>
          </a:p>
          <a:p>
            <a:pPr marL="457200" indent="-457200">
              <a:buFont typeface="Arial" panose="020B0604020202020204" pitchFamily="34" charset="0"/>
              <a:buChar char="•"/>
            </a:pPr>
            <a:endParaRPr lang="en-US" altLang="zh-TW" sz="3600" dirty="0" smtClean="0">
              <a:solidFill>
                <a:srgbClr val="4D4D4D"/>
              </a:solidFill>
              <a:latin typeface="Poppins"/>
            </a:endParaRPr>
          </a:p>
        </p:txBody>
      </p:sp>
    </p:spTree>
    <p:extLst>
      <p:ext uri="{BB962C8B-B14F-4D97-AF65-F5344CB8AC3E}">
        <p14:creationId xmlns:p14="http://schemas.microsoft.com/office/powerpoint/2010/main" val="705753144"/>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5" y="2662430"/>
            <a:ext cx="6691244" cy="2639430"/>
          </a:xfrm>
          <a:prstGeom prst="rect">
            <a:avLst/>
          </a:prstGeom>
        </p:spPr>
      </p:pic>
      <p:sp>
        <p:nvSpPr>
          <p:cNvPr id="4" name="投影片編號版面配置區 3"/>
          <p:cNvSpPr>
            <a:spLocks noGrp="1"/>
          </p:cNvSpPr>
          <p:nvPr>
            <p:ph type="sldNum" sz="quarter" idx="12"/>
          </p:nvPr>
        </p:nvSpPr>
        <p:spPr>
          <a:xfrm>
            <a:off x="6553200" y="6237312"/>
            <a:ext cx="2133600" cy="476250"/>
          </a:xfrm>
        </p:spPr>
        <p:txBody>
          <a:bodyPr/>
          <a:lstStyle/>
          <a:p>
            <a:pPr>
              <a:defRPr/>
            </a:pPr>
            <a:r>
              <a:rPr lang="en-US" altLang="zh-TW" dirty="0"/>
              <a:t>P.</a:t>
            </a:r>
            <a:fld id="{6A52B5E9-E56A-4BE7-B87D-ED90C8790FA6}" type="slidenum">
              <a:rPr lang="en-US" altLang="zh-TW" smtClean="0"/>
              <a:pPr>
                <a:defRPr/>
              </a:pPr>
              <a:t>40</a:t>
            </a:fld>
            <a:endParaRPr lang="en-US" altLang="zh-TW" dirty="0"/>
          </a:p>
        </p:txBody>
      </p:sp>
      <p:sp>
        <p:nvSpPr>
          <p:cNvPr id="18" name="Rectangle 2"/>
          <p:cNvSpPr>
            <a:spLocks noGrp="1" noChangeArrowheads="1"/>
          </p:cNvSpPr>
          <p:nvPr>
            <p:ph type="title"/>
          </p:nvPr>
        </p:nvSpPr>
        <p:spPr>
          <a:xfrm>
            <a:off x="1557994" y="269799"/>
            <a:ext cx="7162800" cy="762000"/>
          </a:xfrm>
        </p:spPr>
        <p:txBody>
          <a:bodyPr/>
          <a:lstStyle/>
          <a:p>
            <a:pPr>
              <a:defRPr/>
            </a:pPr>
            <a:r>
              <a:rPr lang="en-US" altLang="zh-TW" dirty="0"/>
              <a:t>3.</a:t>
            </a:r>
            <a:r>
              <a:rPr lang="zh-TW" altLang="en-US" dirty="0"/>
              <a:t> 事前準備</a:t>
            </a:r>
            <a:endParaRPr lang="en-US" altLang="zh-TW" dirty="0"/>
          </a:p>
        </p:txBody>
      </p:sp>
      <p:sp>
        <p:nvSpPr>
          <p:cNvPr id="35843" name="內容版面配置區 1"/>
          <p:cNvSpPr>
            <a:spLocks noGrp="1"/>
          </p:cNvSpPr>
          <p:nvPr>
            <p:ph idx="1"/>
          </p:nvPr>
        </p:nvSpPr>
        <p:spPr>
          <a:xfrm>
            <a:off x="971600" y="1395931"/>
            <a:ext cx="7272808" cy="1079500"/>
          </a:xfrm>
        </p:spPr>
        <p:txBody>
          <a:bodyPr/>
          <a:lstStyle/>
          <a:p>
            <a:pPr lvl="0" eaLnBrk="1" hangingPunct="1">
              <a:spcBef>
                <a:spcPct val="0"/>
              </a:spcBef>
            </a:pPr>
            <a:r>
              <a:rPr lang="zh-TW" altLang="en-US" u="sng" dirty="0"/>
              <a:t>學校個案七</a:t>
            </a:r>
            <a:endParaRPr lang="en-US" altLang="zh-TW" u="sng" dirty="0"/>
          </a:p>
          <a:p>
            <a:pPr marL="0" lvl="0" indent="0" eaLnBrk="1" hangingPunct="1">
              <a:spcBef>
                <a:spcPct val="0"/>
              </a:spcBef>
              <a:buNone/>
            </a:pPr>
            <a:r>
              <a:rPr lang="en-US" altLang="zh-TW" sz="2000" dirty="0">
                <a:solidFill>
                  <a:schemeClr val="tx2"/>
                </a:solidFill>
              </a:rPr>
              <a:t>     </a:t>
            </a:r>
            <a:r>
              <a:rPr lang="zh-TW" altLang="en-US" sz="2000" dirty="0">
                <a:solidFill>
                  <a:schemeClr val="tx2"/>
                </a:solidFill>
              </a:rPr>
              <a:t>應用學習 </a:t>
            </a:r>
            <a:r>
              <a:rPr lang="en-US" altLang="zh-TW" sz="2000" dirty="0">
                <a:solidFill>
                  <a:schemeClr val="tx2"/>
                </a:solidFill>
              </a:rPr>
              <a:t>&gt; </a:t>
            </a:r>
            <a:r>
              <a:rPr lang="zh-TW" altLang="en-US" sz="2000" dirty="0">
                <a:solidFill>
                  <a:schemeClr val="tx2"/>
                </a:solidFill>
              </a:rPr>
              <a:t>資料互換 </a:t>
            </a:r>
            <a:r>
              <a:rPr lang="en-US" altLang="zh-TW" sz="2000" dirty="0">
                <a:solidFill>
                  <a:schemeClr val="tx2"/>
                </a:solidFill>
              </a:rPr>
              <a:t>&gt; </a:t>
            </a:r>
            <a:r>
              <a:rPr lang="zh-TW" altLang="en-US" sz="2000" dirty="0">
                <a:solidFill>
                  <a:schemeClr val="tx2"/>
                </a:solidFill>
              </a:rPr>
              <a:t>處理已接收資料</a:t>
            </a:r>
            <a:endParaRPr lang="en-US" altLang="zh-TW" sz="2000" dirty="0">
              <a:solidFill>
                <a:schemeClr val="tx2"/>
              </a:solidFill>
            </a:endParaRPr>
          </a:p>
          <a:p>
            <a:pPr marL="0" lvl="0" indent="0" eaLnBrk="1" hangingPunct="1">
              <a:spcBef>
                <a:spcPct val="0"/>
              </a:spcBef>
              <a:buNone/>
            </a:pPr>
            <a:r>
              <a:rPr lang="en-US" altLang="zh-TW" dirty="0"/>
              <a:t>      </a:t>
            </a:r>
          </a:p>
          <a:p>
            <a:endParaRPr lang="zh-HK" altLang="en-US" dirty="0"/>
          </a:p>
        </p:txBody>
      </p:sp>
      <p:sp>
        <p:nvSpPr>
          <p:cNvPr id="47" name="燕尾形向右箭號 46"/>
          <p:cNvSpPr/>
          <p:nvPr/>
        </p:nvSpPr>
        <p:spPr bwMode="gray">
          <a:xfrm>
            <a:off x="7358286" y="119592"/>
            <a:ext cx="1697777" cy="720080"/>
          </a:xfrm>
          <a:prstGeom prst="notchedRightArrow">
            <a:avLst/>
          </a:prstGeom>
          <a:ln w="57150">
            <a:solidFill>
              <a:srgbClr val="FF0000"/>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HK" altLang="en-US" dirty="0">
              <a:solidFill>
                <a:prstClr val="black"/>
              </a:solidFill>
            </a:endParaRPr>
          </a:p>
        </p:txBody>
      </p:sp>
      <p:sp>
        <p:nvSpPr>
          <p:cNvPr id="48" name="文字方塊 47"/>
          <p:cNvSpPr txBox="1"/>
          <p:nvPr/>
        </p:nvSpPr>
        <p:spPr>
          <a:xfrm>
            <a:off x="7631832" y="301983"/>
            <a:ext cx="1512168" cy="584775"/>
          </a:xfrm>
          <a:prstGeom prst="rect">
            <a:avLst/>
          </a:prstGeom>
          <a:noFill/>
        </p:spPr>
        <p:txBody>
          <a:bodyPr wrap="square" rtlCol="0">
            <a:spAutoFit/>
          </a:bodyPr>
          <a:lstStyle/>
          <a:p>
            <a:r>
              <a:rPr lang="zh-HK" altLang="en-US" sz="1600" dirty="0"/>
              <a:t>聯遞系統</a:t>
            </a:r>
          </a:p>
          <a:p>
            <a:endParaRPr lang="zh-HK" altLang="en-US" sz="1600" dirty="0"/>
          </a:p>
        </p:txBody>
      </p:sp>
      <p:sp>
        <p:nvSpPr>
          <p:cNvPr id="49" name="燕尾形向右箭號 48"/>
          <p:cNvSpPr/>
          <p:nvPr/>
        </p:nvSpPr>
        <p:spPr bwMode="gray">
          <a:xfrm>
            <a:off x="7358286" y="526718"/>
            <a:ext cx="1677702" cy="720080"/>
          </a:xfrm>
          <a:prstGeom prst="notchedRightArrow">
            <a:avLst/>
          </a:prstGeom>
          <a:noFill/>
          <a:ln w="57150" algn="ctr">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dirty="0"/>
          </a:p>
        </p:txBody>
      </p:sp>
      <p:sp>
        <p:nvSpPr>
          <p:cNvPr id="50" name="文字方塊 49"/>
          <p:cNvSpPr txBox="1"/>
          <p:nvPr/>
        </p:nvSpPr>
        <p:spPr>
          <a:xfrm>
            <a:off x="7466298" y="717481"/>
            <a:ext cx="1461678" cy="338554"/>
          </a:xfrm>
          <a:prstGeom prst="rect">
            <a:avLst/>
          </a:prstGeom>
          <a:noFill/>
        </p:spPr>
        <p:txBody>
          <a:bodyPr wrap="square" rtlCol="0">
            <a:spAutoFit/>
          </a:bodyPr>
          <a:lstStyle/>
          <a:p>
            <a:r>
              <a:rPr lang="zh-TW" altLang="en-US" sz="1600" dirty="0"/>
              <a:t>應用學習</a:t>
            </a:r>
            <a:r>
              <a:rPr lang="zh-HK" altLang="en-US" sz="1600" dirty="0"/>
              <a:t>模組</a:t>
            </a:r>
          </a:p>
        </p:txBody>
      </p:sp>
      <p:sp>
        <p:nvSpPr>
          <p:cNvPr id="6" name="向左箭號圖說文字 5"/>
          <p:cNvSpPr/>
          <p:nvPr/>
        </p:nvSpPr>
        <p:spPr bwMode="gray">
          <a:xfrm>
            <a:off x="5742459" y="2564904"/>
            <a:ext cx="3185517" cy="3046988"/>
          </a:xfrm>
          <a:prstGeom prst="leftArrowCallout">
            <a:avLst>
              <a:gd name="adj1" fmla="val 25000"/>
              <a:gd name="adj2" fmla="val 29346"/>
              <a:gd name="adj3" fmla="val 14013"/>
              <a:gd name="adj4" fmla="val 77682"/>
            </a:avLst>
          </a:prstGeom>
          <a:solidFill>
            <a:srgbClr val="FFFF00"/>
          </a:solidFill>
          <a:ln w="57150" algn="ctr">
            <a:solidFill>
              <a:srgbClr val="FF0000"/>
            </a:solidFill>
            <a:miter lim="800000"/>
            <a:headEnd/>
            <a:tailEnd/>
          </a:ln>
          <a:effectLst/>
          <a:extLst/>
        </p:spPr>
        <p:txBody>
          <a:bodyPr wrap="square" rtlCol="0" anchor="ctr">
            <a:spAutoFit/>
          </a:bodyPr>
          <a:lstStyle/>
          <a:p>
            <a:endParaRPr lang="en-US" altLang="zh-TW" sz="2400" dirty="0"/>
          </a:p>
          <a:p>
            <a:endParaRPr lang="en-US" altLang="zh-TW" sz="2400" dirty="0"/>
          </a:p>
          <a:p>
            <a:pPr algn="just"/>
            <a:endParaRPr lang="en-US" altLang="zh-TW" sz="2400" dirty="0"/>
          </a:p>
          <a:p>
            <a:pPr algn="just"/>
            <a:r>
              <a:rPr lang="zh-TW" altLang="en-US" sz="2400" dirty="0"/>
              <a:t>如果資料匯入失敗，請聯絡</a:t>
            </a:r>
            <a:r>
              <a:rPr lang="zh-TW" altLang="en-US" sz="2400" u="sng" dirty="0"/>
              <a:t>應用學習組</a:t>
            </a:r>
            <a:r>
              <a:rPr lang="zh-TW" altLang="en-US" sz="2400" dirty="0"/>
              <a:t>重發資料檔案。</a:t>
            </a:r>
            <a:endParaRPr lang="en-US" altLang="zh-TW" sz="2400" dirty="0"/>
          </a:p>
          <a:p>
            <a:pPr algn="just"/>
            <a:endParaRPr lang="en-US" altLang="zh-TW" sz="2400" dirty="0"/>
          </a:p>
        </p:txBody>
      </p:sp>
      <p:pic>
        <p:nvPicPr>
          <p:cNvPr id="8" name="圖片 7"/>
          <p:cNvPicPr>
            <a:picLocks noChangeAspect="1"/>
          </p:cNvPicPr>
          <p:nvPr/>
        </p:nvPicPr>
        <p:blipFill>
          <a:blip r:embed="rId4"/>
          <a:stretch>
            <a:fillRect/>
          </a:stretch>
        </p:blipFill>
        <p:spPr>
          <a:xfrm>
            <a:off x="6553200" y="2850124"/>
            <a:ext cx="2268912" cy="518493"/>
          </a:xfrm>
          <a:prstGeom prst="rect">
            <a:avLst/>
          </a:prstGeom>
        </p:spPr>
      </p:pic>
      <p:sp>
        <p:nvSpPr>
          <p:cNvPr id="16" name="動作按鈕: 下一項 15">
            <a:hlinkClick r:id="rId5" action="ppaction://hlinksldjump" highlightClick="1"/>
          </p:cNvPr>
          <p:cNvSpPr/>
          <p:nvPr/>
        </p:nvSpPr>
        <p:spPr bwMode="gray">
          <a:xfrm>
            <a:off x="7164288" y="6098082"/>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algn="ctr"/>
            <a:endParaRPr lang="zh-TW" altLang="en-US"/>
          </a:p>
        </p:txBody>
      </p:sp>
      <p:sp>
        <p:nvSpPr>
          <p:cNvPr id="19" name="矩形 2"/>
          <p:cNvSpPr>
            <a:spLocks noChangeArrowheads="1"/>
          </p:cNvSpPr>
          <p:nvPr/>
        </p:nvSpPr>
        <p:spPr bwMode="gray">
          <a:xfrm>
            <a:off x="157165" y="3933056"/>
            <a:ext cx="382388" cy="93610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5" name="向左箭號圖說文字 14"/>
          <p:cNvSpPr/>
          <p:nvPr/>
        </p:nvSpPr>
        <p:spPr bwMode="gray">
          <a:xfrm>
            <a:off x="5728165" y="2552850"/>
            <a:ext cx="3185517" cy="3046988"/>
          </a:xfrm>
          <a:prstGeom prst="leftArrowCallout">
            <a:avLst>
              <a:gd name="adj1" fmla="val 25000"/>
              <a:gd name="adj2" fmla="val 29346"/>
              <a:gd name="adj3" fmla="val 14013"/>
              <a:gd name="adj4" fmla="val 77682"/>
            </a:avLst>
          </a:prstGeom>
          <a:solidFill>
            <a:srgbClr val="FFFF00"/>
          </a:solidFill>
          <a:ln w="57150" algn="ctr">
            <a:solidFill>
              <a:srgbClr val="FF0000"/>
            </a:solidFill>
            <a:miter lim="800000"/>
            <a:headEnd/>
            <a:tailEnd/>
          </a:ln>
          <a:effectLst/>
          <a:extLst/>
        </p:spPr>
        <p:txBody>
          <a:bodyPr wrap="square" rtlCol="0" anchor="ctr">
            <a:spAutoFit/>
          </a:bodyPr>
          <a:lstStyle/>
          <a:p>
            <a:endParaRPr lang="en-US" altLang="zh-TW" sz="2400" dirty="0"/>
          </a:p>
          <a:p>
            <a:endParaRPr lang="en-US" altLang="zh-TW" sz="2400" dirty="0"/>
          </a:p>
          <a:p>
            <a:pPr algn="just"/>
            <a:endParaRPr lang="en-US" altLang="zh-TW" sz="2400" dirty="0"/>
          </a:p>
          <a:p>
            <a:pPr algn="just"/>
            <a:r>
              <a:rPr lang="zh-TW" altLang="en-US" sz="2400" dirty="0"/>
              <a:t>如果資料匯入失敗，請聯絡</a:t>
            </a:r>
            <a:r>
              <a:rPr lang="zh-TW" altLang="en-US" sz="2400" u="sng" dirty="0"/>
              <a:t>應用學習組</a:t>
            </a:r>
            <a:r>
              <a:rPr lang="zh-TW" altLang="en-US" sz="2400" dirty="0"/>
              <a:t>重發資料檔案。</a:t>
            </a:r>
            <a:endParaRPr lang="en-US" altLang="zh-TW" sz="2400" dirty="0"/>
          </a:p>
          <a:p>
            <a:pPr algn="just"/>
            <a:endParaRPr lang="en-US" altLang="zh-TW" sz="2400" dirty="0"/>
          </a:p>
        </p:txBody>
      </p:sp>
      <p:pic>
        <p:nvPicPr>
          <p:cNvPr id="17" name="圖片 16"/>
          <p:cNvPicPr>
            <a:picLocks noChangeAspect="1"/>
          </p:cNvPicPr>
          <p:nvPr/>
        </p:nvPicPr>
        <p:blipFill>
          <a:blip r:embed="rId4"/>
          <a:stretch>
            <a:fillRect/>
          </a:stretch>
        </p:blipFill>
        <p:spPr>
          <a:xfrm>
            <a:off x="6538906" y="2838070"/>
            <a:ext cx="2268912" cy="518493"/>
          </a:xfrm>
          <a:prstGeom prst="rect">
            <a:avLst/>
          </a:prstGeom>
        </p:spPr>
      </p:pic>
    </p:spTree>
    <p:extLst>
      <p:ext uri="{BB962C8B-B14F-4D97-AF65-F5344CB8AC3E}">
        <p14:creationId xmlns:p14="http://schemas.microsoft.com/office/powerpoint/2010/main" val="384364770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1547813" y="2130425"/>
            <a:ext cx="6910387" cy="1470025"/>
          </a:xfrm>
        </p:spPr>
        <p:txBody>
          <a:bodyPr/>
          <a:lstStyle/>
          <a:p>
            <a:pPr>
              <a:defRPr/>
            </a:pPr>
            <a:r>
              <a:rPr lang="en-US" altLang="zh-TW" sz="5400" dirty="0">
                <a:solidFill>
                  <a:srgbClr val="7030A0"/>
                </a:solidFill>
                <a:cs typeface="+mn-cs"/>
              </a:rPr>
              <a:t>4. </a:t>
            </a:r>
            <a:r>
              <a:rPr lang="zh-TW" altLang="en-US" sz="5400" dirty="0">
                <a:solidFill>
                  <a:srgbClr val="7030A0"/>
                </a:solidFill>
                <a:cs typeface="+mn-cs"/>
              </a:rPr>
              <a:t>流程概覽</a:t>
            </a:r>
          </a:p>
        </p:txBody>
      </p:sp>
    </p:spTree>
    <p:extLst>
      <p:ext uri="{BB962C8B-B14F-4D97-AF65-F5344CB8AC3E}">
        <p14:creationId xmlns:p14="http://schemas.microsoft.com/office/powerpoint/2010/main" val="290945593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47178" y="262099"/>
            <a:ext cx="7162800" cy="762000"/>
          </a:xfrm>
        </p:spPr>
        <p:txBody>
          <a:bodyPr/>
          <a:lstStyle/>
          <a:p>
            <a:pPr>
              <a:defRPr/>
            </a:pPr>
            <a:r>
              <a:rPr kumimoji="1" lang="en-US" altLang="zh-HK" dirty="0">
                <a:effectLst>
                  <a:outerShdw blurRad="38100" dist="38100" dir="2700000" algn="tl">
                    <a:srgbClr val="000000">
                      <a:alpha val="43137"/>
                    </a:srgbClr>
                  </a:outerShdw>
                </a:effectLst>
              </a:rPr>
              <a:t> </a:t>
            </a:r>
            <a:r>
              <a:rPr kumimoji="1" lang="en-US" altLang="zh-TW" dirty="0">
                <a:effectLst>
                  <a:outerShdw blurRad="38100" dist="38100" dir="2700000" algn="tl">
                    <a:srgbClr val="000000">
                      <a:alpha val="43137"/>
                    </a:srgbClr>
                  </a:outerShdw>
                </a:effectLst>
              </a:rPr>
              <a:t>4</a:t>
            </a:r>
            <a:r>
              <a:rPr kumimoji="1" lang="en-US" altLang="zh-HK" dirty="0">
                <a:effectLst>
                  <a:outerShdw blurRad="38100" dist="38100" dir="2700000" algn="tl">
                    <a:srgbClr val="000000">
                      <a:alpha val="43137"/>
                    </a:srgbClr>
                  </a:outerShdw>
                </a:effectLst>
              </a:rPr>
              <a:t>. </a:t>
            </a:r>
            <a:r>
              <a:rPr kumimoji="1" lang="zh-TW" altLang="zh-HK" dirty="0">
                <a:effectLst>
                  <a:outerShdw blurRad="38100" dist="38100" dir="2700000" algn="tl">
                    <a:srgbClr val="000000">
                      <a:alpha val="43137"/>
                    </a:srgbClr>
                  </a:outerShdw>
                </a:effectLst>
              </a:rPr>
              <a:t>流程概覽</a:t>
            </a:r>
            <a:endParaRPr lang="zh-HK" altLang="en-US" dirty="0"/>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rgbClr val="8064A2">
                <a:lumMod val="20000"/>
                <a:lumOff val="80000"/>
              </a:srgb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43" name="圓角矩形 42"/>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
        <p:nvSpPr>
          <p:cNvPr id="4" name="投影片編號版面配置區 3"/>
          <p:cNvSpPr>
            <a:spLocks noGrp="1"/>
          </p:cNvSpPr>
          <p:nvPr>
            <p:ph type="sldNum" sz="quarter" idx="12"/>
          </p:nvPr>
        </p:nvSpPr>
        <p:spPr>
          <a:xfrm>
            <a:off x="6553200" y="6481142"/>
            <a:ext cx="2133600" cy="476250"/>
          </a:xfrm>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1" lang="en-US" altLang="zh-TW" sz="12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rPr>
              <a:t>P.</a:t>
            </a:r>
            <a:fld id="{6A52B5E9-E56A-4BE7-B87D-ED90C8790FA6}" type="slidenum">
              <a:rPr kumimoji="1" lang="en-US" altLang="zh-TW" sz="1200" b="1" i="0" u="none" strike="noStrike" kern="1200" cap="none" spc="0" normalizeH="0" baseline="0" noProof="0" smtClean="0">
                <a:ln>
                  <a:noFill/>
                </a:ln>
                <a:solidFill>
                  <a:srgbClr val="336699"/>
                </a:solidFill>
                <a:effectLst/>
                <a:uLnTx/>
                <a:uFillTx/>
                <a:latin typeface="Trebuchet MS" panose="020B0603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50000"/>
                </a:spcBef>
                <a:spcAft>
                  <a:spcPct val="0"/>
                </a:spcAft>
                <a:buClrTx/>
                <a:buSzTx/>
                <a:buFontTx/>
                <a:buNone/>
                <a:tabLst/>
                <a:defRPr/>
              </a:pPr>
              <a:t>42</a:t>
            </a:fld>
            <a:endParaRPr kumimoji="1" lang="en-US" altLang="zh-TW" sz="1200" b="1" i="0" u="none" strike="noStrike" kern="1200" cap="none" spc="0" normalizeH="0" baseline="0" noProof="0" dirty="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19970362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1547813" y="2130425"/>
            <a:ext cx="6910387" cy="1470025"/>
          </a:xfrm>
        </p:spPr>
        <p:txBody>
          <a:bodyPr/>
          <a:lstStyle/>
          <a:p>
            <a:pPr>
              <a:defRPr/>
            </a:pPr>
            <a:r>
              <a:rPr lang="en-US" altLang="zh-TW" sz="5400" dirty="0">
                <a:solidFill>
                  <a:srgbClr val="7030A0"/>
                </a:solidFill>
                <a:cs typeface="+mn-cs"/>
              </a:rPr>
              <a:t>5. </a:t>
            </a:r>
            <a:r>
              <a:rPr lang="zh-TW" altLang="en-US" sz="5400" dirty="0">
                <a:solidFill>
                  <a:srgbClr val="7030A0"/>
                </a:solidFill>
                <a:cs typeface="+mn-cs"/>
              </a:rPr>
              <a:t>報名流程</a:t>
            </a:r>
          </a:p>
        </p:txBody>
      </p:sp>
    </p:spTree>
    <p:extLst>
      <p:ext uri="{BB962C8B-B14F-4D97-AF65-F5344CB8AC3E}">
        <p14:creationId xmlns:p14="http://schemas.microsoft.com/office/powerpoint/2010/main" val="270710800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a:xfrm>
            <a:off x="899592" y="1523781"/>
            <a:ext cx="7139136" cy="4740275"/>
          </a:xfrm>
        </p:spPr>
        <p:txBody>
          <a:bodyPr/>
          <a:lstStyle/>
          <a:p>
            <a:pPr marL="0" lvl="0" indent="0">
              <a:buNone/>
            </a:pPr>
            <a:endParaRPr lang="en-US" altLang="zh-TW" sz="4400" dirty="0"/>
          </a:p>
          <a:p>
            <a:pPr marL="0" lvl="0" indent="0">
              <a:buNone/>
            </a:pPr>
            <a:endParaRPr lang="en-US" altLang="zh-TW" sz="4400" dirty="0"/>
          </a:p>
          <a:p>
            <a:pPr marL="0" indent="0" algn="ctr">
              <a:buNone/>
            </a:pPr>
            <a:r>
              <a:rPr lang="zh-TW" altLang="en-US" sz="6600" dirty="0"/>
              <a:t>模式一</a:t>
            </a:r>
            <a:endParaRPr lang="en-US" altLang="zh-TW" sz="6600" dirty="0"/>
          </a:p>
          <a:p>
            <a:pPr marL="0" indent="0" algn="ctr">
              <a:buNone/>
            </a:pPr>
            <a:r>
              <a:rPr lang="en-US" altLang="zh-TW" dirty="0"/>
              <a:t>(</a:t>
            </a:r>
            <a:r>
              <a:rPr lang="zh-TW" altLang="en-US" dirty="0"/>
              <a:t>課堂主要安排於星期六</a:t>
            </a:r>
            <a:r>
              <a:rPr lang="zh-TW" altLang="en-US" dirty="0">
                <a:solidFill>
                  <a:srgbClr val="FF0000"/>
                </a:solidFill>
              </a:rPr>
              <a:t>在課程提供機構的場地進行</a:t>
            </a:r>
            <a:r>
              <a:rPr lang="en-US" altLang="zh-TW" dirty="0"/>
              <a:t>)</a:t>
            </a:r>
            <a:endParaRPr lang="zh-HK" altLang="zh-TW" dirty="0"/>
          </a:p>
          <a:p>
            <a:pPr marL="0" indent="0" algn="ctr">
              <a:buNone/>
            </a:pPr>
            <a:endParaRPr lang="zh-HK" altLang="en-US" sz="3200" dirty="0"/>
          </a:p>
        </p:txBody>
      </p:sp>
      <p:sp>
        <p:nvSpPr>
          <p:cNvPr id="8" name="投影片編號版面配置區 7"/>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44</a:t>
            </a:fld>
            <a:endParaRPr lang="en-US" altLang="zh-TW"/>
          </a:p>
        </p:txBody>
      </p:sp>
    </p:spTree>
    <p:extLst>
      <p:ext uri="{BB962C8B-B14F-4D97-AF65-F5344CB8AC3E}">
        <p14:creationId xmlns:p14="http://schemas.microsoft.com/office/powerpoint/2010/main" val="378878855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eaLnBrk="1" fontAlgn="auto" hangingPunct="1">
                  <a:spcBef>
                    <a:spcPts val="0"/>
                  </a:spcBef>
                  <a:spcAft>
                    <a:spcPts val="0"/>
                  </a:spcAft>
                  <a:defRPr/>
                </a:pPr>
                <a:r>
                  <a:rPr lang="zh-TW" altLang="en-US" sz="2000" kern="0" dirty="0">
                    <a:solidFill>
                      <a:srgbClr val="CC0000"/>
                    </a:solidFill>
                    <a:effectLst>
                      <a:outerShdw blurRad="38100" dist="38100" dir="2700000" algn="tl">
                        <a:srgbClr val="C0C0C0"/>
                      </a:outerShdw>
                    </a:effectLst>
                    <a:latin typeface="Tahoma" pitchFamily="34" charset="0"/>
                    <a:ea typeface="標楷體" pitchFamily="65" charset="-120"/>
                  </a:rPr>
                  <a:t>教育局</a:t>
                </a:r>
                <a:endParaRPr lang="en-US" altLang="zh-TW" sz="2000" kern="0" dirty="0">
                  <a:solidFill>
                    <a:srgbClr val="CC0000"/>
                  </a:solidFill>
                  <a:effectLst>
                    <a:outerShdw blurRad="38100" dist="38100" dir="2700000" algn="tl">
                      <a:srgbClr val="C0C0C0"/>
                    </a:outerShdw>
                  </a:effectLst>
                  <a:latin typeface="Tahoma" pitchFamily="34" charset="0"/>
                  <a:ea typeface="標楷體" pitchFamily="65" charset="-120"/>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eaLnBrk="1" hangingPunct="1">
                <a:spcBef>
                  <a:spcPct val="50000"/>
                </a:spcBef>
                <a:defRPr/>
              </a:pPr>
              <a:r>
                <a:rPr lang="zh-TW" altLang="en-US" sz="2000" dirty="0">
                  <a:effectLst>
                    <a:outerShdw blurRad="38100" dist="38100" dir="2700000" algn="tl">
                      <a:srgbClr val="C0C0C0"/>
                    </a:outerShdw>
                  </a:effectLst>
                  <a:ea typeface="標楷體" pitchFamily="65" charset="-120"/>
                </a:rPr>
                <a:t>學校</a:t>
              </a:r>
              <a:endParaRPr lang="en-US" altLang="zh-TW" sz="2000" dirty="0">
                <a:effectLst>
                  <a:outerShdw blurRad="38100" dist="38100" dir="2700000" algn="tl">
                    <a:srgbClr val="C0C0C0"/>
                  </a:outerShdw>
                </a:effectLst>
                <a:ea typeface="標楷體" pitchFamily="65" charset="-120"/>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kumimoji="0" lang="zh-TW" altLang="en-US" sz="1600" kern="0" dirty="0">
                  <a:solidFill>
                    <a:srgbClr val="8064A2">
                      <a:lumMod val="50000"/>
                    </a:srgbClr>
                  </a:solidFill>
                  <a:latin typeface="Times New Roman" pitchFamily="18" charset="0"/>
                  <a:ea typeface="標楷體" pitchFamily="65" charset="-120"/>
                </a:rPr>
                <a:t>聯絡資料</a:t>
              </a:r>
            </a:p>
          </p:txBody>
        </p:sp>
        <p:sp>
          <p:nvSpPr>
            <p:cNvPr id="47" name="圓角矩形 46"/>
            <p:cNvSpPr/>
            <p:nvPr/>
          </p:nvSpPr>
          <p:spPr>
            <a:xfrm>
              <a:off x="4234189" y="3040517"/>
              <a:ext cx="2646046" cy="467464"/>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kumimoji="0" lang="zh-TW" altLang="en-US" sz="1600" kern="0" dirty="0">
                  <a:solidFill>
                    <a:srgbClr val="8064A2">
                      <a:lumMod val="50000"/>
                    </a:srgbClr>
                  </a:solidFill>
                  <a:latin typeface="Times New Roman" pitchFamily="18" charset="0"/>
                  <a:ea typeface="標楷體" pitchFamily="65" charset="-120"/>
                </a:rPr>
                <a:t>學生報名</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模式一及二</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sp>
          <p:nvSpPr>
            <p:cNvPr id="48" name="圓角矩形 47"/>
            <p:cNvSpPr/>
            <p:nvPr/>
          </p:nvSpPr>
          <p:spPr>
            <a:xfrm>
              <a:off x="2288463" y="3716134"/>
              <a:ext cx="2353217" cy="673853"/>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spcBef>
                  <a:spcPct val="20000"/>
                </a:spcBef>
                <a:buClr>
                  <a:srgbClr val="C0504D"/>
                </a:buClr>
                <a:buSzPct val="60000"/>
                <a:defRPr/>
              </a:pPr>
              <a:r>
                <a:rPr kumimoji="0" lang="zh-TW" altLang="en-US" sz="1600" kern="0" dirty="0">
                  <a:solidFill>
                    <a:srgbClr val="8064A2">
                      <a:lumMod val="50000"/>
                    </a:srgbClr>
                  </a:solidFill>
                  <a:latin typeface="Times New Roman" pitchFamily="18" charset="0"/>
                  <a:ea typeface="標楷體" pitchFamily="65" charset="-120"/>
                </a:rPr>
                <a:t>上課時間表</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模式一</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 、甄選結果</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模式一</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sp>
          <p:nvSpPr>
            <p:cNvPr id="49" name="圓角矩形 48"/>
            <p:cNvSpPr/>
            <p:nvPr/>
          </p:nvSpPr>
          <p:spPr>
            <a:xfrm>
              <a:off x="2641269" y="4614016"/>
              <a:ext cx="2009231" cy="488632"/>
            </a:xfrm>
            <a:prstGeom prst="roundRect">
              <a:avLst/>
            </a:prstGeom>
            <a:solidFill>
              <a:srgbClr val="E6E0EC"/>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a:spcBef>
                  <a:spcPct val="20000"/>
                </a:spcBef>
                <a:buClr>
                  <a:srgbClr val="C0504D"/>
                </a:buClr>
                <a:buSzPct val="60000"/>
                <a:defRPr/>
              </a:pPr>
              <a:r>
                <a:rPr kumimoji="0" lang="zh-TW" altLang="en-US" sz="1600" kern="0" dirty="0">
                  <a:solidFill>
                    <a:srgbClr val="8064A2">
                      <a:lumMod val="50000"/>
                    </a:srgbClr>
                  </a:solidFill>
                  <a:latin typeface="Times New Roman" pitchFamily="18" charset="0"/>
                  <a:ea typeface="標楷體" pitchFamily="65" charset="-120"/>
                </a:rPr>
                <a:t>入讀確定</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模式一</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r>
                <a:rPr kumimoji="0" lang="zh-TW" altLang="en-US" sz="1600" kern="0" dirty="0">
                  <a:solidFill>
                    <a:srgbClr val="1F497D">
                      <a:lumMod val="50000"/>
                    </a:srgbClr>
                  </a:solidFill>
                  <a:latin typeface="Times New Roman" pitchFamily="18" charset="0"/>
                  <a:ea typeface="標楷體" pitchFamily="65" charset="-120"/>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kumimoji="0" lang="zh-TW" altLang="en-US" sz="1600" kern="0" dirty="0">
                  <a:solidFill>
                    <a:srgbClr val="1F497D">
                      <a:lumMod val="50000"/>
                    </a:srgbClr>
                  </a:solidFill>
                  <a:latin typeface="Times New Roman" pitchFamily="18" charset="0"/>
                  <a:ea typeface="標楷體" pitchFamily="65" charset="-120"/>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kumimoji="0" lang="zh-HK" altLang="en-US" sz="1600" b="0">
                <a:solidFill>
                  <a:srgbClr val="FFFFFF"/>
                </a:solidFill>
                <a:latin typeface="Calibri" panose="020F0502020204030204" pitchFamily="34" charset="0"/>
                <a:ea typeface="新細明體" panose="02020500000000000000" pitchFamily="18" charset="-120"/>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kumimoji="0" lang="zh-HK" altLang="en-US" sz="1600" b="0">
                <a:solidFill>
                  <a:srgbClr val="FFFFFF"/>
                </a:solidFill>
                <a:latin typeface="Calibri" panose="020F0502020204030204" pitchFamily="34" charset="0"/>
                <a:ea typeface="新細明體" panose="02020500000000000000" pitchFamily="18" charset="-120"/>
              </a:endParaRPr>
            </a:p>
          </p:txBody>
        </p:sp>
        <p:sp>
          <p:nvSpPr>
            <p:cNvPr id="54" name="圓角矩形 53"/>
            <p:cNvSpPr/>
            <p:nvPr/>
          </p:nvSpPr>
          <p:spPr>
            <a:xfrm>
              <a:off x="3597374" y="1592263"/>
              <a:ext cx="2086849" cy="515092"/>
            </a:xfrm>
            <a:prstGeom prst="roundRect">
              <a:avLst/>
            </a:prstGeom>
            <a:solidFill>
              <a:srgbClr val="8064A2">
                <a:lumMod val="20000"/>
                <a:lumOff val="80000"/>
              </a:srgb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r>
                <a:rPr kumimoji="0" lang="zh-TW" altLang="en-US" sz="1600" kern="0" dirty="0">
                  <a:solidFill>
                    <a:srgbClr val="8064A2">
                      <a:lumMod val="50000"/>
                    </a:srgbClr>
                  </a:solidFill>
                  <a:latin typeface="Times New Roman" pitchFamily="18" charset="0"/>
                  <a:ea typeface="標楷體" pitchFamily="65" charset="-120"/>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a:spcBef>
                  <a:spcPct val="20000"/>
                </a:spcBef>
                <a:buClr>
                  <a:srgbClr val="C0504D"/>
                </a:buClr>
                <a:buSzPct val="60000"/>
                <a:defRPr/>
              </a:pPr>
              <a:r>
                <a:rPr kumimoji="0" lang="zh-TW" altLang="en-US" sz="1600" kern="0" dirty="0">
                  <a:solidFill>
                    <a:srgbClr val="8064A2">
                      <a:lumMod val="50000"/>
                    </a:srgbClr>
                  </a:solidFill>
                  <a:latin typeface="Times New Roman" pitchFamily="18" charset="0"/>
                  <a:ea typeface="標楷體" pitchFamily="65" charset="-120"/>
                </a:rPr>
                <a:t>班別編號</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模式二</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a:spcBef>
                  <a:spcPct val="20000"/>
                </a:spcBef>
                <a:buClr>
                  <a:srgbClr val="C0504D"/>
                </a:buClr>
                <a:buSzPct val="60000"/>
                <a:defRPr/>
              </a:pPr>
              <a:r>
                <a:rPr kumimoji="0" lang="zh-TW" altLang="en-US" sz="1600" kern="0" dirty="0">
                  <a:solidFill>
                    <a:srgbClr val="8064A2">
                      <a:lumMod val="50000"/>
                    </a:srgbClr>
                  </a:solidFill>
                  <a:latin typeface="Times New Roman" pitchFamily="18" charset="0"/>
                  <a:ea typeface="標楷體" pitchFamily="65" charset="-120"/>
                </a:rPr>
                <a:t>班別資料</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模式二</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kumimoji="0" lang="zh-TW" altLang="en-US" sz="1600" kern="0" dirty="0">
                  <a:solidFill>
                    <a:srgbClr val="8064A2">
                      <a:lumMod val="50000"/>
                    </a:srgbClr>
                  </a:solidFill>
                  <a:latin typeface="Times New Roman" pitchFamily="18" charset="0"/>
                  <a:ea typeface="標楷體" pitchFamily="65" charset="-120"/>
                </a:rPr>
                <a:t>學校報名</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模式二</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r>
              <a:rPr kumimoji="0" lang="zh-TW" altLang="en-US" sz="1600" kern="0" dirty="0">
                <a:solidFill>
                  <a:srgbClr val="1F497D">
                    <a:lumMod val="50000"/>
                  </a:srgbClr>
                </a:solidFill>
                <a:latin typeface="Times New Roman" pitchFamily="18" charset="0"/>
                <a:ea typeface="標楷體" pitchFamily="65" charset="-120"/>
              </a:rPr>
              <a:t>學生電話號碼更新</a:t>
            </a:r>
          </a:p>
        </p:txBody>
      </p:sp>
      <p:sp>
        <p:nvSpPr>
          <p:cNvPr id="5" name="投影片編號版面配置區 4"/>
          <p:cNvSpPr>
            <a:spLocks noGrp="1"/>
          </p:cNvSpPr>
          <p:nvPr>
            <p:ph type="sldNum" sz="quarter" idx="12"/>
          </p:nvPr>
        </p:nvSpPr>
        <p:spPr>
          <a:xfrm>
            <a:off x="6553200" y="6481142"/>
            <a:ext cx="2133600" cy="476250"/>
          </a:xfrm>
        </p:spPr>
        <p:txBody>
          <a:bodyPr/>
          <a:lstStyle/>
          <a:p>
            <a:pPr>
              <a:defRPr/>
            </a:pPr>
            <a:r>
              <a:rPr lang="en-US" altLang="zh-TW" dirty="0"/>
              <a:t>P.</a:t>
            </a:r>
            <a:fld id="{6A52B5E9-E56A-4BE7-B87D-ED90C8790FA6}" type="slidenum">
              <a:rPr lang="en-US" altLang="zh-TW" smtClean="0"/>
              <a:pPr>
                <a:defRPr/>
              </a:pPr>
              <a:t>45</a:t>
            </a:fld>
            <a:endParaRPr lang="en-US" altLang="zh-TW" dirty="0"/>
          </a:p>
        </p:txBody>
      </p:sp>
      <p:sp>
        <p:nvSpPr>
          <p:cNvPr id="45" name="圓角矩形 44"/>
          <p:cNvSpPr/>
          <p:nvPr/>
        </p:nvSpPr>
        <p:spPr bwMode="auto">
          <a:xfrm>
            <a:off x="4914152" y="5480619"/>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223280050"/>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eaLnBrk="1" fontAlgn="auto" hangingPunct="1">
                  <a:spcBef>
                    <a:spcPts val="0"/>
                  </a:spcBef>
                  <a:spcAft>
                    <a:spcPts val="0"/>
                  </a:spcAft>
                  <a:defRPr/>
                </a:pPr>
                <a:r>
                  <a:rPr lang="zh-TW" altLang="en-US" sz="2000" kern="0" dirty="0">
                    <a:solidFill>
                      <a:srgbClr val="CC0000"/>
                    </a:solidFill>
                    <a:effectLst>
                      <a:outerShdw blurRad="38100" dist="38100" dir="2700000" algn="tl">
                        <a:srgbClr val="C0C0C0"/>
                      </a:outerShdw>
                    </a:effectLst>
                    <a:latin typeface="Tahoma" pitchFamily="34" charset="0"/>
                    <a:ea typeface="標楷體" pitchFamily="65" charset="-120"/>
                  </a:rPr>
                  <a:t>教育局</a:t>
                </a:r>
                <a:endParaRPr lang="en-US" altLang="zh-TW" sz="2000" kern="0" dirty="0">
                  <a:solidFill>
                    <a:srgbClr val="CC0000"/>
                  </a:solidFill>
                  <a:effectLst>
                    <a:outerShdw blurRad="38100" dist="38100" dir="2700000" algn="tl">
                      <a:srgbClr val="C0C0C0"/>
                    </a:outerShdw>
                  </a:effectLst>
                  <a:latin typeface="Tahoma" pitchFamily="34" charset="0"/>
                  <a:ea typeface="標楷體" pitchFamily="65" charset="-120"/>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eaLnBrk="1" hangingPunct="1">
                <a:spcBef>
                  <a:spcPct val="50000"/>
                </a:spcBef>
                <a:defRPr/>
              </a:pPr>
              <a:r>
                <a:rPr lang="zh-TW" altLang="en-US" sz="2000" dirty="0">
                  <a:effectLst>
                    <a:outerShdw blurRad="38100" dist="38100" dir="2700000" algn="tl">
                      <a:srgbClr val="C0C0C0"/>
                    </a:outerShdw>
                  </a:effectLst>
                  <a:ea typeface="標楷體" pitchFamily="65" charset="-120"/>
                </a:rPr>
                <a:t>學校</a:t>
              </a:r>
              <a:endParaRPr lang="en-US" altLang="zh-TW" sz="2000" dirty="0">
                <a:effectLst>
                  <a:outerShdw blurRad="38100" dist="38100" dir="2700000" algn="tl">
                    <a:srgbClr val="C0C0C0"/>
                  </a:outerShdw>
                </a:effectLst>
                <a:ea typeface="標楷體" pitchFamily="65" charset="-120"/>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kumimoji="0" lang="zh-TW" altLang="en-US" sz="1600" kern="0" dirty="0">
                  <a:solidFill>
                    <a:srgbClr val="8064A2">
                      <a:lumMod val="50000"/>
                    </a:srgbClr>
                  </a:solidFill>
                  <a:latin typeface="Times New Roman" pitchFamily="18" charset="0"/>
                  <a:ea typeface="標楷體" pitchFamily="65" charset="-120"/>
                </a:rPr>
                <a:t>聯絡資料</a:t>
              </a:r>
            </a:p>
          </p:txBody>
        </p:sp>
        <p:sp>
          <p:nvSpPr>
            <p:cNvPr id="47" name="圓角矩形 46"/>
            <p:cNvSpPr/>
            <p:nvPr/>
          </p:nvSpPr>
          <p:spPr>
            <a:xfrm>
              <a:off x="4234189" y="3040517"/>
              <a:ext cx="2646046"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kumimoji="0" lang="zh-TW" altLang="en-US" sz="1600" kern="0" dirty="0">
                  <a:solidFill>
                    <a:srgbClr val="8064A2">
                      <a:lumMod val="50000"/>
                    </a:srgbClr>
                  </a:solidFill>
                  <a:latin typeface="Times New Roman" pitchFamily="18" charset="0"/>
                  <a:ea typeface="標楷體" pitchFamily="65" charset="-120"/>
                </a:rPr>
                <a:t>學生報名</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模式一及二</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spcBef>
                  <a:spcPct val="20000"/>
                </a:spcBef>
                <a:buClr>
                  <a:srgbClr val="C0504D"/>
                </a:buClr>
                <a:buSzPct val="60000"/>
                <a:defRPr/>
              </a:pPr>
              <a:r>
                <a:rPr kumimoji="0" lang="zh-TW" altLang="en-US" sz="1600" kern="0" dirty="0">
                  <a:solidFill>
                    <a:srgbClr val="8064A2">
                      <a:lumMod val="50000"/>
                    </a:srgbClr>
                  </a:solidFill>
                  <a:latin typeface="Times New Roman" pitchFamily="18" charset="0"/>
                  <a:ea typeface="標楷體" pitchFamily="65" charset="-120"/>
                </a:rPr>
                <a:t>上課時間表</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模式一</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 、甄選結果</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模式一</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a:spcBef>
                  <a:spcPct val="20000"/>
                </a:spcBef>
                <a:buClr>
                  <a:srgbClr val="C0504D"/>
                </a:buClr>
                <a:buSzPct val="60000"/>
                <a:defRPr/>
              </a:pPr>
              <a:r>
                <a:rPr kumimoji="0" lang="zh-TW" altLang="en-US" sz="1600" kern="0" dirty="0">
                  <a:solidFill>
                    <a:srgbClr val="8064A2">
                      <a:lumMod val="50000"/>
                    </a:srgbClr>
                  </a:solidFill>
                  <a:latin typeface="Times New Roman" pitchFamily="18" charset="0"/>
                  <a:ea typeface="標楷體" pitchFamily="65" charset="-120"/>
                </a:rPr>
                <a:t>入讀確定</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模式一</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r>
                <a:rPr kumimoji="0" lang="zh-TW" altLang="en-US" sz="1600" kern="0" dirty="0">
                  <a:solidFill>
                    <a:srgbClr val="1F497D">
                      <a:lumMod val="50000"/>
                    </a:srgbClr>
                  </a:solidFill>
                  <a:latin typeface="Times New Roman" pitchFamily="18" charset="0"/>
                  <a:ea typeface="標楷體" pitchFamily="65" charset="-120"/>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kumimoji="0" lang="zh-TW" altLang="en-US" sz="1600" kern="0" dirty="0">
                  <a:solidFill>
                    <a:srgbClr val="1F497D">
                      <a:lumMod val="50000"/>
                    </a:srgbClr>
                  </a:solidFill>
                  <a:latin typeface="Times New Roman" pitchFamily="18" charset="0"/>
                  <a:ea typeface="標楷體" pitchFamily="65" charset="-120"/>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kumimoji="0" lang="zh-HK" altLang="en-US" sz="1600" b="0">
                <a:solidFill>
                  <a:srgbClr val="FFFFFF"/>
                </a:solidFill>
                <a:latin typeface="Calibri" panose="020F0502020204030204" pitchFamily="34" charset="0"/>
                <a:ea typeface="新細明體" panose="02020500000000000000" pitchFamily="18" charset="-120"/>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kumimoji="0" lang="zh-HK" altLang="en-US" sz="1600" b="0">
                <a:solidFill>
                  <a:srgbClr val="FFFFFF"/>
                </a:solidFill>
                <a:latin typeface="Calibri" panose="020F0502020204030204" pitchFamily="34" charset="0"/>
                <a:ea typeface="新細明體" panose="02020500000000000000" pitchFamily="18" charset="-120"/>
              </a:endParaRPr>
            </a:p>
          </p:txBody>
        </p:sp>
        <p:sp>
          <p:nvSpPr>
            <p:cNvPr id="54" name="圓角矩形 53"/>
            <p:cNvSpPr/>
            <p:nvPr/>
          </p:nvSpPr>
          <p:spPr>
            <a:xfrm>
              <a:off x="3597374" y="1592263"/>
              <a:ext cx="2086849" cy="515092"/>
            </a:xfrm>
            <a:prstGeom prst="roundRect">
              <a:avLst/>
            </a:prstGeom>
            <a:solidFill>
              <a:srgbClr val="8064A2">
                <a:lumMod val="20000"/>
                <a:lumOff val="80000"/>
              </a:srgb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r>
                <a:rPr kumimoji="0" lang="zh-TW" altLang="en-US" sz="1600" kern="0" dirty="0">
                  <a:solidFill>
                    <a:srgbClr val="8064A2">
                      <a:lumMod val="50000"/>
                    </a:srgbClr>
                  </a:solidFill>
                  <a:latin typeface="Times New Roman" pitchFamily="18" charset="0"/>
                  <a:ea typeface="標楷體" pitchFamily="65" charset="-120"/>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a:spcBef>
                  <a:spcPct val="20000"/>
                </a:spcBef>
                <a:buClr>
                  <a:srgbClr val="C0504D"/>
                </a:buClr>
                <a:buSzPct val="60000"/>
                <a:defRPr/>
              </a:pPr>
              <a:r>
                <a:rPr kumimoji="0" lang="zh-TW" altLang="en-US" sz="1600" kern="0" dirty="0">
                  <a:solidFill>
                    <a:srgbClr val="8064A2">
                      <a:lumMod val="50000"/>
                    </a:srgbClr>
                  </a:solidFill>
                  <a:latin typeface="Times New Roman" pitchFamily="18" charset="0"/>
                  <a:ea typeface="標楷體" pitchFamily="65" charset="-120"/>
                </a:rPr>
                <a:t>班別編號</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模式二</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a:spcBef>
                  <a:spcPct val="20000"/>
                </a:spcBef>
                <a:buClr>
                  <a:srgbClr val="C0504D"/>
                </a:buClr>
                <a:buSzPct val="60000"/>
                <a:defRPr/>
              </a:pPr>
              <a:r>
                <a:rPr kumimoji="0" lang="zh-TW" altLang="en-US" sz="1600" kern="0" dirty="0">
                  <a:solidFill>
                    <a:srgbClr val="8064A2">
                      <a:lumMod val="50000"/>
                    </a:srgbClr>
                  </a:solidFill>
                  <a:latin typeface="Times New Roman" pitchFamily="18" charset="0"/>
                  <a:ea typeface="標楷體" pitchFamily="65" charset="-120"/>
                </a:rPr>
                <a:t>班別資料</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模式二</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kumimoji="0" lang="zh-TW" altLang="en-US" sz="1600" kern="0" dirty="0">
                  <a:solidFill>
                    <a:srgbClr val="8064A2">
                      <a:lumMod val="50000"/>
                    </a:srgbClr>
                  </a:solidFill>
                  <a:latin typeface="Times New Roman" pitchFamily="18" charset="0"/>
                  <a:ea typeface="標楷體" pitchFamily="65" charset="-120"/>
                </a:rPr>
                <a:t>學校報名</a:t>
              </a:r>
              <a:r>
                <a:rPr kumimoji="0" lang="en-US" altLang="zh-TW" sz="1600" kern="0" dirty="0">
                  <a:solidFill>
                    <a:srgbClr val="8064A2">
                      <a:lumMod val="50000"/>
                    </a:srgbClr>
                  </a:solidFill>
                  <a:latin typeface="Times New Roman" pitchFamily="18" charset="0"/>
                  <a:ea typeface="標楷體" pitchFamily="65" charset="-120"/>
                </a:rPr>
                <a:t>(</a:t>
              </a:r>
              <a:r>
                <a:rPr kumimoji="0" lang="zh-TW" altLang="en-US" sz="1600" kern="0" dirty="0">
                  <a:solidFill>
                    <a:srgbClr val="8064A2">
                      <a:lumMod val="50000"/>
                    </a:srgbClr>
                  </a:solidFill>
                  <a:latin typeface="Times New Roman" pitchFamily="18" charset="0"/>
                  <a:ea typeface="標楷體" pitchFamily="65" charset="-120"/>
                </a:rPr>
                <a:t>模式二</a:t>
              </a:r>
              <a:r>
                <a:rPr kumimoji="0" lang="en-US" altLang="zh-TW" sz="1600" kern="0" dirty="0">
                  <a:solidFill>
                    <a:srgbClr val="8064A2">
                      <a:lumMod val="50000"/>
                    </a:srgbClr>
                  </a:solidFill>
                  <a:latin typeface="Times New Roman" pitchFamily="18" charset="0"/>
                  <a:ea typeface="標楷體" pitchFamily="65" charset="-120"/>
                </a:rPr>
                <a:t>)</a:t>
              </a:r>
              <a:endParaRPr kumimoji="0" lang="zh-TW" altLang="en-US" sz="1600" kern="0" dirty="0">
                <a:solidFill>
                  <a:srgbClr val="8064A2">
                    <a:lumMod val="50000"/>
                  </a:srgbClr>
                </a:solidFill>
                <a:latin typeface="Times New Roman" pitchFamily="18" charset="0"/>
                <a:ea typeface="標楷體" pitchFamily="65" charset="-120"/>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r>
              <a:rPr kumimoji="0" lang="zh-TW" altLang="en-US" sz="1600" kern="0" dirty="0">
                <a:solidFill>
                  <a:srgbClr val="1F497D">
                    <a:lumMod val="50000"/>
                  </a:srgbClr>
                </a:solidFill>
                <a:latin typeface="Times New Roman" pitchFamily="18" charset="0"/>
                <a:ea typeface="標楷體" pitchFamily="65" charset="-120"/>
              </a:rPr>
              <a:t>學生電話號碼更新</a:t>
            </a:r>
          </a:p>
        </p:txBody>
      </p:sp>
      <p:sp>
        <p:nvSpPr>
          <p:cNvPr id="4" name="投影片編號版面配置區 3"/>
          <p:cNvSpPr>
            <a:spLocks noGrp="1"/>
          </p:cNvSpPr>
          <p:nvPr>
            <p:ph type="sldNum" sz="quarter" idx="12"/>
          </p:nvPr>
        </p:nvSpPr>
        <p:spPr>
          <a:xfrm>
            <a:off x="6553200" y="6481142"/>
            <a:ext cx="2133600" cy="476250"/>
          </a:xfrm>
        </p:spPr>
        <p:txBody>
          <a:bodyPr/>
          <a:lstStyle/>
          <a:p>
            <a:pPr>
              <a:defRPr/>
            </a:pPr>
            <a:r>
              <a:rPr lang="en-US" altLang="zh-TW" dirty="0"/>
              <a:t>P.</a:t>
            </a:r>
            <a:fld id="{6A52B5E9-E56A-4BE7-B87D-ED90C8790FA6}" type="slidenum">
              <a:rPr lang="en-US" altLang="zh-TW" smtClean="0"/>
              <a:pPr>
                <a:defRPr/>
              </a:pPr>
              <a:t>46</a:t>
            </a:fld>
            <a:endParaRPr lang="en-US" altLang="zh-TW" dirty="0"/>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364877840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547921" y="260648"/>
            <a:ext cx="7162800" cy="762000"/>
          </a:xfrm>
        </p:spPr>
        <p:txBody>
          <a:bodyPr/>
          <a:lstStyle/>
          <a:p>
            <a:pPr>
              <a:defRPr/>
            </a:pPr>
            <a:r>
              <a:rPr lang="en-US" altLang="zh-TW" dirty="0"/>
              <a:t>5. </a:t>
            </a:r>
            <a:r>
              <a:rPr lang="zh-TW" altLang="en-US" dirty="0"/>
              <a:t>報名流程 </a:t>
            </a:r>
            <a:r>
              <a:rPr lang="en-US" altLang="zh-TW" dirty="0"/>
              <a:t>- </a:t>
            </a:r>
            <a:r>
              <a:rPr lang="zh-TW" altLang="en-US" dirty="0"/>
              <a:t>應用學習參數檔案</a:t>
            </a:r>
            <a:endParaRPr lang="en-US" altLang="zh-TW" dirty="0"/>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411474615"/>
              </p:ext>
            </p:extLst>
          </p:nvPr>
        </p:nvGraphicFramePr>
        <p:xfrm>
          <a:off x="1547813" y="1341438"/>
          <a:ext cx="7138987" cy="474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47</a:t>
            </a:fld>
            <a:endParaRPr lang="en-US" altLang="zh-TW"/>
          </a:p>
        </p:txBody>
      </p:sp>
    </p:spTree>
    <p:extLst>
      <p:ext uri="{BB962C8B-B14F-4D97-AF65-F5344CB8AC3E}">
        <p14:creationId xmlns:p14="http://schemas.microsoft.com/office/powerpoint/2010/main" val="2182398951"/>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1535906" y="250342"/>
            <a:ext cx="7162800" cy="762000"/>
          </a:xfrm>
          <a:extLst/>
        </p:spPr>
        <p:txBody>
          <a:bodyPr/>
          <a:lstStyle/>
          <a:p>
            <a:pPr eaLnBrk="1" hangingPunct="1">
              <a:defRPr/>
            </a:pPr>
            <a:r>
              <a:rPr lang="en-US" altLang="zh-TW" dirty="0"/>
              <a:t>5. </a:t>
            </a:r>
            <a:r>
              <a:rPr lang="zh-TW" altLang="en-US" dirty="0"/>
              <a:t>報名流程 </a:t>
            </a:r>
            <a:r>
              <a:rPr lang="en-US" altLang="zh-TW" dirty="0"/>
              <a:t>- </a:t>
            </a:r>
            <a:r>
              <a:rPr lang="zh-HK" altLang="en-US" dirty="0"/>
              <a:t>解密</a:t>
            </a:r>
            <a:r>
              <a:rPr lang="zh-TW" altLang="en-US" dirty="0"/>
              <a:t>應用學習參數檔案</a:t>
            </a:r>
            <a:endParaRPr lang="en-US" altLang="zh-TW" dirty="0"/>
          </a:p>
        </p:txBody>
      </p:sp>
      <p:sp>
        <p:nvSpPr>
          <p:cNvPr id="40963" name="內容版面配置區 1"/>
          <p:cNvSpPr>
            <a:spLocks noGrp="1"/>
          </p:cNvSpPr>
          <p:nvPr>
            <p:ph idx="1"/>
          </p:nvPr>
        </p:nvSpPr>
        <p:spPr>
          <a:xfrm>
            <a:off x="1063241" y="1551893"/>
            <a:ext cx="7397192" cy="1582737"/>
          </a:xfrm>
        </p:spPr>
        <p:txBody>
          <a:bodyPr/>
          <a:lstStyle/>
          <a:p>
            <a:pPr marL="457200" lvl="0" indent="-457200" eaLnBrk="1" hangingPunct="1">
              <a:spcBef>
                <a:spcPct val="0"/>
              </a:spcBef>
              <a:buFont typeface="Wingdings" panose="05000000000000000000" pitchFamily="2" charset="2"/>
              <a:buAutoNum type="circleNumWdWhitePlain"/>
            </a:pPr>
            <a:r>
              <a:rPr lang="zh-TW" altLang="zh-HK" u="sng" dirty="0">
                <a:solidFill>
                  <a:schemeClr val="tx2"/>
                </a:solidFill>
              </a:rPr>
              <a:t>聯遞系統</a:t>
            </a:r>
            <a:r>
              <a:rPr lang="en-US" altLang="zh-HK" u="sng" dirty="0">
                <a:solidFill>
                  <a:schemeClr val="tx2"/>
                </a:solidFill>
              </a:rPr>
              <a:t>&gt;</a:t>
            </a:r>
            <a:r>
              <a:rPr lang="zh-TW" altLang="zh-HK" u="sng" dirty="0">
                <a:solidFill>
                  <a:schemeClr val="tx2"/>
                </a:solidFill>
              </a:rPr>
              <a:t>接收訊息</a:t>
            </a:r>
            <a:r>
              <a:rPr lang="en-US" altLang="zh-TW" dirty="0"/>
              <a:t>:</a:t>
            </a:r>
            <a:r>
              <a:rPr lang="zh-TW" altLang="en-US" dirty="0"/>
              <a:t> </a:t>
            </a:r>
            <a:r>
              <a:rPr lang="zh-TW" altLang="zh-HK" dirty="0"/>
              <a:t>解密「</a:t>
            </a:r>
            <a:r>
              <a:rPr lang="zh-TW" altLang="en-US" dirty="0">
                <a:solidFill>
                  <a:schemeClr val="tx2"/>
                </a:solidFill>
              </a:rPr>
              <a:t>應用學習參數檔案</a:t>
            </a:r>
            <a:r>
              <a:rPr lang="zh-TW" altLang="zh-HK" dirty="0"/>
              <a:t>」</a:t>
            </a:r>
            <a:endParaRPr lang="zh-HK" altLang="zh-HK" dirty="0"/>
          </a:p>
          <a:p>
            <a:pPr marL="0" indent="0" eaLnBrk="1" hangingPunct="1">
              <a:spcBef>
                <a:spcPct val="0"/>
              </a:spcBef>
              <a:buNone/>
            </a:pPr>
            <a:endParaRPr lang="en-US" altLang="zh-TW" dirty="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314" y="2685414"/>
            <a:ext cx="7928392" cy="1424364"/>
          </a:xfrm>
          <a:prstGeom prst="rect">
            <a:avLst/>
          </a:prstGeom>
        </p:spPr>
      </p:pic>
      <p:pic>
        <p:nvPicPr>
          <p:cNvPr id="18" name="圖片 17"/>
          <p:cNvPicPr>
            <a:picLocks noChangeAspect="1"/>
          </p:cNvPicPr>
          <p:nvPr/>
        </p:nvPicPr>
        <p:blipFill>
          <a:blip r:embed="rId4"/>
          <a:stretch>
            <a:fillRect/>
          </a:stretch>
        </p:blipFill>
        <p:spPr>
          <a:xfrm>
            <a:off x="210183" y="5874416"/>
            <a:ext cx="3145406" cy="64593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1" name="弧形箭號 (左彎) 20"/>
          <p:cNvSpPr/>
          <p:nvPr/>
        </p:nvSpPr>
        <p:spPr bwMode="gray">
          <a:xfrm>
            <a:off x="899634" y="5874416"/>
            <a:ext cx="216024" cy="290888"/>
          </a:xfrm>
          <a:prstGeom prst="curvedLeftArrow">
            <a:avLst/>
          </a:prstGeom>
          <a:noFill/>
          <a:ln w="57150" algn="ctr">
            <a:solidFill>
              <a:srgbClr val="703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a:p>
        </p:txBody>
      </p:sp>
      <p:sp>
        <p:nvSpPr>
          <p:cNvPr id="22" name="矩形 10"/>
          <p:cNvSpPr>
            <a:spLocks noChangeArrowheads="1"/>
          </p:cNvSpPr>
          <p:nvPr/>
        </p:nvSpPr>
        <p:spPr bwMode="gray">
          <a:xfrm>
            <a:off x="67542" y="5777954"/>
            <a:ext cx="1247053" cy="467271"/>
          </a:xfrm>
          <a:prstGeom prst="rect">
            <a:avLst/>
          </a:prstGeom>
          <a:noFill/>
          <a:ln w="5715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20" name="矩形 10"/>
          <p:cNvSpPr>
            <a:spLocks noChangeArrowheads="1"/>
          </p:cNvSpPr>
          <p:nvPr/>
        </p:nvSpPr>
        <p:spPr bwMode="gray">
          <a:xfrm>
            <a:off x="791560" y="3261238"/>
            <a:ext cx="1267722" cy="227288"/>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24" name="向右箭號 23"/>
          <p:cNvSpPr/>
          <p:nvPr/>
        </p:nvSpPr>
        <p:spPr bwMode="gray">
          <a:xfrm rot="790474">
            <a:off x="253656" y="2980259"/>
            <a:ext cx="454025" cy="611187"/>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algn="ctr" eaLnBrk="1" hangingPunct="1">
              <a:spcBef>
                <a:spcPct val="0"/>
              </a:spcBef>
              <a:buClrTx/>
              <a:buSzTx/>
              <a:buFontTx/>
              <a:buNone/>
              <a:defRPr/>
            </a:pPr>
            <a:endParaRPr lang="zh-TW" altLang="en-US" sz="1400">
              <a:solidFill>
                <a:srgbClr val="336699"/>
              </a:solidFill>
              <a:latin typeface="Trebuchet MS" pitchFamily="34" charset="0"/>
              <a:ea typeface="新細明體" charset="-120"/>
            </a:endParaRPr>
          </a:p>
        </p:txBody>
      </p:sp>
      <p:sp>
        <p:nvSpPr>
          <p:cNvPr id="25" name="矩形 24"/>
          <p:cNvSpPr>
            <a:spLocks noChangeArrowheads="1"/>
          </p:cNvSpPr>
          <p:nvPr/>
        </p:nvSpPr>
        <p:spPr bwMode="gray">
          <a:xfrm>
            <a:off x="2339752" y="3573016"/>
            <a:ext cx="3240360" cy="642353"/>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789" y="2676867"/>
            <a:ext cx="2924583" cy="3077004"/>
          </a:xfrm>
          <a:prstGeom prst="rect">
            <a:avLst/>
          </a:prstGeom>
        </p:spPr>
      </p:pic>
      <p:sp>
        <p:nvSpPr>
          <p:cNvPr id="27" name="矩形 26"/>
          <p:cNvSpPr>
            <a:spLocks noChangeArrowheads="1"/>
          </p:cNvSpPr>
          <p:nvPr/>
        </p:nvSpPr>
        <p:spPr bwMode="gray">
          <a:xfrm>
            <a:off x="4105789" y="5391696"/>
            <a:ext cx="342279" cy="25464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pic>
        <p:nvPicPr>
          <p:cNvPr id="28" name="圖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0432" y="4709345"/>
            <a:ext cx="3342433" cy="1194842"/>
          </a:xfrm>
          <a:prstGeom prst="rect">
            <a:avLst/>
          </a:prstGeom>
          <a:ln w="9525">
            <a:solidFill>
              <a:schemeClr val="tx1"/>
            </a:solidFill>
          </a:ln>
        </p:spPr>
      </p:pic>
      <p:sp>
        <p:nvSpPr>
          <p:cNvPr id="29" name="矩形 28"/>
          <p:cNvSpPr>
            <a:spLocks noChangeArrowheads="1"/>
          </p:cNvSpPr>
          <p:nvPr/>
        </p:nvSpPr>
        <p:spPr bwMode="gray">
          <a:xfrm>
            <a:off x="5117306" y="5449337"/>
            <a:ext cx="1096799" cy="433552"/>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48</a:t>
            </a:fld>
            <a:endParaRPr lang="en-US" altLang="zh-TW"/>
          </a:p>
        </p:txBody>
      </p:sp>
    </p:spTree>
    <p:extLst>
      <p:ext uri="{BB962C8B-B14F-4D97-AF65-F5344CB8AC3E}">
        <p14:creationId xmlns:p14="http://schemas.microsoft.com/office/powerpoint/2010/main" val="23590495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 presetClass="entr" presetSubtype="0" fill="hold" nodeType="afterEffect">
                                  <p:stCondLst>
                                    <p:cond delay="50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nodeType="withEffect">
                                  <p:stCondLst>
                                    <p:cond delay="50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653983" y="2605670"/>
            <a:ext cx="1481354" cy="3867981"/>
          </a:xfrm>
          <a:prstGeom prst="rect">
            <a:avLst/>
          </a:prstGeom>
        </p:spPr>
      </p:pic>
      <p:sp>
        <p:nvSpPr>
          <p:cNvPr id="10" name="Rectangle 2"/>
          <p:cNvSpPr>
            <a:spLocks noGrp="1" noChangeArrowheads="1"/>
          </p:cNvSpPr>
          <p:nvPr>
            <p:ph type="title"/>
          </p:nvPr>
        </p:nvSpPr>
        <p:spPr>
          <a:xfrm>
            <a:off x="1545582" y="258142"/>
            <a:ext cx="7162800" cy="762000"/>
          </a:xfrm>
          <a:extLst/>
        </p:spPr>
        <p:txBody>
          <a:bodyPr/>
          <a:lstStyle/>
          <a:p>
            <a:pPr eaLnBrk="1" hangingPunct="1">
              <a:defRPr/>
            </a:pPr>
            <a:r>
              <a:rPr lang="en-US" altLang="zh-TW" dirty="0"/>
              <a:t>5. </a:t>
            </a:r>
            <a:r>
              <a:rPr lang="zh-TW" altLang="en-US" dirty="0"/>
              <a:t>報名流程 </a:t>
            </a:r>
            <a:r>
              <a:rPr lang="en-US" altLang="zh-TW" dirty="0"/>
              <a:t>- </a:t>
            </a:r>
            <a:r>
              <a:rPr lang="zh-HK" altLang="en-US" dirty="0"/>
              <a:t>匯入</a:t>
            </a:r>
            <a:r>
              <a:rPr lang="zh-TW" altLang="en-US" dirty="0"/>
              <a:t>應用學習參數檔案</a:t>
            </a:r>
            <a:endParaRPr lang="en-US" altLang="zh-TW" dirty="0"/>
          </a:p>
        </p:txBody>
      </p:sp>
      <p:sp>
        <p:nvSpPr>
          <p:cNvPr id="40963" name="內容版面配置區 1"/>
          <p:cNvSpPr>
            <a:spLocks noGrp="1"/>
          </p:cNvSpPr>
          <p:nvPr>
            <p:ph idx="1"/>
          </p:nvPr>
        </p:nvSpPr>
        <p:spPr>
          <a:xfrm>
            <a:off x="971601" y="1343118"/>
            <a:ext cx="8086414" cy="935434"/>
          </a:xfrm>
        </p:spPr>
        <p:txBody>
          <a:bodyPr/>
          <a:lstStyle/>
          <a:p>
            <a:pPr marL="0" indent="0" eaLnBrk="1" hangingPunct="1">
              <a:spcBef>
                <a:spcPct val="0"/>
              </a:spcBef>
              <a:buNone/>
            </a:pPr>
            <a:endParaRPr lang="en-US" altLang="zh-TW" dirty="0"/>
          </a:p>
          <a:p>
            <a:pPr marL="457200" indent="-457200" eaLnBrk="1" hangingPunct="1">
              <a:spcBef>
                <a:spcPct val="0"/>
              </a:spcBef>
              <a:buFont typeface="Wingdings" panose="05000000000000000000" pitchFamily="2" charset="2"/>
              <a:buAutoNum type="circleNumWdWhitePlain" startAt="2"/>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dirty="0"/>
              <a:t>:</a:t>
            </a:r>
            <a:r>
              <a:rPr lang="zh-TW" altLang="en-US" dirty="0"/>
              <a:t> 匯入已解密的「</a:t>
            </a:r>
            <a:r>
              <a:rPr lang="zh-TW" altLang="en-US" dirty="0">
                <a:solidFill>
                  <a:schemeClr val="tx2"/>
                </a:solidFill>
              </a:rPr>
              <a:t>應用學習參數檔案</a:t>
            </a:r>
            <a:r>
              <a:rPr lang="zh-TW" altLang="en-US" dirty="0"/>
              <a:t>」</a:t>
            </a:r>
          </a:p>
          <a:p>
            <a:endParaRPr lang="zh-HK" altLang="en-US" dirty="0"/>
          </a:p>
        </p:txBody>
      </p:sp>
      <p:pic>
        <p:nvPicPr>
          <p:cNvPr id="20" name="圖片 19"/>
          <p:cNvPicPr>
            <a:picLocks noChangeAspect="1"/>
          </p:cNvPicPr>
          <p:nvPr/>
        </p:nvPicPr>
        <p:blipFill>
          <a:blip r:embed="rId4"/>
          <a:stretch>
            <a:fillRect/>
          </a:stretch>
        </p:blipFill>
        <p:spPr>
          <a:xfrm>
            <a:off x="2164031" y="4366655"/>
            <a:ext cx="6377230" cy="938728"/>
          </a:xfrm>
          <a:prstGeom prst="rect">
            <a:avLst/>
          </a:prstGeom>
        </p:spPr>
      </p:pic>
      <p:sp>
        <p:nvSpPr>
          <p:cNvPr id="22" name="向右箭號 21"/>
          <p:cNvSpPr/>
          <p:nvPr/>
        </p:nvSpPr>
        <p:spPr bwMode="gray">
          <a:xfrm rot="1773517">
            <a:off x="121104" y="5854701"/>
            <a:ext cx="455613" cy="611188"/>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algn="ctr" eaLnBrk="1" hangingPunct="1">
              <a:spcBef>
                <a:spcPct val="0"/>
              </a:spcBef>
              <a:buClrTx/>
              <a:buSzTx/>
              <a:buFontTx/>
              <a:buNone/>
              <a:defRPr/>
            </a:pPr>
            <a:endParaRPr lang="zh-TW" altLang="en-US" sz="1400">
              <a:solidFill>
                <a:srgbClr val="336699"/>
              </a:solidFill>
              <a:latin typeface="Trebuchet MS" pitchFamily="34" charset="0"/>
              <a:ea typeface="新細明體" charset="-120"/>
            </a:endParaRPr>
          </a:p>
        </p:txBody>
      </p:sp>
      <p:sp>
        <p:nvSpPr>
          <p:cNvPr id="23" name="矩形 22"/>
          <p:cNvSpPr>
            <a:spLocks noChangeArrowheads="1"/>
          </p:cNvSpPr>
          <p:nvPr/>
        </p:nvSpPr>
        <p:spPr bwMode="gray">
          <a:xfrm>
            <a:off x="653983" y="6178133"/>
            <a:ext cx="1235075" cy="36036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24" name="向右箭號 23"/>
          <p:cNvSpPr/>
          <p:nvPr/>
        </p:nvSpPr>
        <p:spPr bwMode="gray">
          <a:xfrm rot="21195976" flipV="1">
            <a:off x="2985498" y="4813160"/>
            <a:ext cx="1451605" cy="45719"/>
          </a:xfrm>
          <a:prstGeom prst="rightArrow">
            <a:avLst/>
          </a:prstGeom>
          <a:solidFill>
            <a:srgbClr val="7030A0"/>
          </a:solidFill>
          <a:ln w="57150" algn="ctr">
            <a:solidFill>
              <a:srgbClr val="7030A0"/>
            </a:solidFill>
            <a:miter lim="800000"/>
            <a:headEnd/>
            <a:tailEnd/>
          </a:ln>
          <a:effectLst/>
          <a:extLst/>
        </p:spPr>
        <p:txBody>
          <a:bodyPr wrap="square" rtlCol="0" anchor="ctr">
            <a:spAutoFit/>
          </a:bodyPr>
          <a:lstStyle/>
          <a:p>
            <a:pPr algn="ctr"/>
            <a:endParaRPr lang="zh-HK" altLang="en-US">
              <a:solidFill>
                <a:srgbClr val="7030A0"/>
              </a:solidFill>
            </a:endParaRPr>
          </a:p>
        </p:txBody>
      </p:sp>
      <p:sp>
        <p:nvSpPr>
          <p:cNvPr id="25" name="矩形 24"/>
          <p:cNvSpPr>
            <a:spLocks noChangeArrowheads="1"/>
          </p:cNvSpPr>
          <p:nvPr/>
        </p:nvSpPr>
        <p:spPr bwMode="gray">
          <a:xfrm>
            <a:off x="2164030" y="4652562"/>
            <a:ext cx="3632105" cy="675179"/>
          </a:xfrm>
          <a:prstGeom prst="rect">
            <a:avLst/>
          </a:prstGeom>
          <a:noFill/>
          <a:ln w="57150" algn="ctr">
            <a:solidFill>
              <a:srgbClr val="703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26" name="圖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1877" y="2520776"/>
            <a:ext cx="6321538" cy="1823521"/>
          </a:xfrm>
          <a:prstGeom prst="rect">
            <a:avLst/>
          </a:prstGeom>
        </p:spPr>
      </p:pic>
      <p:sp>
        <p:nvSpPr>
          <p:cNvPr id="27" name="矩形 26"/>
          <p:cNvSpPr>
            <a:spLocks noChangeArrowheads="1"/>
          </p:cNvSpPr>
          <p:nvPr/>
        </p:nvSpPr>
        <p:spPr bwMode="gray">
          <a:xfrm>
            <a:off x="2164031" y="4327124"/>
            <a:ext cx="648072" cy="29527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49</a:t>
            </a:fld>
            <a:endParaRPr lang="en-US" altLang="zh-TW"/>
          </a:p>
        </p:txBody>
      </p:sp>
      <p:pic>
        <p:nvPicPr>
          <p:cNvPr id="3" name="圖片 2"/>
          <p:cNvPicPr>
            <a:picLocks noChangeAspect="1"/>
          </p:cNvPicPr>
          <p:nvPr/>
        </p:nvPicPr>
        <p:blipFill>
          <a:blip r:embed="rId6"/>
          <a:stretch>
            <a:fillRect/>
          </a:stretch>
        </p:blipFill>
        <p:spPr>
          <a:xfrm>
            <a:off x="4405184" y="4019001"/>
            <a:ext cx="454848" cy="170470"/>
          </a:xfrm>
          <a:prstGeom prst="rect">
            <a:avLst/>
          </a:prstGeom>
        </p:spPr>
      </p:pic>
    </p:spTree>
    <p:extLst>
      <p:ext uri="{BB962C8B-B14F-4D97-AF65-F5344CB8AC3E}">
        <p14:creationId xmlns:p14="http://schemas.microsoft.com/office/powerpoint/2010/main" val="320960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ChangeArrowheads="1"/>
          </p:cNvSpPr>
          <p:nvPr/>
        </p:nvSpPr>
        <p:spPr bwMode="auto">
          <a:xfrm>
            <a:off x="468313" y="188640"/>
            <a:ext cx="8207375"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標楷體" panose="03000509000000000000" pitchFamily="65" charset="-12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標楷體" panose="03000509000000000000" pitchFamily="65" charset="-12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標楷體" panose="03000509000000000000" pitchFamily="65" charset="-12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標楷體" panose="03000509000000000000" pitchFamily="65" charset="-12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3600" dirty="0"/>
              <a:t>高中應用學習課程</a:t>
            </a:r>
            <a:endParaRPr lang="en-US" altLang="zh-TW" sz="3600" dirty="0"/>
          </a:p>
          <a:p>
            <a:pPr lvl="0" algn="ctr" eaLnBrk="1" hangingPunct="1">
              <a:spcBef>
                <a:spcPct val="0"/>
              </a:spcBef>
              <a:buClrTx/>
              <a:buSzTx/>
              <a:buNone/>
              <a:defRPr/>
            </a:pPr>
            <a:r>
              <a:rPr lang="zh-TW" altLang="en-US" sz="3600" dirty="0"/>
              <a:t>「</a:t>
            </a:r>
            <a:r>
              <a:rPr lang="zh-TW" altLang="en-US" sz="3600" dirty="0"/>
              <a:t>應用</a:t>
            </a:r>
            <a:r>
              <a:rPr lang="zh-TW" altLang="en-US" sz="3600" dirty="0"/>
              <a:t>學習系統」</a:t>
            </a:r>
            <a:endParaRPr lang="zh-TW" altLang="en-US" sz="3600" dirty="0"/>
          </a:p>
        </p:txBody>
      </p:sp>
      <p:pic>
        <p:nvPicPr>
          <p:cNvPr id="19461" name="Picture 21" descr="name plate-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71" t="52116" r="65968" b="1511"/>
          <a:stretch>
            <a:fillRect/>
          </a:stretch>
        </p:blipFill>
        <p:spPr bwMode="auto">
          <a:xfrm>
            <a:off x="7596336" y="404664"/>
            <a:ext cx="1281468" cy="110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t>P.</a:t>
            </a:r>
            <a:fld id="{76EE2B98-C78F-4275-9BBB-9870DA943F71}" type="slidenum">
              <a:rPr kumimoji="1" lang="en-US" altLang="zh-TW" sz="900" b="1"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1" lang="en-US" altLang="zh-TW" sz="900" b="1" i="0" u="none" strike="noStrike" kern="1200" cap="none" spc="0" normalizeH="0" baseline="0" noProof="0">
              <a:ln>
                <a:noFill/>
              </a:ln>
              <a:solidFill>
                <a:prstClr val="black">
                  <a:tint val="75000"/>
                </a:prstClr>
              </a:solidFill>
              <a:effectLst/>
              <a:uLnTx/>
              <a:uFillTx/>
              <a:latin typeface="Trebuchet MS" panose="020B0603020202020204" pitchFamily="34" charset="0"/>
              <a:ea typeface="新細明體" panose="02020500000000000000" pitchFamily="18" charset="-120"/>
              <a:cs typeface="+mn-cs"/>
            </a:endParaRPr>
          </a:p>
        </p:txBody>
      </p:sp>
      <p:sp>
        <p:nvSpPr>
          <p:cNvPr id="2" name="AutoShape 2" descr="data:image/png;base64,iVBORw0KGgoAAAANSUhEUgAAAMYAAADGCAYAAACJm/9dAAAOUElEQVR4Xu2d0XLjOg5EJ///0bM1K90quxxKPPRBSDqdZwgEG90ASCv2158/f/7+2eDv718nzK+vr293u5r/VpytVNH4qX9KkVY81evSOFv2/1jiMM6KqOGHJr654Qjj/9BUEzTCKBbEf+4jjGugKT4RxjWe6RgnPpRY1R2JEpfGT/3T+peOQREbtKeJryZutX9KXIoP9U/TFmFQxAbtaeKriVvtnxKX4kP907R9rDAo0BQ4i1hWglfbL8WzOn7rNs/yQ/GhfGueMaqBpoFWV6DV9ksTXx2/RWjLD8WH8i3CkA/fNGG7dDyL0JYfinOEMYhYdcWliaHbqI7fIrTlh+JD8U/HSMfo4phFaMtPV9AdRq14IowIo4M+7U/Kaaf6WGFUz8QUOGrfxYI3jCg+1qUCJSgdLWb5p3i29kVxxh1jVqB0Y1YiqUYoPnRfNPFW/BaetJBRPCk+2ig1K1BKICuRFrGshFE/VvwWnhHGTUYsolOgKVGoPS0cFIcIg2bksKc4Z5Qaw7n5VIRxDSgtZBRPWjgySskCoIdXK2HUD902JW61/wjjRNhKTLUfi6CrxTmLiHTUoYKk/rcfpWjlpodIShTLv+WHCpju1/JPiRthnAhYRLH8UELsIuAI48hUOsZN6aFEsYRn+aECpvu1/Kdj3HSA6pl7FuHSMc5KDL+MYpZQ0zHSMZ4QmEXEdAy5Y6yWSHoopJ2E+qeEs+zpvui61Ths3zEijGuKUMJZ9hEGlW46Rhdiqwl+1tlvFg7pGLJQu1jfYTSLEOkYH3JduxqBOjjfZbLavtIxBitoV7YfjKzKtBqBKA50Fqf+q3G2rr9pnNU44FGKBkTtaWVazb6a6BRPSrhZRKfrUhxoXiKMwQ5JE2l1NkqICOMaMe21c5oYar9aB6Dx0MpE8aH2EUaE8YSARYgIY4xYFv60EFD7dIwTMUp0ap+OcSAQYVCJ3thTIq5mH2F8uDBkvr/tzqpAqwkp8bxNjRIH2/+iUojlVuhZeJaw+w2nEYZ8XTuLWLt31Dc4XPJohBFhPBFrlrBL2P2G0wgjwogwvhFQhBFhRBjfCeMvfbfhjfZU8ajV+luxVc/uFiY0jfQVFQsHa7/Vfr4ijGuILUJQItLERxgUsWv7COMGzwjDvQ526VvnLcKIMLrYZRWIrsUWMIowIowuGkYYXTCtY5TD9/Wo08oUPfP8OmH8exGS0LwaICthZE//bK11ZwnV2q91iKc8ofFb/pt+IowjJRGG23ks4lrX6NhPhBFhPJImHePkQ4QRYUQYr/0EvxJCW6RVgWgrpDNrRqmMUo+ciTBONCKMCOMtYdBKbHUYSlzaYX6bf9rJ6bWvlXdrXeoHd4wI4xoBSohqPGmBoPFY19NUqHTdCOMms7sQlxKadjxKREosijONJ8IYPANUE2t3/5SIEQbtpXKFppWGhhv/Y4fsCIMyLcJ4QmAX4aVjHGlrfhMh/UclOstaI4eVSFr55Drx4o4KaZY9xYHyhO6L8ormHb92TjdMN2AdqqoTSf1X40Bxo/Z0v5QnEcaJMAUiHeP6bECJTu0jjBsEaCWorpQ0YbSlWv6rcaBEp/YUB8oTWigpnjTvGaVOxGgiKVFoIilxq+3pfimeEUZGqSeOUULMso8wKALy6GWdJWjFsrZN46eV3oqzGp/VcKD7xaMUTQwNiAJKZ0caP7Wn8UcYB8LVOFAeRhiU+Tf2Ecb17RktZBRP6r9pTz/gozyiSp0FBN0XPUzThFk40HU/FQfKw3QMiwk3lwqUoBHGWOehOKdjyAJIx7gGlAp7mzMGDZS2KuvakfLditOqTNUCo/jQeCie1D/F2RJkc5SKMMZa+WpEiTCuEWjlK8L4oVsmSlCr8tF1aUVfrRBYuEUYEUaXdujo2+X0wcgitOUnwogwujgcYZww5YyRM8ajYiKMG2HQGXTWrYLVUqsJ0VWuO0YOWsisvNB1LXuKG7XHo1SEcSBgHTppwqhQZxUIK85ZOEcYPzQ6UgHQAkQrcTrGzTVu610pqtTqymQl0vJD8Ykwrjst7TAWnk0+RBh7JYwSqLpg0U5l2UcYNwhQoNMxbkaIr39fZ/z6ZwmS5mtWZ9a+1HkWcJTotNLQfVlng93jtDpVNQ7N/NJfVLISTwm3C9AWPtWEqI5zl3xFGJRppz0VcDXhqv1X73e1Dh9hRBhdCEQY52VMRqlrvlQTxTpcrhZnRqnBkYMmchegq0edav80LzSebUYp63OMrj79YESJTv1XV2IaTzUhKEEpPlQws/Jrxam9EkKJMgu4T40zwjgQiDBuGE4rIiUWFVg6hoXYeTiu/iAyo9TY4dtKsyVgKmy6rlWJq3Gz4swodZOpXUa+CCOjVFfRoRWREqsriA4jK04aP13XqsQdkHSZWO9cNfdlfUUnDdSauVer6NXxVONGBWMJcpbw8NfndMn2wSjCuG7lFE9qTwlNiUjjof4texpnhEERO+0twg0u3/2YFSf1k45xk6J0jHSMR4pYHcDiFR1BtW87tzZAK1b1TL9aPDTBVkXvbl2nYYRxM3JQ4q5GxNXiiTDcztw8Y7TerqWEphWlusNUVyy631nxVK9r+ad4Vhes5r+2RhhHqmgCrNGFEm7WujROi1c0L3TdCGNwJqYVziKQRQjasavtKZ4WDs3RNKPU9cxKEzCrcs9a1xJ8hPFDh3UrYRHG9Uhp4RxhRBhPHLBGlHSMa2nhMwZ97ZxWCFoJaIKt60saJ8VhNftZOO+CA37tnG6MEm5WwmicFIfV7GfhvAsOEQZVxOAt1i6EwCNH4z/pqPCskZLi3Jw4MkqNKYMmYDV7SlxrZN0Fh3SMMV14/3Rf/b/LUkWPMAZvjaxrzVmVjOpjtcpH45mFM42z2l4bpaoBpTMuJfRqsyxNPN2vZU/zQnGu7kgUBzxKRRgHAhahLT808dQ+wrgZpSKMCKNHVOkYN9eXtEXSytSTpEcbmjDLnhaU6jMbxY3mheJGeULxpPvNKHUjbJpgSuiMUteUtfCMMG4QsIhuEdryQxNP7X9dx6C/j2El0vJDWyoVBiUQtafxUHs6ouySF4oDto8wrg/TlOjUHicMfiAYYRwIYJwjjAjjUTzpGKeQIowII8J47av4d76timL5yRljTNh4tIDvXFXnxYq/ycN0jDFi0bNE9axffWtEr023FwZ97Zxu2CIE9WMRdxbh6LrWfqmf6so9K57tP+CzKtkswVNiUaJU29P4qT2Nn/pv2UcYN8jTym0lhq5LCWTZr7ZfK54II8J4SyMWEa1CYMUTYUQYEcY3CEQYEUaE8Z0wZl3X0mzMarU0zln2dISw4rQuP6zPtShPmofvCGPu5xjVBKVEofFEGCdilrJpAqwEz6qsdL/Ufta+IowIg3L1R+0jjLHOn1HqpOksAlWrZNa+0jHSMaq5/Zb/CEPuGNa7Um9l9eFheoaxzh5W/LSC0vipf2tfs/JC90vjbOGjfY6xewKs+K1ENhMmvf5N90sJRwVv7ZfGGWFQJgzaRxhjI02EcUM4qnirMg3q4OWxCCPCsLj05CfCuIaVCs9K0qy80P3SODNKWQy58WMl0hotrG1Twlmd3MKT+sG/800XoIC2Ekn9VCfG8m8Rl/qxrncpH2iclA+W/whjsANEGAdwEcZJIAoErfS0QliVj44uEUaE8cSZCMO9dbFaP/VjFRTKBxonLZSW/4xSGaW6bgVpR7UIGmHcIElHMmvUsSprNVGof2tfH9sxWu9KUaBn2X9sYj70y5spT2h+aUFsvnYeYdBU/cwZo7qi0w5MUaIEtUY1um6EQTM7ONpZy0QYY7deEcbg9bFFXJoAum6EEWFQzrx1ffzWYg8PRxjXSFr45IwxyFgK3OAyL49ZiaezNV2Xdh4LTxonxcG6xm2eMejX51jEon7oYXGWPd1XNRGpMKz4V8Of4oB/OIYCZ9nPApoCSvcbYVzf8ln4Uz8RxslkS3gRhkt0Smg6kjXznlHKTWSE4eIZYdwwyqroFGhqH2FEGJQDb9lHGGPXo7OEPStf5aOUdd1G1WAlkh5qaSLpvnbxT/Nu5csitOUHv3ZOCUHtLaAjjAN5CweLcKvxAR++aeWgG64G2iIE9dPaVzrGGEOqC2WEIR/uaZojDIrYdcejhZsKLKPUma9diFvdkaoJR+VBCW1NIhFGhPHEpQjj7FStD/hWq6BWwmjFmoUDjZNWSuq/GgcrHoqDdsaYdRiNMCh1xm6lqke1sV28PmXxIcIYzEh1paQJptuYVchonNSe4kbPKviMMQtoCwgrAdU40DjpCEH9VxcIKx6KQzoGRX7yoXww3JfHqgVs+af7tQplhEGRjzC6bqsijBMmCwjamqk9PUQO6ubHH8OzMvxpMoozta8GjHaS5ui1+3UtFaoFXHWCtVk5whhK1faH7wjjyLtVuakfaj/EUvCQVfgiDAD6CqYZpa6zEGEMnnks4GaJJMKIMEpuRSKMMWJVC9IqNFZ+tx+lrEMqTQwlihWnta613+rbP7pfyz7CoAy5GeFoxbISSdel2551yVGNT8t/hEEZEmF0IWYJNcKYTLiubD8Y0YRllKIIH/YUZ8s+HWMsXzhhEcYY0BbR6ectEcZYviKMG9x+3Sg1yKPux6wK0b3gYIKtOGklW83ewrn6dovGiTsGXYDaW4Sj69LEWHGuRnQaj4Uzxb963QgjHeMJgQjjPPTTt2vLlQp/xpfer9P4KVF+mz3Fk9pbZxW6bjpGOkY6xjcciDAijAiDCIO2nmp7OqJ8ajx0tKCjpuWf5suyb+UdX5Z86i8qRRjnIVL6Dz6NcNIZslzAEcaYhGiFG1vl9SmLENb1KK7EEYZFhcPPLCJSAtHRhaIUYVzzQets6RiUmnOFGmFEGFvelqRjjBUOOhFYBaLl53/0BL4xoaf0n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srgbClr val="336699"/>
              </a:solidFill>
              <a:effectLst/>
              <a:uLnTx/>
              <a:uFillTx/>
              <a:latin typeface="Trebuchet MS" panose="020B0603020202020204" pitchFamily="34" charset="0"/>
              <a:ea typeface="新細明體" panose="02020500000000000000" pitchFamily="18" charset="-120"/>
              <a:cs typeface="+mn-cs"/>
            </a:endParaRPr>
          </a:p>
        </p:txBody>
      </p:sp>
      <p:pic>
        <p:nvPicPr>
          <p:cNvPr id="3" name="圖片 2"/>
          <p:cNvPicPr>
            <a:picLocks noChangeAspect="1"/>
          </p:cNvPicPr>
          <p:nvPr/>
        </p:nvPicPr>
        <p:blipFill rotWithShape="1">
          <a:blip r:embed="rId4"/>
          <a:srcRect t="14000" r="383" b="16001"/>
          <a:stretch/>
        </p:blipFill>
        <p:spPr>
          <a:xfrm>
            <a:off x="489014" y="1880828"/>
            <a:ext cx="8471381" cy="3348372"/>
          </a:xfrm>
          <a:prstGeom prst="rect">
            <a:avLst/>
          </a:prstGeom>
        </p:spPr>
      </p:pic>
    </p:spTree>
    <p:extLst>
      <p:ext uri="{BB962C8B-B14F-4D97-AF65-F5344CB8AC3E}">
        <p14:creationId xmlns:p14="http://schemas.microsoft.com/office/powerpoint/2010/main" val="2372693456"/>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a:xfrm>
            <a:off x="6553200" y="6481142"/>
            <a:ext cx="2133600" cy="476250"/>
          </a:xfrm>
        </p:spPr>
        <p:txBody>
          <a:bodyPr/>
          <a:lstStyle/>
          <a:p>
            <a:pPr>
              <a:defRPr/>
            </a:pPr>
            <a:r>
              <a:rPr lang="en-US" altLang="zh-TW" dirty="0"/>
              <a:t>P.</a:t>
            </a:r>
            <a:fld id="{6A52B5E9-E56A-4BE7-B87D-ED90C8790FA6}" type="slidenum">
              <a:rPr lang="en-US" altLang="zh-TW" smtClean="0"/>
              <a:pPr>
                <a:defRPr/>
              </a:pPr>
              <a:t>50</a:t>
            </a:fld>
            <a:endParaRPr lang="en-US" altLang="zh-TW" dirty="0"/>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1820841382"/>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1585913" y="249940"/>
            <a:ext cx="7162800" cy="762000"/>
          </a:xfrm>
        </p:spPr>
        <p:txBody>
          <a:bodyPr/>
          <a:lstStyle/>
          <a:p>
            <a:pPr eaLnBrk="1" hangingPunct="1">
              <a:defRPr/>
            </a:pPr>
            <a:r>
              <a:rPr lang="en-US" altLang="zh-TW" dirty="0"/>
              <a:t>5. </a:t>
            </a:r>
            <a:r>
              <a:rPr lang="zh-TW" altLang="en-US" dirty="0"/>
              <a:t>報名流程 </a:t>
            </a:r>
            <a:r>
              <a:rPr lang="en-US" altLang="zh-TW" dirty="0"/>
              <a:t>-</a:t>
            </a:r>
            <a:r>
              <a:rPr lang="zh-TW" altLang="en-US" dirty="0"/>
              <a:t> </a:t>
            </a:r>
            <a:r>
              <a:rPr lang="zh-TW" altLang="en-US" sz="2800" dirty="0"/>
              <a:t>聯絡資料</a:t>
            </a:r>
            <a:r>
              <a:rPr lang="en-US" altLang="zh-TW" sz="2800" dirty="0"/>
              <a:t>(</a:t>
            </a:r>
            <a:r>
              <a:rPr lang="zh-TW" altLang="en-US" sz="2800" dirty="0"/>
              <a:t>模式一及模式二</a:t>
            </a:r>
            <a:r>
              <a:rPr lang="en-US" altLang="zh-TW" sz="2800" dirty="0"/>
              <a:t>)</a:t>
            </a:r>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3360" y="2504369"/>
            <a:ext cx="6847619" cy="2457143"/>
          </a:xfrm>
          <a:prstGeom prst="rect">
            <a:avLst/>
          </a:prstGeom>
        </p:spPr>
      </p:pic>
      <p:sp>
        <p:nvSpPr>
          <p:cNvPr id="2" name="內容版面配置區 1"/>
          <p:cNvSpPr>
            <a:spLocks noGrp="1"/>
          </p:cNvSpPr>
          <p:nvPr>
            <p:ph idx="1"/>
          </p:nvPr>
        </p:nvSpPr>
        <p:spPr>
          <a:xfrm>
            <a:off x="1187624" y="1413793"/>
            <a:ext cx="7137400" cy="1295400"/>
          </a:xfrm>
        </p:spPr>
        <p:txBody>
          <a:bodyPr/>
          <a:lstStyle/>
          <a:p>
            <a:pPr marL="457200" indent="-457200" eaLnBrk="1" hangingPunct="1">
              <a:spcBef>
                <a:spcPct val="0"/>
              </a:spcBef>
              <a:buFont typeface="Wingdings" panose="05000000000000000000" pitchFamily="2" charset="2"/>
              <a:buAutoNum type="circleNumWdWhitePlain"/>
              <a:defRPr/>
            </a:pPr>
            <a:r>
              <a:rPr lang="zh-TW" altLang="en-US" sz="1800" u="sng" dirty="0">
                <a:solidFill>
                  <a:schemeClr val="tx2"/>
                </a:solidFill>
              </a:rPr>
              <a:t>應用學習 </a:t>
            </a:r>
            <a:r>
              <a:rPr lang="en-US" altLang="zh-TW" sz="1800" u="sng" dirty="0">
                <a:solidFill>
                  <a:schemeClr val="tx2"/>
                </a:solidFill>
              </a:rPr>
              <a:t>&gt; </a:t>
            </a:r>
            <a:r>
              <a:rPr lang="zh-TW" altLang="en-US" sz="1800" u="sng" dirty="0">
                <a:solidFill>
                  <a:schemeClr val="tx2"/>
                </a:solidFill>
              </a:rPr>
              <a:t>應用學習報名 </a:t>
            </a:r>
            <a:r>
              <a:rPr lang="en-US" altLang="zh-TW" sz="1800" u="sng" dirty="0">
                <a:solidFill>
                  <a:schemeClr val="tx2"/>
                </a:solidFill>
              </a:rPr>
              <a:t>&gt; </a:t>
            </a:r>
            <a:r>
              <a:rPr lang="zh-TW" altLang="en-US" sz="1800" u="sng" dirty="0">
                <a:solidFill>
                  <a:schemeClr val="tx2"/>
                </a:solidFill>
              </a:rPr>
              <a:t>聯絡資料</a:t>
            </a:r>
            <a:r>
              <a:rPr lang="en-US" altLang="zh-TW" sz="1800" dirty="0"/>
              <a:t>:</a:t>
            </a:r>
            <a:r>
              <a:rPr lang="zh-TW" altLang="en-US" sz="1800" dirty="0"/>
              <a:t> 輸入及儲存聯絡資料 </a:t>
            </a:r>
            <a:endParaRPr lang="en-US" altLang="zh-TW" sz="1800" dirty="0"/>
          </a:p>
          <a:p>
            <a:pPr marL="457200" indent="-457200" eaLnBrk="1" hangingPunct="1">
              <a:spcBef>
                <a:spcPct val="0"/>
              </a:spcBef>
              <a:buFont typeface="Wingdings" panose="05000000000000000000" pitchFamily="2" charset="2"/>
              <a:buAutoNum type="circleNumWdWhitePlain"/>
              <a:defRPr/>
            </a:pPr>
            <a:r>
              <a:rPr lang="zh-TW" altLang="en-US" sz="1800" u="sng" dirty="0">
                <a:solidFill>
                  <a:schemeClr val="tx2"/>
                </a:solidFill>
              </a:rPr>
              <a:t>應用學習 </a:t>
            </a:r>
            <a:r>
              <a:rPr lang="en-US" altLang="zh-TW" sz="1800" u="sng" dirty="0">
                <a:solidFill>
                  <a:schemeClr val="tx2"/>
                </a:solidFill>
              </a:rPr>
              <a:t>&gt; </a:t>
            </a:r>
            <a:r>
              <a:rPr lang="zh-TW" altLang="en-US" sz="1800" u="sng" dirty="0">
                <a:solidFill>
                  <a:schemeClr val="tx2"/>
                </a:solidFill>
              </a:rPr>
              <a:t>資料互換 </a:t>
            </a:r>
            <a:r>
              <a:rPr lang="en-US" altLang="zh-TW" sz="1800" u="sng" dirty="0">
                <a:solidFill>
                  <a:schemeClr val="tx2"/>
                </a:solidFill>
              </a:rPr>
              <a:t>&gt; </a:t>
            </a:r>
            <a:r>
              <a:rPr lang="zh-TW" altLang="en-US" sz="1800" u="sng" dirty="0">
                <a:solidFill>
                  <a:schemeClr val="tx2"/>
                </a:solidFill>
              </a:rPr>
              <a:t>預備外發資料</a:t>
            </a:r>
            <a:r>
              <a:rPr lang="en-US" altLang="zh-TW" sz="1800" dirty="0"/>
              <a:t>:</a:t>
            </a:r>
            <a:r>
              <a:rPr lang="zh-TW" altLang="en-US" sz="1800" dirty="0"/>
              <a:t> 預備和確定「</a:t>
            </a:r>
            <a:r>
              <a:rPr lang="zh-TW" altLang="en-US" sz="1800" kern="1200" dirty="0">
                <a:solidFill>
                  <a:schemeClr val="tx2"/>
                </a:solidFill>
              </a:rPr>
              <a:t>聯絡資料</a:t>
            </a:r>
            <a:r>
              <a:rPr lang="zh-TW" altLang="en-US" sz="1800" dirty="0"/>
              <a:t>」</a:t>
            </a:r>
            <a:endParaRPr lang="en-US" altLang="zh-TW" sz="1800" dirty="0"/>
          </a:p>
          <a:p>
            <a:pPr marL="457200" indent="-457200" eaLnBrk="1" hangingPunct="1">
              <a:spcBef>
                <a:spcPct val="0"/>
              </a:spcBef>
              <a:buFont typeface="Wingdings" panose="05000000000000000000" pitchFamily="2" charset="2"/>
              <a:buAutoNum type="circleNumWdWhitePlain"/>
              <a:defRPr/>
            </a:pPr>
            <a:r>
              <a:rPr lang="zh-TW" altLang="en-US" sz="1800" u="sng" dirty="0">
                <a:solidFill>
                  <a:schemeClr val="tx2"/>
                </a:solidFill>
              </a:rPr>
              <a:t>聯遞系統 </a:t>
            </a:r>
            <a:r>
              <a:rPr lang="en-US" altLang="zh-TW" sz="1800" u="sng" dirty="0">
                <a:solidFill>
                  <a:schemeClr val="tx2"/>
                </a:solidFill>
              </a:rPr>
              <a:t>&gt; </a:t>
            </a:r>
            <a:r>
              <a:rPr lang="zh-TW" altLang="en-US" sz="1800" u="sng" dirty="0">
                <a:solidFill>
                  <a:schemeClr val="tx2"/>
                </a:solidFill>
              </a:rPr>
              <a:t>寄發訊息</a:t>
            </a:r>
            <a:r>
              <a:rPr lang="zh-TW" altLang="en-US" sz="1800" dirty="0">
                <a:solidFill>
                  <a:schemeClr val="tx2"/>
                </a:solidFill>
              </a:rPr>
              <a:t> </a:t>
            </a:r>
            <a:r>
              <a:rPr lang="en-US" altLang="zh-TW" sz="1800" dirty="0"/>
              <a:t>:</a:t>
            </a:r>
            <a:r>
              <a:rPr lang="zh-TW" altLang="en-US" sz="1800" dirty="0"/>
              <a:t> 發送「</a:t>
            </a:r>
            <a:r>
              <a:rPr lang="zh-TW" altLang="en-US" sz="1800" kern="1200" dirty="0">
                <a:solidFill>
                  <a:schemeClr val="tx2"/>
                </a:solidFill>
              </a:rPr>
              <a:t>聯絡資料</a:t>
            </a:r>
            <a:r>
              <a:rPr lang="zh-TW" altLang="en-US" sz="1800" dirty="0"/>
              <a:t>」</a:t>
            </a:r>
            <a:endParaRPr lang="en-US" altLang="zh-TW" sz="1800" dirty="0"/>
          </a:p>
          <a:p>
            <a:pPr>
              <a:defRPr/>
            </a:pPr>
            <a:endParaRPr lang="zh-HK" altLang="en-US" dirty="0"/>
          </a:p>
        </p:txBody>
      </p:sp>
      <p:sp>
        <p:nvSpPr>
          <p:cNvPr id="9" name="標題 1"/>
          <p:cNvSpPr>
            <a:spLocks/>
          </p:cNvSpPr>
          <p:nvPr/>
        </p:nvSpPr>
        <p:spPr bwMode="auto">
          <a:xfrm>
            <a:off x="347663" y="1590675"/>
            <a:ext cx="948055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eaLnBrk="1" hangingPunct="1">
              <a:spcBef>
                <a:spcPct val="0"/>
              </a:spcBef>
              <a:buClr>
                <a:srgbClr val="C0504D"/>
              </a:buClr>
            </a:pPr>
            <a:endParaRPr kumimoji="0" lang="zh-TW" altLang="en-US" sz="1800">
              <a:solidFill>
                <a:srgbClr val="1F497D"/>
              </a:solidFill>
              <a:latin typeface="標楷體" panose="03000509000000000000" pitchFamily="65" charset="-120"/>
            </a:endParaRPr>
          </a:p>
        </p:txBody>
      </p:sp>
      <p:sp>
        <p:nvSpPr>
          <p:cNvPr id="46089" name="矩形 3"/>
          <p:cNvSpPr>
            <a:spLocks noChangeArrowheads="1"/>
          </p:cNvSpPr>
          <p:nvPr/>
        </p:nvSpPr>
        <p:spPr bwMode="gray">
          <a:xfrm>
            <a:off x="2608542" y="2717131"/>
            <a:ext cx="6076855" cy="30939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6" name="圖片 5"/>
          <p:cNvPicPr>
            <a:picLocks noChangeAspect="1"/>
          </p:cNvPicPr>
          <p:nvPr/>
        </p:nvPicPr>
        <p:blipFill>
          <a:blip r:embed="rId5"/>
          <a:stretch>
            <a:fillRect/>
          </a:stretch>
        </p:blipFill>
        <p:spPr>
          <a:xfrm>
            <a:off x="994240" y="2607203"/>
            <a:ext cx="1472269" cy="3742360"/>
          </a:xfrm>
          <a:prstGeom prst="rect">
            <a:avLst/>
          </a:prstGeom>
        </p:spPr>
      </p:pic>
      <p:sp>
        <p:nvSpPr>
          <p:cNvPr id="11" name="矩形 3"/>
          <p:cNvSpPr>
            <a:spLocks noChangeArrowheads="1"/>
          </p:cNvSpPr>
          <p:nvPr/>
        </p:nvSpPr>
        <p:spPr bwMode="gray">
          <a:xfrm>
            <a:off x="3118916" y="3912682"/>
            <a:ext cx="5917580" cy="239516"/>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51</a:t>
            </a:fld>
            <a:endParaRPr lang="en-US" altLang="zh-TW"/>
          </a:p>
        </p:txBody>
      </p:sp>
    </p:spTree>
    <p:custDataLst>
      <p:tags r:id="rId1"/>
    </p:custDataLst>
    <p:extLst>
      <p:ext uri="{BB962C8B-B14F-4D97-AF65-F5344CB8AC3E}">
        <p14:creationId xmlns:p14="http://schemas.microsoft.com/office/powerpoint/2010/main" val="2639916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a:xfrm>
            <a:off x="6553200" y="6525344"/>
            <a:ext cx="2133600" cy="476250"/>
          </a:xfrm>
        </p:spPr>
        <p:txBody>
          <a:bodyPr/>
          <a:lstStyle/>
          <a:p>
            <a:pPr>
              <a:defRPr/>
            </a:pPr>
            <a:r>
              <a:rPr lang="en-US" altLang="zh-TW"/>
              <a:t>P.</a:t>
            </a:r>
            <a:fld id="{6A52B5E9-E56A-4BE7-B87D-ED90C8790FA6}" type="slidenum">
              <a:rPr lang="en-US" altLang="zh-TW" smtClean="0"/>
              <a:pPr>
                <a:defRPr/>
              </a:pPr>
              <a:t>52</a:t>
            </a:fld>
            <a:endParaRPr lang="en-US" altLang="zh-TW"/>
          </a:p>
        </p:txBody>
      </p:sp>
      <p:sp>
        <p:nvSpPr>
          <p:cNvPr id="52" name="圓角矩形 51"/>
          <p:cNvSpPr/>
          <p:nvPr/>
        </p:nvSpPr>
        <p:spPr bwMode="auto">
          <a:xfrm>
            <a:off x="4923288" y="5480619"/>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1414704037"/>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35575" y="273956"/>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dirty="0"/>
          </a:p>
        </p:txBody>
      </p:sp>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r="45275" b="74366"/>
          <a:stretch/>
        </p:blipFill>
        <p:spPr>
          <a:xfrm>
            <a:off x="1769817" y="2126741"/>
            <a:ext cx="7266680" cy="1870133"/>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225" y="2940795"/>
            <a:ext cx="4971618" cy="3326986"/>
          </a:xfrm>
          <a:prstGeom prst="rect">
            <a:avLst/>
          </a:prstGeom>
        </p:spPr>
      </p:pic>
      <p:sp>
        <p:nvSpPr>
          <p:cNvPr id="11" name="矩形 10"/>
          <p:cNvSpPr/>
          <p:nvPr/>
        </p:nvSpPr>
        <p:spPr>
          <a:xfrm>
            <a:off x="894323" y="1281632"/>
            <a:ext cx="7257557" cy="904863"/>
          </a:xfrm>
          <a:prstGeom prst="rect">
            <a:avLst/>
          </a:prstGeom>
        </p:spPr>
        <p:txBody>
          <a:bodyPr wrap="square">
            <a:spAutoFit/>
          </a:bodyPr>
          <a:lstStyle/>
          <a:p>
            <a:pPr marL="457200" indent="-457200">
              <a:spcBef>
                <a:spcPct val="20000"/>
              </a:spcBef>
              <a:buClr>
                <a:srgbClr val="C0504D"/>
              </a:buClr>
              <a:buSzPct val="60000"/>
              <a:buFont typeface="Wingdings" panose="05000000000000000000" pitchFamily="2" charset="2"/>
              <a:buAutoNum type="circleNumWdWhitePlain"/>
            </a:pPr>
            <a:r>
              <a:rPr kumimoji="0" lang="zh-TW" altLang="en-US" sz="2400" kern="0" dirty="0">
                <a:solidFill>
                  <a:srgbClr val="660066"/>
                </a:solidFill>
                <a:latin typeface="Times New Roman" panose="02020603050405020304" pitchFamily="18" charset="0"/>
                <a:ea typeface="標楷體" pitchFamily="65" charset="-120"/>
              </a:rPr>
              <a:t>學生報名方法一</a:t>
            </a:r>
            <a:r>
              <a:rPr kumimoji="0" lang="en-US" altLang="zh-TW" sz="2400" kern="0" dirty="0">
                <a:solidFill>
                  <a:srgbClr val="660066"/>
                </a:solidFill>
                <a:latin typeface="Times New Roman" panose="02020603050405020304" pitchFamily="18" charset="0"/>
                <a:ea typeface="標楷體" pitchFamily="65" charset="-120"/>
              </a:rPr>
              <a:t>:</a:t>
            </a:r>
            <a:r>
              <a:rPr kumimoji="0" lang="zh-TW" altLang="en-US" sz="2400" kern="0" dirty="0">
                <a:solidFill>
                  <a:srgbClr val="660066"/>
                </a:solidFill>
                <a:latin typeface="Times New Roman" panose="02020603050405020304" pitchFamily="18" charset="0"/>
                <a:ea typeface="標楷體" pitchFamily="65" charset="-120"/>
              </a:rPr>
              <a:t> 依課程</a:t>
            </a:r>
            <a:endParaRPr kumimoji="0" lang="en-US" altLang="zh-TW" sz="2400" kern="0" dirty="0">
              <a:solidFill>
                <a:srgbClr val="660066"/>
              </a:solidFill>
              <a:latin typeface="Times New Roman" panose="02020603050405020304" pitchFamily="18" charset="0"/>
              <a:ea typeface="標楷體" pitchFamily="65" charset="-120"/>
            </a:endParaRPr>
          </a:p>
          <a:p>
            <a:pPr>
              <a:spcBef>
                <a:spcPct val="20000"/>
              </a:spcBef>
              <a:buClr>
                <a:srgbClr val="C0504D"/>
              </a:buClr>
              <a:buSzPct val="60000"/>
            </a:pPr>
            <a:r>
              <a:rPr kumimoji="0" lang="zh-TW" altLang="en-US" sz="2400" kern="0" dirty="0">
                <a:solidFill>
                  <a:srgbClr val="660066"/>
                </a:solidFill>
                <a:latin typeface="Times New Roman" panose="02020603050405020304" pitchFamily="18" charset="0"/>
                <a:ea typeface="標楷體" pitchFamily="65" charset="-120"/>
              </a:rPr>
              <a:t>   </a:t>
            </a:r>
            <a:r>
              <a:rPr kumimoji="0" lang="zh-TW" altLang="en-US" sz="2000" kern="0" dirty="0">
                <a:solidFill>
                  <a:srgbClr val="660066"/>
                </a:solidFill>
                <a:latin typeface="Times New Roman" panose="02020603050405020304" pitchFamily="18" charset="0"/>
                <a:ea typeface="標楷體" pitchFamily="65" charset="-120"/>
              </a:rPr>
              <a:t>   </a:t>
            </a:r>
            <a:r>
              <a:rPr kumimoji="0" lang="zh-TW" altLang="en-US" sz="1800" kern="0" dirty="0">
                <a:solidFill>
                  <a:srgbClr val="1F497D"/>
                </a:solidFill>
                <a:latin typeface="Times New Roman" panose="02020603050405020304" pitchFamily="18" charset="0"/>
                <a:ea typeface="標楷體" pitchFamily="65" charset="-120"/>
              </a:rPr>
              <a:t>應用學習 </a:t>
            </a:r>
            <a:r>
              <a:rPr kumimoji="0" lang="en-US" altLang="zh-TW" sz="1800" kern="0" dirty="0">
                <a:solidFill>
                  <a:srgbClr val="1F497D"/>
                </a:solidFill>
                <a:latin typeface="Times New Roman" panose="02020603050405020304" pitchFamily="18" charset="0"/>
                <a:ea typeface="標楷體" pitchFamily="65" charset="-120"/>
              </a:rPr>
              <a:t>&gt; </a:t>
            </a:r>
            <a:r>
              <a:rPr kumimoji="0" lang="zh-TW" altLang="en-US" sz="1800" kern="0" dirty="0">
                <a:solidFill>
                  <a:srgbClr val="1F497D"/>
                </a:solidFill>
                <a:latin typeface="Times New Roman" panose="02020603050405020304" pitchFamily="18" charset="0"/>
                <a:ea typeface="標楷體" pitchFamily="65" charset="-120"/>
              </a:rPr>
              <a:t>應用學習報名 </a:t>
            </a:r>
            <a:r>
              <a:rPr kumimoji="0" lang="en-US" altLang="zh-TW" sz="1800" kern="0" dirty="0">
                <a:solidFill>
                  <a:srgbClr val="1F497D"/>
                </a:solidFill>
                <a:latin typeface="Times New Roman" panose="02020603050405020304" pitchFamily="18" charset="0"/>
                <a:ea typeface="標楷體" pitchFamily="65" charset="-120"/>
              </a:rPr>
              <a:t>&gt; </a:t>
            </a:r>
            <a:r>
              <a:rPr kumimoji="0" lang="zh-TW" altLang="en-US" sz="1800" kern="0" dirty="0">
                <a:solidFill>
                  <a:srgbClr val="1F497D"/>
                </a:solidFill>
                <a:latin typeface="Times New Roman" panose="02020603050405020304" pitchFamily="18" charset="0"/>
                <a:ea typeface="標楷體" pitchFamily="65" charset="-120"/>
              </a:rPr>
              <a:t>學生報名 </a:t>
            </a:r>
            <a:r>
              <a:rPr kumimoji="0" lang="en-US" altLang="zh-TW" sz="1800" kern="0" dirty="0">
                <a:solidFill>
                  <a:srgbClr val="1F497D"/>
                </a:solidFill>
                <a:latin typeface="Times New Roman" panose="02020603050405020304" pitchFamily="18" charset="0"/>
                <a:ea typeface="標楷體" pitchFamily="65" charset="-120"/>
              </a:rPr>
              <a:t>(</a:t>
            </a:r>
            <a:r>
              <a:rPr kumimoji="0" lang="zh-TW" altLang="en-US" sz="1800" kern="0" dirty="0">
                <a:solidFill>
                  <a:srgbClr val="1F497D"/>
                </a:solidFill>
                <a:latin typeface="Times New Roman" panose="02020603050405020304" pitchFamily="18" charset="0"/>
                <a:ea typeface="標楷體" pitchFamily="65" charset="-120"/>
              </a:rPr>
              <a:t>模式一及模式二</a:t>
            </a:r>
            <a:r>
              <a:rPr kumimoji="0" lang="en-US" altLang="zh-TW" sz="1800" kern="0" dirty="0">
                <a:solidFill>
                  <a:srgbClr val="1F497D"/>
                </a:solidFill>
                <a:latin typeface="Times New Roman" panose="02020603050405020304" pitchFamily="18" charset="0"/>
                <a:ea typeface="標楷體" pitchFamily="65" charset="-120"/>
              </a:rPr>
              <a:t>) &gt; </a:t>
            </a:r>
            <a:r>
              <a:rPr kumimoji="0" lang="zh-TW" altLang="en-US" sz="1800" kern="0" dirty="0">
                <a:solidFill>
                  <a:srgbClr val="1F497D"/>
                </a:solidFill>
                <a:latin typeface="Times New Roman" panose="02020603050405020304" pitchFamily="18" charset="0"/>
                <a:ea typeface="標楷體" pitchFamily="65" charset="-120"/>
              </a:rPr>
              <a:t>依課程</a:t>
            </a:r>
            <a:endParaRPr kumimoji="0" lang="en-US" altLang="zh-TW" sz="1800" kern="0" dirty="0">
              <a:solidFill>
                <a:srgbClr val="1F497D"/>
              </a:solidFill>
              <a:latin typeface="Times New Roman" panose="02020603050405020304" pitchFamily="18" charset="0"/>
              <a:ea typeface="標楷體" pitchFamily="65" charset="-120"/>
            </a:endParaRPr>
          </a:p>
        </p:txBody>
      </p:sp>
      <p:pic>
        <p:nvPicPr>
          <p:cNvPr id="5" name="圖片 4"/>
          <p:cNvPicPr>
            <a:picLocks noChangeAspect="1"/>
          </p:cNvPicPr>
          <p:nvPr/>
        </p:nvPicPr>
        <p:blipFill>
          <a:blip r:embed="rId5"/>
          <a:stretch>
            <a:fillRect/>
          </a:stretch>
        </p:blipFill>
        <p:spPr>
          <a:xfrm>
            <a:off x="239491" y="2361645"/>
            <a:ext cx="1530326" cy="3906136"/>
          </a:xfrm>
          <a:prstGeom prst="rect">
            <a:avLst/>
          </a:prstGeom>
        </p:spPr>
      </p:pic>
      <p:sp>
        <p:nvSpPr>
          <p:cNvPr id="3" name="矩形 2"/>
          <p:cNvSpPr>
            <a:spLocks noChangeArrowheads="1"/>
          </p:cNvSpPr>
          <p:nvPr/>
        </p:nvSpPr>
        <p:spPr bwMode="gray">
          <a:xfrm>
            <a:off x="1769817" y="3614997"/>
            <a:ext cx="542751" cy="38187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9" name="矩形 5"/>
          <p:cNvSpPr>
            <a:spLocks noChangeArrowheads="1"/>
          </p:cNvSpPr>
          <p:nvPr/>
        </p:nvSpPr>
        <p:spPr bwMode="gray">
          <a:xfrm>
            <a:off x="4127101" y="5965101"/>
            <a:ext cx="396000" cy="30268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7" name="投影片編號版面配置區 6"/>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53</a:t>
            </a:fld>
            <a:endParaRPr lang="en-US" altLang="zh-TW"/>
          </a:p>
        </p:txBody>
      </p:sp>
    </p:spTree>
    <p:extLst>
      <p:ext uri="{BB962C8B-B14F-4D97-AF65-F5344CB8AC3E}">
        <p14:creationId xmlns:p14="http://schemas.microsoft.com/office/powerpoint/2010/main" val="1763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288" y="2246399"/>
            <a:ext cx="6886512" cy="4081286"/>
          </a:xfrm>
          <a:prstGeom prst="rect">
            <a:avLst/>
          </a:prstGeom>
        </p:spPr>
      </p:pic>
      <p:sp>
        <p:nvSpPr>
          <p:cNvPr id="2" name="標題 1"/>
          <p:cNvSpPr>
            <a:spLocks noGrp="1"/>
          </p:cNvSpPr>
          <p:nvPr>
            <p:ph type="title"/>
          </p:nvPr>
        </p:nvSpPr>
        <p:spPr>
          <a:xfrm>
            <a:off x="1579317" y="244938"/>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sz="2800" dirty="0"/>
          </a:p>
        </p:txBody>
      </p:sp>
      <p:sp>
        <p:nvSpPr>
          <p:cNvPr id="5" name="矩形 4"/>
          <p:cNvSpPr/>
          <p:nvPr/>
        </p:nvSpPr>
        <p:spPr>
          <a:xfrm>
            <a:off x="894323" y="1281632"/>
            <a:ext cx="7847794" cy="904863"/>
          </a:xfrm>
          <a:prstGeom prst="rect">
            <a:avLst/>
          </a:prstGeom>
        </p:spPr>
        <p:txBody>
          <a:bodyPr wrap="square">
            <a:spAutoFit/>
          </a:bodyPr>
          <a:lstStyle/>
          <a:p>
            <a:pPr marL="457200" indent="-457200">
              <a:spcBef>
                <a:spcPct val="20000"/>
              </a:spcBef>
              <a:buClr>
                <a:srgbClr val="C0504D"/>
              </a:buClr>
              <a:buSzPct val="60000"/>
              <a:buFont typeface="Wingdings" panose="05000000000000000000" pitchFamily="2" charset="2"/>
              <a:buAutoNum type="circleNumWdWhitePlain"/>
            </a:pPr>
            <a:r>
              <a:rPr kumimoji="0" lang="zh-TW" altLang="en-US" sz="2400" kern="0" dirty="0">
                <a:solidFill>
                  <a:srgbClr val="660066"/>
                </a:solidFill>
                <a:latin typeface="Times New Roman" panose="02020603050405020304" pitchFamily="18" charset="0"/>
                <a:ea typeface="標楷體" pitchFamily="65" charset="-120"/>
              </a:rPr>
              <a:t>學生報名方法一</a:t>
            </a:r>
            <a:r>
              <a:rPr kumimoji="0" lang="en-US" altLang="zh-TW" sz="2400" kern="0" dirty="0">
                <a:solidFill>
                  <a:srgbClr val="660066"/>
                </a:solidFill>
                <a:latin typeface="Times New Roman" panose="02020603050405020304" pitchFamily="18" charset="0"/>
                <a:ea typeface="標楷體" pitchFamily="65" charset="-120"/>
              </a:rPr>
              <a:t>:</a:t>
            </a:r>
            <a:r>
              <a:rPr kumimoji="0" lang="zh-TW" altLang="en-US" sz="2400" kern="0" dirty="0">
                <a:solidFill>
                  <a:srgbClr val="660066"/>
                </a:solidFill>
                <a:latin typeface="Times New Roman" panose="02020603050405020304" pitchFamily="18" charset="0"/>
                <a:ea typeface="標楷體" pitchFamily="65" charset="-120"/>
              </a:rPr>
              <a:t> 依課程</a:t>
            </a:r>
            <a:endParaRPr kumimoji="0" lang="en-US" altLang="zh-TW" sz="2400" kern="0" dirty="0">
              <a:solidFill>
                <a:srgbClr val="660066"/>
              </a:solidFill>
              <a:latin typeface="Times New Roman" panose="02020603050405020304" pitchFamily="18" charset="0"/>
              <a:ea typeface="標楷體" pitchFamily="65" charset="-120"/>
            </a:endParaRPr>
          </a:p>
          <a:p>
            <a:pPr>
              <a:spcBef>
                <a:spcPct val="20000"/>
              </a:spcBef>
              <a:buClr>
                <a:srgbClr val="C0504D"/>
              </a:buClr>
              <a:buSzPct val="60000"/>
            </a:pPr>
            <a:r>
              <a:rPr kumimoji="0" lang="zh-TW" altLang="en-US" sz="2400" kern="0" dirty="0">
                <a:solidFill>
                  <a:srgbClr val="660066"/>
                </a:solidFill>
                <a:latin typeface="Times New Roman" panose="02020603050405020304" pitchFamily="18" charset="0"/>
                <a:ea typeface="標楷體" pitchFamily="65" charset="-120"/>
              </a:rPr>
              <a:t>   </a:t>
            </a:r>
            <a:r>
              <a:rPr kumimoji="0" lang="zh-TW" altLang="en-US" sz="2000" kern="0" dirty="0">
                <a:solidFill>
                  <a:srgbClr val="660066"/>
                </a:solidFill>
                <a:latin typeface="Times New Roman" panose="02020603050405020304" pitchFamily="18" charset="0"/>
                <a:ea typeface="標楷體" pitchFamily="65" charset="-120"/>
              </a:rPr>
              <a:t>   </a:t>
            </a:r>
            <a:r>
              <a:rPr kumimoji="0" lang="zh-TW" altLang="en-US" sz="2000" kern="0" dirty="0">
                <a:solidFill>
                  <a:srgbClr val="1F497D"/>
                </a:solidFill>
                <a:latin typeface="Times New Roman" panose="02020603050405020304" pitchFamily="18" charset="0"/>
                <a:ea typeface="標楷體" pitchFamily="65" charset="-120"/>
              </a:rPr>
              <a:t>應用學習 </a:t>
            </a:r>
            <a:r>
              <a:rPr kumimoji="0" lang="en-US" altLang="zh-TW" sz="2000" kern="0" dirty="0">
                <a:solidFill>
                  <a:srgbClr val="1F497D"/>
                </a:solidFill>
                <a:latin typeface="Times New Roman" panose="02020603050405020304" pitchFamily="18" charset="0"/>
                <a:ea typeface="標楷體" pitchFamily="65" charset="-120"/>
              </a:rPr>
              <a:t>&gt; </a:t>
            </a:r>
            <a:r>
              <a:rPr kumimoji="0" lang="zh-TW" altLang="en-US" sz="2000" kern="0" dirty="0">
                <a:solidFill>
                  <a:srgbClr val="1F497D"/>
                </a:solidFill>
                <a:latin typeface="Times New Roman" panose="02020603050405020304" pitchFamily="18" charset="0"/>
                <a:ea typeface="標楷體" pitchFamily="65" charset="-120"/>
              </a:rPr>
              <a:t>應用學習報名 </a:t>
            </a:r>
            <a:r>
              <a:rPr kumimoji="0" lang="en-US" altLang="zh-TW" sz="2000" kern="0" dirty="0">
                <a:solidFill>
                  <a:srgbClr val="1F497D"/>
                </a:solidFill>
                <a:latin typeface="Times New Roman" panose="02020603050405020304" pitchFamily="18" charset="0"/>
                <a:ea typeface="標楷體" pitchFamily="65" charset="-120"/>
              </a:rPr>
              <a:t>&gt; </a:t>
            </a:r>
            <a:r>
              <a:rPr kumimoji="0" lang="zh-TW" altLang="en-US" sz="2000" kern="0" dirty="0">
                <a:solidFill>
                  <a:srgbClr val="1F497D"/>
                </a:solidFill>
                <a:latin typeface="Times New Roman" panose="02020603050405020304" pitchFamily="18" charset="0"/>
                <a:ea typeface="標楷體" pitchFamily="65" charset="-120"/>
              </a:rPr>
              <a:t>學生報名 </a:t>
            </a:r>
            <a:r>
              <a:rPr kumimoji="0" lang="en-US" altLang="zh-TW" sz="2000" kern="0" dirty="0">
                <a:solidFill>
                  <a:srgbClr val="1F497D"/>
                </a:solidFill>
                <a:latin typeface="Times New Roman" panose="02020603050405020304" pitchFamily="18" charset="0"/>
                <a:ea typeface="標楷體" pitchFamily="65" charset="-120"/>
              </a:rPr>
              <a:t>(</a:t>
            </a:r>
            <a:r>
              <a:rPr kumimoji="0" lang="zh-TW" altLang="en-US" sz="2000" kern="0" dirty="0">
                <a:solidFill>
                  <a:srgbClr val="1F497D"/>
                </a:solidFill>
                <a:latin typeface="Times New Roman" panose="02020603050405020304" pitchFamily="18" charset="0"/>
                <a:ea typeface="標楷體" pitchFamily="65" charset="-120"/>
              </a:rPr>
              <a:t>模式一及模式二</a:t>
            </a:r>
            <a:r>
              <a:rPr kumimoji="0" lang="en-US" altLang="zh-TW" sz="2000" kern="0" dirty="0">
                <a:solidFill>
                  <a:srgbClr val="1F497D"/>
                </a:solidFill>
                <a:latin typeface="Times New Roman" panose="02020603050405020304" pitchFamily="18" charset="0"/>
                <a:ea typeface="標楷體" pitchFamily="65" charset="-120"/>
              </a:rPr>
              <a:t>) &gt; </a:t>
            </a:r>
            <a:r>
              <a:rPr kumimoji="0" lang="zh-TW" altLang="en-US" sz="2000" kern="0" dirty="0">
                <a:solidFill>
                  <a:srgbClr val="1F497D"/>
                </a:solidFill>
                <a:latin typeface="Times New Roman" panose="02020603050405020304" pitchFamily="18" charset="0"/>
                <a:ea typeface="標楷體" pitchFamily="65" charset="-120"/>
              </a:rPr>
              <a:t>依課程</a:t>
            </a:r>
            <a:endParaRPr kumimoji="0" lang="en-US" altLang="zh-TW" sz="2000" kern="0" dirty="0">
              <a:solidFill>
                <a:srgbClr val="1F497D"/>
              </a:solidFill>
              <a:latin typeface="Times New Roman" panose="02020603050405020304" pitchFamily="18" charset="0"/>
              <a:ea typeface="標楷體" pitchFamily="65" charset="-120"/>
            </a:endParaRPr>
          </a:p>
        </p:txBody>
      </p:sp>
      <p:pic>
        <p:nvPicPr>
          <p:cNvPr id="11" name="圖片 10"/>
          <p:cNvPicPr>
            <a:picLocks noChangeAspect="1"/>
          </p:cNvPicPr>
          <p:nvPr/>
        </p:nvPicPr>
        <p:blipFill>
          <a:blip r:embed="rId4"/>
          <a:stretch>
            <a:fillRect/>
          </a:stretch>
        </p:blipFill>
        <p:spPr>
          <a:xfrm>
            <a:off x="239491" y="2361645"/>
            <a:ext cx="1530326" cy="3906136"/>
          </a:xfrm>
          <a:prstGeom prst="rect">
            <a:avLst/>
          </a:prstGeom>
        </p:spPr>
      </p:pic>
      <p:sp>
        <p:nvSpPr>
          <p:cNvPr id="56325" name="矩形 2"/>
          <p:cNvSpPr>
            <a:spLocks noChangeArrowheads="1"/>
          </p:cNvSpPr>
          <p:nvPr/>
        </p:nvSpPr>
        <p:spPr bwMode="gray">
          <a:xfrm>
            <a:off x="7884368" y="4038600"/>
            <a:ext cx="764949" cy="96716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54</a:t>
            </a:fld>
            <a:endParaRPr lang="en-US" altLang="zh-TW"/>
          </a:p>
        </p:txBody>
      </p:sp>
    </p:spTree>
    <p:extLst>
      <p:ext uri="{BB962C8B-B14F-4D97-AF65-F5344CB8AC3E}">
        <p14:creationId xmlns:p14="http://schemas.microsoft.com/office/powerpoint/2010/main" val="3378739844"/>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1524000" y="260648"/>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sz="2800" dirty="0"/>
          </a:p>
        </p:txBody>
      </p:sp>
      <p:sp>
        <p:nvSpPr>
          <p:cNvPr id="9" name="內容版面配置區 2"/>
          <p:cNvSpPr>
            <a:spLocks noGrp="1"/>
          </p:cNvSpPr>
          <p:nvPr>
            <p:ph idx="1"/>
          </p:nvPr>
        </p:nvSpPr>
        <p:spPr>
          <a:xfrm>
            <a:off x="971600" y="1324443"/>
            <a:ext cx="7921575" cy="575394"/>
          </a:xfrm>
        </p:spPr>
        <p:txBody>
          <a:bodyPr/>
          <a:lstStyle/>
          <a:p>
            <a:pPr marL="457200" indent="-457200">
              <a:buFont typeface="Wingdings" panose="05000000000000000000" pitchFamily="2" charset="2"/>
              <a:buAutoNum type="circleNumWdWhitePlain"/>
            </a:pPr>
            <a:r>
              <a:rPr lang="zh-TW" altLang="en-US" dirty="0"/>
              <a:t>學生報名方法二</a:t>
            </a:r>
            <a:r>
              <a:rPr lang="en-US" altLang="zh-TW" dirty="0"/>
              <a:t>:</a:t>
            </a:r>
            <a:r>
              <a:rPr lang="zh-TW" altLang="en-US" dirty="0"/>
              <a:t> 整批處理</a:t>
            </a:r>
            <a:endParaRPr lang="en-US" altLang="zh-TW" dirty="0"/>
          </a:p>
          <a:p>
            <a:pPr marL="0" indent="0">
              <a:buNone/>
            </a:pPr>
            <a:r>
              <a:rPr lang="zh-TW" altLang="en-US" sz="1800" dirty="0">
                <a:solidFill>
                  <a:schemeClr val="tx2"/>
                </a:solidFill>
              </a:rPr>
              <a:t>         應用學習 </a:t>
            </a:r>
            <a:r>
              <a:rPr lang="en-US" altLang="zh-TW" sz="1800" dirty="0">
                <a:solidFill>
                  <a:schemeClr val="tx2"/>
                </a:solidFill>
              </a:rPr>
              <a:t>&gt; </a:t>
            </a:r>
            <a:r>
              <a:rPr lang="zh-TW" altLang="en-US" sz="1800" dirty="0">
                <a:solidFill>
                  <a:schemeClr val="tx2"/>
                </a:solidFill>
              </a:rPr>
              <a:t>應用學習報名 </a:t>
            </a:r>
            <a:r>
              <a:rPr lang="en-US" altLang="zh-TW" sz="1800" dirty="0">
                <a:solidFill>
                  <a:schemeClr val="tx2"/>
                </a:solidFill>
              </a:rPr>
              <a:t>&gt; </a:t>
            </a:r>
            <a:r>
              <a:rPr lang="zh-TW" altLang="en-US" sz="1800" dirty="0">
                <a:solidFill>
                  <a:schemeClr val="tx2"/>
                </a:solidFill>
              </a:rPr>
              <a:t>學生報名 </a:t>
            </a:r>
            <a:r>
              <a:rPr lang="en-US" altLang="zh-TW" sz="1800" dirty="0">
                <a:solidFill>
                  <a:schemeClr val="tx2"/>
                </a:solidFill>
              </a:rPr>
              <a:t>(</a:t>
            </a:r>
            <a:r>
              <a:rPr lang="zh-TW" altLang="en-US" sz="1800" dirty="0">
                <a:solidFill>
                  <a:schemeClr val="tx2"/>
                </a:solidFill>
              </a:rPr>
              <a:t>模式一及模式二</a:t>
            </a:r>
            <a:r>
              <a:rPr lang="en-US" altLang="zh-TW" sz="1800" dirty="0">
                <a:solidFill>
                  <a:schemeClr val="tx2"/>
                </a:solidFill>
              </a:rPr>
              <a:t>) &gt; </a:t>
            </a:r>
            <a:r>
              <a:rPr lang="zh-TW" altLang="en-US" sz="1800" dirty="0">
                <a:solidFill>
                  <a:schemeClr val="tx2"/>
                </a:solidFill>
              </a:rPr>
              <a:t>整批處理</a:t>
            </a:r>
            <a:endParaRPr lang="zh-HK" altLang="en-US" sz="1800" dirty="0"/>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244" y="2141479"/>
            <a:ext cx="6314286" cy="3866667"/>
          </a:xfrm>
          <a:prstGeom prst="rect">
            <a:avLst/>
          </a:prstGeom>
        </p:spPr>
      </p:pic>
      <p:pic>
        <p:nvPicPr>
          <p:cNvPr id="8" name="圖片 7"/>
          <p:cNvPicPr>
            <a:picLocks noChangeAspect="1"/>
          </p:cNvPicPr>
          <p:nvPr/>
        </p:nvPicPr>
        <p:blipFill>
          <a:blip r:embed="rId4"/>
          <a:stretch>
            <a:fillRect/>
          </a:stretch>
        </p:blipFill>
        <p:spPr>
          <a:xfrm>
            <a:off x="239491" y="2361645"/>
            <a:ext cx="1530326" cy="3906136"/>
          </a:xfrm>
          <a:prstGeom prst="rect">
            <a:avLst/>
          </a:prstGeom>
        </p:spPr>
      </p:pic>
      <p:sp>
        <p:nvSpPr>
          <p:cNvPr id="2" name="矩形 1"/>
          <p:cNvSpPr>
            <a:spLocks noChangeArrowheads="1"/>
          </p:cNvSpPr>
          <p:nvPr/>
        </p:nvSpPr>
        <p:spPr bwMode="gray">
          <a:xfrm>
            <a:off x="2267744" y="5589240"/>
            <a:ext cx="432048" cy="300037"/>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55</a:t>
            </a:fld>
            <a:endParaRPr lang="en-US" altLang="zh-TW"/>
          </a:p>
        </p:txBody>
      </p:sp>
    </p:spTree>
    <p:extLst>
      <p:ext uri="{BB962C8B-B14F-4D97-AF65-F5344CB8AC3E}">
        <p14:creationId xmlns:p14="http://schemas.microsoft.com/office/powerpoint/2010/main" val="4274343686"/>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56</a:t>
            </a:fld>
            <a:endParaRPr lang="en-US" altLang="zh-TW" dirty="0"/>
          </a:p>
        </p:txBody>
      </p:sp>
      <p:sp>
        <p:nvSpPr>
          <p:cNvPr id="2" name="標題 1"/>
          <p:cNvSpPr>
            <a:spLocks noGrp="1"/>
          </p:cNvSpPr>
          <p:nvPr>
            <p:ph type="title"/>
          </p:nvPr>
        </p:nvSpPr>
        <p:spPr>
          <a:xfrm>
            <a:off x="1533724" y="251995"/>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sz="2800" dirty="0"/>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756" y="2361645"/>
            <a:ext cx="6807753" cy="2579523"/>
          </a:xfrm>
          <a:prstGeom prst="rect">
            <a:avLst/>
          </a:prstGeom>
        </p:spPr>
      </p:pic>
      <p:sp>
        <p:nvSpPr>
          <p:cNvPr id="60420" name="內容版面配置區 2"/>
          <p:cNvSpPr>
            <a:spLocks noGrp="1"/>
          </p:cNvSpPr>
          <p:nvPr>
            <p:ph idx="1"/>
          </p:nvPr>
        </p:nvSpPr>
        <p:spPr>
          <a:xfrm>
            <a:off x="827584" y="1342657"/>
            <a:ext cx="8064896" cy="575394"/>
          </a:xfrm>
        </p:spPr>
        <p:txBody>
          <a:bodyPr/>
          <a:lstStyle/>
          <a:p>
            <a:pPr marL="457200" indent="-457200">
              <a:buFont typeface="Wingdings" panose="05000000000000000000" pitchFamily="2" charset="2"/>
              <a:buAutoNum type="circleNumWdWhitePlain"/>
            </a:pPr>
            <a:r>
              <a:rPr lang="zh-TW" altLang="en-US" dirty="0"/>
              <a:t>學生報名方法二</a:t>
            </a:r>
            <a:r>
              <a:rPr lang="en-US" altLang="zh-TW" dirty="0"/>
              <a:t>:</a:t>
            </a:r>
            <a:r>
              <a:rPr lang="zh-TW" altLang="en-US" dirty="0"/>
              <a:t> 整批處理</a:t>
            </a:r>
            <a:endParaRPr lang="en-US" altLang="zh-TW" dirty="0"/>
          </a:p>
          <a:p>
            <a:pPr marL="0" indent="0">
              <a:buNone/>
            </a:pPr>
            <a:r>
              <a:rPr lang="zh-TW" altLang="en-US" dirty="0">
                <a:solidFill>
                  <a:schemeClr val="tx2"/>
                </a:solidFill>
              </a:rPr>
              <a:t>      </a:t>
            </a:r>
            <a:r>
              <a:rPr lang="zh-TW" altLang="en-US" sz="2000" dirty="0">
                <a:solidFill>
                  <a:schemeClr val="tx2"/>
                </a:solidFill>
              </a:rPr>
              <a:t>應用學習 </a:t>
            </a:r>
            <a:r>
              <a:rPr lang="en-US" altLang="zh-TW" sz="2000" dirty="0">
                <a:solidFill>
                  <a:schemeClr val="tx2"/>
                </a:solidFill>
              </a:rPr>
              <a:t>&gt; </a:t>
            </a:r>
            <a:r>
              <a:rPr lang="zh-TW" altLang="en-US" sz="2000" dirty="0">
                <a:solidFill>
                  <a:schemeClr val="tx2"/>
                </a:solidFill>
              </a:rPr>
              <a:t>應用學習報名 </a:t>
            </a:r>
            <a:r>
              <a:rPr lang="en-US" altLang="zh-TW" sz="2000" dirty="0">
                <a:solidFill>
                  <a:schemeClr val="tx2"/>
                </a:solidFill>
              </a:rPr>
              <a:t>&gt; </a:t>
            </a:r>
            <a:r>
              <a:rPr lang="zh-TW" altLang="en-US" sz="2000" dirty="0">
                <a:solidFill>
                  <a:schemeClr val="tx2"/>
                </a:solidFill>
              </a:rPr>
              <a:t>學生報名 </a:t>
            </a:r>
            <a:r>
              <a:rPr lang="en-US" altLang="zh-TW" sz="2000" dirty="0">
                <a:solidFill>
                  <a:schemeClr val="tx2"/>
                </a:solidFill>
              </a:rPr>
              <a:t>(</a:t>
            </a:r>
            <a:r>
              <a:rPr lang="zh-TW" altLang="en-US" sz="2000" dirty="0">
                <a:solidFill>
                  <a:schemeClr val="tx2"/>
                </a:solidFill>
              </a:rPr>
              <a:t>模式一及模式二</a:t>
            </a:r>
            <a:r>
              <a:rPr lang="en-US" altLang="zh-TW" sz="2000" dirty="0">
                <a:solidFill>
                  <a:schemeClr val="tx2"/>
                </a:solidFill>
              </a:rPr>
              <a:t>) &gt; </a:t>
            </a:r>
            <a:r>
              <a:rPr lang="zh-TW" altLang="en-US" sz="2000" dirty="0">
                <a:solidFill>
                  <a:schemeClr val="tx2"/>
                </a:solidFill>
              </a:rPr>
              <a:t>整批處理</a:t>
            </a:r>
            <a:endParaRPr lang="en-US" altLang="zh-TW" sz="2000" dirty="0">
              <a:solidFill>
                <a:schemeClr val="tx2"/>
              </a:solidFill>
            </a:endParaRPr>
          </a:p>
          <a:p>
            <a:pPr marL="0" indent="0">
              <a:buNone/>
            </a:pPr>
            <a:endParaRPr lang="zh-HK" altLang="en-US" dirty="0"/>
          </a:p>
        </p:txBody>
      </p:sp>
      <p:sp>
        <p:nvSpPr>
          <p:cNvPr id="60422" name="矩形 2"/>
          <p:cNvSpPr>
            <a:spLocks noChangeArrowheads="1"/>
          </p:cNvSpPr>
          <p:nvPr/>
        </p:nvSpPr>
        <p:spPr bwMode="gray">
          <a:xfrm>
            <a:off x="3854276" y="2982540"/>
            <a:ext cx="285676" cy="66248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8" name="圖片 7"/>
          <p:cNvPicPr>
            <a:picLocks noChangeAspect="1"/>
          </p:cNvPicPr>
          <p:nvPr/>
        </p:nvPicPr>
        <p:blipFill>
          <a:blip r:embed="rId4"/>
          <a:stretch>
            <a:fillRect/>
          </a:stretch>
        </p:blipFill>
        <p:spPr>
          <a:xfrm>
            <a:off x="239491" y="2361645"/>
            <a:ext cx="1530326" cy="3906136"/>
          </a:xfrm>
          <a:prstGeom prst="rect">
            <a:avLst/>
          </a:prstGeom>
        </p:spPr>
      </p:pic>
    </p:spTree>
    <p:extLst>
      <p:ext uri="{BB962C8B-B14F-4D97-AF65-F5344CB8AC3E}">
        <p14:creationId xmlns:p14="http://schemas.microsoft.com/office/powerpoint/2010/main" val="3660829355"/>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336" y="2245894"/>
            <a:ext cx="5980278" cy="4208112"/>
          </a:xfrm>
          <a:prstGeom prst="rect">
            <a:avLst/>
          </a:prstGeom>
        </p:spPr>
      </p:pic>
      <p:sp>
        <p:nvSpPr>
          <p:cNvPr id="2" name="標題 1"/>
          <p:cNvSpPr>
            <a:spLocks noGrp="1"/>
          </p:cNvSpPr>
          <p:nvPr>
            <p:ph type="title"/>
          </p:nvPr>
        </p:nvSpPr>
        <p:spPr>
          <a:xfrm>
            <a:off x="1532843" y="280936"/>
            <a:ext cx="7162800" cy="762000"/>
          </a:xfrm>
        </p:spPr>
        <p:txBody>
          <a:bodyPr/>
          <a:lstStyle/>
          <a:p>
            <a:pPr>
              <a:defRPr/>
            </a:pPr>
            <a:r>
              <a:rPr lang="en-US" altLang="zh-TW" dirty="0">
                <a:effectLst>
                  <a:outerShdw blurRad="38100" dist="38100" dir="2700000" algn="tl" rotWithShape="0">
                    <a:srgbClr val="C0C0C0"/>
                  </a:outerShdw>
                </a:effectLst>
              </a:rPr>
              <a:t>5. </a:t>
            </a:r>
            <a:r>
              <a:rPr lang="zh-TW" altLang="zh-HK" dirty="0">
                <a:effectLst>
                  <a:outerShdw blurRad="38100" dist="38100" dir="2700000" algn="tl" rotWithShape="0">
                    <a:srgbClr val="C0C0C0"/>
                  </a:outerShdw>
                </a:effectLst>
              </a:rPr>
              <a:t>報名流程</a:t>
            </a:r>
            <a:r>
              <a:rPr lang="en-US" altLang="zh-TW" dirty="0">
                <a:effectLst>
                  <a:outerShdw blurRad="38100" dist="38100" dir="2700000" algn="tl" rotWithShape="0">
                    <a:srgbClr val="C0C0C0"/>
                  </a:outerShdw>
                </a:effectLst>
              </a:rPr>
              <a:t> </a:t>
            </a:r>
            <a:r>
              <a:rPr lang="en-US" altLang="zh-HK" dirty="0">
                <a:effectLst>
                  <a:outerShdw blurRad="38100" dist="38100" dir="2700000" algn="tl" rotWithShape="0">
                    <a:srgbClr val="C0C0C0"/>
                  </a:outerShdw>
                </a:effectLst>
              </a:rPr>
              <a:t>- </a:t>
            </a:r>
            <a:r>
              <a:rPr lang="zh-TW" altLang="en-US" sz="2600" dirty="0">
                <a:effectLst>
                  <a:outerShdw blurRad="38100" dist="38100" dir="2700000" algn="tl" rotWithShape="0">
                    <a:srgbClr val="C0C0C0"/>
                  </a:outerShdw>
                </a:effectLst>
              </a:rPr>
              <a:t>入讀學生摘要</a:t>
            </a:r>
            <a:r>
              <a:rPr lang="en-US" altLang="zh-HK" sz="2600" dirty="0">
                <a:effectLst>
                  <a:outerShdw blurRad="38100" dist="38100" dir="2700000" algn="tl" rotWithShape="0">
                    <a:srgbClr val="C0C0C0"/>
                  </a:outerShdw>
                </a:effectLst>
              </a:rPr>
              <a:t>(</a:t>
            </a:r>
            <a:r>
              <a:rPr lang="zh-TW" altLang="zh-HK" sz="2600" dirty="0">
                <a:effectLst>
                  <a:outerShdw blurRad="38100" dist="38100" dir="2700000" algn="tl" rotWithShape="0">
                    <a:srgbClr val="C0C0C0"/>
                  </a:outerShdw>
                </a:effectLst>
              </a:rPr>
              <a:t>模式一及模式二</a:t>
            </a:r>
            <a:r>
              <a:rPr lang="en-US" altLang="zh-HK" sz="2600" dirty="0">
                <a:effectLst>
                  <a:outerShdw blurRad="38100" dist="38100" dir="2700000" algn="tl" rotWithShape="0">
                    <a:srgbClr val="C0C0C0"/>
                  </a:outerShdw>
                </a:effectLst>
              </a:rPr>
              <a:t>)</a:t>
            </a:r>
            <a:endParaRPr lang="zh-HK" altLang="en-US" sz="2600" dirty="0">
              <a:effectLst>
                <a:outerShdw blurRad="38100" dist="38100" dir="2700000" algn="tl" rotWithShape="0">
                  <a:srgbClr val="C0C0C0"/>
                </a:outerShdw>
              </a:effectLst>
            </a:endParaRPr>
          </a:p>
        </p:txBody>
      </p:sp>
      <p:sp>
        <p:nvSpPr>
          <p:cNvPr id="5" name="矩形 4"/>
          <p:cNvSpPr/>
          <p:nvPr/>
        </p:nvSpPr>
        <p:spPr>
          <a:xfrm>
            <a:off x="1044303" y="1412776"/>
            <a:ext cx="7848872" cy="904863"/>
          </a:xfrm>
          <a:prstGeom prst="rect">
            <a:avLst/>
          </a:prstGeom>
        </p:spPr>
        <p:txBody>
          <a:bodyPr wrap="square">
            <a:spAutoFit/>
          </a:bodyPr>
          <a:lstStyle/>
          <a:p>
            <a:pPr marL="457200" indent="-457200">
              <a:spcBef>
                <a:spcPct val="20000"/>
              </a:spcBef>
              <a:buClr>
                <a:srgbClr val="C0504D"/>
              </a:buClr>
              <a:buSzPct val="60000"/>
              <a:buFont typeface="Wingdings" panose="05000000000000000000" pitchFamily="2" charset="2"/>
              <a:buAutoNum type="circleNumWdWhitePlain" startAt="2"/>
            </a:pPr>
            <a:r>
              <a:rPr kumimoji="0" lang="zh-TW" altLang="en-US" sz="2400" kern="0" dirty="0">
                <a:solidFill>
                  <a:srgbClr val="660066"/>
                </a:solidFill>
                <a:latin typeface="Times New Roman" panose="02020603050405020304" pitchFamily="18" charset="0"/>
                <a:ea typeface="標楷體" pitchFamily="65" charset="-120"/>
              </a:rPr>
              <a:t>檢視及修改學生報名資料</a:t>
            </a:r>
            <a:r>
              <a:rPr kumimoji="0" lang="en-US" altLang="zh-TW" sz="2400" kern="0" dirty="0">
                <a:solidFill>
                  <a:srgbClr val="660066"/>
                </a:solidFill>
                <a:latin typeface="Times New Roman" panose="02020603050405020304" pitchFamily="18" charset="0"/>
                <a:ea typeface="標楷體" pitchFamily="65" charset="-120"/>
              </a:rPr>
              <a:t>:</a:t>
            </a:r>
          </a:p>
          <a:p>
            <a:pPr>
              <a:spcBef>
                <a:spcPct val="20000"/>
              </a:spcBef>
              <a:buClr>
                <a:srgbClr val="C0504D"/>
              </a:buClr>
              <a:buSzPct val="60000"/>
            </a:pPr>
            <a:r>
              <a:rPr kumimoji="0" lang="zh-TW" altLang="en-US" sz="2400" kern="0" dirty="0">
                <a:solidFill>
                  <a:srgbClr val="660066"/>
                </a:solidFill>
                <a:latin typeface="Times New Roman" panose="02020603050405020304" pitchFamily="18" charset="0"/>
                <a:ea typeface="標楷體" pitchFamily="65" charset="-120"/>
              </a:rPr>
              <a:t>      </a:t>
            </a:r>
            <a:r>
              <a:rPr kumimoji="0" lang="zh-TW" altLang="en-US" sz="2000" kern="0" dirty="0">
                <a:solidFill>
                  <a:srgbClr val="1F497D"/>
                </a:solidFill>
                <a:latin typeface="Times New Roman" panose="02020603050405020304" pitchFamily="18" charset="0"/>
                <a:ea typeface="標楷體" pitchFamily="65" charset="-120"/>
              </a:rPr>
              <a:t>應用學習  </a:t>
            </a:r>
            <a:r>
              <a:rPr kumimoji="0" lang="en-US" altLang="zh-TW" sz="2000" kern="0" dirty="0">
                <a:solidFill>
                  <a:srgbClr val="1F497D"/>
                </a:solidFill>
                <a:latin typeface="Times New Roman" panose="02020603050405020304" pitchFamily="18" charset="0"/>
                <a:ea typeface="標楷體" pitchFamily="65" charset="-120"/>
              </a:rPr>
              <a:t>&gt; </a:t>
            </a:r>
            <a:r>
              <a:rPr kumimoji="0" lang="zh-TW" altLang="en-US" sz="2000" kern="0" dirty="0">
                <a:solidFill>
                  <a:srgbClr val="1F497D"/>
                </a:solidFill>
                <a:latin typeface="Times New Roman" panose="02020603050405020304" pitchFamily="18" charset="0"/>
                <a:ea typeface="標楷體" pitchFamily="65" charset="-120"/>
              </a:rPr>
              <a:t>應用學習報名 </a:t>
            </a:r>
            <a:r>
              <a:rPr kumimoji="0" lang="en-US" altLang="zh-TW" sz="2000" kern="0" dirty="0">
                <a:solidFill>
                  <a:srgbClr val="1F497D"/>
                </a:solidFill>
                <a:latin typeface="Times New Roman" panose="02020603050405020304" pitchFamily="18" charset="0"/>
                <a:ea typeface="標楷體" pitchFamily="65" charset="-120"/>
              </a:rPr>
              <a:t>&gt; </a:t>
            </a:r>
            <a:r>
              <a:rPr kumimoji="0" lang="zh-TW" altLang="en-US" sz="2000" kern="0" dirty="0">
                <a:solidFill>
                  <a:srgbClr val="1F497D"/>
                </a:solidFill>
                <a:latin typeface="Times New Roman" panose="02020603050405020304" pitchFamily="18" charset="0"/>
                <a:ea typeface="標楷體" pitchFamily="65" charset="-120"/>
              </a:rPr>
              <a:t>入讀學生摘要</a:t>
            </a:r>
            <a:endParaRPr kumimoji="0" lang="en-US" altLang="zh-TW" sz="2000" kern="0" dirty="0">
              <a:solidFill>
                <a:srgbClr val="1F497D"/>
              </a:solidFill>
              <a:latin typeface="Times New Roman" panose="02020603050405020304" pitchFamily="18" charset="0"/>
              <a:ea typeface="標楷體" pitchFamily="65" charset="-120"/>
            </a:endParaRPr>
          </a:p>
        </p:txBody>
      </p:sp>
      <p:sp>
        <p:nvSpPr>
          <p:cNvPr id="6" name="矩形 2"/>
          <p:cNvSpPr>
            <a:spLocks noChangeArrowheads="1"/>
          </p:cNvSpPr>
          <p:nvPr/>
        </p:nvSpPr>
        <p:spPr bwMode="gray">
          <a:xfrm>
            <a:off x="2104487" y="5229224"/>
            <a:ext cx="379281" cy="18000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7" name="投影片編號版面配置區 6"/>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57</a:t>
            </a:fld>
            <a:endParaRPr lang="en-US" altLang="zh-TW"/>
          </a:p>
        </p:txBody>
      </p:sp>
      <p:pic>
        <p:nvPicPr>
          <p:cNvPr id="4" name="圖片 3"/>
          <p:cNvPicPr>
            <a:picLocks noChangeAspect="1"/>
          </p:cNvPicPr>
          <p:nvPr/>
        </p:nvPicPr>
        <p:blipFill>
          <a:blip r:embed="rId4"/>
          <a:stretch>
            <a:fillRect/>
          </a:stretch>
        </p:blipFill>
        <p:spPr>
          <a:xfrm>
            <a:off x="315269" y="2312966"/>
            <a:ext cx="1458067" cy="3787717"/>
          </a:xfrm>
          <a:prstGeom prst="rect">
            <a:avLst/>
          </a:prstGeom>
        </p:spPr>
      </p:pic>
    </p:spTree>
    <p:extLst>
      <p:ext uri="{BB962C8B-B14F-4D97-AF65-F5344CB8AC3E}">
        <p14:creationId xmlns:p14="http://schemas.microsoft.com/office/powerpoint/2010/main" val="925194591"/>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1524000" y="229890"/>
            <a:ext cx="7162800" cy="762000"/>
          </a:xfrm>
          <a:extLst/>
        </p:spPr>
        <p:txBody>
          <a:bodyPr/>
          <a:lstStyle/>
          <a:p>
            <a:pPr>
              <a:defRPr/>
            </a:pPr>
            <a:r>
              <a:rPr lang="en-US" altLang="zh-TW" dirty="0"/>
              <a:t>5.</a:t>
            </a:r>
            <a:r>
              <a:rPr lang="zh-TW" altLang="zh-HK" dirty="0">
                <a:effectLst>
                  <a:outerShdw blurRad="38100" dist="38100" dir="2700000" algn="tl" rotWithShape="0">
                    <a:srgbClr val="C0C0C0"/>
                  </a:outerShdw>
                </a:effectLst>
              </a:rPr>
              <a:t>報名流程 </a:t>
            </a:r>
            <a:r>
              <a:rPr lang="en-US" altLang="zh-TW" dirty="0"/>
              <a:t>-</a:t>
            </a:r>
            <a:r>
              <a:rPr lang="zh-TW" altLang="zh-HK" dirty="0">
                <a:effectLst>
                  <a:outerShdw blurRad="38100" dist="38100" dir="2700000" algn="tl" rotWithShape="0">
                    <a:srgbClr val="C0C0C0"/>
                  </a:outerShdw>
                </a:effectLst>
              </a:rPr>
              <a:t> </a:t>
            </a:r>
            <a:r>
              <a:rPr lang="en-US" altLang="zh-TW" dirty="0">
                <a:effectLst>
                  <a:outerShdw blurRad="38100" dist="38100" dir="2700000" algn="tl" rotWithShape="0">
                    <a:srgbClr val="C0C0C0"/>
                  </a:outerShdw>
                </a:effectLst>
              </a:rPr>
              <a:t/>
            </a:r>
            <a:br>
              <a:rPr lang="en-US" altLang="zh-TW" dirty="0">
                <a:effectLst>
                  <a:outerShdw blurRad="38100" dist="38100" dir="2700000" algn="tl" rotWithShape="0">
                    <a:srgbClr val="C0C0C0"/>
                  </a:outerShdw>
                </a:effectLst>
              </a:rPr>
            </a:b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sz="2800" dirty="0">
              <a:solidFill>
                <a:schemeClr val="folHlink"/>
              </a:solidFill>
            </a:endParaRP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122703290"/>
              </p:ext>
            </p:extLst>
          </p:nvPr>
        </p:nvGraphicFramePr>
        <p:xfrm>
          <a:off x="928688" y="1341438"/>
          <a:ext cx="7758112" cy="474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0661" name="群組 13"/>
          <p:cNvGrpSpPr>
            <a:grpSpLocks/>
          </p:cNvGrpSpPr>
          <p:nvPr/>
        </p:nvGrpSpPr>
        <p:grpSpPr bwMode="auto">
          <a:xfrm>
            <a:off x="7531100" y="17463"/>
            <a:ext cx="1704975" cy="1392237"/>
            <a:chOff x="7313133" y="186490"/>
            <a:chExt cx="1417810" cy="1206253"/>
          </a:xfrm>
        </p:grpSpPr>
        <p:pic>
          <p:nvPicPr>
            <p:cNvPr id="70662" name="圖片 1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3133" y="186490"/>
              <a:ext cx="899175" cy="86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rot="20419198">
              <a:off x="7520392" y="808185"/>
              <a:ext cx="1210551" cy="584558"/>
            </a:xfrm>
            <a:prstGeom prst="rect">
              <a:avLst/>
            </a:prstGeom>
          </p:spPr>
          <p:txBody>
            <a:bodyPr wrap="none">
              <a:spAutoFit/>
            </a:bodyPr>
            <a:lstStyle/>
            <a:p>
              <a:pPr eaLnBrk="1" hangingPunct="1">
                <a:defRPr/>
              </a:pPr>
              <a:r>
                <a:rPr kumimoji="0"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注意 </a:t>
              </a:r>
              <a:endParaRPr kumimoji="0" lang="en-US" altLang="zh-TW"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58</a:t>
            </a:fld>
            <a:endParaRPr lang="en-US" altLang="zh-TW"/>
          </a:p>
        </p:txBody>
      </p:sp>
    </p:spTree>
    <p:extLst>
      <p:ext uri="{BB962C8B-B14F-4D97-AF65-F5344CB8AC3E}">
        <p14:creationId xmlns:p14="http://schemas.microsoft.com/office/powerpoint/2010/main" val="2082693535"/>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208" y="2586046"/>
            <a:ext cx="6219048" cy="1657143"/>
          </a:xfrm>
          <a:prstGeom prst="rect">
            <a:avLst/>
          </a:prstGeom>
        </p:spPr>
      </p:pic>
      <p:pic>
        <p:nvPicPr>
          <p:cNvPr id="14" name="圖片 13"/>
          <p:cNvPicPr>
            <a:picLocks noChangeAspect="1"/>
          </p:cNvPicPr>
          <p:nvPr/>
        </p:nvPicPr>
        <p:blipFill>
          <a:blip r:embed="rId3"/>
          <a:stretch>
            <a:fillRect/>
          </a:stretch>
        </p:blipFill>
        <p:spPr>
          <a:xfrm>
            <a:off x="322882" y="2633436"/>
            <a:ext cx="1530326" cy="3906136"/>
          </a:xfrm>
          <a:prstGeom prst="rect">
            <a:avLst/>
          </a:prstGeom>
        </p:spPr>
      </p:pic>
      <p:sp>
        <p:nvSpPr>
          <p:cNvPr id="13" name="Rectangle 2"/>
          <p:cNvSpPr>
            <a:spLocks noGrp="1" noChangeArrowheads="1"/>
          </p:cNvSpPr>
          <p:nvPr>
            <p:ph type="title"/>
          </p:nvPr>
        </p:nvSpPr>
        <p:spPr>
          <a:xfrm>
            <a:off x="1557144" y="254763"/>
            <a:ext cx="7162800" cy="762000"/>
          </a:xfrm>
          <a:extLst/>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TW" dirty="0"/>
              <a:t>-</a:t>
            </a:r>
            <a:r>
              <a:rPr lang="zh-TW" altLang="zh-HK" dirty="0">
                <a:effectLst>
                  <a:outerShdw blurRad="38100" dist="38100" dir="2700000" algn="tl" rotWithShape="0">
                    <a:srgbClr val="C0C0C0"/>
                  </a:outerShdw>
                </a:effectLst>
              </a:rPr>
              <a:t> </a:t>
            </a:r>
            <a:r>
              <a:rPr lang="en-US" altLang="zh-TW" dirty="0">
                <a:effectLst>
                  <a:outerShdw blurRad="38100" dist="38100" dir="2700000" algn="tl" rotWithShape="0">
                    <a:srgbClr val="C0C0C0"/>
                  </a:outerShdw>
                </a:effectLst>
              </a:rPr>
              <a:t/>
            </a:r>
            <a:br>
              <a:rPr lang="en-US" altLang="zh-TW" dirty="0">
                <a:effectLst>
                  <a:outerShdw blurRad="38100" dist="38100" dir="2700000" algn="tl" rotWithShape="0">
                    <a:srgbClr val="C0C0C0"/>
                  </a:outerShdw>
                </a:effectLst>
              </a:rPr>
            </a:b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sz="2800" dirty="0">
              <a:solidFill>
                <a:schemeClr val="folHlink"/>
              </a:solidFill>
            </a:endParaRPr>
          </a:p>
        </p:txBody>
      </p:sp>
      <p:sp>
        <p:nvSpPr>
          <p:cNvPr id="72708" name="內容版面配置區 1"/>
          <p:cNvSpPr>
            <a:spLocks noGrp="1"/>
          </p:cNvSpPr>
          <p:nvPr>
            <p:ph idx="1"/>
          </p:nvPr>
        </p:nvSpPr>
        <p:spPr>
          <a:xfrm>
            <a:off x="971600" y="1353738"/>
            <a:ext cx="7961387" cy="1074738"/>
          </a:xfrm>
        </p:spPr>
        <p:txBody>
          <a:bodyPr/>
          <a:lstStyle/>
          <a:p>
            <a:pPr eaLnBrk="1" hangingPunct="1">
              <a:lnSpc>
                <a:spcPct val="150000"/>
              </a:lnSpc>
              <a:spcBef>
                <a:spcPct val="0"/>
              </a:spcBef>
            </a:pPr>
            <a:r>
              <a:rPr lang="zh-TW" altLang="en-US" dirty="0"/>
              <a:t>在遞交學生報名</a:t>
            </a:r>
            <a:r>
              <a:rPr lang="en-US" altLang="zh-TW" dirty="0"/>
              <a:t>(</a:t>
            </a:r>
            <a:r>
              <a:rPr lang="zh-TW" altLang="en-US" dirty="0"/>
              <a:t>模式一</a:t>
            </a:r>
            <a:r>
              <a:rPr lang="en-US" altLang="zh-TW" dirty="0"/>
              <a:t>)</a:t>
            </a:r>
            <a:r>
              <a:rPr lang="zh-TW" altLang="en-US" dirty="0"/>
              <a:t>的限期後，</a:t>
            </a:r>
            <a:endParaRPr lang="en-US" altLang="zh-TW" dirty="0"/>
          </a:p>
          <a:p>
            <a:pPr marL="0" indent="0" eaLnBrk="1" hangingPunct="1">
              <a:lnSpc>
                <a:spcPct val="150000"/>
              </a:lnSpc>
              <a:spcBef>
                <a:spcPct val="0"/>
              </a:spcBef>
              <a:buNone/>
            </a:pPr>
            <a:r>
              <a:rPr lang="en-US" altLang="zh-TW" dirty="0"/>
              <a:t>     </a:t>
            </a:r>
            <a:r>
              <a:rPr lang="zh-TW" altLang="en-US" dirty="0"/>
              <a:t>用戶不能增新學生報名</a:t>
            </a:r>
            <a:r>
              <a:rPr lang="en-US" altLang="zh-TW" dirty="0"/>
              <a:t>(</a:t>
            </a:r>
            <a:r>
              <a:rPr lang="zh-TW" altLang="en-US" dirty="0"/>
              <a:t>模式一</a:t>
            </a:r>
            <a:r>
              <a:rPr lang="en-US" altLang="zh-TW" dirty="0"/>
              <a:t>)</a:t>
            </a:r>
            <a:endParaRPr lang="zh-TW" altLang="en-US" dirty="0"/>
          </a:p>
          <a:p>
            <a:endParaRPr lang="zh-HK" altLang="en-US" dirty="0"/>
          </a:p>
        </p:txBody>
      </p:sp>
      <p:grpSp>
        <p:nvGrpSpPr>
          <p:cNvPr id="72710" name="群組 13"/>
          <p:cNvGrpSpPr>
            <a:grpSpLocks/>
          </p:cNvGrpSpPr>
          <p:nvPr/>
        </p:nvGrpSpPr>
        <p:grpSpPr bwMode="auto">
          <a:xfrm>
            <a:off x="7531100" y="17463"/>
            <a:ext cx="1704975" cy="1392237"/>
            <a:chOff x="7313133" y="186490"/>
            <a:chExt cx="1417810" cy="1206253"/>
          </a:xfrm>
        </p:grpSpPr>
        <p:pic>
          <p:nvPicPr>
            <p:cNvPr id="72712" name="圖片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3133" y="186490"/>
              <a:ext cx="899175" cy="86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rot="20419198">
              <a:off x="7520392" y="808185"/>
              <a:ext cx="1210551" cy="584558"/>
            </a:xfrm>
            <a:prstGeom prst="rect">
              <a:avLst/>
            </a:prstGeom>
          </p:spPr>
          <p:txBody>
            <a:bodyPr wrap="none">
              <a:spAutoFit/>
            </a:bodyPr>
            <a:lstStyle/>
            <a:p>
              <a:pPr eaLnBrk="1" hangingPunct="1">
                <a:defRPr/>
              </a:pPr>
              <a:r>
                <a:rPr kumimoji="0"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注意 </a:t>
              </a:r>
              <a:endParaRPr kumimoji="0" lang="en-US" altLang="zh-TW"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
        <p:nvSpPr>
          <p:cNvPr id="72711" name="矩形 1"/>
          <p:cNvSpPr>
            <a:spLocks noChangeArrowheads="1"/>
          </p:cNvSpPr>
          <p:nvPr/>
        </p:nvSpPr>
        <p:spPr bwMode="gray">
          <a:xfrm>
            <a:off x="4067944" y="3532186"/>
            <a:ext cx="504056" cy="528211"/>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1" name="矩形 10">
            <a:hlinkClick r:id="rId5" action="ppaction://hlinksldjump"/>
          </p:cNvPr>
          <p:cNvSpPr/>
          <p:nvPr/>
        </p:nvSpPr>
        <p:spPr bwMode="gray">
          <a:xfrm>
            <a:off x="107504" y="6325289"/>
            <a:ext cx="1152128" cy="40011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zh-TW" altLang="en-US" sz="2000" dirty="0">
                <a:solidFill>
                  <a:prstClr val="black"/>
                </a:solidFill>
              </a:rPr>
              <a:t>返回</a:t>
            </a:r>
            <a:endParaRPr lang="zh-HK" altLang="en-US" sz="2000" dirty="0">
              <a:solidFill>
                <a:prstClr val="black"/>
              </a:solidFill>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59</a:t>
            </a:fld>
            <a:endParaRPr lang="en-US" altLang="zh-TW"/>
          </a:p>
        </p:txBody>
      </p:sp>
    </p:spTree>
    <p:extLst>
      <p:ext uri="{BB962C8B-B14F-4D97-AF65-F5344CB8AC3E}">
        <p14:creationId xmlns:p14="http://schemas.microsoft.com/office/powerpoint/2010/main" val="365659766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700213"/>
            <a:ext cx="7772400" cy="3027362"/>
          </a:xfrm>
        </p:spPr>
        <p:txBody>
          <a:bodyPr/>
          <a:lstStyle/>
          <a:p>
            <a:pPr eaLnBrk="1" hangingPunct="1">
              <a:defRPr/>
            </a:pPr>
            <a:r>
              <a:rPr lang="zh-TW" altLang="en-US" dirty="0">
                <a:effectLst>
                  <a:outerShdw blurRad="38100" dist="38100" dir="2700000" algn="tl">
                    <a:srgbClr val="C0C0C0"/>
                  </a:outerShdw>
                </a:effectLst>
              </a:rPr>
              <a:t>網上校管系統</a:t>
            </a:r>
            <a:r>
              <a:rPr kumimoji="1" lang="en-US" altLang="zh-TW" sz="3600" i="1" dirty="0">
                <a:solidFill>
                  <a:schemeClr val="folHlink"/>
                </a:solidFill>
              </a:rPr>
              <a:t/>
            </a:r>
            <a:br>
              <a:rPr kumimoji="1" lang="en-US" altLang="zh-TW" sz="3600" i="1" dirty="0">
                <a:solidFill>
                  <a:schemeClr val="folHlink"/>
                </a:solidFill>
              </a:rPr>
            </a:br>
            <a:r>
              <a:rPr kumimoji="1" lang="en-US" altLang="zh-TW" sz="2400" dirty="0">
                <a:solidFill>
                  <a:schemeClr val="folHlink"/>
                </a:solidFill>
              </a:rPr>
              <a:t/>
            </a:r>
            <a:br>
              <a:rPr kumimoji="1" lang="en-US" altLang="zh-TW" sz="2400" dirty="0">
                <a:solidFill>
                  <a:schemeClr val="folHlink"/>
                </a:solidFill>
              </a:rPr>
            </a:br>
            <a:r>
              <a:rPr kumimoji="1" lang="en-US" altLang="zh-TW" sz="2400" dirty="0">
                <a:solidFill>
                  <a:schemeClr val="folHlink"/>
                </a:solidFill>
              </a:rPr>
              <a:t>	</a:t>
            </a:r>
            <a:r>
              <a:rPr kumimoji="1" lang="zh-TW" altLang="en-US" sz="2400" dirty="0">
                <a:solidFill>
                  <a:srgbClr val="800080"/>
                </a:solidFill>
              </a:rPr>
              <a:t>應用學習模組</a:t>
            </a:r>
            <a:br>
              <a:rPr kumimoji="1" lang="zh-TW" altLang="en-US" sz="2400" dirty="0">
                <a:solidFill>
                  <a:srgbClr val="800080"/>
                </a:solidFill>
              </a:rPr>
            </a:br>
            <a:r>
              <a:rPr kumimoji="1" lang="zh-TW" altLang="en-US" sz="2400" dirty="0">
                <a:solidFill>
                  <a:srgbClr val="800080"/>
                </a:solidFill>
              </a:rPr>
              <a:t>	</a:t>
            </a:r>
            <a:r>
              <a:rPr kumimoji="1" lang="en-US" altLang="zh-TW" sz="2400" dirty="0">
                <a:solidFill>
                  <a:srgbClr val="800080"/>
                </a:solidFill>
                <a:latin typeface="Arial" charset="0"/>
              </a:rPr>
              <a:t>Applied Learning</a:t>
            </a:r>
            <a:r>
              <a:rPr kumimoji="1" lang="en-US" altLang="zh-TW" sz="2400" dirty="0">
                <a:solidFill>
                  <a:schemeClr val="folHlink"/>
                </a:solidFill>
                <a:latin typeface="Arial" charset="0"/>
              </a:rPr>
              <a:t> </a:t>
            </a:r>
            <a:r>
              <a:rPr kumimoji="1" lang="en-US" altLang="zh-TW" sz="2400" dirty="0">
                <a:solidFill>
                  <a:srgbClr val="800080"/>
                </a:solidFill>
                <a:latin typeface="Arial" charset="0"/>
              </a:rPr>
              <a:t>(</a:t>
            </a:r>
            <a:r>
              <a:rPr kumimoji="1" lang="en-US" altLang="zh-TW" sz="2400" dirty="0" err="1">
                <a:solidFill>
                  <a:srgbClr val="800080"/>
                </a:solidFill>
                <a:latin typeface="Arial" charset="0"/>
              </a:rPr>
              <a:t>ApL</a:t>
            </a:r>
            <a:r>
              <a:rPr kumimoji="1" lang="en-US" altLang="zh-TW" sz="2400" dirty="0">
                <a:solidFill>
                  <a:srgbClr val="800080"/>
                </a:solidFill>
                <a:latin typeface="Arial" charset="0"/>
              </a:rPr>
              <a:t>) Module</a:t>
            </a:r>
            <a:r>
              <a:rPr kumimoji="1" lang="en-US" altLang="zh-TW" sz="2400" dirty="0">
                <a:latin typeface="Arial" charset="0"/>
              </a:rPr>
              <a:t> </a:t>
            </a:r>
            <a:r>
              <a:rPr kumimoji="1" lang="en-US" altLang="zh-TW" dirty="0">
                <a:latin typeface="Arial" charset="0"/>
              </a:rPr>
              <a:t/>
            </a:r>
            <a:br>
              <a:rPr kumimoji="1" lang="en-US" altLang="zh-TW" dirty="0">
                <a:latin typeface="Arial" charset="0"/>
              </a:rPr>
            </a:br>
            <a:r>
              <a:rPr kumimoji="1" lang="en-US" altLang="zh-TW" sz="1600" dirty="0">
                <a:latin typeface="Arial" charset="0"/>
              </a:rPr>
              <a:t>	</a:t>
            </a:r>
            <a:r>
              <a:rPr kumimoji="1" lang="en-US" altLang="zh-TW" dirty="0">
                <a:latin typeface="Arial" charset="0"/>
              </a:rPr>
              <a:t/>
            </a:r>
            <a:br>
              <a:rPr kumimoji="1" lang="en-US" altLang="zh-TW" dirty="0">
                <a:latin typeface="Arial" charset="0"/>
              </a:rPr>
            </a:br>
            <a:r>
              <a:rPr kumimoji="1" lang="zh-TW" altLang="en-US" dirty="0">
                <a:latin typeface="Arial" charset="0"/>
              </a:rPr>
              <a:t>      </a:t>
            </a:r>
            <a:r>
              <a:rPr kumimoji="1" lang="en-US" altLang="zh-TW" dirty="0">
                <a:latin typeface="Arial" charset="0"/>
              </a:rPr>
              <a:t>	</a:t>
            </a:r>
            <a:r>
              <a:rPr kumimoji="1" lang="zh-TW" altLang="en-US" dirty="0">
                <a:solidFill>
                  <a:srgbClr val="108E40"/>
                </a:solidFill>
              </a:rPr>
              <a:t>處理應用學習及應用學習中文</a:t>
            </a:r>
            <a:r>
              <a:rPr kumimoji="1" lang="en-US" altLang="zh-TW" dirty="0">
                <a:solidFill>
                  <a:srgbClr val="108E40"/>
                </a:solidFill>
              </a:rPr>
              <a:t>(</a:t>
            </a:r>
            <a:r>
              <a:rPr kumimoji="1" lang="zh-TW" altLang="en-US" dirty="0">
                <a:solidFill>
                  <a:srgbClr val="108E40"/>
                </a:solidFill>
              </a:rPr>
              <a:t>非華語              </a:t>
            </a:r>
            <a:r>
              <a:rPr kumimoji="1" lang="en-US" altLang="zh-TW" dirty="0">
                <a:solidFill>
                  <a:srgbClr val="108E40"/>
                </a:solidFill>
              </a:rPr>
              <a:t>	</a:t>
            </a:r>
            <a:r>
              <a:rPr kumimoji="1" lang="zh-TW" altLang="en-US" dirty="0">
                <a:solidFill>
                  <a:srgbClr val="108E40"/>
                </a:solidFill>
              </a:rPr>
              <a:t>學生適用</a:t>
            </a:r>
            <a:r>
              <a:rPr kumimoji="1" lang="en-US" altLang="zh-TW" dirty="0">
                <a:solidFill>
                  <a:srgbClr val="108E40"/>
                </a:solidFill>
              </a:rPr>
              <a:t>)</a:t>
            </a:r>
            <a:r>
              <a:rPr kumimoji="1" lang="zh-TW" altLang="en-US" dirty="0">
                <a:solidFill>
                  <a:srgbClr val="108E40"/>
                </a:solidFill>
              </a:rPr>
              <a:t>課程申請及報讀</a:t>
            </a:r>
            <a:endParaRPr kumimoji="1" lang="en-US" altLang="zh-TW" dirty="0">
              <a:solidFill>
                <a:srgbClr val="108E40"/>
              </a:solidFill>
            </a:endParaRPr>
          </a:p>
        </p:txBody>
      </p:sp>
      <p:sp>
        <p:nvSpPr>
          <p:cNvPr id="4099" name="Rectangle 3"/>
          <p:cNvSpPr>
            <a:spLocks noGrp="1" noChangeArrowheads="1"/>
          </p:cNvSpPr>
          <p:nvPr>
            <p:ph type="subTitle" idx="1"/>
          </p:nvPr>
        </p:nvSpPr>
        <p:spPr>
          <a:xfrm>
            <a:off x="1476375" y="5373688"/>
            <a:ext cx="6400800" cy="1103312"/>
          </a:xfrm>
        </p:spPr>
        <p:txBody>
          <a:bodyPr/>
          <a:lstStyle/>
          <a:p>
            <a:pPr algn="l">
              <a:defRPr/>
            </a:pPr>
            <a:r>
              <a:rPr kumimoji="1" lang="zh-TW" altLang="en-US" sz="1800" b="0" dirty="0">
                <a:solidFill>
                  <a:srgbClr val="0033CC"/>
                </a:solidFill>
                <a:effectLst>
                  <a:outerShdw blurRad="38100" dist="38100" dir="2700000" algn="tl">
                    <a:srgbClr val="C0C0C0"/>
                  </a:outerShdw>
                </a:effectLst>
              </a:rPr>
              <a:t>教育局</a:t>
            </a:r>
          </a:p>
          <a:p>
            <a:pPr algn="l">
              <a:defRPr/>
            </a:pPr>
            <a:r>
              <a:rPr kumimoji="1" lang="zh-TW" altLang="en-US" sz="1800" b="0" dirty="0">
                <a:solidFill>
                  <a:srgbClr val="0033CC"/>
                </a:solidFill>
                <a:effectLst>
                  <a:outerShdw blurRad="38100" dist="38100" dir="2700000" algn="tl">
                    <a:srgbClr val="C0C0C0"/>
                  </a:outerShdw>
                </a:effectLst>
              </a:rPr>
              <a:t>系統及資訊管理組</a:t>
            </a:r>
          </a:p>
          <a:p>
            <a:pPr algn="l">
              <a:defRPr/>
            </a:pPr>
            <a:r>
              <a:rPr kumimoji="1" lang="zh-TW" altLang="en-US" sz="1800" b="0" dirty="0">
                <a:solidFill>
                  <a:srgbClr val="FF0000"/>
                </a:solidFill>
                <a:effectLst>
                  <a:outerShdw blurRad="38100" dist="38100" dir="2700000" algn="tl">
                    <a:srgbClr val="C0C0C0"/>
                  </a:outerShdw>
                </a:effectLst>
              </a:rPr>
              <a:t>二零二四年二月二十三日</a:t>
            </a:r>
          </a:p>
        </p:txBody>
      </p:sp>
    </p:spTree>
    <p:extLst>
      <p:ext uri="{BB962C8B-B14F-4D97-AF65-F5344CB8AC3E}">
        <p14:creationId xmlns:p14="http://schemas.microsoft.com/office/powerpoint/2010/main" val="2238051407"/>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圖片 14"/>
          <p:cNvPicPr>
            <a:picLocks noChangeAspect="1"/>
          </p:cNvPicPr>
          <p:nvPr/>
        </p:nvPicPr>
        <p:blipFill>
          <a:blip r:embed="rId3"/>
          <a:stretch>
            <a:fillRect/>
          </a:stretch>
        </p:blipFill>
        <p:spPr>
          <a:xfrm>
            <a:off x="322882" y="2633436"/>
            <a:ext cx="1530326" cy="3906136"/>
          </a:xfrm>
          <a:prstGeom prst="rect">
            <a:avLst/>
          </a:prstGeom>
        </p:spPr>
      </p:pic>
      <p:sp>
        <p:nvSpPr>
          <p:cNvPr id="11" name="Rectangle 2"/>
          <p:cNvSpPr>
            <a:spLocks noGrp="1" noChangeArrowheads="1"/>
          </p:cNvSpPr>
          <p:nvPr>
            <p:ph type="title"/>
          </p:nvPr>
        </p:nvSpPr>
        <p:spPr>
          <a:xfrm>
            <a:off x="1609954" y="234395"/>
            <a:ext cx="7162800" cy="762000"/>
          </a:xfrm>
          <a:extLst/>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TW" dirty="0"/>
              <a:t>-</a:t>
            </a:r>
            <a:r>
              <a:rPr lang="zh-TW" altLang="zh-HK" dirty="0">
                <a:effectLst>
                  <a:outerShdw blurRad="38100" dist="38100" dir="2700000" algn="tl" rotWithShape="0">
                    <a:srgbClr val="C0C0C0"/>
                  </a:outerShdw>
                </a:effectLst>
              </a:rPr>
              <a:t> </a:t>
            </a:r>
            <a:r>
              <a:rPr lang="en-US" altLang="zh-TW" dirty="0">
                <a:effectLst>
                  <a:outerShdw blurRad="38100" dist="38100" dir="2700000" algn="tl" rotWithShape="0">
                    <a:srgbClr val="C0C0C0"/>
                  </a:outerShdw>
                </a:effectLst>
              </a:rPr>
              <a:t/>
            </a:r>
            <a:br>
              <a:rPr lang="en-US" altLang="zh-TW" dirty="0">
                <a:effectLst>
                  <a:outerShdw blurRad="38100" dist="38100" dir="2700000" algn="tl" rotWithShape="0">
                    <a:srgbClr val="C0C0C0"/>
                  </a:outerShdw>
                </a:effectLst>
              </a:rPr>
            </a:b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dirty="0">
              <a:solidFill>
                <a:schemeClr val="folHlink"/>
              </a:solidFill>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372" y="2620860"/>
            <a:ext cx="6300192" cy="3585620"/>
          </a:xfrm>
          <a:prstGeom prst="rect">
            <a:avLst/>
          </a:prstGeom>
        </p:spPr>
      </p:pic>
      <p:sp>
        <p:nvSpPr>
          <p:cNvPr id="73732" name="內容版面配置區 2"/>
          <p:cNvSpPr>
            <a:spLocks noGrp="1"/>
          </p:cNvSpPr>
          <p:nvPr>
            <p:ph idx="1"/>
          </p:nvPr>
        </p:nvSpPr>
        <p:spPr>
          <a:xfrm>
            <a:off x="971600" y="1325568"/>
            <a:ext cx="8579296" cy="817562"/>
          </a:xfrm>
        </p:spPr>
        <p:txBody>
          <a:bodyPr/>
          <a:lstStyle/>
          <a:p>
            <a:pPr>
              <a:lnSpc>
                <a:spcPct val="150000"/>
              </a:lnSpc>
              <a:spcBef>
                <a:spcPts val="0"/>
              </a:spcBef>
            </a:pPr>
            <a:r>
              <a:rPr lang="zh-TW" altLang="en-US" dirty="0"/>
              <a:t>在遞交學生報名</a:t>
            </a:r>
            <a:r>
              <a:rPr lang="en-US" altLang="zh-TW" dirty="0"/>
              <a:t>(</a:t>
            </a:r>
            <a:r>
              <a:rPr lang="zh-TW" altLang="en-US" dirty="0"/>
              <a:t>模式一</a:t>
            </a:r>
            <a:r>
              <a:rPr lang="en-US" altLang="zh-TW" dirty="0"/>
              <a:t>)</a:t>
            </a:r>
            <a:r>
              <a:rPr lang="zh-TW" altLang="en-US" dirty="0"/>
              <a:t>的限期後，</a:t>
            </a:r>
            <a:endParaRPr lang="en-US" altLang="zh-TW" dirty="0"/>
          </a:p>
          <a:p>
            <a:pPr marL="0" indent="0">
              <a:lnSpc>
                <a:spcPct val="150000"/>
              </a:lnSpc>
              <a:spcBef>
                <a:spcPts val="0"/>
              </a:spcBef>
              <a:buNone/>
            </a:pPr>
            <a:r>
              <a:rPr lang="zh-TW" altLang="en-US" dirty="0"/>
              <a:t>     用戶不能修改模式一報名的優先次序</a:t>
            </a:r>
            <a:endParaRPr lang="en-US" altLang="zh-TW" dirty="0"/>
          </a:p>
          <a:p>
            <a:endParaRPr lang="zh-HK" altLang="en-US" dirty="0"/>
          </a:p>
        </p:txBody>
      </p:sp>
      <p:grpSp>
        <p:nvGrpSpPr>
          <p:cNvPr id="73736" name="群組 13"/>
          <p:cNvGrpSpPr>
            <a:grpSpLocks/>
          </p:cNvGrpSpPr>
          <p:nvPr/>
        </p:nvGrpSpPr>
        <p:grpSpPr bwMode="auto">
          <a:xfrm>
            <a:off x="7531100" y="17463"/>
            <a:ext cx="1704975" cy="1392237"/>
            <a:chOff x="7313133" y="186490"/>
            <a:chExt cx="1417810" cy="1206253"/>
          </a:xfrm>
        </p:grpSpPr>
        <p:pic>
          <p:nvPicPr>
            <p:cNvPr id="73737" name="圖片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3133" y="186490"/>
              <a:ext cx="899175" cy="86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rot="20419198">
              <a:off x="7520392" y="808185"/>
              <a:ext cx="1210551" cy="584558"/>
            </a:xfrm>
            <a:prstGeom prst="rect">
              <a:avLst/>
            </a:prstGeom>
          </p:spPr>
          <p:txBody>
            <a:bodyPr wrap="none">
              <a:spAutoFit/>
            </a:bodyPr>
            <a:lstStyle/>
            <a:p>
              <a:pPr eaLnBrk="1" hangingPunct="1">
                <a:defRPr/>
              </a:pPr>
              <a:r>
                <a:rPr kumimoji="0"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注意 </a:t>
              </a:r>
              <a:endParaRPr kumimoji="0" lang="en-US" altLang="zh-TW"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
        <p:nvSpPr>
          <p:cNvPr id="73734" name="矩形 1"/>
          <p:cNvSpPr>
            <a:spLocks noChangeArrowheads="1"/>
          </p:cNvSpPr>
          <p:nvPr/>
        </p:nvSpPr>
        <p:spPr bwMode="gray">
          <a:xfrm>
            <a:off x="4067944" y="3953492"/>
            <a:ext cx="684213" cy="118745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3" name="圖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3631" y="4051180"/>
            <a:ext cx="1112837"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hlinkClick r:id="rId7" action="ppaction://hlinksldjump"/>
          </p:cNvPr>
          <p:cNvSpPr/>
          <p:nvPr/>
        </p:nvSpPr>
        <p:spPr bwMode="gray">
          <a:xfrm>
            <a:off x="107504" y="6325289"/>
            <a:ext cx="1152128" cy="40011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zh-TW" altLang="en-US" sz="2000" dirty="0">
                <a:solidFill>
                  <a:prstClr val="black"/>
                </a:solidFill>
              </a:rPr>
              <a:t>返回</a:t>
            </a:r>
            <a:endParaRPr lang="zh-HK" altLang="en-US" sz="2000" dirty="0">
              <a:solidFill>
                <a:prstClr val="black"/>
              </a:solidFill>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60</a:t>
            </a:fld>
            <a:endParaRPr lang="en-US" altLang="zh-TW"/>
          </a:p>
        </p:txBody>
      </p:sp>
    </p:spTree>
    <p:extLst>
      <p:ext uri="{BB962C8B-B14F-4D97-AF65-F5344CB8AC3E}">
        <p14:creationId xmlns:p14="http://schemas.microsoft.com/office/powerpoint/2010/main" val="1036366931"/>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1524000" y="255030"/>
            <a:ext cx="7162800" cy="762000"/>
          </a:xfrm>
          <a:extLst/>
        </p:spPr>
        <p:txBody>
          <a:bodyPr/>
          <a:lstStyle/>
          <a:p>
            <a:pPr eaLnBrk="1" hangingPunct="1">
              <a:defRPr/>
            </a:pPr>
            <a:r>
              <a:rPr lang="en-US" altLang="zh-TW" dirty="0">
                <a:effectLst>
                  <a:outerShdw blurRad="38100" dist="38100" dir="2700000" algn="tl" rotWithShape="0">
                    <a:srgbClr val="C0C0C0"/>
                  </a:outerShdw>
                </a:effectLst>
              </a:rPr>
              <a:t>5. </a:t>
            </a:r>
            <a:r>
              <a:rPr lang="zh-TW" altLang="en-US"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en-US" dirty="0">
                <a:effectLst>
                  <a:outerShdw blurRad="38100" dist="38100" dir="2700000" algn="tl" rotWithShape="0">
                    <a:srgbClr val="C0C0C0"/>
                  </a:outerShdw>
                </a:effectLst>
              </a:rPr>
              <a:t> </a:t>
            </a:r>
            <a:r>
              <a:rPr lang="en-US" altLang="zh-TW" dirty="0">
                <a:effectLst>
                  <a:outerShdw blurRad="38100" dist="38100" dir="2700000" algn="tl" rotWithShape="0">
                    <a:srgbClr val="C0C0C0"/>
                  </a:outerShdw>
                </a:effectLst>
              </a:rPr>
              <a:t/>
            </a:r>
            <a:br>
              <a:rPr lang="en-US" altLang="zh-TW" dirty="0">
                <a:effectLst>
                  <a:outerShdw blurRad="38100" dist="38100" dir="2700000" algn="tl" rotWithShape="0">
                    <a:srgbClr val="C0C0C0"/>
                  </a:outerShdw>
                </a:effectLst>
              </a:rPr>
            </a:br>
            <a:r>
              <a:rPr lang="zh-TW" altLang="en-US" sz="2400" dirty="0">
                <a:effectLst>
                  <a:outerShdw blurRad="38100" dist="38100" dir="2700000" algn="tl" rotWithShape="0">
                    <a:srgbClr val="C0C0C0"/>
                  </a:outerShdw>
                </a:effectLst>
              </a:rPr>
              <a:t>多元學習津貼</a:t>
            </a:r>
            <a:r>
              <a:rPr lang="en-US" altLang="zh-TW" sz="2400" dirty="0">
                <a:effectLst>
                  <a:outerShdw blurRad="38100" dist="38100" dir="2700000" algn="tl" rotWithShape="0">
                    <a:srgbClr val="C0C0C0"/>
                  </a:outerShdw>
                </a:effectLst>
              </a:rPr>
              <a:t>(</a:t>
            </a:r>
            <a:r>
              <a:rPr lang="zh-TW" altLang="en-US" sz="2400" dirty="0">
                <a:effectLst>
                  <a:outerShdw blurRad="38100" dist="38100" dir="2700000" algn="tl" rotWithShape="0">
                    <a:srgbClr val="C0C0C0"/>
                  </a:outerShdw>
                </a:effectLst>
              </a:rPr>
              <a:t>應用學習</a:t>
            </a:r>
            <a:r>
              <a:rPr lang="en-US" altLang="zh-TW" sz="2400" dirty="0">
                <a:effectLst>
                  <a:outerShdw blurRad="38100" dist="38100" dir="2700000" algn="tl" rotWithShape="0">
                    <a:srgbClr val="C0C0C0"/>
                  </a:outerShdw>
                </a:effectLst>
              </a:rPr>
              <a:t>)</a:t>
            </a:r>
            <a:r>
              <a:rPr lang="zh-TW" altLang="en-US" sz="2400" dirty="0">
                <a:effectLst>
                  <a:outerShdw blurRad="38100" dist="38100" dir="2700000" algn="tl" rotWithShape="0">
                    <a:srgbClr val="C0C0C0"/>
                  </a:outerShdw>
                </a:effectLst>
              </a:rPr>
              <a:t>申請資料</a:t>
            </a:r>
            <a:r>
              <a:rPr lang="en-US" altLang="zh-TW" sz="2400" dirty="0">
                <a:effectLst>
                  <a:outerShdw blurRad="38100" dist="38100" dir="2700000" algn="tl" rotWithShape="0">
                    <a:srgbClr val="C0C0C0"/>
                  </a:outerShdw>
                </a:effectLst>
              </a:rPr>
              <a:t>(</a:t>
            </a:r>
            <a:r>
              <a:rPr lang="zh-TW" altLang="en-US" sz="2400" dirty="0">
                <a:effectLst>
                  <a:outerShdw blurRad="38100" dist="38100" dir="2700000" algn="tl" rotWithShape="0">
                    <a:srgbClr val="C0C0C0"/>
                  </a:outerShdw>
                </a:effectLst>
              </a:rPr>
              <a:t>模式一及模式二</a:t>
            </a:r>
            <a:r>
              <a:rPr lang="en-US" altLang="zh-TW" sz="2400" dirty="0">
                <a:effectLst>
                  <a:outerShdw blurRad="38100" dist="38100" dir="2700000" algn="tl" rotWithShape="0">
                    <a:srgbClr val="C0C0C0"/>
                  </a:outerShdw>
                </a:effectLst>
              </a:rPr>
              <a:t>)</a:t>
            </a: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850" y="2375341"/>
            <a:ext cx="7075019" cy="3772597"/>
          </a:xfrm>
          <a:prstGeom prst="rect">
            <a:avLst/>
          </a:prstGeom>
        </p:spPr>
      </p:pic>
      <p:sp>
        <p:nvSpPr>
          <p:cNvPr id="2" name="內容版面配置區 1"/>
          <p:cNvSpPr>
            <a:spLocks noGrp="1"/>
          </p:cNvSpPr>
          <p:nvPr>
            <p:ph idx="1"/>
          </p:nvPr>
        </p:nvSpPr>
        <p:spPr>
          <a:xfrm>
            <a:off x="973395" y="1340768"/>
            <a:ext cx="7487037" cy="4740275"/>
          </a:xfrm>
        </p:spPr>
        <p:txBody>
          <a:bodyPr/>
          <a:lstStyle/>
          <a:p>
            <a:pPr marL="457200" indent="-457200" eaLnBrk="1" hangingPunct="1">
              <a:spcBef>
                <a:spcPct val="0"/>
              </a:spcBef>
              <a:buFont typeface="Wingdings" panose="05000000000000000000" pitchFamily="2" charset="2"/>
              <a:buAutoNum type="circleNumWdWhitePlain" startAt="3"/>
              <a:defRPr/>
            </a:pPr>
            <a:r>
              <a:rPr lang="zh-TW" altLang="en-US" dirty="0">
                <a:solidFill>
                  <a:srgbClr val="FF0000"/>
                </a:solidFill>
                <a:effectLst>
                  <a:outerShdw blurRad="38100" dist="38100" dir="2700000" algn="tl">
                    <a:srgbClr val="000000">
                      <a:alpha val="43137"/>
                    </a:srgbClr>
                  </a:outerShdw>
                </a:effectLst>
              </a:rPr>
              <a:t>必須</a:t>
            </a:r>
            <a:r>
              <a:rPr lang="zh-TW" altLang="en-US" sz="2000" dirty="0"/>
              <a:t>輸入學生在未來學年的選修科目數目</a:t>
            </a:r>
            <a:r>
              <a:rPr lang="en-US" altLang="zh-TW" sz="2000" dirty="0"/>
              <a:t>(</a:t>
            </a:r>
            <a:r>
              <a:rPr lang="zh-TW" altLang="en-US" sz="2000" dirty="0"/>
              <a:t>不包括應用學習</a:t>
            </a:r>
            <a:r>
              <a:rPr lang="en-US" altLang="zh-TW" sz="2000" dirty="0"/>
              <a:t>)</a:t>
            </a:r>
          </a:p>
          <a:p>
            <a:pPr lvl="1" eaLnBrk="1" hangingPunct="1">
              <a:spcBef>
                <a:spcPct val="0"/>
              </a:spcBef>
              <a:defRPr/>
            </a:pPr>
            <a:r>
              <a:rPr lang="zh-TW" altLang="en-US" sz="1800" dirty="0"/>
              <a:t>預備「</a:t>
            </a:r>
            <a:r>
              <a:rPr lang="zh-TW" altLang="en-US" sz="1800" kern="1200" dirty="0">
                <a:solidFill>
                  <a:schemeClr val="tx2"/>
                </a:solidFill>
              </a:rPr>
              <a:t>學生報名</a:t>
            </a:r>
            <a:r>
              <a:rPr lang="en-US" altLang="zh-TW" sz="1800" kern="1200" dirty="0">
                <a:solidFill>
                  <a:schemeClr val="tx2"/>
                </a:solidFill>
              </a:rPr>
              <a:t>(</a:t>
            </a:r>
            <a:r>
              <a:rPr lang="zh-TW" altLang="en-US" sz="1800" kern="1200" dirty="0">
                <a:solidFill>
                  <a:schemeClr val="tx2"/>
                </a:solidFill>
              </a:rPr>
              <a:t>模式一及模式二</a:t>
            </a:r>
            <a:r>
              <a:rPr lang="en-US" altLang="zh-TW" sz="1800" kern="1200" dirty="0">
                <a:solidFill>
                  <a:schemeClr val="tx2"/>
                </a:solidFill>
              </a:rPr>
              <a:t>)</a:t>
            </a:r>
            <a:r>
              <a:rPr lang="zh-TW" altLang="en-US" sz="1800" dirty="0"/>
              <a:t>」資料檔案時，多元學習津貼</a:t>
            </a:r>
            <a:r>
              <a:rPr lang="en-US" altLang="zh-TW" sz="1800" dirty="0"/>
              <a:t>(</a:t>
            </a:r>
            <a:r>
              <a:rPr lang="zh-TW" altLang="en-US" sz="1800" dirty="0"/>
              <a:t>應用學習</a:t>
            </a:r>
            <a:r>
              <a:rPr lang="en-US" altLang="zh-TW" sz="1800" dirty="0"/>
              <a:t>)</a:t>
            </a:r>
            <a:r>
              <a:rPr lang="zh-TW" altLang="en-US" sz="1800" dirty="0"/>
              <a:t>申請資料亦一併提交</a:t>
            </a:r>
          </a:p>
          <a:p>
            <a:pPr>
              <a:defRPr/>
            </a:pPr>
            <a:endParaRPr lang="zh-HK" altLang="en-US" sz="2000" dirty="0"/>
          </a:p>
        </p:txBody>
      </p:sp>
      <p:pic>
        <p:nvPicPr>
          <p:cNvPr id="5" name="圖片 4"/>
          <p:cNvPicPr>
            <a:picLocks noChangeAspect="1"/>
          </p:cNvPicPr>
          <p:nvPr/>
        </p:nvPicPr>
        <p:blipFill>
          <a:blip r:embed="rId4"/>
          <a:stretch>
            <a:fillRect/>
          </a:stretch>
        </p:blipFill>
        <p:spPr>
          <a:xfrm>
            <a:off x="109058" y="2405299"/>
            <a:ext cx="1601792" cy="4093468"/>
          </a:xfrm>
          <a:prstGeom prst="rect">
            <a:avLst/>
          </a:prstGeom>
        </p:spPr>
      </p:pic>
      <p:sp>
        <p:nvSpPr>
          <p:cNvPr id="12" name="矩形 1"/>
          <p:cNvSpPr>
            <a:spLocks noChangeArrowheads="1"/>
          </p:cNvSpPr>
          <p:nvPr/>
        </p:nvSpPr>
        <p:spPr bwMode="gray">
          <a:xfrm>
            <a:off x="5772657" y="4611199"/>
            <a:ext cx="2376264" cy="79208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3" name="矩形 2"/>
          <p:cNvSpPr/>
          <p:nvPr/>
        </p:nvSpPr>
        <p:spPr>
          <a:xfrm>
            <a:off x="4121857" y="5920573"/>
            <a:ext cx="4027064" cy="738664"/>
          </a:xfrm>
          <a:prstGeom prst="rect">
            <a:avLst/>
          </a:prstGeom>
        </p:spPr>
        <p:txBody>
          <a:bodyPr wrap="none">
            <a:spAutoFit/>
          </a:bodyPr>
          <a:lstStyle/>
          <a:p>
            <a:pPr lvl="0"/>
            <a:r>
              <a:rPr kumimoji="0" lang="zh-TW" altLang="en-US" dirty="0">
                <a:solidFill>
                  <a:srgbClr val="FF0000"/>
                </a:solidFill>
              </a:rPr>
              <a:t>備註</a:t>
            </a:r>
            <a:r>
              <a:rPr kumimoji="0" lang="en-US" altLang="zh-TW" dirty="0">
                <a:solidFill>
                  <a:srgbClr val="FF0000"/>
                </a:solidFill>
              </a:rPr>
              <a:t>: </a:t>
            </a:r>
          </a:p>
          <a:p>
            <a:r>
              <a:rPr kumimoji="0" lang="en-US" altLang="zh-TW" dirty="0">
                <a:solidFill>
                  <a:srgbClr val="FF0000"/>
                </a:solidFill>
              </a:rPr>
              <a:t>- </a:t>
            </a:r>
            <a:r>
              <a:rPr kumimoji="0" lang="zh-TW" altLang="en-US" dirty="0">
                <a:solidFill>
                  <a:srgbClr val="FF0000"/>
                </a:solidFill>
              </a:rPr>
              <a:t>報讀應用學習適用</a:t>
            </a:r>
            <a:endParaRPr kumimoji="0" lang="en-US" altLang="zh-TW" dirty="0">
              <a:solidFill>
                <a:srgbClr val="FF0000"/>
              </a:solidFill>
            </a:endParaRPr>
          </a:p>
          <a:p>
            <a:pPr lvl="0"/>
            <a:r>
              <a:rPr kumimoji="0" lang="en-US" altLang="zh-TW" dirty="0">
                <a:solidFill>
                  <a:srgbClr val="FF0000"/>
                </a:solidFill>
              </a:rPr>
              <a:t>- </a:t>
            </a:r>
            <a:r>
              <a:rPr kumimoji="0" lang="zh-TW" altLang="en-US" dirty="0">
                <a:solidFill>
                  <a:srgbClr val="FF0000"/>
                </a:solidFill>
              </a:rPr>
              <a:t>報讀應用學習中文</a:t>
            </a:r>
            <a:r>
              <a:rPr kumimoji="0" lang="en-US" altLang="zh-TW" dirty="0">
                <a:solidFill>
                  <a:srgbClr val="FF0000"/>
                </a:solidFill>
              </a:rPr>
              <a:t>(</a:t>
            </a:r>
            <a:r>
              <a:rPr kumimoji="0" lang="zh-TW" altLang="en-US" dirty="0">
                <a:solidFill>
                  <a:srgbClr val="FF0000"/>
                </a:solidFill>
              </a:rPr>
              <a:t>非華語學生適用</a:t>
            </a:r>
            <a:r>
              <a:rPr kumimoji="0" lang="en-US" altLang="zh-TW" dirty="0">
                <a:solidFill>
                  <a:srgbClr val="FF0000"/>
                </a:solidFill>
              </a:rPr>
              <a:t>)</a:t>
            </a:r>
            <a:r>
              <a:rPr kumimoji="0" lang="zh-TW" altLang="en-US" dirty="0">
                <a:solidFill>
                  <a:srgbClr val="FF0000"/>
                </a:solidFill>
              </a:rPr>
              <a:t>課程不適用</a:t>
            </a:r>
            <a:endParaRPr lang="zh-TW" altLang="en-US" dirty="0">
              <a:solidFill>
                <a:srgbClr val="FF0000"/>
              </a:solidFill>
            </a:endParaRP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61</a:t>
            </a:fld>
            <a:endParaRPr lang="en-US" altLang="zh-TW"/>
          </a:p>
        </p:txBody>
      </p:sp>
    </p:spTree>
    <p:extLst>
      <p:ext uri="{BB962C8B-B14F-4D97-AF65-F5344CB8AC3E}">
        <p14:creationId xmlns:p14="http://schemas.microsoft.com/office/powerpoint/2010/main" val="2349576155"/>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7046912" y="6553150"/>
            <a:ext cx="2133600" cy="476250"/>
          </a:xfrm>
        </p:spPr>
        <p:txBody>
          <a:bodyPr/>
          <a:lstStyle/>
          <a:p>
            <a:pPr>
              <a:defRPr/>
            </a:pPr>
            <a:r>
              <a:rPr lang="en-US" altLang="zh-TW" dirty="0"/>
              <a:t>P.</a:t>
            </a:r>
            <a:fld id="{6A52B5E9-E56A-4BE7-B87D-ED90C8790FA6}" type="slidenum">
              <a:rPr lang="en-US" altLang="zh-TW" smtClean="0"/>
              <a:pPr>
                <a:defRPr/>
              </a:pPr>
              <a:t>62</a:t>
            </a:fld>
            <a:endParaRPr lang="en-US" altLang="zh-TW" dirty="0"/>
          </a:p>
        </p:txBody>
      </p:sp>
      <p:pic>
        <p:nvPicPr>
          <p:cNvPr id="7" name="圖片 6"/>
          <p:cNvPicPr>
            <a:picLocks noChangeAspect="1"/>
          </p:cNvPicPr>
          <p:nvPr/>
        </p:nvPicPr>
        <p:blipFill>
          <a:blip r:embed="rId3"/>
          <a:stretch>
            <a:fillRect/>
          </a:stretch>
        </p:blipFill>
        <p:spPr>
          <a:xfrm>
            <a:off x="2550210" y="2849797"/>
            <a:ext cx="4368948" cy="3917467"/>
          </a:xfrm>
          <a:prstGeom prst="rect">
            <a:avLst/>
          </a:prstGeom>
        </p:spPr>
      </p:pic>
      <p:sp>
        <p:nvSpPr>
          <p:cNvPr id="5" name="Rectangle 2"/>
          <p:cNvSpPr>
            <a:spLocks noGrp="1" noChangeArrowheads="1"/>
          </p:cNvSpPr>
          <p:nvPr>
            <p:ph type="title"/>
          </p:nvPr>
        </p:nvSpPr>
        <p:spPr>
          <a:xfrm>
            <a:off x="1595438" y="284485"/>
            <a:ext cx="7162800" cy="762000"/>
          </a:xfrm>
          <a:extLst/>
        </p:spPr>
        <p:txBody>
          <a:bodyPr/>
          <a:lstStyle/>
          <a:p>
            <a:pPr eaLnBrk="1" hangingPunct="1">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sz="2800" dirty="0">
              <a:solidFill>
                <a:schemeClr val="folHlink"/>
              </a:solidFill>
            </a:endParaRPr>
          </a:p>
        </p:txBody>
      </p:sp>
      <p:sp>
        <p:nvSpPr>
          <p:cNvPr id="2" name="內容版面配置區 1"/>
          <p:cNvSpPr>
            <a:spLocks noGrp="1"/>
          </p:cNvSpPr>
          <p:nvPr>
            <p:ph idx="1"/>
          </p:nvPr>
        </p:nvSpPr>
        <p:spPr>
          <a:xfrm>
            <a:off x="899592" y="1309834"/>
            <a:ext cx="7858646" cy="850900"/>
          </a:xfrm>
        </p:spPr>
        <p:txBody>
          <a:bodyPr/>
          <a:lstStyle/>
          <a:p>
            <a:pPr marL="457200" indent="-457200" eaLnBrk="1" hangingPunct="1">
              <a:spcBef>
                <a:spcPct val="0"/>
              </a:spcBef>
              <a:buFont typeface="Wingdings" panose="05000000000000000000" pitchFamily="2" charset="2"/>
              <a:buAutoNum type="circleNumWdWhitePlain" startAt="4"/>
              <a:defRPr/>
            </a:pPr>
            <a:r>
              <a:rPr lang="zh-TW" altLang="en-US" sz="2000" u="sng" dirty="0">
                <a:solidFill>
                  <a:schemeClr val="tx2"/>
                </a:solidFill>
              </a:rPr>
              <a:t>應用學習</a:t>
            </a:r>
            <a:r>
              <a:rPr lang="en-US" altLang="zh-TW" sz="2000" u="sng" dirty="0">
                <a:solidFill>
                  <a:schemeClr val="tx2"/>
                </a:solidFill>
              </a:rPr>
              <a:t>&gt;</a:t>
            </a:r>
            <a:r>
              <a:rPr lang="zh-TW" altLang="en-US" sz="2000" u="sng" dirty="0">
                <a:solidFill>
                  <a:schemeClr val="tx2"/>
                </a:solidFill>
              </a:rPr>
              <a:t>資料互換</a:t>
            </a:r>
            <a:r>
              <a:rPr lang="en-US" altLang="zh-TW" sz="2000" dirty="0"/>
              <a:t>:</a:t>
            </a:r>
            <a:r>
              <a:rPr lang="zh-TW" altLang="en-US" sz="2000" dirty="0"/>
              <a:t> </a:t>
            </a:r>
            <a:endParaRPr lang="en-US" altLang="zh-TW" sz="2000" dirty="0"/>
          </a:p>
          <a:p>
            <a:pPr lvl="1" eaLnBrk="1" hangingPunct="1">
              <a:spcBef>
                <a:spcPct val="0"/>
              </a:spcBef>
              <a:defRPr/>
            </a:pPr>
            <a:r>
              <a:rPr lang="zh-TW" altLang="en-US" sz="1800" dirty="0"/>
              <a:t>預備「</a:t>
            </a:r>
            <a:r>
              <a:rPr lang="zh-TW" altLang="en-US" sz="1800" kern="1200" dirty="0">
                <a:solidFill>
                  <a:schemeClr val="tx2"/>
                </a:solidFill>
              </a:rPr>
              <a:t>學生報名</a:t>
            </a:r>
            <a:r>
              <a:rPr lang="en-US" altLang="zh-TW" sz="1800" kern="1200" dirty="0">
                <a:solidFill>
                  <a:schemeClr val="tx2"/>
                </a:solidFill>
              </a:rPr>
              <a:t>(</a:t>
            </a:r>
            <a:r>
              <a:rPr lang="zh-TW" altLang="en-US" sz="1800" kern="1200" dirty="0">
                <a:solidFill>
                  <a:schemeClr val="tx2"/>
                </a:solidFill>
              </a:rPr>
              <a:t>模式一及模式二</a:t>
            </a:r>
            <a:r>
              <a:rPr lang="en-US" altLang="zh-TW" sz="1800" kern="1200" dirty="0">
                <a:solidFill>
                  <a:schemeClr val="tx2"/>
                </a:solidFill>
              </a:rPr>
              <a:t>) </a:t>
            </a:r>
            <a:r>
              <a:rPr lang="zh-TW" altLang="en-US" sz="1800" dirty="0"/>
              <a:t>」</a:t>
            </a:r>
            <a:endParaRPr lang="en-US" altLang="zh-TW" sz="1800" dirty="0"/>
          </a:p>
          <a:p>
            <a:pPr lvl="1" eaLnBrk="1" hangingPunct="1">
              <a:spcBef>
                <a:spcPct val="0"/>
              </a:spcBef>
              <a:defRPr/>
            </a:pPr>
            <a:r>
              <a:rPr lang="zh-TW" altLang="en-US" sz="1800" dirty="0"/>
              <a:t>細閱並同意</a:t>
            </a:r>
            <a:r>
              <a:rPr lang="zh-TW" altLang="en-US" sz="1800" dirty="0">
                <a:hlinkClick r:id="rId4" action="ppaction://hlinksldjump"/>
              </a:rPr>
              <a:t>聲明</a:t>
            </a:r>
            <a:r>
              <a:rPr lang="zh-TW" altLang="en-US" sz="1800" dirty="0"/>
              <a:t>內容</a:t>
            </a:r>
            <a:endParaRPr lang="en-US" altLang="zh-TW" sz="1800" dirty="0"/>
          </a:p>
          <a:p>
            <a:pPr lvl="1" eaLnBrk="1" hangingPunct="1">
              <a:spcBef>
                <a:spcPct val="0"/>
              </a:spcBef>
              <a:defRPr/>
            </a:pPr>
            <a:r>
              <a:rPr lang="zh-TW" altLang="en-US" sz="1800" dirty="0"/>
              <a:t>確定「</a:t>
            </a:r>
            <a:r>
              <a:rPr lang="zh-TW" altLang="en-US" sz="1800" kern="1200" dirty="0">
                <a:solidFill>
                  <a:schemeClr val="tx2"/>
                </a:solidFill>
              </a:rPr>
              <a:t>學生報名</a:t>
            </a:r>
            <a:r>
              <a:rPr lang="en-US" altLang="zh-TW" sz="1800" kern="1200" dirty="0">
                <a:solidFill>
                  <a:schemeClr val="tx2"/>
                </a:solidFill>
              </a:rPr>
              <a:t>(</a:t>
            </a:r>
            <a:r>
              <a:rPr lang="zh-TW" altLang="en-US" sz="1800" kern="1200" dirty="0">
                <a:solidFill>
                  <a:schemeClr val="tx2"/>
                </a:solidFill>
              </a:rPr>
              <a:t>模式一及模式二</a:t>
            </a:r>
            <a:r>
              <a:rPr lang="en-US" altLang="zh-TW" sz="1800" kern="1200" dirty="0">
                <a:solidFill>
                  <a:schemeClr val="tx2"/>
                </a:solidFill>
              </a:rPr>
              <a:t>) </a:t>
            </a:r>
            <a:r>
              <a:rPr lang="zh-TW" altLang="en-US" sz="1800" dirty="0"/>
              <a:t>」</a:t>
            </a:r>
            <a:endParaRPr lang="en-US" altLang="zh-TW" sz="1800" dirty="0"/>
          </a:p>
          <a:p>
            <a:pPr marL="457200" indent="-457200" eaLnBrk="1" hangingPunct="1">
              <a:spcBef>
                <a:spcPct val="0"/>
              </a:spcBef>
              <a:buFont typeface="Wingdings" panose="05000000000000000000" pitchFamily="2" charset="2"/>
              <a:buAutoNum type="circleNumWdWhitePlain" startAt="4"/>
              <a:defRPr/>
            </a:pPr>
            <a:r>
              <a:rPr lang="zh-TW" altLang="en-US" sz="2000" u="sng" dirty="0">
                <a:solidFill>
                  <a:schemeClr val="tx2"/>
                </a:solidFill>
              </a:rPr>
              <a:t>聯遞系統</a:t>
            </a:r>
            <a:r>
              <a:rPr lang="en-US" altLang="zh-TW" sz="2000" u="sng" dirty="0">
                <a:solidFill>
                  <a:schemeClr val="tx2"/>
                </a:solidFill>
              </a:rPr>
              <a:t>&gt;</a:t>
            </a:r>
            <a:r>
              <a:rPr lang="zh-TW" altLang="en-US" sz="2000" u="sng" dirty="0">
                <a:solidFill>
                  <a:schemeClr val="tx2"/>
                </a:solidFill>
              </a:rPr>
              <a:t>寄發訊息</a:t>
            </a:r>
            <a:r>
              <a:rPr lang="en-US" altLang="zh-TW" sz="2000" dirty="0"/>
              <a:t>:</a:t>
            </a:r>
            <a:r>
              <a:rPr lang="zh-TW" altLang="en-US" sz="2000" dirty="0">
                <a:solidFill>
                  <a:schemeClr val="tx2"/>
                </a:solidFill>
              </a:rPr>
              <a:t> </a:t>
            </a:r>
            <a:r>
              <a:rPr lang="zh-TW" altLang="en-US" sz="2000" dirty="0"/>
              <a:t>發送「</a:t>
            </a:r>
            <a:r>
              <a:rPr lang="zh-TW" altLang="en-US" sz="2000" kern="1200" dirty="0">
                <a:solidFill>
                  <a:schemeClr val="tx2"/>
                </a:solidFill>
              </a:rPr>
              <a:t>學生報名</a:t>
            </a:r>
            <a:r>
              <a:rPr lang="en-US" altLang="zh-TW" sz="2000" kern="1200" dirty="0">
                <a:solidFill>
                  <a:schemeClr val="tx2"/>
                </a:solidFill>
              </a:rPr>
              <a:t>(</a:t>
            </a:r>
            <a:r>
              <a:rPr lang="zh-TW" altLang="en-US" sz="2000" kern="1200" dirty="0">
                <a:solidFill>
                  <a:schemeClr val="tx2"/>
                </a:solidFill>
              </a:rPr>
              <a:t>模式一及模式二</a:t>
            </a:r>
            <a:r>
              <a:rPr lang="en-US" altLang="zh-TW" sz="2000" kern="1200" dirty="0">
                <a:solidFill>
                  <a:schemeClr val="tx2"/>
                </a:solidFill>
              </a:rPr>
              <a:t>) </a:t>
            </a:r>
            <a:r>
              <a:rPr lang="zh-TW" altLang="en-US" sz="2000" dirty="0"/>
              <a:t>」</a:t>
            </a:r>
            <a:endParaRPr lang="en-US" altLang="zh-TW" sz="2000" dirty="0"/>
          </a:p>
          <a:p>
            <a:pPr eaLnBrk="1" hangingPunct="1">
              <a:spcBef>
                <a:spcPct val="0"/>
              </a:spcBef>
              <a:defRPr/>
            </a:pPr>
            <a:endParaRPr lang="en-US" altLang="zh-TW" sz="2000" dirty="0"/>
          </a:p>
        </p:txBody>
      </p:sp>
      <p:sp>
        <p:nvSpPr>
          <p:cNvPr id="33798" name="矩形 1"/>
          <p:cNvSpPr>
            <a:spLocks noChangeArrowheads="1"/>
          </p:cNvSpPr>
          <p:nvPr/>
        </p:nvSpPr>
        <p:spPr bwMode="gray">
          <a:xfrm>
            <a:off x="2541418" y="4005064"/>
            <a:ext cx="3605966" cy="202259"/>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9" name="燕尾形向右箭號 8">
            <a:hlinkClick r:id="rId5" action="ppaction://hlinksldjump"/>
          </p:cNvPr>
          <p:cNvSpPr/>
          <p:nvPr/>
        </p:nvSpPr>
        <p:spPr bwMode="gray">
          <a:xfrm>
            <a:off x="6300192" y="5805264"/>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zh-TW" altLang="en-US" sz="2400" dirty="0"/>
              <a:t>學校個案分享</a:t>
            </a:r>
          </a:p>
        </p:txBody>
      </p:sp>
      <p:pic>
        <p:nvPicPr>
          <p:cNvPr id="6" name="圖片 5"/>
          <p:cNvPicPr>
            <a:picLocks noChangeAspect="1"/>
          </p:cNvPicPr>
          <p:nvPr/>
        </p:nvPicPr>
        <p:blipFill>
          <a:blip r:embed="rId6"/>
          <a:stretch>
            <a:fillRect/>
          </a:stretch>
        </p:blipFill>
        <p:spPr>
          <a:xfrm>
            <a:off x="1002089" y="2891210"/>
            <a:ext cx="1456571" cy="3800103"/>
          </a:xfrm>
          <a:prstGeom prst="rect">
            <a:avLst/>
          </a:prstGeom>
        </p:spPr>
      </p:pic>
    </p:spTree>
    <p:extLst>
      <p:ext uri="{BB962C8B-B14F-4D97-AF65-F5344CB8AC3E}">
        <p14:creationId xmlns:p14="http://schemas.microsoft.com/office/powerpoint/2010/main" val="2135371884"/>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2081644"/>
            <a:ext cx="2305347" cy="4452532"/>
          </a:xfrm>
          <a:prstGeom prst="rect">
            <a:avLst/>
          </a:prstGeom>
        </p:spPr>
      </p:pic>
      <p:sp>
        <p:nvSpPr>
          <p:cNvPr id="5" name="Rectangle 2"/>
          <p:cNvSpPr>
            <a:spLocks noGrp="1" noChangeArrowheads="1"/>
          </p:cNvSpPr>
          <p:nvPr>
            <p:ph type="title"/>
          </p:nvPr>
        </p:nvSpPr>
        <p:spPr>
          <a:xfrm>
            <a:off x="1547664" y="246629"/>
            <a:ext cx="7162800" cy="762000"/>
          </a:xfrm>
          <a:extLst/>
        </p:spPr>
        <p:txBody>
          <a:bodyPr/>
          <a:lstStyle/>
          <a:p>
            <a:pPr eaLnBrk="1" hangingPunct="1">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sz="2800" dirty="0">
              <a:solidFill>
                <a:schemeClr val="folHlink"/>
              </a:solidFill>
            </a:endParaRPr>
          </a:p>
        </p:txBody>
      </p:sp>
      <p:sp>
        <p:nvSpPr>
          <p:cNvPr id="8" name="內容版面配置區 1"/>
          <p:cNvSpPr txBox="1">
            <a:spLocks/>
          </p:cNvSpPr>
          <p:nvPr/>
        </p:nvSpPr>
        <p:spPr bwMode="auto">
          <a:xfrm>
            <a:off x="791642" y="1427163"/>
            <a:ext cx="7858646"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itchFamily="65" charset="-120"/>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itchFamily="65" charset="-120"/>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itchFamily="65" charset="-120"/>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j-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eaLnBrk="1" hangingPunct="1">
              <a:spcBef>
                <a:spcPct val="0"/>
              </a:spcBef>
              <a:buClr>
                <a:srgbClr val="C0504D"/>
              </a:buClr>
              <a:defRPr/>
            </a:pPr>
            <a:r>
              <a:rPr kumimoji="0" lang="zh-TW" altLang="en-US" sz="2000" u="sng" kern="0" dirty="0">
                <a:solidFill>
                  <a:srgbClr val="1F497D"/>
                </a:solidFill>
              </a:rPr>
              <a:t>應用學習</a:t>
            </a:r>
            <a:r>
              <a:rPr kumimoji="0" lang="en-US" altLang="zh-TW" sz="2000" u="sng" kern="0" dirty="0">
                <a:solidFill>
                  <a:srgbClr val="1F497D"/>
                </a:solidFill>
              </a:rPr>
              <a:t>&gt;</a:t>
            </a:r>
            <a:r>
              <a:rPr kumimoji="0" lang="zh-TW" altLang="en-US" sz="2000" u="sng" kern="0" dirty="0">
                <a:solidFill>
                  <a:srgbClr val="1F497D"/>
                </a:solidFill>
              </a:rPr>
              <a:t>資料互換</a:t>
            </a:r>
            <a:r>
              <a:rPr lang="en-US" altLang="zh-TW" sz="2000" dirty="0"/>
              <a:t>:</a:t>
            </a:r>
            <a:r>
              <a:rPr lang="zh-TW" altLang="en-US" sz="2000" dirty="0"/>
              <a:t> </a:t>
            </a:r>
            <a:endParaRPr lang="en-US" altLang="zh-TW" sz="2000" dirty="0"/>
          </a:p>
          <a:p>
            <a:pPr marL="0" indent="0" eaLnBrk="1" hangingPunct="1">
              <a:spcBef>
                <a:spcPct val="0"/>
              </a:spcBef>
              <a:buClr>
                <a:srgbClr val="C0504D"/>
              </a:buClr>
              <a:buFont typeface="Wingdings" panose="05000000000000000000" pitchFamily="2" charset="2"/>
              <a:buNone/>
              <a:defRPr/>
            </a:pPr>
            <a:r>
              <a:rPr kumimoji="0" lang="zh-TW" altLang="en-US" sz="2000" kern="0" dirty="0"/>
              <a:t>     預備和確定「</a:t>
            </a:r>
            <a:r>
              <a:rPr kumimoji="0" lang="zh-TW" altLang="en-US" sz="2000" dirty="0">
                <a:solidFill>
                  <a:srgbClr val="1F497D"/>
                </a:solidFill>
              </a:rPr>
              <a:t>學生報名</a:t>
            </a:r>
            <a:r>
              <a:rPr kumimoji="0" lang="en-US" altLang="zh-TW" sz="2000" dirty="0">
                <a:solidFill>
                  <a:srgbClr val="1F497D"/>
                </a:solidFill>
              </a:rPr>
              <a:t>(</a:t>
            </a:r>
            <a:r>
              <a:rPr kumimoji="0" lang="zh-TW" altLang="en-US" sz="2000" dirty="0">
                <a:solidFill>
                  <a:srgbClr val="1F497D"/>
                </a:solidFill>
              </a:rPr>
              <a:t>模式一及模式二</a:t>
            </a:r>
            <a:r>
              <a:rPr kumimoji="0" lang="en-US" altLang="zh-TW" sz="2000" dirty="0">
                <a:solidFill>
                  <a:srgbClr val="1F497D"/>
                </a:solidFill>
              </a:rPr>
              <a:t>) </a:t>
            </a:r>
            <a:r>
              <a:rPr kumimoji="0" lang="zh-TW" altLang="en-US" sz="2000" kern="0" dirty="0"/>
              <a:t>」前學校需先細閱聲明</a:t>
            </a:r>
            <a:endParaRPr kumimoji="0" lang="en-US" altLang="zh-TW" sz="2000" kern="0" dirty="0"/>
          </a:p>
        </p:txBody>
      </p:sp>
      <p:sp>
        <p:nvSpPr>
          <p:cNvPr id="6" name="矩形 5">
            <a:hlinkClick r:id="rId4" action="ppaction://hlinksldjump"/>
          </p:cNvPr>
          <p:cNvSpPr/>
          <p:nvPr/>
        </p:nvSpPr>
        <p:spPr bwMode="gray">
          <a:xfrm>
            <a:off x="107504" y="6325289"/>
            <a:ext cx="1152128" cy="40011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zh-TW" altLang="en-US" sz="2000" dirty="0">
                <a:solidFill>
                  <a:prstClr val="black"/>
                </a:solidFill>
              </a:rPr>
              <a:t>返回</a:t>
            </a:r>
            <a:endParaRPr lang="zh-HK" altLang="en-US" sz="2000" dirty="0">
              <a:solidFill>
                <a:prstClr val="black"/>
              </a:solidFill>
            </a:endParaRPr>
          </a:p>
        </p:txBody>
      </p:sp>
      <p:sp>
        <p:nvSpPr>
          <p:cNvPr id="34822" name="矩形 2"/>
          <p:cNvSpPr>
            <a:spLocks noChangeArrowheads="1"/>
          </p:cNvSpPr>
          <p:nvPr/>
        </p:nvSpPr>
        <p:spPr bwMode="gray">
          <a:xfrm>
            <a:off x="1586083" y="6245225"/>
            <a:ext cx="573587" cy="248199"/>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63</a:t>
            </a:fld>
            <a:endParaRPr lang="en-US" altLang="zh-TW"/>
          </a:p>
        </p:txBody>
      </p:sp>
      <p:pic>
        <p:nvPicPr>
          <p:cNvPr id="3" name="圖片 2"/>
          <p:cNvPicPr>
            <a:picLocks noChangeAspect="1"/>
          </p:cNvPicPr>
          <p:nvPr/>
        </p:nvPicPr>
        <p:blipFill rotWithShape="1">
          <a:blip r:embed="rId5"/>
          <a:srcRect l="1727" r="6496"/>
          <a:stretch/>
        </p:blipFill>
        <p:spPr>
          <a:xfrm>
            <a:off x="4429075" y="3826974"/>
            <a:ext cx="4103365" cy="1474234"/>
          </a:xfrm>
          <a:prstGeom prst="rect">
            <a:avLst/>
          </a:prstGeom>
        </p:spPr>
      </p:pic>
      <p:sp>
        <p:nvSpPr>
          <p:cNvPr id="9" name="矩形 2"/>
          <p:cNvSpPr>
            <a:spLocks noChangeArrowheads="1"/>
          </p:cNvSpPr>
          <p:nvPr/>
        </p:nvSpPr>
        <p:spPr bwMode="gray">
          <a:xfrm>
            <a:off x="4355976" y="4869160"/>
            <a:ext cx="1015766" cy="39600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cxnSp>
        <p:nvCxnSpPr>
          <p:cNvPr id="10" name="直線單箭頭接點 9"/>
          <p:cNvCxnSpPr/>
          <p:nvPr/>
        </p:nvCxnSpPr>
        <p:spPr bwMode="auto">
          <a:xfrm flipV="1">
            <a:off x="2339752" y="5157192"/>
            <a:ext cx="1872208" cy="1168097"/>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90958179"/>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1159" y="282592"/>
            <a:ext cx="7162800" cy="762000"/>
          </a:xfrm>
          <a:extLst/>
        </p:spPr>
        <p:txBody>
          <a:bodyPr/>
          <a:lstStyle/>
          <a:p>
            <a:pPr eaLnBrk="1" hangingPunct="1">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sz="2800" dirty="0">
              <a:solidFill>
                <a:schemeClr val="folHlink"/>
              </a:solidFill>
            </a:endParaRPr>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43605" y="3668887"/>
            <a:ext cx="6842510" cy="2259218"/>
          </a:xfrm>
        </p:spPr>
      </p:pic>
      <p:sp>
        <p:nvSpPr>
          <p:cNvPr id="10" name="矩形 9"/>
          <p:cNvSpPr/>
          <p:nvPr/>
        </p:nvSpPr>
        <p:spPr bwMode="gray">
          <a:xfrm>
            <a:off x="755576" y="1412776"/>
            <a:ext cx="7056784" cy="1938992"/>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r>
              <a:rPr lang="zh-TW" altLang="en-US" sz="4000" u="sng" dirty="0">
                <a:solidFill>
                  <a:prstClr val="black"/>
                </a:solidFill>
                <a:latin typeface="標楷體" panose="03000509000000000000" pitchFamily="65" charset="-120"/>
                <a:ea typeface="標楷體" panose="03000509000000000000" pitchFamily="65" charset="-120"/>
              </a:rPr>
              <a:t>學校個案八</a:t>
            </a:r>
            <a:r>
              <a:rPr lang="en-US" altLang="zh-TW" sz="4000" u="sng" dirty="0">
                <a:solidFill>
                  <a:prstClr val="black"/>
                </a:solidFill>
                <a:latin typeface="標楷體" panose="03000509000000000000" pitchFamily="65" charset="-120"/>
                <a:ea typeface="標楷體" panose="03000509000000000000" pitchFamily="65" charset="-120"/>
              </a:rPr>
              <a:t>:</a:t>
            </a:r>
            <a:r>
              <a:rPr lang="zh-TW" altLang="en-US" sz="4000" u="sng" dirty="0">
                <a:solidFill>
                  <a:prstClr val="black"/>
                </a:solidFill>
                <a:latin typeface="標楷體" panose="03000509000000000000" pitchFamily="65" charset="-120"/>
                <a:ea typeface="標楷體" panose="03000509000000000000" pitchFamily="65" charset="-120"/>
              </a:rPr>
              <a:t> </a:t>
            </a:r>
            <a:endParaRPr lang="en-US" altLang="zh-TW" sz="4000" u="sng" dirty="0">
              <a:solidFill>
                <a:prstClr val="black"/>
              </a:solidFill>
              <a:latin typeface="標楷體" panose="03000509000000000000" pitchFamily="65" charset="-120"/>
              <a:ea typeface="標楷體" panose="03000509000000000000" pitchFamily="65" charset="-120"/>
            </a:endParaRPr>
          </a:p>
          <a:p>
            <a:r>
              <a:rPr lang="zh-TW" altLang="en-US" sz="4000" dirty="0">
                <a:solidFill>
                  <a:prstClr val="black"/>
                </a:solidFill>
                <a:latin typeface="標楷體" panose="03000509000000000000" pitchFamily="65" charset="-120"/>
                <a:ea typeface="標楷體" panose="03000509000000000000" pitchFamily="65" charset="-120"/>
              </a:rPr>
              <a:t>為什麼學校未能成功預備「學生報名 </a:t>
            </a:r>
            <a:r>
              <a:rPr lang="en-US" altLang="zh-TW" sz="4000" dirty="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模式一及模式二</a:t>
            </a:r>
            <a:r>
              <a:rPr lang="en-US" altLang="zh-TW" sz="4000" dirty="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a:t>
            </a:r>
            <a:r>
              <a:rPr lang="en-US" altLang="zh-TW" sz="4000" dirty="0">
                <a:solidFill>
                  <a:prstClr val="black"/>
                </a:solidFill>
                <a:latin typeface="標楷體" panose="03000509000000000000" pitchFamily="65" charset="-120"/>
                <a:ea typeface="標楷體" panose="03000509000000000000" pitchFamily="65" charset="-120"/>
              </a:rPr>
              <a:t>?</a:t>
            </a:r>
            <a:endParaRPr lang="zh-HK" altLang="en-US" sz="4000" dirty="0">
              <a:solidFill>
                <a:prstClr val="black"/>
              </a:solidFill>
              <a:latin typeface="標楷體" panose="03000509000000000000" pitchFamily="65" charset="-120"/>
              <a:ea typeface="標楷體" panose="03000509000000000000" pitchFamily="65" charset="-120"/>
            </a:endParaRPr>
          </a:p>
        </p:txBody>
      </p:sp>
      <p:sp>
        <p:nvSpPr>
          <p:cNvPr id="11" name="矩形 10"/>
          <p:cNvSpPr>
            <a:spLocks noChangeArrowheads="1"/>
          </p:cNvSpPr>
          <p:nvPr/>
        </p:nvSpPr>
        <p:spPr bwMode="gray">
          <a:xfrm>
            <a:off x="1757455" y="4189827"/>
            <a:ext cx="3822658" cy="24728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3" name="圖片 12"/>
          <p:cNvPicPr>
            <a:picLocks noChangeAspect="1"/>
          </p:cNvPicPr>
          <p:nvPr/>
        </p:nvPicPr>
        <p:blipFill>
          <a:blip r:embed="rId4"/>
          <a:stretch>
            <a:fillRect/>
          </a:stretch>
        </p:blipFill>
        <p:spPr>
          <a:xfrm>
            <a:off x="318625" y="3777447"/>
            <a:ext cx="1453183" cy="1065668"/>
          </a:xfrm>
          <a:prstGeom prst="rect">
            <a:avLst/>
          </a:prstGeom>
        </p:spPr>
      </p:pic>
      <p:sp>
        <p:nvSpPr>
          <p:cNvPr id="14" name="矩形 13"/>
          <p:cNvSpPr/>
          <p:nvPr/>
        </p:nvSpPr>
        <p:spPr>
          <a:xfrm>
            <a:off x="322912" y="5774674"/>
            <a:ext cx="4027064" cy="738664"/>
          </a:xfrm>
          <a:prstGeom prst="rect">
            <a:avLst/>
          </a:prstGeom>
        </p:spPr>
        <p:txBody>
          <a:bodyPr wrap="none">
            <a:spAutoFit/>
          </a:bodyPr>
          <a:lstStyle/>
          <a:p>
            <a:pPr lvl="0"/>
            <a:r>
              <a:rPr kumimoji="0" lang="zh-TW" altLang="en-US" dirty="0">
                <a:solidFill>
                  <a:srgbClr val="FF0000"/>
                </a:solidFill>
              </a:rPr>
              <a:t>備註</a:t>
            </a:r>
            <a:r>
              <a:rPr kumimoji="0" lang="en-US" altLang="zh-TW" dirty="0">
                <a:solidFill>
                  <a:srgbClr val="FF0000"/>
                </a:solidFill>
              </a:rPr>
              <a:t>: </a:t>
            </a:r>
          </a:p>
          <a:p>
            <a:r>
              <a:rPr kumimoji="0" lang="en-US" altLang="zh-TW" dirty="0">
                <a:solidFill>
                  <a:srgbClr val="FF0000"/>
                </a:solidFill>
              </a:rPr>
              <a:t>- </a:t>
            </a:r>
            <a:r>
              <a:rPr kumimoji="0" lang="zh-TW" altLang="en-US" dirty="0">
                <a:solidFill>
                  <a:srgbClr val="FF0000"/>
                </a:solidFill>
              </a:rPr>
              <a:t>報讀應用學習適用</a:t>
            </a:r>
            <a:endParaRPr kumimoji="0" lang="en-US" altLang="zh-TW" dirty="0">
              <a:solidFill>
                <a:srgbClr val="FF0000"/>
              </a:solidFill>
            </a:endParaRPr>
          </a:p>
          <a:p>
            <a:pPr lvl="0"/>
            <a:r>
              <a:rPr kumimoji="0" lang="en-US" altLang="zh-TW" dirty="0">
                <a:solidFill>
                  <a:srgbClr val="FF0000"/>
                </a:solidFill>
              </a:rPr>
              <a:t>- </a:t>
            </a:r>
            <a:r>
              <a:rPr kumimoji="0" lang="zh-TW" altLang="en-US" dirty="0">
                <a:solidFill>
                  <a:srgbClr val="FF0000"/>
                </a:solidFill>
              </a:rPr>
              <a:t>報讀應用學習中文</a:t>
            </a:r>
            <a:r>
              <a:rPr kumimoji="0" lang="en-US" altLang="zh-TW" dirty="0">
                <a:solidFill>
                  <a:srgbClr val="FF0000"/>
                </a:solidFill>
              </a:rPr>
              <a:t>(</a:t>
            </a:r>
            <a:r>
              <a:rPr kumimoji="0" lang="zh-TW" altLang="en-US" dirty="0">
                <a:solidFill>
                  <a:srgbClr val="FF0000"/>
                </a:solidFill>
              </a:rPr>
              <a:t>非華語學生適用</a:t>
            </a:r>
            <a:r>
              <a:rPr kumimoji="0" lang="en-US" altLang="zh-TW" dirty="0">
                <a:solidFill>
                  <a:srgbClr val="FF0000"/>
                </a:solidFill>
              </a:rPr>
              <a:t>)</a:t>
            </a:r>
            <a:r>
              <a:rPr kumimoji="0" lang="zh-TW" altLang="en-US" dirty="0">
                <a:solidFill>
                  <a:srgbClr val="FF0000"/>
                </a:solidFill>
              </a:rPr>
              <a:t>課程不適用</a:t>
            </a:r>
            <a:endParaRPr lang="zh-TW" altLang="en-US" dirty="0">
              <a:solidFill>
                <a:srgbClr val="FF0000"/>
              </a:solidFill>
            </a:endParaRP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64</a:t>
            </a:fld>
            <a:endParaRPr lang="en-US" altLang="zh-TW"/>
          </a:p>
        </p:txBody>
      </p:sp>
    </p:spTree>
    <p:extLst>
      <p:ext uri="{BB962C8B-B14F-4D97-AF65-F5344CB8AC3E}">
        <p14:creationId xmlns:p14="http://schemas.microsoft.com/office/powerpoint/2010/main" val="1497351928"/>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內容版面配置區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5585" y="1414309"/>
            <a:ext cx="6351215" cy="3280297"/>
          </a:xfrm>
        </p:spPr>
      </p:pic>
      <p:sp>
        <p:nvSpPr>
          <p:cNvPr id="4" name="投影片編號版面配置區 3"/>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65</a:t>
            </a:fld>
            <a:endParaRPr lang="en-US" altLang="zh-TW" dirty="0"/>
          </a:p>
        </p:txBody>
      </p:sp>
      <p:sp>
        <p:nvSpPr>
          <p:cNvPr id="5" name="Rectangle 2"/>
          <p:cNvSpPr>
            <a:spLocks noGrp="1" noChangeArrowheads="1"/>
          </p:cNvSpPr>
          <p:nvPr>
            <p:ph type="title"/>
          </p:nvPr>
        </p:nvSpPr>
        <p:spPr>
          <a:xfrm>
            <a:off x="1569254" y="220989"/>
            <a:ext cx="7162800" cy="762000"/>
          </a:xfrm>
          <a:extLst/>
        </p:spPr>
        <p:txBody>
          <a:bodyPr/>
          <a:lstStyle/>
          <a:p>
            <a:pPr eaLnBrk="1" hangingPunct="1">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sz="2800" dirty="0">
              <a:solidFill>
                <a:schemeClr val="folHlink"/>
              </a:solidFill>
            </a:endParaRPr>
          </a:p>
        </p:txBody>
      </p:sp>
      <p:sp>
        <p:nvSpPr>
          <p:cNvPr id="13" name="動作按鈕: 下一項 12">
            <a:hlinkClick r:id="rId4" action="ppaction://hlinksldjump" highlightClick="1"/>
          </p:cNvPr>
          <p:cNvSpPr/>
          <p:nvPr/>
        </p:nvSpPr>
        <p:spPr bwMode="gray">
          <a:xfrm>
            <a:off x="7164288" y="6034668"/>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algn="ctr"/>
            <a:endParaRPr lang="zh-TW" altLang="en-US"/>
          </a:p>
        </p:txBody>
      </p:sp>
      <p:pic>
        <p:nvPicPr>
          <p:cNvPr id="7" name="圖片 6"/>
          <p:cNvPicPr>
            <a:picLocks noChangeAspect="1"/>
          </p:cNvPicPr>
          <p:nvPr/>
        </p:nvPicPr>
        <p:blipFill>
          <a:blip r:embed="rId5"/>
          <a:stretch>
            <a:fillRect/>
          </a:stretch>
        </p:blipFill>
        <p:spPr>
          <a:xfrm>
            <a:off x="611560" y="1412776"/>
            <a:ext cx="1724025" cy="4391025"/>
          </a:xfrm>
          <a:prstGeom prst="rect">
            <a:avLst/>
          </a:prstGeom>
        </p:spPr>
      </p:pic>
      <p:sp>
        <p:nvSpPr>
          <p:cNvPr id="12" name="矩形 11"/>
          <p:cNvSpPr>
            <a:spLocks noChangeArrowheads="1"/>
          </p:cNvSpPr>
          <p:nvPr/>
        </p:nvSpPr>
        <p:spPr bwMode="gray">
          <a:xfrm>
            <a:off x="6012160" y="3757779"/>
            <a:ext cx="2088232" cy="24728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4" name="矩形 13"/>
          <p:cNvSpPr/>
          <p:nvPr/>
        </p:nvSpPr>
        <p:spPr>
          <a:xfrm>
            <a:off x="4283968" y="5040830"/>
            <a:ext cx="4027064" cy="738664"/>
          </a:xfrm>
          <a:prstGeom prst="rect">
            <a:avLst/>
          </a:prstGeom>
        </p:spPr>
        <p:txBody>
          <a:bodyPr wrap="none">
            <a:spAutoFit/>
          </a:bodyPr>
          <a:lstStyle/>
          <a:p>
            <a:pPr lvl="0"/>
            <a:r>
              <a:rPr kumimoji="0" lang="zh-TW" altLang="en-US" dirty="0">
                <a:solidFill>
                  <a:srgbClr val="FF0000"/>
                </a:solidFill>
              </a:rPr>
              <a:t>備註</a:t>
            </a:r>
            <a:r>
              <a:rPr kumimoji="0" lang="en-US" altLang="zh-TW" dirty="0">
                <a:solidFill>
                  <a:srgbClr val="FF0000"/>
                </a:solidFill>
              </a:rPr>
              <a:t>: </a:t>
            </a:r>
          </a:p>
          <a:p>
            <a:r>
              <a:rPr kumimoji="0" lang="en-US" altLang="zh-TW" dirty="0">
                <a:solidFill>
                  <a:srgbClr val="FF0000"/>
                </a:solidFill>
              </a:rPr>
              <a:t>- </a:t>
            </a:r>
            <a:r>
              <a:rPr kumimoji="0" lang="zh-TW" altLang="en-US" dirty="0">
                <a:solidFill>
                  <a:srgbClr val="FF0000"/>
                </a:solidFill>
              </a:rPr>
              <a:t>報讀應用學習適用</a:t>
            </a:r>
            <a:endParaRPr kumimoji="0" lang="en-US" altLang="zh-TW" dirty="0">
              <a:solidFill>
                <a:srgbClr val="FF0000"/>
              </a:solidFill>
            </a:endParaRPr>
          </a:p>
          <a:p>
            <a:pPr lvl="0"/>
            <a:r>
              <a:rPr kumimoji="0" lang="en-US" altLang="zh-TW" dirty="0">
                <a:solidFill>
                  <a:srgbClr val="FF0000"/>
                </a:solidFill>
              </a:rPr>
              <a:t>- </a:t>
            </a:r>
            <a:r>
              <a:rPr kumimoji="0" lang="zh-TW" altLang="en-US" dirty="0">
                <a:solidFill>
                  <a:srgbClr val="FF0000"/>
                </a:solidFill>
              </a:rPr>
              <a:t>報讀應用學習中文</a:t>
            </a:r>
            <a:r>
              <a:rPr kumimoji="0" lang="en-US" altLang="zh-TW" dirty="0">
                <a:solidFill>
                  <a:srgbClr val="FF0000"/>
                </a:solidFill>
              </a:rPr>
              <a:t>(</a:t>
            </a:r>
            <a:r>
              <a:rPr kumimoji="0" lang="zh-TW" altLang="en-US" dirty="0">
                <a:solidFill>
                  <a:srgbClr val="FF0000"/>
                </a:solidFill>
              </a:rPr>
              <a:t>非華語學生適用</a:t>
            </a:r>
            <a:r>
              <a:rPr kumimoji="0" lang="en-US" altLang="zh-TW" dirty="0">
                <a:solidFill>
                  <a:srgbClr val="FF0000"/>
                </a:solidFill>
              </a:rPr>
              <a:t>)</a:t>
            </a:r>
            <a:r>
              <a:rPr kumimoji="0" lang="zh-TW" altLang="en-US" dirty="0">
                <a:solidFill>
                  <a:srgbClr val="FF0000"/>
                </a:solidFill>
              </a:rPr>
              <a:t>課程不適用</a:t>
            </a:r>
            <a:endParaRPr lang="zh-TW" altLang="en-US" dirty="0">
              <a:solidFill>
                <a:srgbClr val="FF0000"/>
              </a:solidFill>
            </a:endParaRPr>
          </a:p>
        </p:txBody>
      </p:sp>
    </p:spTree>
    <p:extLst>
      <p:ext uri="{BB962C8B-B14F-4D97-AF65-F5344CB8AC3E}">
        <p14:creationId xmlns:p14="http://schemas.microsoft.com/office/powerpoint/2010/main" val="3302688960"/>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a:xfrm>
            <a:off x="6553200" y="6481142"/>
            <a:ext cx="2133600" cy="476250"/>
          </a:xfrm>
        </p:spPr>
        <p:txBody>
          <a:bodyPr/>
          <a:lstStyle/>
          <a:p>
            <a:pPr>
              <a:defRPr/>
            </a:pPr>
            <a:r>
              <a:rPr lang="en-US" altLang="zh-TW" dirty="0"/>
              <a:t>P.</a:t>
            </a:r>
            <a:fld id="{6A52B5E9-E56A-4BE7-B87D-ED90C8790FA6}" type="slidenum">
              <a:rPr lang="en-US" altLang="zh-TW" smtClean="0"/>
              <a:pPr>
                <a:defRPr/>
              </a:pPr>
              <a:t>66</a:t>
            </a:fld>
            <a:endParaRPr lang="en-US" altLang="zh-TW" dirty="0"/>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1547600960"/>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r>
              <a:rPr lang="en-US" altLang="zh-TW" dirty="0"/>
              <a:t>P.</a:t>
            </a:r>
            <a:fld id="{6A52B5E9-E56A-4BE7-B87D-ED90C8790FA6}" type="slidenum">
              <a:rPr lang="en-US" altLang="zh-TW" smtClean="0"/>
              <a:pPr>
                <a:defRPr/>
              </a:pPr>
              <a:t>67</a:t>
            </a:fld>
            <a:endParaRPr lang="en-US" altLang="zh-TW" dirty="0"/>
          </a:p>
        </p:txBody>
      </p:sp>
      <p:sp>
        <p:nvSpPr>
          <p:cNvPr id="2" name="標題 1"/>
          <p:cNvSpPr>
            <a:spLocks noGrp="1"/>
          </p:cNvSpPr>
          <p:nvPr>
            <p:ph type="title"/>
          </p:nvPr>
        </p:nvSpPr>
        <p:spPr>
          <a:xfrm>
            <a:off x="1536873" y="300596"/>
            <a:ext cx="7162800" cy="762000"/>
          </a:xfrm>
        </p:spPr>
        <p:txBody>
          <a:bodyPr/>
          <a:lstStyle/>
          <a:p>
            <a:pPr>
              <a:defRPr/>
            </a:pPr>
            <a:r>
              <a:rPr lang="en-US" altLang="zh-TW" dirty="0">
                <a:effectLst>
                  <a:outerShdw blurRad="38100" dist="38100" dir="2700000" algn="tl" rotWithShape="0">
                    <a:srgbClr val="C0C0C0"/>
                  </a:outerShdw>
                </a:effectLst>
              </a:rPr>
              <a:t>5</a:t>
            </a:r>
            <a:r>
              <a:rPr lang="en-US" altLang="zh-HK" dirty="0">
                <a:effectLst>
                  <a:outerShdw blurRad="38100" dist="38100" dir="2700000" algn="tl" rotWithShape="0">
                    <a:srgbClr val="C0C0C0"/>
                  </a:outerShdw>
                </a:effectLst>
              </a:rPr>
              <a:t>. </a:t>
            </a:r>
            <a:r>
              <a:rPr lang="zh-TW" altLang="zh-HK" dirty="0">
                <a:effectLst>
                  <a:outerShdw blurRad="38100" dist="38100" dir="2700000" algn="tl" rotWithShape="0">
                    <a:srgbClr val="C0C0C0"/>
                  </a:outerShdw>
                </a:effectLst>
              </a:rPr>
              <a:t>報名流程</a:t>
            </a:r>
            <a:r>
              <a:rPr lang="zh-TW" altLang="en-US" dirty="0">
                <a:effectLst>
                  <a:outerShdw blurRad="38100" dist="38100" dir="2700000" algn="tl" rotWithShape="0">
                    <a:srgbClr val="C0C0C0"/>
                  </a:outerShdw>
                </a:effectLst>
              </a:rPr>
              <a:t>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HK" altLang="zh-HK" dirty="0">
                <a:effectLst>
                  <a:outerShdw blurRad="38100" dist="38100" dir="2700000" algn="tl" rotWithShape="0">
                    <a:srgbClr val="C0C0C0"/>
                  </a:outerShdw>
                </a:effectLst>
              </a:rPr>
              <a:t/>
            </a:r>
            <a:br>
              <a:rPr lang="zh-HK" altLang="zh-HK" dirty="0">
                <a:effectLst>
                  <a:outerShdw blurRad="38100" dist="38100" dir="2700000" algn="tl" rotWithShape="0">
                    <a:srgbClr val="C0C0C0"/>
                  </a:outerShdw>
                </a:effectLst>
              </a:rPr>
            </a:br>
            <a:r>
              <a:rPr lang="zh-TW" altLang="zh-HK" sz="2400" dirty="0">
                <a:effectLst>
                  <a:outerShdw blurRad="38100" dist="38100" dir="2700000" algn="tl" rotWithShape="0">
                    <a:srgbClr val="C0C0C0"/>
                  </a:outerShdw>
                </a:effectLst>
              </a:rPr>
              <a:t>甄選結果</a:t>
            </a:r>
            <a:r>
              <a:rPr lang="en-US" altLang="zh-HK" sz="2400" dirty="0">
                <a:effectLst>
                  <a:outerShdw blurRad="38100" dist="38100" dir="2700000" algn="tl" rotWithShape="0">
                    <a:srgbClr val="C0C0C0"/>
                  </a:outerShdw>
                </a:effectLst>
              </a:rPr>
              <a:t>(</a:t>
            </a:r>
            <a:r>
              <a:rPr lang="zh-TW" altLang="zh-HK" sz="2400" dirty="0">
                <a:effectLst>
                  <a:outerShdw blurRad="38100" dist="38100" dir="2700000" algn="tl" rotWithShape="0">
                    <a:srgbClr val="C0C0C0"/>
                  </a:outerShdw>
                </a:effectLst>
              </a:rPr>
              <a:t>模式一</a:t>
            </a:r>
            <a:r>
              <a:rPr lang="en-US" altLang="zh-HK" sz="2400" dirty="0">
                <a:effectLst>
                  <a:outerShdw blurRad="38100" dist="38100" dir="2700000" algn="tl" rotWithShape="0">
                    <a:srgbClr val="C0C0C0"/>
                  </a:outerShdw>
                </a:effectLst>
              </a:rPr>
              <a:t>)</a:t>
            </a:r>
            <a:r>
              <a:rPr lang="zh-TW" altLang="zh-HK" sz="2400" dirty="0">
                <a:effectLst>
                  <a:outerShdw blurRad="38100" dist="38100" dir="2700000" algn="tl" rotWithShape="0">
                    <a:srgbClr val="C0C0C0"/>
                  </a:outerShdw>
                </a:effectLst>
              </a:rPr>
              <a:t>及上課時間表</a:t>
            </a:r>
            <a:r>
              <a:rPr lang="en-US" altLang="zh-HK" sz="2400" dirty="0">
                <a:effectLst>
                  <a:outerShdw blurRad="38100" dist="38100" dir="2700000" algn="tl" rotWithShape="0">
                    <a:srgbClr val="C0C0C0"/>
                  </a:outerShdw>
                </a:effectLst>
              </a:rPr>
              <a:t>(</a:t>
            </a:r>
            <a:r>
              <a:rPr lang="zh-TW" altLang="zh-HK" sz="2400" dirty="0">
                <a:effectLst>
                  <a:outerShdw blurRad="38100" dist="38100" dir="2700000" algn="tl" rotWithShape="0">
                    <a:srgbClr val="C0C0C0"/>
                  </a:outerShdw>
                </a:effectLst>
              </a:rPr>
              <a:t>模式一</a:t>
            </a:r>
            <a:r>
              <a:rPr lang="en-US" altLang="zh-HK" sz="2400" dirty="0">
                <a:effectLst>
                  <a:outerShdw blurRad="38100" dist="38100" dir="2700000" algn="tl" rotWithShape="0">
                    <a:srgbClr val="C0C0C0"/>
                  </a:outerShdw>
                </a:effectLst>
              </a:rPr>
              <a:t>)</a:t>
            </a:r>
            <a:r>
              <a:rPr lang="zh-TW" altLang="zh-HK" sz="2400" dirty="0">
                <a:effectLst>
                  <a:outerShdw blurRad="38100" dist="38100" dir="2700000" algn="tl" rotWithShape="0">
                    <a:srgbClr val="C0C0C0"/>
                  </a:outerShdw>
                </a:effectLst>
              </a:rPr>
              <a:t> </a:t>
            </a:r>
            <a:endParaRPr lang="zh-HK" altLang="en-US" sz="2400" dirty="0">
              <a:effectLst>
                <a:outerShdw blurRad="38100" dist="38100" dir="2700000" algn="tl" rotWithShape="0">
                  <a:srgbClr val="C0C0C0"/>
                </a:outerShdw>
              </a:effectLst>
            </a:endParaRPr>
          </a:p>
        </p:txBody>
      </p:sp>
      <p:sp>
        <p:nvSpPr>
          <p:cNvPr id="3" name="內容版面配置區 2"/>
          <p:cNvSpPr>
            <a:spLocks noGrp="1"/>
          </p:cNvSpPr>
          <p:nvPr>
            <p:ph idx="1"/>
          </p:nvPr>
        </p:nvSpPr>
        <p:spPr>
          <a:xfrm>
            <a:off x="984190" y="1340768"/>
            <a:ext cx="7764274" cy="4740275"/>
          </a:xfrm>
        </p:spPr>
        <p:txBody>
          <a:bodyPr/>
          <a:lstStyle/>
          <a:p>
            <a:pPr marL="457200" indent="-457200" eaLnBrk="1" hangingPunct="1">
              <a:spcBef>
                <a:spcPct val="0"/>
              </a:spcBef>
              <a:buFont typeface="Wingdings" panose="05000000000000000000" pitchFamily="2" charset="2"/>
              <a:buAutoNum type="circleNumWdWhitePlain"/>
              <a:defRPr/>
            </a:pPr>
            <a:r>
              <a:rPr lang="zh-TW" altLang="en-US" u="sng" dirty="0">
                <a:solidFill>
                  <a:schemeClr val="tx2"/>
                </a:solidFill>
              </a:rPr>
              <a:t>聯遞系統</a:t>
            </a:r>
            <a:r>
              <a:rPr lang="en-US" altLang="zh-TW" u="sng" dirty="0">
                <a:solidFill>
                  <a:schemeClr val="tx2"/>
                </a:solidFill>
              </a:rPr>
              <a:t>&gt;</a:t>
            </a:r>
            <a:r>
              <a:rPr lang="zh-TW" altLang="en-US" u="sng" dirty="0">
                <a:solidFill>
                  <a:schemeClr val="tx2"/>
                </a:solidFill>
              </a:rPr>
              <a:t>接收訊息</a:t>
            </a:r>
            <a:r>
              <a:rPr lang="en-US" altLang="zh-TW" dirty="0"/>
              <a:t>:</a:t>
            </a:r>
            <a:r>
              <a:rPr lang="zh-TW" altLang="en-US" dirty="0"/>
              <a:t> </a:t>
            </a:r>
            <a:endParaRPr lang="en-US" altLang="zh-TW" dirty="0"/>
          </a:p>
          <a:p>
            <a:pPr marL="0" indent="0" eaLnBrk="1" hangingPunct="1">
              <a:spcBef>
                <a:spcPct val="0"/>
              </a:spcBef>
              <a:buNone/>
              <a:defRPr/>
            </a:pPr>
            <a:r>
              <a:rPr lang="zh-TW" altLang="en-US" dirty="0"/>
              <a:t>      解密「</a:t>
            </a:r>
            <a:r>
              <a:rPr lang="zh-TW" altLang="en-US" kern="1200" dirty="0">
                <a:solidFill>
                  <a:schemeClr val="tx2"/>
                </a:solidFill>
              </a:rPr>
              <a:t>上課時間表</a:t>
            </a:r>
            <a:r>
              <a:rPr lang="en-US" altLang="zh-TW" kern="1200" dirty="0">
                <a:solidFill>
                  <a:schemeClr val="tx2"/>
                </a:solidFill>
              </a:rPr>
              <a:t>(</a:t>
            </a:r>
            <a:r>
              <a:rPr lang="zh-TW" altLang="en-US" kern="1200" dirty="0">
                <a:solidFill>
                  <a:schemeClr val="tx2"/>
                </a:solidFill>
              </a:rPr>
              <a:t>模式一</a:t>
            </a:r>
            <a:r>
              <a:rPr lang="en-US" altLang="zh-TW" kern="1200" dirty="0">
                <a:solidFill>
                  <a:schemeClr val="tx2"/>
                </a:solidFill>
              </a:rPr>
              <a:t>)</a:t>
            </a:r>
            <a:r>
              <a:rPr lang="zh-TW" altLang="en-US" dirty="0"/>
              <a:t>」及「</a:t>
            </a:r>
            <a:r>
              <a:rPr lang="zh-TW" altLang="en-US" kern="1200" dirty="0">
                <a:solidFill>
                  <a:schemeClr val="tx2"/>
                </a:solidFill>
              </a:rPr>
              <a:t>甄選結果</a:t>
            </a:r>
            <a:r>
              <a:rPr lang="en-US" altLang="zh-TW" kern="1200" dirty="0">
                <a:solidFill>
                  <a:schemeClr val="tx2"/>
                </a:solidFill>
              </a:rPr>
              <a:t>(</a:t>
            </a:r>
            <a:r>
              <a:rPr lang="zh-TW" altLang="en-US" kern="1200" dirty="0">
                <a:solidFill>
                  <a:schemeClr val="tx2"/>
                </a:solidFill>
              </a:rPr>
              <a:t>模式一</a:t>
            </a:r>
            <a:r>
              <a:rPr lang="en-US" altLang="zh-TW" kern="1200" dirty="0">
                <a:solidFill>
                  <a:schemeClr val="tx2"/>
                </a:solidFill>
              </a:rPr>
              <a:t>)</a:t>
            </a:r>
            <a:r>
              <a:rPr lang="zh-TW" altLang="en-US" dirty="0"/>
              <a:t>」</a:t>
            </a:r>
            <a:endParaRPr lang="en-US" altLang="zh-TW" dirty="0"/>
          </a:p>
          <a:p>
            <a:pPr marL="457200" indent="-457200" eaLnBrk="1" hangingPunct="1">
              <a:spcBef>
                <a:spcPct val="0"/>
              </a:spcBef>
              <a:buFont typeface="Wingdings" panose="05000000000000000000" pitchFamily="2" charset="2"/>
              <a:buAutoNum type="circleNumWdWhitePlain" startAt="2"/>
              <a:defRPr/>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dirty="0"/>
              <a:t>:</a:t>
            </a:r>
            <a:r>
              <a:rPr lang="zh-TW" altLang="en-US" dirty="0"/>
              <a:t> </a:t>
            </a:r>
            <a:endParaRPr lang="en-US" altLang="zh-TW" dirty="0"/>
          </a:p>
          <a:p>
            <a:pPr marL="0" indent="0" eaLnBrk="1" hangingPunct="1">
              <a:spcBef>
                <a:spcPct val="0"/>
              </a:spcBef>
              <a:buNone/>
              <a:defRPr/>
            </a:pPr>
            <a:r>
              <a:rPr lang="en-US" altLang="zh-TW" dirty="0"/>
              <a:t>      </a:t>
            </a:r>
            <a:r>
              <a:rPr lang="zh-TW" altLang="en-US" dirty="0"/>
              <a:t>匯入「</a:t>
            </a:r>
            <a:r>
              <a:rPr lang="zh-TW" altLang="en-US" kern="1200" dirty="0">
                <a:solidFill>
                  <a:schemeClr val="tx2"/>
                </a:solidFill>
              </a:rPr>
              <a:t>上課時間表</a:t>
            </a:r>
            <a:r>
              <a:rPr lang="en-US" altLang="zh-TW" kern="1200" dirty="0">
                <a:solidFill>
                  <a:schemeClr val="tx2"/>
                </a:solidFill>
              </a:rPr>
              <a:t>(</a:t>
            </a:r>
            <a:r>
              <a:rPr lang="zh-TW" altLang="en-US" kern="1200" dirty="0">
                <a:solidFill>
                  <a:schemeClr val="tx2"/>
                </a:solidFill>
              </a:rPr>
              <a:t>模式一</a:t>
            </a:r>
            <a:r>
              <a:rPr lang="en-US" altLang="zh-TW" kern="1200" dirty="0">
                <a:solidFill>
                  <a:schemeClr val="tx2"/>
                </a:solidFill>
              </a:rPr>
              <a:t>)</a:t>
            </a:r>
            <a:r>
              <a:rPr lang="zh-TW" altLang="en-US" dirty="0"/>
              <a:t>」及「</a:t>
            </a:r>
            <a:r>
              <a:rPr lang="zh-TW" altLang="en-US" kern="1200" dirty="0">
                <a:solidFill>
                  <a:schemeClr val="tx2"/>
                </a:solidFill>
              </a:rPr>
              <a:t>甄選結果</a:t>
            </a:r>
            <a:r>
              <a:rPr lang="en-US" altLang="zh-TW" kern="1200" dirty="0">
                <a:solidFill>
                  <a:schemeClr val="tx2"/>
                </a:solidFill>
              </a:rPr>
              <a:t>(</a:t>
            </a:r>
            <a:r>
              <a:rPr lang="zh-TW" altLang="en-US" kern="1200" dirty="0">
                <a:solidFill>
                  <a:schemeClr val="tx2"/>
                </a:solidFill>
              </a:rPr>
              <a:t>模式一</a:t>
            </a:r>
            <a:r>
              <a:rPr lang="en-US" altLang="zh-TW" kern="1200" dirty="0">
                <a:solidFill>
                  <a:schemeClr val="tx2"/>
                </a:solidFill>
              </a:rPr>
              <a:t>)</a:t>
            </a:r>
            <a:r>
              <a:rPr lang="zh-TW" altLang="en-US" dirty="0"/>
              <a:t>」</a:t>
            </a:r>
            <a:r>
              <a:rPr lang="en-US" altLang="zh-HK" dirty="0"/>
              <a:t> </a:t>
            </a:r>
            <a:endParaRPr lang="zh-HK" altLang="en-US" dirty="0"/>
          </a:p>
        </p:txBody>
      </p:sp>
      <p:sp>
        <p:nvSpPr>
          <p:cNvPr id="6" name="燕尾形向右箭號 5">
            <a:hlinkClick r:id="rId3" action="ppaction://hlinksldjump"/>
          </p:cNvPr>
          <p:cNvSpPr/>
          <p:nvPr/>
        </p:nvSpPr>
        <p:spPr bwMode="gray">
          <a:xfrm>
            <a:off x="5508104" y="5805264"/>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zh-TW" altLang="en-US" sz="2400" dirty="0"/>
              <a:t>學校個案分享</a:t>
            </a:r>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18" y="2971849"/>
            <a:ext cx="8441857" cy="2554064"/>
          </a:xfrm>
          <a:prstGeom prst="rect">
            <a:avLst/>
          </a:prstGeom>
        </p:spPr>
      </p:pic>
    </p:spTree>
    <p:extLst>
      <p:ext uri="{BB962C8B-B14F-4D97-AF65-F5344CB8AC3E}">
        <p14:creationId xmlns:p14="http://schemas.microsoft.com/office/powerpoint/2010/main" val="813208062"/>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369" y="3442876"/>
            <a:ext cx="5819431" cy="2461833"/>
          </a:xfrm>
          <a:prstGeom prst="rect">
            <a:avLst/>
          </a:prstGeom>
        </p:spPr>
      </p:pic>
      <p:sp>
        <p:nvSpPr>
          <p:cNvPr id="5" name="投影片編號版面配置區 4"/>
          <p:cNvSpPr>
            <a:spLocks noGrp="1"/>
          </p:cNvSpPr>
          <p:nvPr>
            <p:ph type="sldNum" sz="quarter" idx="12"/>
          </p:nvPr>
        </p:nvSpPr>
        <p:spPr>
          <a:xfrm>
            <a:off x="6974904" y="6553150"/>
            <a:ext cx="2133600" cy="476250"/>
          </a:xfrm>
        </p:spPr>
        <p:txBody>
          <a:bodyPr/>
          <a:lstStyle/>
          <a:p>
            <a:pPr>
              <a:defRPr/>
            </a:pPr>
            <a:r>
              <a:rPr lang="en-US" altLang="zh-TW" dirty="0"/>
              <a:t>P.</a:t>
            </a:r>
            <a:fld id="{6A52B5E9-E56A-4BE7-B87D-ED90C8790FA6}" type="slidenum">
              <a:rPr lang="en-US" altLang="zh-TW" smtClean="0"/>
              <a:pPr>
                <a:defRPr/>
              </a:pPr>
              <a:t>68</a:t>
            </a:fld>
            <a:endParaRPr lang="en-US" altLang="zh-TW" dirty="0"/>
          </a:p>
        </p:txBody>
      </p:sp>
      <p:sp>
        <p:nvSpPr>
          <p:cNvPr id="2" name="標題 1"/>
          <p:cNvSpPr>
            <a:spLocks noGrp="1"/>
          </p:cNvSpPr>
          <p:nvPr>
            <p:ph type="title"/>
          </p:nvPr>
        </p:nvSpPr>
        <p:spPr>
          <a:xfrm>
            <a:off x="1524000" y="254673"/>
            <a:ext cx="7162800" cy="762000"/>
          </a:xfrm>
        </p:spPr>
        <p:txBody>
          <a:bodyPr/>
          <a:lstStyle/>
          <a:p>
            <a:pPr>
              <a:defRPr/>
            </a:pPr>
            <a:r>
              <a:rPr lang="en-US" altLang="zh-TW" dirty="0">
                <a:effectLst>
                  <a:outerShdw blurRad="38100" dist="38100" dir="2700000" algn="tl" rotWithShape="0">
                    <a:srgbClr val="C0C0C0"/>
                  </a:outerShdw>
                </a:effectLst>
              </a:rPr>
              <a:t>5</a:t>
            </a:r>
            <a:r>
              <a:rPr lang="en-US" altLang="zh-HK" dirty="0">
                <a:effectLst>
                  <a:outerShdw blurRad="38100" dist="38100" dir="2700000" algn="tl" rotWithShape="0">
                    <a:srgbClr val="C0C0C0"/>
                  </a:outerShdw>
                </a:effectLst>
              </a:rPr>
              <a:t>. </a:t>
            </a:r>
            <a:r>
              <a:rPr lang="zh-TW" altLang="zh-HK" dirty="0">
                <a:effectLst>
                  <a:outerShdw blurRad="38100" dist="38100" dir="2700000" algn="tl" rotWithShape="0">
                    <a:srgbClr val="C0C0C0"/>
                  </a:outerShdw>
                </a:effectLst>
              </a:rPr>
              <a:t>報名流程</a:t>
            </a:r>
            <a:r>
              <a:rPr lang="zh-TW" altLang="en-US" dirty="0">
                <a:effectLst>
                  <a:outerShdw blurRad="38100" dist="38100" dir="2700000" algn="tl" rotWithShape="0">
                    <a:srgbClr val="C0C0C0"/>
                  </a:outerShdw>
                </a:effectLst>
              </a:rPr>
              <a:t>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HK" altLang="zh-HK" dirty="0">
                <a:effectLst>
                  <a:outerShdw blurRad="38100" dist="38100" dir="2700000" algn="tl" rotWithShape="0">
                    <a:srgbClr val="C0C0C0"/>
                  </a:outerShdw>
                </a:effectLst>
              </a:rPr>
              <a:t/>
            </a:r>
            <a:br>
              <a:rPr lang="zh-HK" altLang="zh-HK" dirty="0">
                <a:effectLst>
                  <a:outerShdw blurRad="38100" dist="38100" dir="2700000" algn="tl" rotWithShape="0">
                    <a:srgbClr val="C0C0C0"/>
                  </a:outerShdw>
                </a:effectLst>
              </a:rPr>
            </a:br>
            <a:r>
              <a:rPr lang="zh-TW" altLang="zh-HK" sz="2400" dirty="0">
                <a:effectLst>
                  <a:outerShdw blurRad="38100" dist="38100" dir="2700000" algn="tl" rotWithShape="0">
                    <a:srgbClr val="C0C0C0"/>
                  </a:outerShdw>
                </a:effectLst>
              </a:rPr>
              <a:t>甄選結果</a:t>
            </a:r>
            <a:r>
              <a:rPr lang="en-US" altLang="zh-HK" sz="2400" dirty="0">
                <a:effectLst>
                  <a:outerShdw blurRad="38100" dist="38100" dir="2700000" algn="tl" rotWithShape="0">
                    <a:srgbClr val="C0C0C0"/>
                  </a:outerShdw>
                </a:effectLst>
              </a:rPr>
              <a:t>(</a:t>
            </a:r>
            <a:r>
              <a:rPr lang="zh-TW" altLang="zh-HK" sz="2400" dirty="0">
                <a:effectLst>
                  <a:outerShdw blurRad="38100" dist="38100" dir="2700000" algn="tl" rotWithShape="0">
                    <a:srgbClr val="C0C0C0"/>
                  </a:outerShdw>
                </a:effectLst>
              </a:rPr>
              <a:t>模式一</a:t>
            </a:r>
            <a:r>
              <a:rPr lang="en-US" altLang="zh-HK" sz="2400" dirty="0">
                <a:effectLst>
                  <a:outerShdw blurRad="38100" dist="38100" dir="2700000" algn="tl" rotWithShape="0">
                    <a:srgbClr val="C0C0C0"/>
                  </a:outerShdw>
                </a:effectLst>
              </a:rPr>
              <a:t>)</a:t>
            </a:r>
            <a:r>
              <a:rPr lang="zh-TW" altLang="zh-HK" sz="2400" dirty="0">
                <a:effectLst>
                  <a:outerShdw blurRad="38100" dist="38100" dir="2700000" algn="tl" rotWithShape="0">
                    <a:srgbClr val="C0C0C0"/>
                  </a:outerShdw>
                </a:effectLst>
              </a:rPr>
              <a:t>及上課時間表</a:t>
            </a:r>
            <a:r>
              <a:rPr lang="en-US" altLang="zh-HK" sz="2400" dirty="0">
                <a:effectLst>
                  <a:outerShdw blurRad="38100" dist="38100" dir="2700000" algn="tl" rotWithShape="0">
                    <a:srgbClr val="C0C0C0"/>
                  </a:outerShdw>
                </a:effectLst>
              </a:rPr>
              <a:t>(</a:t>
            </a:r>
            <a:r>
              <a:rPr lang="zh-TW" altLang="zh-HK" sz="2400" dirty="0">
                <a:effectLst>
                  <a:outerShdw blurRad="38100" dist="38100" dir="2700000" algn="tl" rotWithShape="0">
                    <a:srgbClr val="C0C0C0"/>
                  </a:outerShdw>
                </a:effectLst>
              </a:rPr>
              <a:t>模式一</a:t>
            </a:r>
            <a:r>
              <a:rPr lang="en-US" altLang="zh-HK" sz="2400" dirty="0">
                <a:effectLst>
                  <a:outerShdw blurRad="38100" dist="38100" dir="2700000" algn="tl" rotWithShape="0">
                    <a:srgbClr val="C0C0C0"/>
                  </a:outerShdw>
                </a:effectLst>
              </a:rPr>
              <a:t>)</a:t>
            </a:r>
            <a:r>
              <a:rPr lang="zh-TW" altLang="zh-HK" sz="2400" dirty="0">
                <a:effectLst>
                  <a:outerShdw blurRad="38100" dist="38100" dir="2700000" algn="tl" rotWithShape="0">
                    <a:srgbClr val="C0C0C0"/>
                  </a:outerShdw>
                </a:effectLst>
              </a:rPr>
              <a:t> </a:t>
            </a:r>
            <a:endParaRPr lang="zh-HK" altLang="en-US" sz="2400" dirty="0">
              <a:effectLst>
                <a:outerShdw blurRad="38100" dist="38100" dir="2700000" algn="tl" rotWithShape="0">
                  <a:srgbClr val="C0C0C0"/>
                </a:outerShdw>
              </a:effectLst>
            </a:endParaRPr>
          </a:p>
        </p:txBody>
      </p:sp>
      <p:sp>
        <p:nvSpPr>
          <p:cNvPr id="8" name="矩形 7"/>
          <p:cNvSpPr/>
          <p:nvPr/>
        </p:nvSpPr>
        <p:spPr bwMode="gray">
          <a:xfrm>
            <a:off x="266269" y="1245718"/>
            <a:ext cx="8755478" cy="1938992"/>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r>
              <a:rPr lang="zh-TW" altLang="en-US" sz="4000" u="sng" dirty="0">
                <a:solidFill>
                  <a:prstClr val="black"/>
                </a:solidFill>
                <a:latin typeface="標楷體" panose="03000509000000000000" pitchFamily="65" charset="-120"/>
                <a:ea typeface="標楷體" panose="03000509000000000000" pitchFamily="65" charset="-120"/>
              </a:rPr>
              <a:t>學校個案九</a:t>
            </a:r>
            <a:r>
              <a:rPr lang="en-US" altLang="zh-TW" sz="4000" u="sng" dirty="0">
                <a:solidFill>
                  <a:prstClr val="black"/>
                </a:solidFill>
                <a:latin typeface="標楷體" panose="03000509000000000000" pitchFamily="65" charset="-120"/>
                <a:ea typeface="標楷體" panose="03000509000000000000" pitchFamily="65" charset="-120"/>
              </a:rPr>
              <a:t>:</a:t>
            </a:r>
            <a:r>
              <a:rPr lang="zh-TW" altLang="en-US" sz="4000" u="sng" dirty="0">
                <a:solidFill>
                  <a:prstClr val="black"/>
                </a:solidFill>
                <a:latin typeface="標楷體" panose="03000509000000000000" pitchFamily="65" charset="-120"/>
                <a:ea typeface="標楷體" panose="03000509000000000000" pitchFamily="65" charset="-120"/>
              </a:rPr>
              <a:t> </a:t>
            </a:r>
            <a:endParaRPr lang="en-US" altLang="zh-TW" sz="4000" u="sng" dirty="0">
              <a:solidFill>
                <a:prstClr val="black"/>
              </a:solidFill>
              <a:latin typeface="標楷體" panose="03000509000000000000" pitchFamily="65" charset="-120"/>
              <a:ea typeface="標楷體" panose="03000509000000000000" pitchFamily="65" charset="-120"/>
            </a:endParaRPr>
          </a:p>
          <a:p>
            <a:r>
              <a:rPr lang="zh-TW" altLang="en-US" sz="4000" dirty="0">
                <a:solidFill>
                  <a:prstClr val="black"/>
                </a:solidFill>
                <a:latin typeface="標楷體" panose="03000509000000000000" pitchFamily="65" charset="-120"/>
                <a:ea typeface="標楷體" panose="03000509000000000000" pitchFamily="65" charset="-120"/>
              </a:rPr>
              <a:t>如有學生有上課時間表衝突的情況，應如何處理</a:t>
            </a:r>
            <a:r>
              <a:rPr lang="en-US" altLang="zh-TW" sz="4000" dirty="0">
                <a:solidFill>
                  <a:prstClr val="black"/>
                </a:solidFill>
                <a:latin typeface="標楷體" panose="03000509000000000000" pitchFamily="65" charset="-120"/>
                <a:ea typeface="標楷體" panose="03000509000000000000" pitchFamily="65" charset="-120"/>
              </a:rPr>
              <a:t>?</a:t>
            </a:r>
            <a:endParaRPr lang="zh-HK" altLang="en-US" sz="4000" dirty="0">
              <a:solidFill>
                <a:prstClr val="black"/>
              </a:solidFill>
              <a:latin typeface="標楷體" panose="03000509000000000000" pitchFamily="65" charset="-120"/>
              <a:ea typeface="標楷體" panose="03000509000000000000" pitchFamily="65" charset="-120"/>
            </a:endParaRPr>
          </a:p>
        </p:txBody>
      </p:sp>
      <p:sp>
        <p:nvSpPr>
          <p:cNvPr id="12" name="矩形 2"/>
          <p:cNvSpPr>
            <a:spLocks noChangeArrowheads="1"/>
          </p:cNvSpPr>
          <p:nvPr/>
        </p:nvSpPr>
        <p:spPr bwMode="gray">
          <a:xfrm>
            <a:off x="1872239" y="3751485"/>
            <a:ext cx="1475626" cy="21602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5" name="Rectangle 5"/>
          <p:cNvSpPr>
            <a:spLocks noChangeArrowheads="1"/>
          </p:cNvSpPr>
          <p:nvPr/>
        </p:nvSpPr>
        <p:spPr bwMode="auto">
          <a:xfrm>
            <a:off x="266269" y="5919522"/>
            <a:ext cx="7581169" cy="71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fontAlgn="t">
              <a:defRPr/>
            </a:pPr>
            <a:r>
              <a:rPr kumimoji="0" lang="zh-TW" altLang="en-US" sz="2000" dirty="0">
                <a:solidFill>
                  <a:srgbClr val="FF0000"/>
                </a:solidFill>
              </a:rPr>
              <a:t>請參考「上課時間表衝突情況報告 </a:t>
            </a:r>
            <a:r>
              <a:rPr kumimoji="0" lang="en-US" altLang="zh-TW" sz="2000" dirty="0">
                <a:solidFill>
                  <a:srgbClr val="FF0000"/>
                </a:solidFill>
              </a:rPr>
              <a:t>(R-APL002)</a:t>
            </a:r>
            <a:r>
              <a:rPr kumimoji="0" lang="zh-TW" altLang="en-US" sz="2000" dirty="0">
                <a:solidFill>
                  <a:srgbClr val="FF0000"/>
                </a:solidFill>
              </a:rPr>
              <a:t>」內的學生名單，並且為那些學生退修其中一個課程或更正模式二課程的上課時間表</a:t>
            </a:r>
          </a:p>
        </p:txBody>
      </p:sp>
      <p:pic>
        <p:nvPicPr>
          <p:cNvPr id="9" name="圖片 8"/>
          <p:cNvPicPr>
            <a:picLocks noChangeAspect="1"/>
          </p:cNvPicPr>
          <p:nvPr/>
        </p:nvPicPr>
        <p:blipFill>
          <a:blip r:embed="rId4"/>
          <a:stretch>
            <a:fillRect/>
          </a:stretch>
        </p:blipFill>
        <p:spPr>
          <a:xfrm>
            <a:off x="911291" y="3413755"/>
            <a:ext cx="953812" cy="2477782"/>
          </a:xfrm>
          <a:prstGeom prst="rect">
            <a:avLst/>
          </a:prstGeom>
        </p:spPr>
      </p:pic>
      <p:sp>
        <p:nvSpPr>
          <p:cNvPr id="11" name="動作按鈕: 下一項 10">
            <a:hlinkClick r:id="rId5" action="ppaction://hlinksldjump" highlightClick="1"/>
          </p:cNvPr>
          <p:cNvSpPr/>
          <p:nvPr/>
        </p:nvSpPr>
        <p:spPr bwMode="gray">
          <a:xfrm>
            <a:off x="7847438" y="5889897"/>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algn="ctr"/>
            <a:endParaRPr lang="zh-TW" altLang="en-US"/>
          </a:p>
        </p:txBody>
      </p:sp>
    </p:spTree>
    <p:extLst>
      <p:ext uri="{BB962C8B-B14F-4D97-AF65-F5344CB8AC3E}">
        <p14:creationId xmlns:p14="http://schemas.microsoft.com/office/powerpoint/2010/main" val="34083950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a:xfrm>
            <a:off x="6553200" y="6481142"/>
            <a:ext cx="2133600" cy="476250"/>
          </a:xfrm>
        </p:spPr>
        <p:txBody>
          <a:bodyPr/>
          <a:lstStyle/>
          <a:p>
            <a:pPr>
              <a:defRPr/>
            </a:pPr>
            <a:r>
              <a:rPr lang="en-US" altLang="zh-TW"/>
              <a:t>P.</a:t>
            </a:r>
            <a:fld id="{6A52B5E9-E56A-4BE7-B87D-ED90C8790FA6}" type="slidenum">
              <a:rPr lang="en-US" altLang="zh-TW" smtClean="0"/>
              <a:pPr>
                <a:defRPr/>
              </a:pPr>
              <a:t>69</a:t>
            </a:fld>
            <a:endParaRPr lang="en-US" altLang="zh-TW"/>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144831966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47664" y="232526"/>
            <a:ext cx="6995120" cy="778098"/>
          </a:xfrm>
        </p:spPr>
        <p:txBody>
          <a:bodyPr/>
          <a:lstStyle/>
          <a:p>
            <a:pPr>
              <a:defRPr/>
            </a:pPr>
            <a:r>
              <a:rPr lang="zh-TW" altLang="en-US" dirty="0"/>
              <a:t>參考資料</a:t>
            </a:r>
          </a:p>
        </p:txBody>
      </p:sp>
      <p:sp>
        <p:nvSpPr>
          <p:cNvPr id="3" name="動作按鈕: 返回 2">
            <a:hlinkClick r:id="rId3" action="ppaction://hlinksldjump" highlightClick="1"/>
          </p:cNvPr>
          <p:cNvSpPr/>
          <p:nvPr/>
        </p:nvSpPr>
        <p:spPr bwMode="auto">
          <a:xfrm>
            <a:off x="8640763" y="6489700"/>
            <a:ext cx="503237" cy="368300"/>
          </a:xfrm>
          <a:prstGeom prst="actionButtonReturn">
            <a:avLst/>
          </a:prstGeom>
          <a:noFill/>
          <a:ln w="57150" cap="flat" cmpd="sng" algn="ctr">
            <a:noFill/>
            <a:prstDash val="solid"/>
            <a:round/>
            <a:headEnd type="none" w="med" len="med"/>
            <a:tailEnd type="none" w="med" len="med"/>
          </a:ln>
          <a:effec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algn="ctr" eaLnBrk="1" hangingPunct="1">
              <a:spcBef>
                <a:spcPct val="50000"/>
              </a:spcBef>
              <a:buClrTx/>
              <a:buSzTx/>
              <a:buFontTx/>
              <a:buNone/>
              <a:defRPr/>
            </a:pPr>
            <a:endParaRPr lang="zh-HK" altLang="en-US" sz="1400">
              <a:solidFill>
                <a:srgbClr val="336699"/>
              </a:solidFill>
              <a:effectLst>
                <a:outerShdw blurRad="38100" dist="38100" dir="2700000" algn="tl">
                  <a:srgbClr val="C0C0C0"/>
                </a:outerShdw>
              </a:effectLst>
              <a:latin typeface="Trebuchet MS" pitchFamily="34" charset="0"/>
              <a:ea typeface="新細明體" charset="-120"/>
            </a:endParaRPr>
          </a:p>
        </p:txBody>
      </p:sp>
      <p:grpSp>
        <p:nvGrpSpPr>
          <p:cNvPr id="10" name="群組 9"/>
          <p:cNvGrpSpPr>
            <a:grpSpLocks/>
          </p:cNvGrpSpPr>
          <p:nvPr/>
        </p:nvGrpSpPr>
        <p:grpSpPr bwMode="auto">
          <a:xfrm rot="21399957">
            <a:off x="2061816" y="1130017"/>
            <a:ext cx="4908935" cy="5512895"/>
            <a:chOff x="4667250" y="1041400"/>
            <a:chExt cx="4319588" cy="5735638"/>
          </a:xfrm>
        </p:grpSpPr>
        <p:sp>
          <p:nvSpPr>
            <p:cNvPr id="11" name="摺角紙張 14"/>
            <p:cNvSpPr>
              <a:spLocks noChangeArrowheads="1"/>
            </p:cNvSpPr>
            <p:nvPr/>
          </p:nvSpPr>
          <p:spPr bwMode="gray">
            <a:xfrm rot="210478">
              <a:off x="4667250" y="1196975"/>
              <a:ext cx="4319588" cy="5580063"/>
            </a:xfrm>
            <a:prstGeom prst="foldedCorner">
              <a:avLst>
                <a:gd name="adj" fmla="val 7009"/>
              </a:avLst>
            </a:prstGeom>
            <a:solidFill>
              <a:srgbClr val="CCFFCC">
                <a:alpha val="70195"/>
              </a:srgbClr>
            </a:solidFill>
            <a:ln>
              <a:noFill/>
            </a:ln>
            <a:extLst>
              <a:ext uri="{91240B29-F687-4F45-9708-019B960494DF}">
                <a14:hiddenLine xmlns:a14="http://schemas.microsoft.com/office/drawing/2010/main" w="57150" algn="ctr">
                  <a:solidFill>
                    <a:srgbClr val="000000"/>
                  </a:solidFill>
                  <a:miter lim="800000"/>
                  <a:headEnd/>
                  <a:tailEnd/>
                </a14:hiddenLine>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2" name="圖片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8925" y="104140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文字版面配置區 5"/>
          <p:cNvSpPr>
            <a:spLocks noGrp="1"/>
          </p:cNvSpPr>
          <p:nvPr>
            <p:ph type="body" sz="quarter" idx="3"/>
          </p:nvPr>
        </p:nvSpPr>
        <p:spPr>
          <a:xfrm>
            <a:off x="2126209" y="1211431"/>
            <a:ext cx="4363197" cy="1246188"/>
          </a:xfrm>
        </p:spPr>
        <p:txBody>
          <a:bodyPr/>
          <a:lstStyle/>
          <a:p>
            <a:r>
              <a:rPr lang="zh-TW" altLang="en-US" sz="2000" dirty="0">
                <a:solidFill>
                  <a:srgbClr val="003300"/>
                </a:solidFill>
              </a:rPr>
              <a:t>網上校管系統資料庫</a:t>
            </a:r>
          </a:p>
          <a:p>
            <a:r>
              <a:rPr lang="en-US" altLang="zh-TW" sz="1800" dirty="0" err="1">
                <a:solidFill>
                  <a:srgbClr val="003300"/>
                </a:solidFill>
              </a:rPr>
              <a:t>WebSAMS</a:t>
            </a:r>
            <a:r>
              <a:rPr lang="en-US" altLang="zh-TW" sz="1800" dirty="0">
                <a:solidFill>
                  <a:srgbClr val="003300"/>
                </a:solidFill>
              </a:rPr>
              <a:t> Central Document Repository </a:t>
            </a:r>
            <a:r>
              <a:rPr lang="en-US" altLang="zh-TW" sz="1800" dirty="0">
                <a:solidFill>
                  <a:schemeClr val="folHlink"/>
                </a:solidFill>
                <a:hlinkClick r:id="rId5"/>
              </a:rPr>
              <a:t>https://cdr.websams.edb.gov.hk/</a:t>
            </a:r>
            <a:endParaRPr lang="zh-TW" altLang="en-US" sz="1800" dirty="0"/>
          </a:p>
        </p:txBody>
      </p:sp>
      <p:pic>
        <p:nvPicPr>
          <p:cNvPr id="15" name="圖片 14"/>
          <p:cNvPicPr>
            <a:picLocks noChangeAspect="1"/>
          </p:cNvPicPr>
          <p:nvPr/>
        </p:nvPicPr>
        <p:blipFill>
          <a:blip r:embed="rId6"/>
          <a:stretch>
            <a:fillRect/>
          </a:stretch>
        </p:blipFill>
        <p:spPr>
          <a:xfrm>
            <a:off x="2221751" y="4306288"/>
            <a:ext cx="4162361" cy="2031719"/>
          </a:xfrm>
          <a:prstGeom prst="rect">
            <a:avLst/>
          </a:prstGeom>
        </p:spPr>
      </p:pic>
      <p:sp>
        <p:nvSpPr>
          <p:cNvPr id="16" name="Rectangle 4"/>
          <p:cNvSpPr/>
          <p:nvPr/>
        </p:nvSpPr>
        <p:spPr bwMode="gray">
          <a:xfrm>
            <a:off x="3348631" y="5721654"/>
            <a:ext cx="915430" cy="53072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en-US"/>
          </a:p>
        </p:txBody>
      </p:sp>
      <p:pic>
        <p:nvPicPr>
          <p:cNvPr id="14" name="圖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2897" y="2929595"/>
            <a:ext cx="3231215" cy="188678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cxnSp>
        <p:nvCxnSpPr>
          <p:cNvPr id="5" name="直線接點 4"/>
          <p:cNvCxnSpPr>
            <a:stCxn id="14" idx="2"/>
          </p:cNvCxnSpPr>
          <p:nvPr/>
        </p:nvCxnSpPr>
        <p:spPr bwMode="auto">
          <a:xfrm flipH="1">
            <a:off x="4264061" y="4816375"/>
            <a:ext cx="504444" cy="891800"/>
          </a:xfrm>
          <a:prstGeom prst="line">
            <a:avLst/>
          </a:prstGeom>
          <a:noFill/>
          <a:ln w="57150" cap="flat" cmpd="sng" algn="ctr">
            <a:solidFill>
              <a:schemeClr val="tx1"/>
            </a:solidFill>
            <a:prstDash val="solid"/>
            <a:round/>
            <a:headEnd type="none" w="med" len="med"/>
            <a:tailEnd type="none" w="med" len="med"/>
          </a:ln>
          <a:effectLst/>
        </p:spPr>
      </p:cxnSp>
      <p:sp>
        <p:nvSpPr>
          <p:cNvPr id="4" name="投影片編號版面配置區 3"/>
          <p:cNvSpPr>
            <a:spLocks noGrp="1"/>
          </p:cNvSpPr>
          <p:nvPr>
            <p:ph type="sldNum" sz="quarter" idx="12"/>
          </p:nvPr>
        </p:nvSpPr>
        <p:spPr/>
        <p:txBody>
          <a:bodyPr/>
          <a:lstStyle/>
          <a:p>
            <a:pPr>
              <a:defRPr/>
            </a:pPr>
            <a:r>
              <a:rPr lang="en-US" altLang="zh-TW"/>
              <a:t>P.</a:t>
            </a:r>
            <a:fld id="{917416F5-5C30-4854-97F8-437AE7AE3D94}" type="slidenum">
              <a:rPr lang="en-US" altLang="zh-TW" smtClean="0"/>
              <a:pPr>
                <a:defRPr/>
              </a:pPr>
              <a:t>7</a:t>
            </a:fld>
            <a:endParaRPr lang="en-US" altLang="zh-TW"/>
          </a:p>
        </p:txBody>
      </p:sp>
    </p:spTree>
    <p:extLst>
      <p:ext uri="{BB962C8B-B14F-4D97-AF65-F5344CB8AC3E}">
        <p14:creationId xmlns:p14="http://schemas.microsoft.com/office/powerpoint/2010/main" val="31366472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023" y="3030900"/>
            <a:ext cx="6826445" cy="2494123"/>
          </a:xfrm>
          <a:prstGeom prst="rect">
            <a:avLst/>
          </a:prstGeom>
        </p:spPr>
      </p:pic>
      <p:sp>
        <p:nvSpPr>
          <p:cNvPr id="6" name="投影片編號版面配置區 5"/>
          <p:cNvSpPr>
            <a:spLocks noGrp="1"/>
          </p:cNvSpPr>
          <p:nvPr>
            <p:ph type="sldNum" sz="quarter" idx="12"/>
          </p:nvPr>
        </p:nvSpPr>
        <p:spPr>
          <a:xfrm>
            <a:off x="7046912" y="6553150"/>
            <a:ext cx="2133600" cy="476250"/>
          </a:xfrm>
        </p:spPr>
        <p:txBody>
          <a:bodyPr/>
          <a:lstStyle/>
          <a:p>
            <a:pPr>
              <a:defRPr/>
            </a:pPr>
            <a:r>
              <a:rPr lang="en-US" altLang="zh-TW" dirty="0"/>
              <a:t>P.</a:t>
            </a:r>
            <a:fld id="{6A52B5E9-E56A-4BE7-B87D-ED90C8790FA6}" type="slidenum">
              <a:rPr lang="en-US" altLang="zh-TW" smtClean="0"/>
              <a:pPr>
                <a:defRPr/>
              </a:pPr>
              <a:t>70</a:t>
            </a:fld>
            <a:endParaRPr lang="en-US" altLang="zh-TW" dirty="0"/>
          </a:p>
        </p:txBody>
      </p:sp>
      <p:sp>
        <p:nvSpPr>
          <p:cNvPr id="2" name="標題 1"/>
          <p:cNvSpPr>
            <a:spLocks noGrp="1"/>
          </p:cNvSpPr>
          <p:nvPr>
            <p:ph type="title"/>
          </p:nvPr>
        </p:nvSpPr>
        <p:spPr>
          <a:xfrm>
            <a:off x="1547664" y="249534"/>
            <a:ext cx="7162800" cy="762000"/>
          </a:xfrm>
        </p:spPr>
        <p:txBody>
          <a:bodyPr/>
          <a:lstStyle/>
          <a:p>
            <a:pPr>
              <a:defRPr/>
            </a:pPr>
            <a:r>
              <a:rPr lang="en-US" altLang="zh-TW" dirty="0">
                <a:effectLst>
                  <a:outerShdw blurRad="38100" dist="38100" dir="2700000" algn="tl" rotWithShape="0">
                    <a:srgbClr val="C0C0C0"/>
                  </a:outerShdw>
                </a:effectLst>
              </a:rPr>
              <a:t>5</a:t>
            </a:r>
            <a:r>
              <a:rPr lang="en-US" altLang="zh-HK" dirty="0">
                <a:effectLst>
                  <a:outerShdw blurRad="38100" dist="38100" dir="2700000" algn="tl" rotWithShape="0">
                    <a:srgbClr val="C0C0C0"/>
                  </a:outerShdw>
                </a:effectLst>
              </a:rPr>
              <a:t>.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 </a:t>
            </a:r>
            <a:r>
              <a:rPr lang="zh-TW" altLang="en-US" sz="2800" dirty="0">
                <a:effectLst>
                  <a:outerShdw blurRad="38100" dist="38100" dir="2700000" algn="tl" rotWithShape="0">
                    <a:srgbClr val="C0C0C0"/>
                  </a:outerShdw>
                </a:effectLst>
              </a:rPr>
              <a:t>入讀確定</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a:t>
            </a:r>
            <a:r>
              <a:rPr lang="en-US" altLang="zh-HK" sz="2800" dirty="0">
                <a:effectLst>
                  <a:outerShdw blurRad="38100" dist="38100" dir="2700000" algn="tl" rotWithShape="0">
                    <a:srgbClr val="C0C0C0"/>
                  </a:outerShdw>
                </a:effectLst>
              </a:rPr>
              <a:t>)</a:t>
            </a:r>
            <a:endParaRPr lang="zh-HK" altLang="en-US" sz="2800" dirty="0">
              <a:effectLst>
                <a:outerShdw blurRad="38100" dist="38100" dir="2700000" algn="tl" rotWithShape="0">
                  <a:srgbClr val="C0C0C0"/>
                </a:outerShdw>
              </a:effectLst>
            </a:endParaRPr>
          </a:p>
        </p:txBody>
      </p:sp>
      <p:sp>
        <p:nvSpPr>
          <p:cNvPr id="45060" name="Rectangle 23"/>
          <p:cNvSpPr>
            <a:spLocks noGrp="1" noChangeArrowheads="1"/>
          </p:cNvSpPr>
          <p:nvPr>
            <p:ph idx="1"/>
          </p:nvPr>
        </p:nvSpPr>
        <p:spPr>
          <a:xfrm>
            <a:off x="899592" y="1336989"/>
            <a:ext cx="7056784" cy="1727200"/>
          </a:xfrm>
        </p:spPr>
        <p:txBody>
          <a:bodyPr/>
          <a:lstStyle/>
          <a:p>
            <a:pPr marL="457200" indent="-457200">
              <a:buFont typeface="Wingdings" panose="05000000000000000000" pitchFamily="2" charset="2"/>
              <a:buAutoNum type="circleNumWdWhitePlain"/>
              <a:defRPr/>
            </a:pPr>
            <a:r>
              <a:rPr lang="zh-TW" altLang="en-US" sz="1800" u="sng" dirty="0">
                <a:solidFill>
                  <a:schemeClr val="tx2"/>
                </a:solidFill>
              </a:rPr>
              <a:t>應用學習 </a:t>
            </a:r>
            <a:r>
              <a:rPr lang="en-US" altLang="zh-TW" sz="1800" u="sng" dirty="0">
                <a:solidFill>
                  <a:schemeClr val="tx2"/>
                </a:solidFill>
              </a:rPr>
              <a:t>&gt; </a:t>
            </a:r>
            <a:r>
              <a:rPr lang="zh-TW" altLang="en-US" sz="1800" u="sng" dirty="0">
                <a:solidFill>
                  <a:schemeClr val="tx2"/>
                </a:solidFill>
              </a:rPr>
              <a:t>應用學習報名 </a:t>
            </a:r>
            <a:r>
              <a:rPr lang="en-US" altLang="zh-TW" sz="1800" u="sng" dirty="0">
                <a:solidFill>
                  <a:schemeClr val="tx2"/>
                </a:solidFill>
              </a:rPr>
              <a:t>&gt; </a:t>
            </a:r>
            <a:r>
              <a:rPr lang="zh-TW" altLang="en-US" sz="1800" u="sng" dirty="0">
                <a:solidFill>
                  <a:schemeClr val="tx2"/>
                </a:solidFill>
              </a:rPr>
              <a:t>甄選結果</a:t>
            </a:r>
            <a:r>
              <a:rPr lang="en-US" altLang="zh-TW" sz="1800" u="sng" dirty="0">
                <a:solidFill>
                  <a:schemeClr val="tx2"/>
                </a:solidFill>
              </a:rPr>
              <a:t>(</a:t>
            </a:r>
            <a:r>
              <a:rPr lang="zh-TW" altLang="en-US" sz="1800" u="sng" dirty="0">
                <a:solidFill>
                  <a:schemeClr val="tx2"/>
                </a:solidFill>
              </a:rPr>
              <a:t>模式一</a:t>
            </a:r>
            <a:r>
              <a:rPr lang="en-US" altLang="zh-TW" sz="1800" u="sng" dirty="0">
                <a:solidFill>
                  <a:schemeClr val="tx2"/>
                </a:solidFill>
              </a:rPr>
              <a:t>)</a:t>
            </a:r>
            <a:r>
              <a:rPr lang="zh-TW" altLang="en-US" sz="1800" dirty="0"/>
              <a:t>或 </a:t>
            </a:r>
            <a:endParaRPr lang="en-US" altLang="zh-TW" sz="1800" dirty="0"/>
          </a:p>
          <a:p>
            <a:pPr marL="0" indent="0">
              <a:buNone/>
              <a:defRPr/>
            </a:pPr>
            <a:r>
              <a:rPr lang="en-US" altLang="zh-TW" sz="1800" dirty="0">
                <a:solidFill>
                  <a:schemeClr val="tx2"/>
                </a:solidFill>
              </a:rPr>
              <a:t>        </a:t>
            </a:r>
            <a:r>
              <a:rPr lang="zh-TW" altLang="en-US" sz="1800" u="sng" dirty="0">
                <a:solidFill>
                  <a:schemeClr val="tx2"/>
                </a:solidFill>
              </a:rPr>
              <a:t>應用學習 </a:t>
            </a:r>
            <a:r>
              <a:rPr lang="en-US" altLang="zh-TW" sz="1800" u="sng" dirty="0">
                <a:solidFill>
                  <a:schemeClr val="tx2"/>
                </a:solidFill>
              </a:rPr>
              <a:t>&gt; </a:t>
            </a:r>
            <a:r>
              <a:rPr lang="zh-TW" altLang="en-US" sz="1800" u="sng" dirty="0">
                <a:solidFill>
                  <a:schemeClr val="tx2"/>
                </a:solidFill>
              </a:rPr>
              <a:t>應用學習報名 </a:t>
            </a:r>
            <a:r>
              <a:rPr lang="en-US" altLang="zh-TW" sz="1800" u="sng" dirty="0">
                <a:solidFill>
                  <a:schemeClr val="tx2"/>
                </a:solidFill>
              </a:rPr>
              <a:t>&gt; </a:t>
            </a:r>
            <a:r>
              <a:rPr lang="zh-TW" altLang="en-US" sz="1800" u="sng" dirty="0">
                <a:solidFill>
                  <a:schemeClr val="tx2"/>
                </a:solidFill>
              </a:rPr>
              <a:t>入讀學生摘要</a:t>
            </a:r>
            <a:r>
              <a:rPr lang="en-US" altLang="zh-TW" sz="1800" dirty="0"/>
              <a:t>:</a:t>
            </a:r>
            <a:r>
              <a:rPr lang="zh-TW" altLang="en-US" sz="1800" dirty="0"/>
              <a:t> </a:t>
            </a:r>
            <a:endParaRPr lang="en-US" altLang="zh-TW" sz="1800" dirty="0"/>
          </a:p>
          <a:p>
            <a:pPr marL="0" indent="0">
              <a:buNone/>
              <a:defRPr/>
            </a:pPr>
            <a:r>
              <a:rPr lang="en-US" altLang="zh-TW" sz="1800" dirty="0"/>
              <a:t>        </a:t>
            </a:r>
            <a:r>
              <a:rPr lang="zh-TW" altLang="en-US" sz="1800" dirty="0"/>
              <a:t>確定已獲取錄學生的入讀狀況並儲存</a:t>
            </a:r>
            <a:endParaRPr lang="en-US" altLang="zh-TW" sz="1800" dirty="0"/>
          </a:p>
          <a:p>
            <a:pPr marL="457200" indent="-457200">
              <a:buFont typeface="Wingdings" panose="05000000000000000000" pitchFamily="2" charset="2"/>
              <a:buAutoNum type="circleNumWdWhitePlain" startAt="2"/>
              <a:defRPr/>
            </a:pPr>
            <a:r>
              <a:rPr lang="zh-TW" altLang="en-US" sz="1800" u="sng" dirty="0">
                <a:solidFill>
                  <a:schemeClr val="tx2"/>
                </a:solidFill>
              </a:rPr>
              <a:t>應用學習 </a:t>
            </a:r>
            <a:r>
              <a:rPr lang="en-US" altLang="zh-TW" sz="1800" u="sng" dirty="0">
                <a:solidFill>
                  <a:schemeClr val="tx2"/>
                </a:solidFill>
              </a:rPr>
              <a:t>&gt; </a:t>
            </a:r>
            <a:r>
              <a:rPr lang="zh-TW" altLang="en-US" sz="1800" u="sng" dirty="0">
                <a:solidFill>
                  <a:schemeClr val="tx2"/>
                </a:solidFill>
              </a:rPr>
              <a:t>資料互換</a:t>
            </a:r>
            <a:r>
              <a:rPr lang="zh-TW" altLang="en-US" sz="1800" dirty="0">
                <a:solidFill>
                  <a:schemeClr val="tx2"/>
                </a:solidFill>
              </a:rPr>
              <a:t> </a:t>
            </a:r>
            <a:r>
              <a:rPr lang="en-US" altLang="zh-TW" sz="1800" dirty="0"/>
              <a:t>:</a:t>
            </a:r>
            <a:r>
              <a:rPr lang="zh-TW" altLang="en-US" sz="1800" dirty="0"/>
              <a:t> 預備和確定「</a:t>
            </a:r>
            <a:r>
              <a:rPr lang="zh-TW" altLang="en-US" sz="1800" kern="1200" dirty="0">
                <a:solidFill>
                  <a:schemeClr val="tx2"/>
                </a:solidFill>
              </a:rPr>
              <a:t>入讀確定</a:t>
            </a:r>
            <a:r>
              <a:rPr lang="en-US" altLang="zh-TW" sz="1800" kern="1200" dirty="0">
                <a:solidFill>
                  <a:schemeClr val="tx2"/>
                </a:solidFill>
              </a:rPr>
              <a:t>(</a:t>
            </a:r>
            <a:r>
              <a:rPr lang="zh-TW" altLang="en-US" sz="1800" kern="1200" dirty="0">
                <a:solidFill>
                  <a:schemeClr val="tx2"/>
                </a:solidFill>
              </a:rPr>
              <a:t>模式一</a:t>
            </a:r>
            <a:r>
              <a:rPr lang="en-US" altLang="zh-TW" sz="1800" kern="1200" dirty="0">
                <a:solidFill>
                  <a:schemeClr val="tx2"/>
                </a:solidFill>
              </a:rPr>
              <a:t>)</a:t>
            </a:r>
            <a:r>
              <a:rPr lang="zh-TW" altLang="en-US" sz="1800" dirty="0"/>
              <a:t> 」</a:t>
            </a:r>
            <a:endParaRPr lang="en-US" altLang="zh-TW" sz="1800" dirty="0"/>
          </a:p>
          <a:p>
            <a:pPr marL="457200" indent="-457200">
              <a:buFont typeface="Wingdings" panose="05000000000000000000" pitchFamily="2" charset="2"/>
              <a:buAutoNum type="circleNumWdWhitePlain" startAt="2"/>
              <a:defRPr/>
            </a:pPr>
            <a:r>
              <a:rPr lang="zh-TW" altLang="en-US" sz="1800" u="sng" dirty="0">
                <a:solidFill>
                  <a:schemeClr val="tx2"/>
                </a:solidFill>
              </a:rPr>
              <a:t>聯遞系統 </a:t>
            </a:r>
            <a:r>
              <a:rPr lang="en-US" altLang="zh-TW" sz="1800" u="sng" dirty="0">
                <a:solidFill>
                  <a:schemeClr val="tx2"/>
                </a:solidFill>
              </a:rPr>
              <a:t>&gt; </a:t>
            </a:r>
            <a:r>
              <a:rPr lang="zh-TW" altLang="en-US" sz="1800" u="sng" dirty="0">
                <a:solidFill>
                  <a:schemeClr val="tx2"/>
                </a:solidFill>
              </a:rPr>
              <a:t>寄發訊息</a:t>
            </a:r>
            <a:r>
              <a:rPr lang="en-US" altLang="zh-TW" sz="1800" dirty="0"/>
              <a:t>:</a:t>
            </a:r>
            <a:r>
              <a:rPr lang="zh-TW" altLang="en-US" sz="1800" dirty="0">
                <a:solidFill>
                  <a:schemeClr val="tx2"/>
                </a:solidFill>
              </a:rPr>
              <a:t> </a:t>
            </a:r>
            <a:r>
              <a:rPr lang="zh-TW" altLang="en-US" sz="1800" dirty="0"/>
              <a:t>發送「</a:t>
            </a:r>
            <a:r>
              <a:rPr lang="zh-TW" altLang="en-US" sz="1800" kern="1200" dirty="0">
                <a:solidFill>
                  <a:schemeClr val="tx2"/>
                </a:solidFill>
              </a:rPr>
              <a:t>入讀確定</a:t>
            </a:r>
            <a:r>
              <a:rPr lang="en-US" altLang="zh-TW" sz="1800" kern="1200" dirty="0">
                <a:solidFill>
                  <a:schemeClr val="tx2"/>
                </a:solidFill>
              </a:rPr>
              <a:t>(</a:t>
            </a:r>
            <a:r>
              <a:rPr lang="zh-TW" altLang="en-US" sz="1800" kern="1200" dirty="0">
                <a:solidFill>
                  <a:schemeClr val="tx2"/>
                </a:solidFill>
              </a:rPr>
              <a:t>模式一</a:t>
            </a:r>
            <a:r>
              <a:rPr lang="en-US" altLang="zh-TW" sz="1800" kern="1200" dirty="0">
                <a:solidFill>
                  <a:schemeClr val="tx2"/>
                </a:solidFill>
              </a:rPr>
              <a:t>)</a:t>
            </a:r>
            <a:r>
              <a:rPr lang="zh-TW" altLang="en-US" sz="1800" dirty="0"/>
              <a:t> 」</a:t>
            </a:r>
            <a:endParaRPr lang="en-US" altLang="zh-TW" sz="1800" dirty="0"/>
          </a:p>
        </p:txBody>
      </p:sp>
      <p:sp>
        <p:nvSpPr>
          <p:cNvPr id="79878" name="矩形 2"/>
          <p:cNvSpPr>
            <a:spLocks noChangeArrowheads="1"/>
          </p:cNvSpPr>
          <p:nvPr/>
        </p:nvSpPr>
        <p:spPr bwMode="gray">
          <a:xfrm>
            <a:off x="7727859" y="4570781"/>
            <a:ext cx="904072" cy="943002"/>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5000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pic>
        <p:nvPicPr>
          <p:cNvPr id="4" name="圖片 3"/>
          <p:cNvPicPr>
            <a:picLocks noChangeAspect="1"/>
          </p:cNvPicPr>
          <p:nvPr/>
        </p:nvPicPr>
        <p:blipFill>
          <a:blip r:embed="rId4"/>
          <a:stretch>
            <a:fillRect/>
          </a:stretch>
        </p:blipFill>
        <p:spPr>
          <a:xfrm>
            <a:off x="7056197" y="3222409"/>
            <a:ext cx="1723080" cy="519820"/>
          </a:xfrm>
          <a:prstGeom prst="rect">
            <a:avLst/>
          </a:prstGeom>
        </p:spPr>
      </p:pic>
      <p:pic>
        <p:nvPicPr>
          <p:cNvPr id="5" name="圖片 4"/>
          <p:cNvPicPr>
            <a:picLocks noChangeAspect="1"/>
          </p:cNvPicPr>
          <p:nvPr/>
        </p:nvPicPr>
        <p:blipFill>
          <a:blip r:embed="rId5"/>
          <a:stretch>
            <a:fillRect/>
          </a:stretch>
        </p:blipFill>
        <p:spPr>
          <a:xfrm>
            <a:off x="7056197" y="3742229"/>
            <a:ext cx="1717274" cy="512797"/>
          </a:xfrm>
          <a:prstGeom prst="rect">
            <a:avLst/>
          </a:prstGeom>
        </p:spPr>
      </p:pic>
      <p:sp>
        <p:nvSpPr>
          <p:cNvPr id="7" name="向上箭號圖說文字 6"/>
          <p:cNvSpPr/>
          <p:nvPr/>
        </p:nvSpPr>
        <p:spPr bwMode="gray">
          <a:xfrm rot="10800000">
            <a:off x="6804248" y="3184317"/>
            <a:ext cx="2201312" cy="1351933"/>
          </a:xfrm>
          <a:prstGeom prst="upArrowCallout">
            <a:avLst>
              <a:gd name="adj1" fmla="val 25000"/>
              <a:gd name="adj2" fmla="val 25000"/>
              <a:gd name="adj3" fmla="val 12088"/>
              <a:gd name="adj4" fmla="val 80349"/>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TW" altLang="en-US"/>
          </a:p>
        </p:txBody>
      </p:sp>
      <p:sp>
        <p:nvSpPr>
          <p:cNvPr id="12" name="燕尾形向右箭號 11">
            <a:hlinkClick r:id="rId6" action="ppaction://hlinksldjump"/>
          </p:cNvPr>
          <p:cNvSpPr/>
          <p:nvPr/>
        </p:nvSpPr>
        <p:spPr bwMode="gray">
          <a:xfrm>
            <a:off x="6264696" y="5771470"/>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zh-TW" altLang="en-US" sz="2400" dirty="0"/>
              <a:t>學校個案分享</a:t>
            </a:r>
          </a:p>
        </p:txBody>
      </p:sp>
      <p:pic>
        <p:nvPicPr>
          <p:cNvPr id="8" name="圖片 7"/>
          <p:cNvPicPr>
            <a:picLocks noChangeAspect="1"/>
          </p:cNvPicPr>
          <p:nvPr/>
        </p:nvPicPr>
        <p:blipFill>
          <a:blip r:embed="rId7"/>
          <a:stretch>
            <a:fillRect/>
          </a:stretch>
        </p:blipFill>
        <p:spPr>
          <a:xfrm>
            <a:off x="476101" y="3064189"/>
            <a:ext cx="1421318" cy="3624360"/>
          </a:xfrm>
          <a:prstGeom prst="rect">
            <a:avLst/>
          </a:prstGeom>
        </p:spPr>
      </p:pic>
      <p:sp>
        <p:nvSpPr>
          <p:cNvPr id="13" name="波浪 12"/>
          <p:cNvSpPr/>
          <p:nvPr/>
        </p:nvSpPr>
        <p:spPr bwMode="gray">
          <a:xfrm>
            <a:off x="107504" y="4521149"/>
            <a:ext cx="7712441" cy="1406188"/>
          </a:xfrm>
          <a:prstGeom prst="wave">
            <a:avLst/>
          </a:prstGeom>
          <a:solidFill>
            <a:schemeClr val="accent6">
              <a:lumMod val="20000"/>
              <a:lumOff val="80000"/>
            </a:schemeClr>
          </a:solidFill>
          <a:ln w="57150" algn="ctr">
            <a:solidFill>
              <a:schemeClr val="accent6">
                <a:lumMod val="75000"/>
              </a:schemeClr>
            </a:solidFill>
            <a:miter lim="800000"/>
            <a:headEnd/>
            <a:tailEnd/>
          </a:ln>
          <a:effectLst/>
          <a:extLst/>
        </p:spPr>
        <p:txBody>
          <a:bodyPr wrap="square" rtlCol="0" anchor="ctr">
            <a:spAutoFit/>
          </a:bodyPr>
          <a:lstStyle/>
          <a:p>
            <a:pPr algn="ctr"/>
            <a:r>
              <a:rPr lang="zh-TW" altLang="en-US" sz="2000" dirty="0">
                <a:solidFill>
                  <a:srgbClr val="FF0000"/>
                </a:solidFill>
              </a:rPr>
              <a:t>注意</a:t>
            </a:r>
            <a:r>
              <a:rPr lang="en-US" altLang="zh-TW" sz="2000" dirty="0">
                <a:solidFill>
                  <a:srgbClr val="FF0000"/>
                </a:solidFill>
              </a:rPr>
              <a:t>: </a:t>
            </a:r>
            <a:r>
              <a:rPr lang="zh-TW" altLang="en-US" sz="2000" dirty="0"/>
              <a:t>甄選結果的資料檔案是經由聯遞系統接收的，請先在聯遞系統解密，再到應用學習模組匯入，甄選結果才會顯示更新結果。</a:t>
            </a:r>
          </a:p>
        </p:txBody>
      </p:sp>
    </p:spTree>
    <p:extLst>
      <p:ext uri="{BB962C8B-B14F-4D97-AF65-F5344CB8AC3E}">
        <p14:creationId xmlns:p14="http://schemas.microsoft.com/office/powerpoint/2010/main" val="41817952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974904" y="6409134"/>
            <a:ext cx="2133600" cy="476250"/>
          </a:xfrm>
        </p:spPr>
        <p:txBody>
          <a:bodyPr/>
          <a:lstStyle/>
          <a:p>
            <a:pPr>
              <a:defRPr/>
            </a:pPr>
            <a:r>
              <a:rPr lang="en-US" altLang="zh-TW" dirty="0"/>
              <a:t>P.</a:t>
            </a:r>
            <a:fld id="{6A52B5E9-E56A-4BE7-B87D-ED90C8790FA6}" type="slidenum">
              <a:rPr lang="en-US" altLang="zh-TW" smtClean="0"/>
              <a:pPr>
                <a:defRPr/>
              </a:pPr>
              <a:t>71</a:t>
            </a:fld>
            <a:endParaRPr lang="en-US" altLang="zh-TW" dirty="0"/>
          </a:p>
        </p:txBody>
      </p:sp>
      <p:sp>
        <p:nvSpPr>
          <p:cNvPr id="5" name="Rectangle 2"/>
          <p:cNvSpPr>
            <a:spLocks noGrp="1" noChangeArrowheads="1"/>
          </p:cNvSpPr>
          <p:nvPr>
            <p:ph type="title"/>
          </p:nvPr>
        </p:nvSpPr>
        <p:spPr>
          <a:xfrm>
            <a:off x="1564762" y="229841"/>
            <a:ext cx="7162800" cy="762000"/>
          </a:xfrm>
          <a:extLst/>
        </p:spPr>
        <p:txBody>
          <a:bodyPr/>
          <a:lstStyle/>
          <a:p>
            <a:pPr eaLnBrk="1" hangingPunct="1">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sz="2800" dirty="0">
              <a:solidFill>
                <a:schemeClr val="folHlink"/>
              </a:solidFill>
            </a:endParaRPr>
          </a:p>
        </p:txBody>
      </p:sp>
      <p:pic>
        <p:nvPicPr>
          <p:cNvPr id="9" name="內容版面配置區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8717" y="3346455"/>
            <a:ext cx="6552728" cy="2440522"/>
          </a:xfrm>
        </p:spPr>
      </p:pic>
      <p:sp>
        <p:nvSpPr>
          <p:cNvPr id="10" name="矩形 9"/>
          <p:cNvSpPr/>
          <p:nvPr/>
        </p:nvSpPr>
        <p:spPr bwMode="gray">
          <a:xfrm>
            <a:off x="266269" y="1307273"/>
            <a:ext cx="8755478" cy="1815882"/>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r>
              <a:rPr lang="zh-TW" altLang="en-US" sz="4000" u="sng" dirty="0">
                <a:solidFill>
                  <a:prstClr val="black"/>
                </a:solidFill>
                <a:latin typeface="標楷體" panose="03000509000000000000" pitchFamily="65" charset="-120"/>
                <a:ea typeface="標楷體" panose="03000509000000000000" pitchFamily="65" charset="-120"/>
              </a:rPr>
              <a:t>學校個案十</a:t>
            </a:r>
            <a:r>
              <a:rPr lang="en-US" altLang="zh-TW" sz="4000" u="sng" dirty="0">
                <a:solidFill>
                  <a:prstClr val="black"/>
                </a:solidFill>
                <a:latin typeface="標楷體" panose="03000509000000000000" pitchFamily="65" charset="-120"/>
                <a:ea typeface="標楷體" panose="03000509000000000000" pitchFamily="65" charset="-120"/>
              </a:rPr>
              <a:t>:</a:t>
            </a:r>
            <a:r>
              <a:rPr lang="zh-TW" altLang="en-US" sz="4000" u="sng" dirty="0">
                <a:solidFill>
                  <a:prstClr val="black"/>
                </a:solidFill>
                <a:latin typeface="標楷體" panose="03000509000000000000" pitchFamily="65" charset="-120"/>
                <a:ea typeface="標楷體" panose="03000509000000000000" pitchFamily="65" charset="-120"/>
              </a:rPr>
              <a:t> </a:t>
            </a:r>
            <a:endParaRPr lang="en-US" altLang="zh-TW" sz="4000" u="sng" dirty="0">
              <a:solidFill>
                <a:prstClr val="black"/>
              </a:solidFill>
              <a:latin typeface="標楷體" panose="03000509000000000000" pitchFamily="65" charset="-120"/>
              <a:ea typeface="標楷體" panose="03000509000000000000" pitchFamily="65" charset="-120"/>
            </a:endParaRPr>
          </a:p>
          <a:p>
            <a:r>
              <a:rPr lang="zh-TW" altLang="en-US" sz="3600" dirty="0">
                <a:solidFill>
                  <a:prstClr val="black"/>
                </a:solidFill>
                <a:latin typeface="標楷體" panose="03000509000000000000" pitchFamily="65" charset="-120"/>
                <a:ea typeface="標楷體" panose="03000509000000000000" pitchFamily="65" charset="-120"/>
              </a:rPr>
              <a:t>為什麼學生甲不可同時接納修讀兩個應用學習</a:t>
            </a:r>
            <a:r>
              <a:rPr lang="en-US" altLang="zh-TW"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模式一</a:t>
            </a:r>
            <a:r>
              <a:rPr lang="en-US" altLang="zh-TW"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課程，但學生乙卻可以</a:t>
            </a:r>
            <a:r>
              <a:rPr lang="en-US" altLang="zh-TW" sz="3600" dirty="0">
                <a:solidFill>
                  <a:prstClr val="black"/>
                </a:solidFill>
                <a:latin typeface="標楷體" panose="03000509000000000000" pitchFamily="65" charset="-120"/>
                <a:ea typeface="標楷體" panose="03000509000000000000" pitchFamily="65" charset="-120"/>
              </a:rPr>
              <a:t>?</a:t>
            </a:r>
            <a:endParaRPr lang="zh-HK" altLang="en-US" sz="3600" dirty="0">
              <a:solidFill>
                <a:prstClr val="black"/>
              </a:solidFill>
              <a:latin typeface="標楷體" panose="03000509000000000000" pitchFamily="65" charset="-120"/>
              <a:ea typeface="標楷體" panose="03000509000000000000" pitchFamily="65" charset="-120"/>
            </a:endParaRPr>
          </a:p>
        </p:txBody>
      </p:sp>
      <p:sp>
        <p:nvSpPr>
          <p:cNvPr id="13" name="矩形 1"/>
          <p:cNvSpPr>
            <a:spLocks noChangeArrowheads="1"/>
          </p:cNvSpPr>
          <p:nvPr/>
        </p:nvSpPr>
        <p:spPr bwMode="gray">
          <a:xfrm>
            <a:off x="1798717" y="3493041"/>
            <a:ext cx="2629267" cy="172015"/>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5" name="Rectangle 5"/>
          <p:cNvSpPr>
            <a:spLocks noChangeArrowheads="1"/>
          </p:cNvSpPr>
          <p:nvPr/>
        </p:nvSpPr>
        <p:spPr bwMode="auto">
          <a:xfrm>
            <a:off x="1780386" y="5948189"/>
            <a:ext cx="5805833" cy="58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fontAlgn="t">
              <a:defRPr/>
            </a:pPr>
            <a:r>
              <a:rPr kumimoji="0" lang="zh-TW" altLang="en-US" sz="1600" dirty="0">
                <a:solidFill>
                  <a:srgbClr val="FF0000"/>
                </a:solidFill>
              </a:rPr>
              <a:t>在同一課程組別內，學生不可修讀</a:t>
            </a:r>
            <a:r>
              <a:rPr kumimoji="0" lang="en-US" altLang="zh-TW" sz="1600" dirty="0">
                <a:solidFill>
                  <a:srgbClr val="FF0000"/>
                </a:solidFill>
              </a:rPr>
              <a:t>(</a:t>
            </a:r>
            <a:r>
              <a:rPr kumimoji="0" lang="zh-TW" altLang="en-US" sz="1600" dirty="0">
                <a:solidFill>
                  <a:srgbClr val="FF0000"/>
                </a:solidFill>
              </a:rPr>
              <a:t>模式一</a:t>
            </a:r>
            <a:r>
              <a:rPr kumimoji="0" lang="en-US" altLang="zh-TW" sz="1600" dirty="0">
                <a:solidFill>
                  <a:srgbClr val="FF0000"/>
                </a:solidFill>
              </a:rPr>
              <a:t>) </a:t>
            </a:r>
            <a:r>
              <a:rPr kumimoji="0" lang="zh-TW" altLang="en-US" sz="1600" dirty="0">
                <a:solidFill>
                  <a:srgbClr val="FF0000"/>
                </a:solidFill>
              </a:rPr>
              <a:t>多於一個被列為不能同時選修的科目</a:t>
            </a:r>
            <a:r>
              <a:rPr kumimoji="0" lang="en-US" altLang="zh-TW" sz="1600" dirty="0">
                <a:solidFill>
                  <a:srgbClr val="FF0000"/>
                </a:solidFill>
              </a:rPr>
              <a:t>(forbidden subject combination)</a:t>
            </a:r>
          </a:p>
        </p:txBody>
      </p:sp>
      <p:sp>
        <p:nvSpPr>
          <p:cNvPr id="16" name="動作按鈕: 下一項 15">
            <a:hlinkClick r:id="rId4" action="ppaction://hlinksldjump" highlightClick="1"/>
          </p:cNvPr>
          <p:cNvSpPr/>
          <p:nvPr/>
        </p:nvSpPr>
        <p:spPr bwMode="gray">
          <a:xfrm>
            <a:off x="7558711" y="6059342"/>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algn="ctr"/>
            <a:endParaRPr lang="zh-TW" altLang="en-US"/>
          </a:p>
        </p:txBody>
      </p:sp>
      <p:pic>
        <p:nvPicPr>
          <p:cNvPr id="17" name="圖片 16"/>
          <p:cNvPicPr>
            <a:picLocks noChangeAspect="1"/>
          </p:cNvPicPr>
          <p:nvPr/>
        </p:nvPicPr>
        <p:blipFill>
          <a:blip r:embed="rId5"/>
          <a:stretch>
            <a:fillRect/>
          </a:stretch>
        </p:blipFill>
        <p:spPr>
          <a:xfrm>
            <a:off x="371822" y="3328993"/>
            <a:ext cx="1317437" cy="3359466"/>
          </a:xfrm>
          <a:prstGeom prst="rect">
            <a:avLst/>
          </a:prstGeom>
        </p:spPr>
      </p:pic>
    </p:spTree>
    <p:extLst>
      <p:ext uri="{BB962C8B-B14F-4D97-AF65-F5344CB8AC3E}">
        <p14:creationId xmlns:p14="http://schemas.microsoft.com/office/powerpoint/2010/main" val="26901632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a:xfrm>
            <a:off x="899592" y="1523781"/>
            <a:ext cx="7139136" cy="4740275"/>
          </a:xfrm>
        </p:spPr>
        <p:txBody>
          <a:bodyPr/>
          <a:lstStyle/>
          <a:p>
            <a:pPr marL="0" lvl="0" indent="0">
              <a:buNone/>
            </a:pPr>
            <a:endParaRPr lang="en-US" altLang="zh-TW" sz="4400" dirty="0"/>
          </a:p>
          <a:p>
            <a:pPr marL="0" lvl="0" indent="0">
              <a:buNone/>
            </a:pPr>
            <a:endParaRPr lang="en-US" altLang="zh-TW" sz="4400" dirty="0"/>
          </a:p>
          <a:p>
            <a:pPr marL="0" indent="0" algn="ctr">
              <a:buNone/>
            </a:pPr>
            <a:r>
              <a:rPr lang="zh-TW" altLang="en-US" sz="6600" dirty="0"/>
              <a:t>模式二</a:t>
            </a:r>
            <a:endParaRPr lang="en-US" altLang="zh-TW" sz="6600" dirty="0"/>
          </a:p>
          <a:p>
            <a:pPr marL="0" indent="0" algn="ctr">
              <a:buNone/>
            </a:pPr>
            <a:r>
              <a:rPr lang="en-US" altLang="zh-TW" sz="3200" dirty="0"/>
              <a:t>(</a:t>
            </a:r>
            <a:r>
              <a:rPr lang="zh-TW" altLang="en-US" sz="3200" dirty="0"/>
              <a:t>課堂主要</a:t>
            </a:r>
            <a:r>
              <a:rPr lang="zh-TW" altLang="en-US" sz="3200" dirty="0">
                <a:solidFill>
                  <a:srgbClr val="FF0000"/>
                </a:solidFill>
              </a:rPr>
              <a:t>於開辦課程的學校進行</a:t>
            </a:r>
            <a:r>
              <a:rPr lang="en-US" altLang="zh-TW" sz="3200" dirty="0"/>
              <a:t>)</a:t>
            </a:r>
            <a:endParaRPr lang="zh-HK" altLang="zh-TW" sz="3200" dirty="0"/>
          </a:p>
          <a:p>
            <a:pPr marL="0" indent="0" algn="ctr">
              <a:buNone/>
            </a:pPr>
            <a:endParaRPr lang="zh-HK" altLang="en-US" sz="3200" dirty="0"/>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72</a:t>
            </a:fld>
            <a:endParaRPr lang="en-US" altLang="zh-TW"/>
          </a:p>
        </p:txBody>
      </p:sp>
    </p:spTree>
    <p:extLst>
      <p:ext uri="{BB962C8B-B14F-4D97-AF65-F5344CB8AC3E}">
        <p14:creationId xmlns:p14="http://schemas.microsoft.com/office/powerpoint/2010/main" val="2335438826"/>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73</a:t>
            </a:fld>
            <a:endParaRPr lang="en-US" altLang="zh-TW"/>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938150446"/>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74</a:t>
            </a:fld>
            <a:endParaRPr lang="en-US" altLang="zh-TW"/>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226766094"/>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547664" y="260648"/>
            <a:ext cx="7162800" cy="762000"/>
          </a:xfrm>
        </p:spPr>
        <p:txBody>
          <a:bodyPr/>
          <a:lstStyle/>
          <a:p>
            <a:pPr>
              <a:defRPr/>
            </a:pPr>
            <a:r>
              <a:rPr lang="en-US" altLang="zh-TW" dirty="0"/>
              <a:t>5. </a:t>
            </a:r>
            <a:r>
              <a:rPr lang="zh-TW" altLang="en-US" dirty="0"/>
              <a:t>報名流程 </a:t>
            </a:r>
            <a:r>
              <a:rPr lang="en-US" altLang="zh-TW" dirty="0"/>
              <a:t>- </a:t>
            </a:r>
            <a:r>
              <a:rPr lang="zh-TW" altLang="en-US" dirty="0"/>
              <a:t>應用學習參數檔案</a:t>
            </a:r>
            <a:endParaRPr lang="en-US" altLang="zh-TW" dirty="0"/>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75</a:t>
            </a:fld>
            <a:endParaRPr lang="en-US" altLang="zh-TW"/>
          </a:p>
        </p:txBody>
      </p:sp>
      <p:sp>
        <p:nvSpPr>
          <p:cNvPr id="3" name="內容版面配置區 2"/>
          <p:cNvSpPr>
            <a:spLocks noGrp="1"/>
          </p:cNvSpPr>
          <p:nvPr>
            <p:ph idx="1"/>
          </p:nvPr>
        </p:nvSpPr>
        <p:spPr/>
        <p:txBody>
          <a:bodyPr/>
          <a:lstStyle/>
          <a:p>
            <a:endParaRPr lang="zh-TW" altLang="en-US"/>
          </a:p>
        </p:txBody>
      </p:sp>
      <p:graphicFrame>
        <p:nvGraphicFramePr>
          <p:cNvPr id="6" name="內容版面配置區 1"/>
          <p:cNvGraphicFramePr>
            <a:graphicFrameLocks/>
          </p:cNvGraphicFramePr>
          <p:nvPr>
            <p:extLst>
              <p:ext uri="{D42A27DB-BD31-4B8C-83A1-F6EECF244321}">
                <p14:modId xmlns:p14="http://schemas.microsoft.com/office/powerpoint/2010/main" val="2223533188"/>
              </p:ext>
            </p:extLst>
          </p:nvPr>
        </p:nvGraphicFramePr>
        <p:xfrm>
          <a:off x="1547813" y="1341438"/>
          <a:ext cx="7138987" cy="474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7725518"/>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79" y="2692864"/>
            <a:ext cx="7765328" cy="1401135"/>
          </a:xfrm>
          <a:prstGeom prst="rect">
            <a:avLst/>
          </a:prstGeom>
        </p:spPr>
      </p:pic>
      <p:sp>
        <p:nvSpPr>
          <p:cNvPr id="10" name="Rectangle 2"/>
          <p:cNvSpPr>
            <a:spLocks noGrp="1" noChangeArrowheads="1"/>
          </p:cNvSpPr>
          <p:nvPr>
            <p:ph type="title"/>
          </p:nvPr>
        </p:nvSpPr>
        <p:spPr>
          <a:xfrm>
            <a:off x="1535906" y="263825"/>
            <a:ext cx="7162800" cy="762000"/>
          </a:xfrm>
          <a:extLst/>
        </p:spPr>
        <p:txBody>
          <a:bodyPr/>
          <a:lstStyle/>
          <a:p>
            <a:pPr eaLnBrk="1" hangingPunct="1">
              <a:defRPr/>
            </a:pPr>
            <a:r>
              <a:rPr lang="en-US" altLang="zh-TW" dirty="0"/>
              <a:t>5. </a:t>
            </a:r>
            <a:r>
              <a:rPr lang="zh-TW" altLang="en-US" dirty="0"/>
              <a:t>報名流程 </a:t>
            </a:r>
            <a:r>
              <a:rPr lang="en-US" altLang="zh-TW" dirty="0"/>
              <a:t>- </a:t>
            </a:r>
            <a:r>
              <a:rPr lang="zh-HK" altLang="en-US" dirty="0"/>
              <a:t>解密</a:t>
            </a:r>
            <a:r>
              <a:rPr lang="zh-TW" altLang="en-US" dirty="0"/>
              <a:t>應用學習參數檔案</a:t>
            </a:r>
            <a:endParaRPr lang="en-US" altLang="zh-TW" dirty="0"/>
          </a:p>
        </p:txBody>
      </p:sp>
      <p:sp>
        <p:nvSpPr>
          <p:cNvPr id="40963" name="內容版面配置區 1"/>
          <p:cNvSpPr>
            <a:spLocks noGrp="1"/>
          </p:cNvSpPr>
          <p:nvPr>
            <p:ph idx="1"/>
          </p:nvPr>
        </p:nvSpPr>
        <p:spPr>
          <a:xfrm>
            <a:off x="1063241" y="1551893"/>
            <a:ext cx="7397192" cy="1582737"/>
          </a:xfrm>
        </p:spPr>
        <p:txBody>
          <a:bodyPr/>
          <a:lstStyle/>
          <a:p>
            <a:pPr marL="457200" lvl="0" indent="-457200" eaLnBrk="1" hangingPunct="1">
              <a:spcBef>
                <a:spcPct val="0"/>
              </a:spcBef>
              <a:buFont typeface="Wingdings" panose="05000000000000000000" pitchFamily="2" charset="2"/>
              <a:buAutoNum type="circleNumWdWhitePlain"/>
            </a:pPr>
            <a:r>
              <a:rPr lang="zh-TW" altLang="zh-HK" u="sng" dirty="0">
                <a:solidFill>
                  <a:schemeClr val="tx2"/>
                </a:solidFill>
              </a:rPr>
              <a:t>聯遞系統</a:t>
            </a:r>
            <a:r>
              <a:rPr lang="en-US" altLang="zh-HK" u="sng" dirty="0">
                <a:solidFill>
                  <a:schemeClr val="tx2"/>
                </a:solidFill>
              </a:rPr>
              <a:t>&gt;</a:t>
            </a:r>
            <a:r>
              <a:rPr lang="zh-TW" altLang="zh-HK" u="sng" dirty="0">
                <a:solidFill>
                  <a:schemeClr val="tx2"/>
                </a:solidFill>
              </a:rPr>
              <a:t>接收訊息</a:t>
            </a:r>
            <a:r>
              <a:rPr lang="en-US" altLang="zh-TW" dirty="0"/>
              <a:t>:</a:t>
            </a:r>
            <a:r>
              <a:rPr lang="zh-TW" altLang="en-US" dirty="0"/>
              <a:t> </a:t>
            </a:r>
            <a:r>
              <a:rPr lang="zh-TW" altLang="zh-HK" dirty="0"/>
              <a:t>解密「</a:t>
            </a:r>
            <a:r>
              <a:rPr lang="zh-TW" altLang="en-US" dirty="0">
                <a:solidFill>
                  <a:schemeClr val="tx2"/>
                </a:solidFill>
              </a:rPr>
              <a:t>應用學習參數檔案</a:t>
            </a:r>
            <a:r>
              <a:rPr lang="zh-TW" altLang="zh-HK" dirty="0"/>
              <a:t>」</a:t>
            </a:r>
            <a:endParaRPr lang="zh-HK" altLang="zh-HK" dirty="0"/>
          </a:p>
          <a:p>
            <a:pPr marL="0" indent="0" eaLnBrk="1" hangingPunct="1">
              <a:spcBef>
                <a:spcPct val="0"/>
              </a:spcBef>
              <a:buNone/>
            </a:pPr>
            <a:endParaRPr lang="en-US" altLang="zh-TW" dirty="0"/>
          </a:p>
        </p:txBody>
      </p:sp>
      <p:pic>
        <p:nvPicPr>
          <p:cNvPr id="19" name="圖片 18"/>
          <p:cNvPicPr>
            <a:picLocks noChangeAspect="1"/>
          </p:cNvPicPr>
          <p:nvPr/>
        </p:nvPicPr>
        <p:blipFill>
          <a:blip r:embed="rId4"/>
          <a:stretch>
            <a:fillRect/>
          </a:stretch>
        </p:blipFill>
        <p:spPr>
          <a:xfrm>
            <a:off x="210183" y="5874416"/>
            <a:ext cx="3145406" cy="64593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0" name="弧形箭號 (左彎) 19"/>
          <p:cNvSpPr/>
          <p:nvPr/>
        </p:nvSpPr>
        <p:spPr bwMode="gray">
          <a:xfrm>
            <a:off x="899634" y="5874416"/>
            <a:ext cx="216024" cy="290888"/>
          </a:xfrm>
          <a:prstGeom prst="curvedLeftArrow">
            <a:avLst/>
          </a:prstGeom>
          <a:noFill/>
          <a:ln w="57150" algn="ctr">
            <a:solidFill>
              <a:srgbClr val="703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algn="ctr"/>
            <a:endParaRPr lang="zh-HK" altLang="en-US"/>
          </a:p>
        </p:txBody>
      </p:sp>
      <p:sp>
        <p:nvSpPr>
          <p:cNvPr id="24" name="矩形 10"/>
          <p:cNvSpPr>
            <a:spLocks noChangeArrowheads="1"/>
          </p:cNvSpPr>
          <p:nvPr/>
        </p:nvSpPr>
        <p:spPr bwMode="gray">
          <a:xfrm>
            <a:off x="67542" y="5777954"/>
            <a:ext cx="1247053" cy="467271"/>
          </a:xfrm>
          <a:prstGeom prst="rect">
            <a:avLst/>
          </a:prstGeom>
          <a:noFill/>
          <a:ln w="5715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26" name="矩形 10"/>
          <p:cNvSpPr>
            <a:spLocks noChangeArrowheads="1"/>
          </p:cNvSpPr>
          <p:nvPr/>
        </p:nvSpPr>
        <p:spPr bwMode="gray">
          <a:xfrm>
            <a:off x="791560" y="3261238"/>
            <a:ext cx="1267722" cy="227288"/>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27" name="向右箭號 26"/>
          <p:cNvSpPr/>
          <p:nvPr/>
        </p:nvSpPr>
        <p:spPr bwMode="gray">
          <a:xfrm rot="790474">
            <a:off x="253656" y="2980259"/>
            <a:ext cx="454025" cy="611187"/>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algn="ctr" eaLnBrk="1" hangingPunct="1">
              <a:spcBef>
                <a:spcPct val="0"/>
              </a:spcBef>
              <a:buClrTx/>
              <a:buSzTx/>
              <a:buFontTx/>
              <a:buNone/>
              <a:defRPr/>
            </a:pPr>
            <a:endParaRPr lang="zh-TW" altLang="en-US" sz="1400">
              <a:solidFill>
                <a:srgbClr val="336699"/>
              </a:solidFill>
              <a:latin typeface="Trebuchet MS" pitchFamily="34" charset="0"/>
              <a:ea typeface="新細明體" charset="-120"/>
            </a:endParaRPr>
          </a:p>
        </p:txBody>
      </p:sp>
      <p:sp>
        <p:nvSpPr>
          <p:cNvPr id="28" name="矩形 27"/>
          <p:cNvSpPr>
            <a:spLocks noChangeArrowheads="1"/>
          </p:cNvSpPr>
          <p:nvPr/>
        </p:nvSpPr>
        <p:spPr bwMode="gray">
          <a:xfrm>
            <a:off x="2339752" y="3573016"/>
            <a:ext cx="3240360" cy="642353"/>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6656" y="2702901"/>
            <a:ext cx="2924583" cy="3077004"/>
          </a:xfrm>
          <a:prstGeom prst="rect">
            <a:avLst/>
          </a:prstGeom>
        </p:spPr>
      </p:pic>
      <p:sp>
        <p:nvSpPr>
          <p:cNvPr id="36" name="矩形 35"/>
          <p:cNvSpPr>
            <a:spLocks noChangeArrowheads="1"/>
          </p:cNvSpPr>
          <p:nvPr/>
        </p:nvSpPr>
        <p:spPr bwMode="gray">
          <a:xfrm>
            <a:off x="4105789" y="5391696"/>
            <a:ext cx="342279" cy="25464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pic>
        <p:nvPicPr>
          <p:cNvPr id="37" name="圖片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7306" y="4789145"/>
            <a:ext cx="3512421" cy="1027904"/>
          </a:xfrm>
          <a:prstGeom prst="rect">
            <a:avLst/>
          </a:prstGeom>
          <a:ln w="9525">
            <a:solidFill>
              <a:schemeClr val="tx1"/>
            </a:solidFill>
          </a:ln>
        </p:spPr>
      </p:pic>
      <p:sp>
        <p:nvSpPr>
          <p:cNvPr id="38" name="矩形 37"/>
          <p:cNvSpPr>
            <a:spLocks noChangeArrowheads="1"/>
          </p:cNvSpPr>
          <p:nvPr/>
        </p:nvSpPr>
        <p:spPr bwMode="gray">
          <a:xfrm>
            <a:off x="5117306" y="5449337"/>
            <a:ext cx="1096799" cy="433552"/>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TW" altLang="en-US" sz="1400">
              <a:solidFill>
                <a:srgbClr val="336699"/>
              </a:solidFill>
              <a:latin typeface="Trebuchet MS" panose="020B0603020202020204" pitchFamily="34" charset="0"/>
              <a:ea typeface="新細明體" panose="02020500000000000000" pitchFamily="18" charset="-120"/>
            </a:endParaRP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76</a:t>
            </a:fld>
            <a:endParaRPr lang="en-US" altLang="zh-TW"/>
          </a:p>
        </p:txBody>
      </p:sp>
    </p:spTree>
    <p:extLst>
      <p:ext uri="{BB962C8B-B14F-4D97-AF65-F5344CB8AC3E}">
        <p14:creationId xmlns:p14="http://schemas.microsoft.com/office/powerpoint/2010/main" val="38645879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 presetClass="entr" presetSubtype="0" fill="hold" nodeType="afterEffect">
                                  <p:stCondLst>
                                    <p:cond delay="1000"/>
                                  </p:stCondLst>
                                  <p:childTnLst>
                                    <p:set>
                                      <p:cBhvr>
                                        <p:cTn id="13" dur="1" fill="hold">
                                          <p:stCondLst>
                                            <p:cond delay="0"/>
                                          </p:stCondLst>
                                        </p:cTn>
                                        <p:tgtEl>
                                          <p:spTgt spid="37"/>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38"/>
                                        </p:tgtEl>
                                        <p:attrNameLst>
                                          <p:attrName>style.visibility</p:attrName>
                                        </p:attrNameLst>
                                      </p:cBhvr>
                                      <p:to>
                                        <p:strVal val="visible"/>
                                      </p:to>
                                    </p:set>
                                  </p:childTnLst>
                                </p:cTn>
                              </p:par>
                              <p:par>
                                <p:cTn id="16" presetID="1" presetClass="entr" presetSubtype="0" fill="hold" nodeType="withEffect">
                                  <p:stCondLst>
                                    <p:cond delay="100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100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36" grpId="0" animBg="1"/>
      <p:bldP spid="3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656" y="2522863"/>
            <a:ext cx="6371321" cy="1843791"/>
          </a:xfrm>
          <a:prstGeom prst="rect">
            <a:avLst/>
          </a:prstGeom>
        </p:spPr>
      </p:pic>
      <p:pic>
        <p:nvPicPr>
          <p:cNvPr id="27" name="圖片 26"/>
          <p:cNvPicPr>
            <a:picLocks noChangeAspect="1"/>
          </p:cNvPicPr>
          <p:nvPr/>
        </p:nvPicPr>
        <p:blipFill>
          <a:blip r:embed="rId4"/>
          <a:stretch>
            <a:fillRect/>
          </a:stretch>
        </p:blipFill>
        <p:spPr>
          <a:xfrm>
            <a:off x="2164031" y="4366655"/>
            <a:ext cx="6377230" cy="938728"/>
          </a:xfrm>
          <a:prstGeom prst="rect">
            <a:avLst/>
          </a:prstGeom>
        </p:spPr>
      </p:pic>
      <p:sp>
        <p:nvSpPr>
          <p:cNvPr id="10" name="Rectangle 2"/>
          <p:cNvSpPr>
            <a:spLocks noGrp="1" noChangeArrowheads="1"/>
          </p:cNvSpPr>
          <p:nvPr>
            <p:ph type="title"/>
          </p:nvPr>
        </p:nvSpPr>
        <p:spPr>
          <a:xfrm>
            <a:off x="1524000" y="270808"/>
            <a:ext cx="7162800" cy="762000"/>
          </a:xfrm>
          <a:extLst/>
        </p:spPr>
        <p:txBody>
          <a:bodyPr/>
          <a:lstStyle/>
          <a:p>
            <a:pPr eaLnBrk="1" hangingPunct="1">
              <a:defRPr/>
            </a:pPr>
            <a:r>
              <a:rPr lang="en-US" altLang="zh-TW" dirty="0"/>
              <a:t>5. </a:t>
            </a:r>
            <a:r>
              <a:rPr lang="zh-TW" altLang="en-US" dirty="0"/>
              <a:t>報名流程 </a:t>
            </a:r>
            <a:r>
              <a:rPr lang="en-US" altLang="zh-TW" dirty="0"/>
              <a:t>- </a:t>
            </a:r>
            <a:r>
              <a:rPr lang="zh-HK" altLang="en-US" dirty="0"/>
              <a:t>匯入</a:t>
            </a:r>
            <a:r>
              <a:rPr lang="zh-TW" altLang="en-US" dirty="0"/>
              <a:t>應用學習參數檔案</a:t>
            </a:r>
            <a:endParaRPr lang="en-US" altLang="zh-TW" dirty="0"/>
          </a:p>
        </p:txBody>
      </p:sp>
      <p:sp>
        <p:nvSpPr>
          <p:cNvPr id="40963" name="內容版面配置區 1"/>
          <p:cNvSpPr>
            <a:spLocks noGrp="1"/>
          </p:cNvSpPr>
          <p:nvPr>
            <p:ph idx="1"/>
          </p:nvPr>
        </p:nvSpPr>
        <p:spPr>
          <a:xfrm>
            <a:off x="971601" y="1343118"/>
            <a:ext cx="8086414" cy="935434"/>
          </a:xfrm>
        </p:spPr>
        <p:txBody>
          <a:bodyPr/>
          <a:lstStyle/>
          <a:p>
            <a:pPr marL="0" indent="0" eaLnBrk="1" hangingPunct="1">
              <a:spcBef>
                <a:spcPct val="0"/>
              </a:spcBef>
              <a:buNone/>
            </a:pPr>
            <a:endParaRPr lang="en-US" altLang="zh-TW" dirty="0"/>
          </a:p>
          <a:p>
            <a:pPr marL="457200" indent="-457200" eaLnBrk="1" hangingPunct="1">
              <a:spcBef>
                <a:spcPct val="0"/>
              </a:spcBef>
              <a:buFont typeface="Wingdings" panose="05000000000000000000" pitchFamily="2" charset="2"/>
              <a:buAutoNum type="circleNumWdWhitePlain" startAt="2"/>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dirty="0"/>
              <a:t>:</a:t>
            </a:r>
            <a:r>
              <a:rPr lang="zh-TW" altLang="en-US" dirty="0"/>
              <a:t> 匯入已解密的「</a:t>
            </a:r>
            <a:r>
              <a:rPr lang="zh-TW" altLang="en-US" dirty="0">
                <a:solidFill>
                  <a:schemeClr val="tx2"/>
                </a:solidFill>
              </a:rPr>
              <a:t>應用學習參數檔案</a:t>
            </a:r>
            <a:r>
              <a:rPr lang="zh-TW" altLang="en-US" dirty="0"/>
              <a:t>」</a:t>
            </a:r>
          </a:p>
          <a:p>
            <a:endParaRPr lang="zh-HK" altLang="en-US" dirty="0"/>
          </a:p>
        </p:txBody>
      </p:sp>
      <p:pic>
        <p:nvPicPr>
          <p:cNvPr id="20" name="圖片 19"/>
          <p:cNvPicPr>
            <a:picLocks noChangeAspect="1"/>
          </p:cNvPicPr>
          <p:nvPr/>
        </p:nvPicPr>
        <p:blipFill>
          <a:blip r:embed="rId5"/>
          <a:stretch>
            <a:fillRect/>
          </a:stretch>
        </p:blipFill>
        <p:spPr>
          <a:xfrm>
            <a:off x="653983" y="2605670"/>
            <a:ext cx="1481354" cy="3867981"/>
          </a:xfrm>
          <a:prstGeom prst="rect">
            <a:avLst/>
          </a:prstGeom>
        </p:spPr>
      </p:pic>
      <p:sp>
        <p:nvSpPr>
          <p:cNvPr id="21" name="向右箭號 20"/>
          <p:cNvSpPr/>
          <p:nvPr/>
        </p:nvSpPr>
        <p:spPr bwMode="gray">
          <a:xfrm rot="1773517">
            <a:off x="121104" y="5854701"/>
            <a:ext cx="455613" cy="611188"/>
          </a:xfrm>
          <a:prstGeom prst="rightArrow">
            <a:avLst>
              <a:gd name="adj1" fmla="val 50000"/>
              <a:gd name="adj2" fmla="val 45925"/>
            </a:avLst>
          </a:prstGeom>
          <a:noFill/>
          <a:ln w="57150" algn="ctr">
            <a:solidFill>
              <a:schemeClr val="accent1">
                <a:lumMod val="75000"/>
              </a:schemeClr>
            </a:solidFill>
            <a:miter lim="800000"/>
            <a:headEnd/>
            <a:tailEnd/>
          </a:ln>
          <a:effectLst/>
          <a:extLst/>
        </p:spPr>
        <p:txBody>
          <a:bodyPr anchor="ctr">
            <a:spAutoFit/>
          </a:bodyPr>
          <a:lstStyle>
            <a:lvl1pPr>
              <a:spcBef>
                <a:spcPct val="20000"/>
              </a:spcBef>
              <a:buClr>
                <a:schemeClr val="accent2"/>
              </a:buClr>
              <a:buSzPct val="60000"/>
              <a:buFont typeface="Wingdings" pitchFamily="2" charset="2"/>
              <a:buChar char="n"/>
              <a:defRPr sz="2400" b="1">
                <a:solidFill>
                  <a:srgbClr val="660066"/>
                </a:solidFill>
                <a:latin typeface="標楷體" pitchFamily="65" charset="-120"/>
                <a:ea typeface="標楷體" pitchFamily="65" charset="-120"/>
              </a:defRPr>
            </a:lvl1pPr>
            <a:lvl2pPr marL="742950" indent="-285750">
              <a:spcBef>
                <a:spcPct val="20000"/>
              </a:spcBef>
              <a:buClr>
                <a:srgbClr val="CC0099"/>
              </a:buClr>
              <a:buSzPct val="55000"/>
              <a:buFont typeface="Wingdings" pitchFamily="2" charset="2"/>
              <a:buChar char="n"/>
              <a:defRPr sz="2200" b="1">
                <a:solidFill>
                  <a:srgbClr val="9900CC"/>
                </a:solidFill>
                <a:latin typeface="標楷體" pitchFamily="65" charset="-120"/>
                <a:ea typeface="標楷體" pitchFamily="65" charset="-120"/>
              </a:defRPr>
            </a:lvl2pPr>
            <a:lvl3pPr marL="1143000" indent="-228600">
              <a:spcBef>
                <a:spcPct val="20000"/>
              </a:spcBef>
              <a:buClr>
                <a:schemeClr val="accent1"/>
              </a:buClr>
              <a:buSzPct val="50000"/>
              <a:buFont typeface="Wingdings" pitchFamily="2" charset="2"/>
              <a:buChar char="n"/>
              <a:defRPr sz="2000" b="1">
                <a:solidFill>
                  <a:srgbClr val="6600CC"/>
                </a:solidFill>
                <a:latin typeface="標楷體" pitchFamily="65" charset="-120"/>
                <a:ea typeface="標楷體" pitchFamily="65" charset="-120"/>
              </a:defRPr>
            </a:lvl3pPr>
            <a:lvl4pPr marL="1600200" indent="-228600">
              <a:spcBef>
                <a:spcPct val="20000"/>
              </a:spcBef>
              <a:buClr>
                <a:schemeClr val="folHlink"/>
              </a:buClr>
              <a:buSzPct val="55000"/>
              <a:buFont typeface="Wingdings" pitchFamily="2" charset="2"/>
              <a:buChar char="n"/>
              <a:defRPr sz="2000" b="1">
                <a:solidFill>
                  <a:srgbClr val="333399"/>
                </a:solidFill>
                <a:latin typeface="標楷體" pitchFamily="65" charset="-120"/>
                <a:ea typeface="標楷體" pitchFamily="65"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標楷體" pitchFamily="65" charset="-120"/>
              </a:defRPr>
            </a:lvl9pPr>
          </a:lstStyle>
          <a:p>
            <a:pPr algn="ctr" eaLnBrk="1" hangingPunct="1">
              <a:spcBef>
                <a:spcPct val="0"/>
              </a:spcBef>
              <a:buClrTx/>
              <a:buSzTx/>
              <a:buFontTx/>
              <a:buNone/>
              <a:defRPr/>
            </a:pPr>
            <a:endParaRPr lang="zh-TW" altLang="en-US" sz="1400">
              <a:solidFill>
                <a:srgbClr val="336699"/>
              </a:solidFill>
              <a:latin typeface="Trebuchet MS" pitchFamily="34" charset="0"/>
              <a:ea typeface="新細明體" charset="-120"/>
            </a:endParaRPr>
          </a:p>
        </p:txBody>
      </p:sp>
      <p:sp>
        <p:nvSpPr>
          <p:cNvPr id="22" name="矩形 21"/>
          <p:cNvSpPr>
            <a:spLocks noChangeArrowheads="1"/>
          </p:cNvSpPr>
          <p:nvPr/>
        </p:nvSpPr>
        <p:spPr bwMode="gray">
          <a:xfrm>
            <a:off x="653983" y="6178133"/>
            <a:ext cx="1235075" cy="36036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23" name="向右箭號 22"/>
          <p:cNvSpPr/>
          <p:nvPr/>
        </p:nvSpPr>
        <p:spPr bwMode="gray">
          <a:xfrm rot="21195976" flipV="1">
            <a:off x="2985498" y="4813160"/>
            <a:ext cx="1451605" cy="45719"/>
          </a:xfrm>
          <a:prstGeom prst="rightArrow">
            <a:avLst/>
          </a:prstGeom>
          <a:solidFill>
            <a:srgbClr val="7030A0"/>
          </a:solidFill>
          <a:ln w="57150" algn="ctr">
            <a:solidFill>
              <a:srgbClr val="7030A0"/>
            </a:solidFill>
            <a:miter lim="800000"/>
            <a:headEnd/>
            <a:tailEnd/>
          </a:ln>
          <a:effectLst/>
          <a:extLst/>
        </p:spPr>
        <p:txBody>
          <a:bodyPr wrap="square" rtlCol="0" anchor="ctr">
            <a:spAutoFit/>
          </a:bodyPr>
          <a:lstStyle/>
          <a:p>
            <a:pPr algn="ctr"/>
            <a:endParaRPr lang="zh-HK" altLang="en-US">
              <a:solidFill>
                <a:srgbClr val="7030A0"/>
              </a:solidFill>
            </a:endParaRPr>
          </a:p>
        </p:txBody>
      </p:sp>
      <p:sp>
        <p:nvSpPr>
          <p:cNvPr id="24" name="矩形 23"/>
          <p:cNvSpPr>
            <a:spLocks noChangeArrowheads="1"/>
          </p:cNvSpPr>
          <p:nvPr/>
        </p:nvSpPr>
        <p:spPr bwMode="gray">
          <a:xfrm>
            <a:off x="2164030" y="4652562"/>
            <a:ext cx="3632105" cy="675179"/>
          </a:xfrm>
          <a:prstGeom prst="rect">
            <a:avLst/>
          </a:prstGeom>
          <a:noFill/>
          <a:ln w="57150" algn="ctr">
            <a:solidFill>
              <a:srgbClr val="703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26" name="矩形 25"/>
          <p:cNvSpPr>
            <a:spLocks noChangeArrowheads="1"/>
          </p:cNvSpPr>
          <p:nvPr/>
        </p:nvSpPr>
        <p:spPr bwMode="gray">
          <a:xfrm>
            <a:off x="2164031" y="4327124"/>
            <a:ext cx="648072" cy="29527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77</a:t>
            </a:fld>
            <a:endParaRPr lang="en-US" altLang="zh-TW"/>
          </a:p>
        </p:txBody>
      </p:sp>
    </p:spTree>
    <p:extLst>
      <p:ext uri="{BB962C8B-B14F-4D97-AF65-F5344CB8AC3E}">
        <p14:creationId xmlns:p14="http://schemas.microsoft.com/office/powerpoint/2010/main" val="35298876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78</a:t>
            </a:fld>
            <a:endParaRPr lang="en-US" altLang="zh-TW"/>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493346482"/>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2929" y="2781137"/>
            <a:ext cx="5977503" cy="2153232"/>
          </a:xfrm>
          <a:prstGeom prst="rect">
            <a:avLst/>
          </a:prstGeom>
        </p:spPr>
      </p:pic>
      <p:sp>
        <p:nvSpPr>
          <p:cNvPr id="379906" name="Rectangle 2"/>
          <p:cNvSpPr>
            <a:spLocks noGrp="1" noChangeArrowheads="1"/>
          </p:cNvSpPr>
          <p:nvPr>
            <p:ph type="title"/>
          </p:nvPr>
        </p:nvSpPr>
        <p:spPr>
          <a:xfrm>
            <a:off x="1524000" y="254795"/>
            <a:ext cx="7162800" cy="762000"/>
          </a:xfrm>
        </p:spPr>
        <p:txBody>
          <a:bodyPr/>
          <a:lstStyle/>
          <a:p>
            <a:pPr eaLnBrk="1" hangingPunct="1">
              <a:defRPr/>
            </a:pPr>
            <a:r>
              <a:rPr lang="en-US" altLang="zh-TW" dirty="0"/>
              <a:t>5. </a:t>
            </a:r>
            <a:r>
              <a:rPr lang="zh-TW" altLang="en-US" dirty="0"/>
              <a:t>報名流程 </a:t>
            </a:r>
            <a:r>
              <a:rPr lang="en-US" altLang="zh-TW" dirty="0"/>
              <a:t>-</a:t>
            </a:r>
            <a:r>
              <a:rPr lang="zh-TW" altLang="en-US" dirty="0"/>
              <a:t> </a:t>
            </a:r>
            <a:r>
              <a:rPr lang="zh-TW" altLang="en-US" sz="2800" dirty="0"/>
              <a:t>聯絡資料</a:t>
            </a:r>
            <a:r>
              <a:rPr lang="en-US" altLang="zh-TW" sz="2800" dirty="0"/>
              <a:t>(</a:t>
            </a:r>
            <a:r>
              <a:rPr lang="zh-TW" altLang="en-US" sz="2800" dirty="0"/>
              <a:t>模式一及模式二</a:t>
            </a:r>
            <a:r>
              <a:rPr lang="en-US" altLang="zh-TW" sz="2800" dirty="0"/>
              <a:t>)</a:t>
            </a:r>
          </a:p>
        </p:txBody>
      </p:sp>
      <p:sp>
        <p:nvSpPr>
          <p:cNvPr id="2" name="內容版面配置區 1"/>
          <p:cNvSpPr>
            <a:spLocks noGrp="1"/>
          </p:cNvSpPr>
          <p:nvPr>
            <p:ph idx="1"/>
          </p:nvPr>
        </p:nvSpPr>
        <p:spPr>
          <a:xfrm>
            <a:off x="1187624" y="1413793"/>
            <a:ext cx="7312142" cy="1295400"/>
          </a:xfrm>
        </p:spPr>
        <p:txBody>
          <a:bodyPr/>
          <a:lstStyle/>
          <a:p>
            <a:pPr marL="457200" indent="-457200" eaLnBrk="1" hangingPunct="1">
              <a:spcBef>
                <a:spcPct val="0"/>
              </a:spcBef>
              <a:buFont typeface="Wingdings" panose="05000000000000000000" pitchFamily="2" charset="2"/>
              <a:buAutoNum type="circleNumWdWhitePlain"/>
              <a:defRPr/>
            </a:pPr>
            <a:r>
              <a:rPr lang="zh-TW" altLang="en-US" sz="2000" u="sng" dirty="0">
                <a:solidFill>
                  <a:schemeClr val="tx2"/>
                </a:solidFill>
              </a:rPr>
              <a:t>應用學習 </a:t>
            </a:r>
            <a:r>
              <a:rPr lang="en-US" altLang="zh-TW" sz="2000" u="sng" dirty="0">
                <a:solidFill>
                  <a:schemeClr val="tx2"/>
                </a:solidFill>
              </a:rPr>
              <a:t>&gt; </a:t>
            </a:r>
            <a:r>
              <a:rPr lang="zh-TW" altLang="en-US" sz="2000" u="sng" dirty="0">
                <a:solidFill>
                  <a:schemeClr val="tx2"/>
                </a:solidFill>
              </a:rPr>
              <a:t>應用學習報名 </a:t>
            </a:r>
            <a:r>
              <a:rPr lang="en-US" altLang="zh-TW" sz="2000" u="sng" dirty="0">
                <a:solidFill>
                  <a:schemeClr val="tx2"/>
                </a:solidFill>
              </a:rPr>
              <a:t>&gt; </a:t>
            </a:r>
            <a:r>
              <a:rPr lang="zh-TW" altLang="en-US" sz="2000" u="sng" dirty="0">
                <a:solidFill>
                  <a:schemeClr val="tx2"/>
                </a:solidFill>
              </a:rPr>
              <a:t>聯絡資料</a:t>
            </a:r>
            <a:r>
              <a:rPr lang="en-US" altLang="zh-TW" sz="2000" dirty="0"/>
              <a:t>:</a:t>
            </a:r>
            <a:r>
              <a:rPr lang="zh-TW" altLang="en-US" sz="2000" dirty="0"/>
              <a:t> 輸入及儲存聯絡資料 </a:t>
            </a:r>
            <a:endParaRPr lang="en-US" altLang="zh-TW" sz="2000" dirty="0"/>
          </a:p>
          <a:p>
            <a:pPr marL="457200" indent="-457200" eaLnBrk="1" hangingPunct="1">
              <a:spcBef>
                <a:spcPct val="0"/>
              </a:spcBef>
              <a:buFont typeface="Wingdings" panose="05000000000000000000" pitchFamily="2" charset="2"/>
              <a:buAutoNum type="circleNumWdWhitePlain"/>
              <a:defRPr/>
            </a:pPr>
            <a:r>
              <a:rPr lang="zh-TW" altLang="en-US" sz="2000" u="sng" dirty="0">
                <a:solidFill>
                  <a:schemeClr val="tx2"/>
                </a:solidFill>
              </a:rPr>
              <a:t>應用學習</a:t>
            </a:r>
            <a:r>
              <a:rPr lang="en-US" altLang="zh-TW" sz="2000" u="sng" dirty="0">
                <a:solidFill>
                  <a:schemeClr val="tx2"/>
                </a:solidFill>
              </a:rPr>
              <a:t>&gt;</a:t>
            </a:r>
            <a:r>
              <a:rPr lang="zh-TW" altLang="en-US" sz="2000" u="sng" dirty="0">
                <a:solidFill>
                  <a:schemeClr val="tx2"/>
                </a:solidFill>
              </a:rPr>
              <a:t>資料互換</a:t>
            </a:r>
            <a:r>
              <a:rPr lang="zh-TW" altLang="en-US" sz="2000" dirty="0">
                <a:solidFill>
                  <a:schemeClr val="tx2"/>
                </a:solidFill>
              </a:rPr>
              <a:t> </a:t>
            </a:r>
            <a:r>
              <a:rPr lang="en-US" altLang="zh-TW" sz="2000" dirty="0"/>
              <a:t>:</a:t>
            </a:r>
            <a:r>
              <a:rPr lang="zh-TW" altLang="en-US" sz="2000" dirty="0"/>
              <a:t> 預備和確定「</a:t>
            </a:r>
            <a:r>
              <a:rPr lang="zh-TW" altLang="en-US" sz="2000" kern="1200" dirty="0">
                <a:solidFill>
                  <a:schemeClr val="tx2"/>
                </a:solidFill>
              </a:rPr>
              <a:t>聯絡資料</a:t>
            </a:r>
            <a:r>
              <a:rPr lang="zh-TW" altLang="en-US" sz="2000" dirty="0"/>
              <a:t>」</a:t>
            </a:r>
            <a:endParaRPr lang="en-US" altLang="zh-TW" sz="2000" dirty="0"/>
          </a:p>
          <a:p>
            <a:pPr marL="457200" indent="-457200" eaLnBrk="1" hangingPunct="1">
              <a:spcBef>
                <a:spcPct val="0"/>
              </a:spcBef>
              <a:buFont typeface="Wingdings" panose="05000000000000000000" pitchFamily="2" charset="2"/>
              <a:buAutoNum type="circleNumWdWhitePlain"/>
              <a:defRPr/>
            </a:pPr>
            <a:r>
              <a:rPr lang="zh-TW" altLang="en-US" sz="2000" u="sng" dirty="0">
                <a:solidFill>
                  <a:schemeClr val="tx2"/>
                </a:solidFill>
              </a:rPr>
              <a:t>聯遞系統</a:t>
            </a:r>
            <a:r>
              <a:rPr lang="en-US" altLang="zh-TW" sz="2000" u="sng" dirty="0">
                <a:solidFill>
                  <a:schemeClr val="tx2"/>
                </a:solidFill>
              </a:rPr>
              <a:t>&gt;</a:t>
            </a:r>
            <a:r>
              <a:rPr lang="zh-TW" altLang="en-US" sz="2000" u="sng" dirty="0">
                <a:solidFill>
                  <a:schemeClr val="tx2"/>
                </a:solidFill>
              </a:rPr>
              <a:t>寄發訊息</a:t>
            </a:r>
            <a:r>
              <a:rPr lang="zh-TW" altLang="en-US" sz="2000" dirty="0">
                <a:solidFill>
                  <a:schemeClr val="tx2"/>
                </a:solidFill>
              </a:rPr>
              <a:t> </a:t>
            </a:r>
            <a:r>
              <a:rPr lang="en-US" altLang="zh-TW" sz="2000" dirty="0"/>
              <a:t>:</a:t>
            </a:r>
            <a:r>
              <a:rPr lang="zh-TW" altLang="en-US" sz="2000" dirty="0"/>
              <a:t> 發送「</a:t>
            </a:r>
            <a:r>
              <a:rPr lang="zh-TW" altLang="en-US" sz="2000" kern="1200" dirty="0">
                <a:solidFill>
                  <a:schemeClr val="tx2"/>
                </a:solidFill>
              </a:rPr>
              <a:t>聯絡資料</a:t>
            </a:r>
            <a:r>
              <a:rPr lang="zh-TW" altLang="en-US" sz="2000" dirty="0"/>
              <a:t>」</a:t>
            </a:r>
            <a:endParaRPr lang="en-US" altLang="zh-TW" sz="2000" dirty="0"/>
          </a:p>
          <a:p>
            <a:pPr>
              <a:defRPr/>
            </a:pPr>
            <a:endParaRPr lang="zh-HK" altLang="en-US" dirty="0"/>
          </a:p>
        </p:txBody>
      </p:sp>
      <p:sp>
        <p:nvSpPr>
          <p:cNvPr id="9" name="標題 1"/>
          <p:cNvSpPr>
            <a:spLocks/>
          </p:cNvSpPr>
          <p:nvPr/>
        </p:nvSpPr>
        <p:spPr bwMode="auto">
          <a:xfrm>
            <a:off x="347663" y="1590675"/>
            <a:ext cx="948055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rgbClr val="C0504D"/>
              </a:buClr>
              <a:buSzPct val="60000"/>
              <a:buFont typeface="Wingdings" panose="05000000000000000000" pitchFamily="2" charset="2"/>
              <a:buChar char="n"/>
              <a:tabLst/>
              <a:defRPr/>
            </a:pPr>
            <a:endParaRPr kumimoji="0" lang="zh-TW" altLang="en-US" sz="1800" b="1" i="0" u="none" strike="noStrike" kern="1200" cap="none" spc="0" normalizeH="0" baseline="0" noProof="0">
              <a:ln>
                <a:noFill/>
              </a:ln>
              <a:solidFill>
                <a:srgbClr val="1F497D"/>
              </a:solidFill>
              <a:effectLst/>
              <a:uLnTx/>
              <a:uFillTx/>
              <a:latin typeface="標楷體" panose="03000509000000000000" pitchFamily="65" charset="-120"/>
              <a:ea typeface="標楷體" panose="03000509000000000000" pitchFamily="65" charset="-120"/>
              <a:cs typeface="+mn-cs"/>
            </a:endParaRPr>
          </a:p>
        </p:txBody>
      </p:sp>
      <p:sp>
        <p:nvSpPr>
          <p:cNvPr id="13" name="矩形 3"/>
          <p:cNvSpPr>
            <a:spLocks noChangeArrowheads="1"/>
          </p:cNvSpPr>
          <p:nvPr/>
        </p:nvSpPr>
        <p:spPr bwMode="gray">
          <a:xfrm>
            <a:off x="2482929" y="2952287"/>
            <a:ext cx="5341697" cy="30939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4" name="圖片 13"/>
          <p:cNvPicPr>
            <a:picLocks noChangeAspect="1"/>
          </p:cNvPicPr>
          <p:nvPr/>
        </p:nvPicPr>
        <p:blipFill>
          <a:blip r:embed="rId5"/>
          <a:stretch>
            <a:fillRect/>
          </a:stretch>
        </p:blipFill>
        <p:spPr>
          <a:xfrm>
            <a:off x="991882" y="2781137"/>
            <a:ext cx="1472269" cy="3742360"/>
          </a:xfrm>
          <a:prstGeom prst="rect">
            <a:avLst/>
          </a:prstGeom>
        </p:spPr>
      </p:pic>
      <p:sp>
        <p:nvSpPr>
          <p:cNvPr id="11" name="矩形 3"/>
          <p:cNvSpPr>
            <a:spLocks noChangeArrowheads="1"/>
          </p:cNvSpPr>
          <p:nvPr/>
        </p:nvSpPr>
        <p:spPr bwMode="gray">
          <a:xfrm>
            <a:off x="2915816" y="4226257"/>
            <a:ext cx="5544616" cy="25200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79</a:t>
            </a:fld>
            <a:endParaRPr lang="en-US" altLang="zh-TW"/>
          </a:p>
        </p:txBody>
      </p:sp>
      <p:sp>
        <p:nvSpPr>
          <p:cNvPr id="15" name="燕尾形向右箭號 14">
            <a:hlinkClick r:id="rId6" action="ppaction://hlinksldjump"/>
          </p:cNvPr>
          <p:cNvSpPr/>
          <p:nvPr/>
        </p:nvSpPr>
        <p:spPr bwMode="gray">
          <a:xfrm>
            <a:off x="5544616" y="5771470"/>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zh-TW" altLang="en-US" sz="2400" dirty="0"/>
              <a:t>學校個案分享</a:t>
            </a:r>
          </a:p>
        </p:txBody>
      </p:sp>
    </p:spTree>
    <p:custDataLst>
      <p:tags r:id="rId1"/>
    </p:custDataLst>
    <p:extLst>
      <p:ext uri="{BB962C8B-B14F-4D97-AF65-F5344CB8AC3E}">
        <p14:creationId xmlns:p14="http://schemas.microsoft.com/office/powerpoint/2010/main" val="847118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gray">
          <a:xfrm>
            <a:off x="1769240" y="5301208"/>
            <a:ext cx="6773544" cy="944017"/>
          </a:xfrm>
          <a:prstGeom prst="rect">
            <a:avLst/>
          </a:prstGeom>
          <a:ln>
            <a:headEnd/>
            <a:tailEnd/>
          </a:ln>
          <a:extLst/>
        </p:spPr>
        <p:style>
          <a:lnRef idx="3">
            <a:schemeClr val="lt1"/>
          </a:lnRef>
          <a:fillRef idx="1">
            <a:schemeClr val="accent6"/>
          </a:fillRef>
          <a:effectRef idx="1">
            <a:schemeClr val="accent6"/>
          </a:effectRef>
          <a:fontRef idx="minor">
            <a:schemeClr val="lt1"/>
          </a:fontRef>
        </p:style>
        <p:txBody>
          <a:bodyPr wrap="square" rtlCol="0" anchor="ctr">
            <a:spAutoFit/>
          </a:bodyPr>
          <a:lstStyle/>
          <a:p>
            <a:pPr algn="ctr"/>
            <a:endParaRPr lang="zh-TW" altLang="en-US"/>
          </a:p>
        </p:txBody>
      </p:sp>
      <p:sp>
        <p:nvSpPr>
          <p:cNvPr id="3" name="矩形 2"/>
          <p:cNvSpPr/>
          <p:nvPr/>
        </p:nvSpPr>
        <p:spPr bwMode="gray">
          <a:xfrm>
            <a:off x="1769240" y="2210172"/>
            <a:ext cx="6773544" cy="3024336"/>
          </a:xfrm>
          <a:prstGeom prst="rect">
            <a:avLst/>
          </a:prstGeom>
          <a:ln>
            <a:headEnd/>
            <a:tailEnd/>
          </a:ln>
          <a:extLst/>
        </p:spPr>
        <p:style>
          <a:lnRef idx="3">
            <a:schemeClr val="lt1"/>
          </a:lnRef>
          <a:fillRef idx="1">
            <a:schemeClr val="accent3"/>
          </a:fillRef>
          <a:effectRef idx="1">
            <a:schemeClr val="accent3"/>
          </a:effectRef>
          <a:fontRef idx="minor">
            <a:schemeClr val="lt1"/>
          </a:fontRef>
        </p:style>
        <p:txBody>
          <a:bodyPr wrap="square" rtlCol="0" anchor="ctr">
            <a:spAutoFit/>
          </a:bodyPr>
          <a:lstStyle/>
          <a:p>
            <a:pPr algn="ctr"/>
            <a:endParaRPr lang="zh-TW" altLang="en-US"/>
          </a:p>
        </p:txBody>
      </p:sp>
      <p:sp>
        <p:nvSpPr>
          <p:cNvPr id="2" name="Title 1"/>
          <p:cNvSpPr>
            <a:spLocks noGrp="1"/>
          </p:cNvSpPr>
          <p:nvPr>
            <p:ph type="title"/>
          </p:nvPr>
        </p:nvSpPr>
        <p:spPr>
          <a:xfrm>
            <a:off x="1547664" y="246753"/>
            <a:ext cx="6995120" cy="778098"/>
          </a:xfrm>
        </p:spPr>
        <p:txBody>
          <a:bodyPr/>
          <a:lstStyle/>
          <a:p>
            <a:r>
              <a:rPr lang="zh-TW" altLang="en-US" dirty="0"/>
              <a:t>應用學習模組功能</a:t>
            </a:r>
            <a:endParaRPr lang="en-US" dirty="0"/>
          </a:p>
        </p:txBody>
      </p:sp>
      <p:sp>
        <p:nvSpPr>
          <p:cNvPr id="13" name="內容版面配置區 2"/>
          <p:cNvSpPr>
            <a:spLocks noGrp="1"/>
          </p:cNvSpPr>
          <p:nvPr>
            <p:ph type="body" idx="1"/>
          </p:nvPr>
        </p:nvSpPr>
        <p:spPr>
          <a:xfrm>
            <a:off x="1769240" y="1196752"/>
            <a:ext cx="7138987" cy="4740275"/>
          </a:xfrm>
        </p:spPr>
        <p:txBody>
          <a:bodyPr/>
          <a:lstStyle/>
          <a:p>
            <a:endParaRPr lang="en-US" altLang="zh-HK" dirty="0"/>
          </a:p>
          <a:p>
            <a:pPr marL="0" indent="0">
              <a:spcBef>
                <a:spcPts val="0"/>
              </a:spcBef>
              <a:buNone/>
            </a:pPr>
            <a:r>
              <a:rPr lang="en-US" altLang="zh-HK" dirty="0"/>
              <a:t>1. </a:t>
            </a:r>
            <a:r>
              <a:rPr lang="zh-TW" altLang="en-US" dirty="0"/>
              <a:t>於中五級開辦應用學習課程 </a:t>
            </a:r>
            <a:r>
              <a:rPr lang="en-US" altLang="zh-TW" dirty="0"/>
              <a:t>(</a:t>
            </a:r>
            <a:r>
              <a:rPr lang="zh-TW" altLang="en-US" dirty="0"/>
              <a:t>兩年</a:t>
            </a:r>
            <a:r>
              <a:rPr lang="en-US" altLang="zh-TW" dirty="0"/>
              <a:t>)</a:t>
            </a:r>
          </a:p>
          <a:p>
            <a:pPr marL="0" indent="0">
              <a:spcBef>
                <a:spcPts val="0"/>
              </a:spcBef>
              <a:buNone/>
            </a:pPr>
            <a:endParaRPr lang="en-US" altLang="zh-HK" dirty="0"/>
          </a:p>
          <a:p>
            <a:pPr marL="0" indent="0">
              <a:spcBef>
                <a:spcPts val="0"/>
              </a:spcBef>
              <a:buNone/>
            </a:pPr>
            <a:endParaRPr lang="en-US" altLang="zh-HK" dirty="0"/>
          </a:p>
          <a:p>
            <a:pPr marL="0" indent="0">
              <a:spcBef>
                <a:spcPts val="0"/>
              </a:spcBef>
              <a:buNone/>
            </a:pPr>
            <a:r>
              <a:rPr lang="en-US" altLang="zh-TW" dirty="0"/>
              <a:t>2. </a:t>
            </a:r>
            <a:r>
              <a:rPr lang="zh-TW" altLang="en-US" dirty="0"/>
              <a:t>於中四級開辦應用學習課程 </a:t>
            </a:r>
            <a:r>
              <a:rPr lang="en-US" altLang="zh-TW" dirty="0"/>
              <a:t>(</a:t>
            </a:r>
            <a:r>
              <a:rPr lang="zh-TW" altLang="en-US" dirty="0"/>
              <a:t>兩年</a:t>
            </a:r>
            <a:r>
              <a:rPr lang="en-US" altLang="zh-TW" dirty="0"/>
              <a:t>)</a:t>
            </a:r>
          </a:p>
          <a:p>
            <a:pPr marL="0" indent="0">
              <a:spcBef>
                <a:spcPts val="0"/>
              </a:spcBef>
              <a:buNone/>
            </a:pPr>
            <a:endParaRPr lang="en-US" altLang="zh-TW" dirty="0"/>
          </a:p>
          <a:p>
            <a:pPr marL="0" indent="0">
              <a:spcBef>
                <a:spcPts val="0"/>
              </a:spcBef>
              <a:buNone/>
            </a:pPr>
            <a:endParaRPr lang="zh-HK" altLang="en-US" dirty="0"/>
          </a:p>
          <a:p>
            <a:pPr marL="0" indent="0">
              <a:spcBef>
                <a:spcPts val="0"/>
              </a:spcBef>
              <a:buNone/>
            </a:pPr>
            <a:r>
              <a:rPr lang="en-US" altLang="zh-TW" dirty="0"/>
              <a:t>3. </a:t>
            </a:r>
            <a:r>
              <a:rPr lang="zh-TW" altLang="en-US" dirty="0"/>
              <a:t>於中四級開辦應用學習課程 </a:t>
            </a:r>
            <a:r>
              <a:rPr lang="en-US" altLang="zh-TW" dirty="0"/>
              <a:t>(</a:t>
            </a:r>
            <a:r>
              <a:rPr lang="zh-TW" altLang="en-US" dirty="0"/>
              <a:t>三年</a:t>
            </a:r>
            <a:r>
              <a:rPr lang="en-US" altLang="zh-TW" dirty="0"/>
              <a:t>)</a:t>
            </a:r>
          </a:p>
          <a:p>
            <a:pPr marL="0" indent="0">
              <a:spcBef>
                <a:spcPts val="0"/>
              </a:spcBef>
              <a:buNone/>
            </a:pPr>
            <a:endParaRPr lang="en-US" altLang="zh-TW" dirty="0"/>
          </a:p>
          <a:p>
            <a:pPr marL="0" indent="0">
              <a:spcBef>
                <a:spcPts val="0"/>
              </a:spcBef>
              <a:buNone/>
            </a:pPr>
            <a:endParaRPr lang="en-US" altLang="zh-HK" dirty="0"/>
          </a:p>
          <a:p>
            <a:pPr>
              <a:spcBef>
                <a:spcPts val="0"/>
              </a:spcBef>
            </a:pPr>
            <a:r>
              <a:rPr lang="en-US" altLang="zh-TW" dirty="0"/>
              <a:t>4. </a:t>
            </a:r>
            <a:r>
              <a:rPr lang="zh-TW" altLang="en-US" dirty="0"/>
              <a:t>於中四級開辦應用學習中文（非華語學生適用）</a:t>
            </a:r>
            <a:endParaRPr lang="en-US" altLang="zh-TW" dirty="0"/>
          </a:p>
        </p:txBody>
      </p:sp>
      <p:sp>
        <p:nvSpPr>
          <p:cNvPr id="4" name="Content Placeholder 3"/>
          <p:cNvSpPr>
            <a:spLocks noGrp="1"/>
          </p:cNvSpPr>
          <p:nvPr>
            <p:ph sz="half" idx="2"/>
          </p:nvPr>
        </p:nvSpPr>
        <p:spPr>
          <a:xfrm>
            <a:off x="323528" y="1279285"/>
            <a:ext cx="8882136" cy="3951288"/>
          </a:xfrm>
        </p:spPr>
        <p:txBody>
          <a:bodyPr/>
          <a:lstStyle/>
          <a:p>
            <a:r>
              <a:rPr lang="zh-TW" altLang="en-US" dirty="0"/>
              <a:t>讓學校處理於中四級及中五級 開辦應用學習課程及</a:t>
            </a:r>
            <a:endParaRPr lang="en-US" altLang="zh-TW" dirty="0"/>
          </a:p>
          <a:p>
            <a:pPr marL="0" indent="0">
              <a:buNone/>
            </a:pPr>
            <a:r>
              <a:rPr lang="en-US" altLang="zh-TW" dirty="0"/>
              <a:t>     </a:t>
            </a:r>
            <a:r>
              <a:rPr lang="zh-TW" altLang="en-US" dirty="0"/>
              <a:t>應用學習中文（非華語學生適用）的報名程序</a:t>
            </a:r>
            <a:endParaRPr lang="en-US" altLang="zh-TW" dirty="0"/>
          </a:p>
          <a:p>
            <a:endParaRPr lang="en-US" altLang="zh-TW" dirty="0"/>
          </a:p>
          <a:p>
            <a:pPr marL="0" indent="0">
              <a:buNone/>
            </a:pPr>
            <a:endParaRPr lang="en-US" altLang="zh-TW" dirty="0"/>
          </a:p>
          <a:p>
            <a:pPr marL="0" indent="0">
              <a:buNone/>
            </a:pPr>
            <a:endParaRPr lang="en-US" altLang="zh-TW" dirty="0"/>
          </a:p>
        </p:txBody>
      </p:sp>
      <p:pic>
        <p:nvPicPr>
          <p:cNvPr id="14" name="Picture 5"/>
          <p:cNvPicPr>
            <a:picLocks noChangeAspect="1"/>
          </p:cNvPicPr>
          <p:nvPr/>
        </p:nvPicPr>
        <p:blipFill>
          <a:blip r:embed="rId2"/>
          <a:stretch>
            <a:fillRect/>
          </a:stretch>
        </p:blipFill>
        <p:spPr>
          <a:xfrm>
            <a:off x="1876882" y="2785127"/>
            <a:ext cx="6439533" cy="279244"/>
          </a:xfrm>
          <a:prstGeom prst="rect">
            <a:avLst/>
          </a:prstGeom>
          <a:ln w="12700">
            <a:solidFill>
              <a:schemeClr val="tx1"/>
            </a:solidFill>
          </a:ln>
        </p:spPr>
      </p:pic>
      <p:pic>
        <p:nvPicPr>
          <p:cNvPr id="15" name="Picture 6"/>
          <p:cNvPicPr>
            <a:picLocks noChangeAspect="1"/>
          </p:cNvPicPr>
          <p:nvPr/>
        </p:nvPicPr>
        <p:blipFill>
          <a:blip r:embed="rId3"/>
          <a:stretch>
            <a:fillRect/>
          </a:stretch>
        </p:blipFill>
        <p:spPr>
          <a:xfrm>
            <a:off x="1876882" y="3852797"/>
            <a:ext cx="6511541" cy="233172"/>
          </a:xfrm>
          <a:prstGeom prst="rect">
            <a:avLst/>
          </a:prstGeom>
          <a:ln w="12700">
            <a:solidFill>
              <a:schemeClr val="tx1"/>
            </a:solidFill>
          </a:ln>
        </p:spPr>
      </p:pic>
      <p:pic>
        <p:nvPicPr>
          <p:cNvPr id="16" name="Picture 7"/>
          <p:cNvPicPr>
            <a:picLocks noChangeAspect="1"/>
          </p:cNvPicPr>
          <p:nvPr/>
        </p:nvPicPr>
        <p:blipFill>
          <a:blip r:embed="rId4"/>
          <a:stretch>
            <a:fillRect/>
          </a:stretch>
        </p:blipFill>
        <p:spPr>
          <a:xfrm>
            <a:off x="1869864" y="4886512"/>
            <a:ext cx="6511541" cy="231941"/>
          </a:xfrm>
          <a:prstGeom prst="rect">
            <a:avLst/>
          </a:prstGeom>
          <a:ln w="12700">
            <a:solidFill>
              <a:schemeClr val="tx1"/>
            </a:solidFill>
          </a:ln>
        </p:spPr>
      </p:pic>
      <p:sp>
        <p:nvSpPr>
          <p:cNvPr id="6" name="投影片編號版面配置區 5"/>
          <p:cNvSpPr>
            <a:spLocks noGrp="1"/>
          </p:cNvSpPr>
          <p:nvPr>
            <p:ph type="sldNum" sz="quarter" idx="12"/>
          </p:nvPr>
        </p:nvSpPr>
        <p:spPr/>
        <p:txBody>
          <a:bodyPr/>
          <a:lstStyle/>
          <a:p>
            <a:pPr>
              <a:defRPr/>
            </a:pPr>
            <a:r>
              <a:rPr lang="en-US" altLang="zh-TW" dirty="0"/>
              <a:t>P.</a:t>
            </a:r>
            <a:fld id="{917416F5-5C30-4854-97F8-437AE7AE3D94}" type="slidenum">
              <a:rPr lang="en-US" altLang="zh-TW" smtClean="0"/>
              <a:pPr>
                <a:defRPr/>
              </a:pPr>
              <a:t>8</a:t>
            </a:fld>
            <a:endParaRPr lang="en-US" altLang="zh-TW" dirty="0"/>
          </a:p>
        </p:txBody>
      </p:sp>
      <p:pic>
        <p:nvPicPr>
          <p:cNvPr id="9" name="圖片 8"/>
          <p:cNvPicPr>
            <a:picLocks noChangeAspect="1"/>
          </p:cNvPicPr>
          <p:nvPr/>
        </p:nvPicPr>
        <p:blipFill>
          <a:blip r:embed="rId5"/>
          <a:stretch>
            <a:fillRect/>
          </a:stretch>
        </p:blipFill>
        <p:spPr>
          <a:xfrm>
            <a:off x="272636" y="2276872"/>
            <a:ext cx="1481354" cy="3867981"/>
          </a:xfrm>
          <a:prstGeom prst="rect">
            <a:avLst/>
          </a:prstGeom>
        </p:spPr>
      </p:pic>
      <p:sp>
        <p:nvSpPr>
          <p:cNvPr id="7" name="矩形 6"/>
          <p:cNvSpPr/>
          <p:nvPr/>
        </p:nvSpPr>
        <p:spPr bwMode="gray">
          <a:xfrm>
            <a:off x="272635" y="4109318"/>
            <a:ext cx="1435849" cy="1435110"/>
          </a:xfrm>
          <a:prstGeom prst="rect">
            <a:avLst/>
          </a:prstGeom>
          <a:noFill/>
          <a:ln w="38100">
            <a:solidFill>
              <a:schemeClr val="accent6"/>
            </a:solidFill>
            <a:headEnd/>
            <a:tailEnd/>
          </a:ln>
          <a:extLst/>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endParaRPr lang="zh-TW" altLang="en-US"/>
          </a:p>
        </p:txBody>
      </p:sp>
      <p:sp>
        <p:nvSpPr>
          <p:cNvPr id="17" name="矩形 16"/>
          <p:cNvSpPr/>
          <p:nvPr/>
        </p:nvSpPr>
        <p:spPr bwMode="gray">
          <a:xfrm>
            <a:off x="257386" y="2483392"/>
            <a:ext cx="1451098" cy="1598641"/>
          </a:xfrm>
          <a:prstGeom prst="rect">
            <a:avLst/>
          </a:prstGeom>
          <a:noFill/>
          <a:ln w="38100">
            <a:solidFill>
              <a:schemeClr val="accent3"/>
            </a:solidFill>
            <a:headEnd/>
            <a:tailEnd/>
          </a:ln>
          <a:extLst/>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endParaRPr lang="zh-TW" altLang="en-US"/>
          </a:p>
        </p:txBody>
      </p:sp>
      <p:cxnSp>
        <p:nvCxnSpPr>
          <p:cNvPr id="10" name="直線接點 9"/>
          <p:cNvCxnSpPr/>
          <p:nvPr/>
        </p:nvCxnSpPr>
        <p:spPr bwMode="auto">
          <a:xfrm>
            <a:off x="1688550" y="3254929"/>
            <a:ext cx="181314" cy="0"/>
          </a:xfrm>
          <a:prstGeom prst="line">
            <a:avLst/>
          </a:prstGeom>
          <a:ln w="38100">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8" name="直線接點 17"/>
          <p:cNvCxnSpPr>
            <a:endCxn id="5" idx="1"/>
          </p:cNvCxnSpPr>
          <p:nvPr/>
        </p:nvCxnSpPr>
        <p:spPr bwMode="auto">
          <a:xfrm>
            <a:off x="1688550" y="5544428"/>
            <a:ext cx="80690" cy="228789"/>
          </a:xfrm>
          <a:prstGeom prst="line">
            <a:avLst/>
          </a:prstGeom>
          <a:ln w="38100">
            <a:headEnd type="none" w="med" len="med"/>
            <a:tailEnd type="non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78620334"/>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1549400" y="280988"/>
            <a:ext cx="7162800" cy="762000"/>
          </a:xfrm>
        </p:spPr>
        <p:txBody>
          <a:bodyPr/>
          <a:lstStyle/>
          <a:p>
            <a:pPr eaLnBrk="1" hangingPunct="1">
              <a:defRPr/>
            </a:pPr>
            <a:r>
              <a:rPr lang="en-US" altLang="zh-TW" dirty="0"/>
              <a:t>5. </a:t>
            </a:r>
            <a:r>
              <a:rPr lang="zh-TW" altLang="en-US" dirty="0"/>
              <a:t>報名流程 </a:t>
            </a:r>
            <a:r>
              <a:rPr lang="en-US" altLang="zh-TW" dirty="0"/>
              <a:t>-</a:t>
            </a:r>
            <a:r>
              <a:rPr lang="zh-TW" altLang="en-US" dirty="0"/>
              <a:t> </a:t>
            </a:r>
            <a:r>
              <a:rPr lang="zh-TW" altLang="en-US" sz="2800" dirty="0"/>
              <a:t>聯絡資料</a:t>
            </a:r>
            <a:r>
              <a:rPr lang="en-US" altLang="zh-TW" sz="2800" dirty="0"/>
              <a:t>(</a:t>
            </a:r>
            <a:r>
              <a:rPr lang="zh-TW" altLang="en-US" sz="2800" dirty="0"/>
              <a:t>模式一及模式二</a:t>
            </a:r>
            <a:r>
              <a:rPr lang="en-US" altLang="zh-TW" sz="2800" dirty="0"/>
              <a:t>)</a:t>
            </a:r>
          </a:p>
        </p:txBody>
      </p:sp>
      <p:sp>
        <p:nvSpPr>
          <p:cNvPr id="9" name="標題 1"/>
          <p:cNvSpPr>
            <a:spLocks/>
          </p:cNvSpPr>
          <p:nvPr/>
        </p:nvSpPr>
        <p:spPr bwMode="auto">
          <a:xfrm>
            <a:off x="347663" y="1590675"/>
            <a:ext cx="948055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rgbClr val="C0504D"/>
              </a:buClr>
              <a:buSzPct val="60000"/>
              <a:buFont typeface="Wingdings" panose="05000000000000000000" pitchFamily="2" charset="2"/>
              <a:buChar char="n"/>
              <a:tabLst/>
              <a:defRPr/>
            </a:pPr>
            <a:endParaRPr kumimoji="0" lang="zh-TW" altLang="en-US" sz="1800" b="1" i="0" u="none" strike="noStrike" kern="1200" cap="none" spc="0" normalizeH="0" baseline="0" noProof="0">
              <a:ln>
                <a:noFill/>
              </a:ln>
              <a:solidFill>
                <a:srgbClr val="1F497D"/>
              </a:solidFill>
              <a:effectLst/>
              <a:uLnTx/>
              <a:uFillTx/>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80</a:t>
            </a:fld>
            <a:endParaRPr lang="en-US" altLang="zh-TW"/>
          </a:p>
        </p:txBody>
      </p:sp>
      <p:sp>
        <p:nvSpPr>
          <p:cNvPr id="16" name="矩形 15"/>
          <p:cNvSpPr/>
          <p:nvPr/>
        </p:nvSpPr>
        <p:spPr bwMode="gray">
          <a:xfrm>
            <a:off x="266269" y="1430383"/>
            <a:ext cx="8755478" cy="1569660"/>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r>
              <a:rPr lang="zh-TW" altLang="en-US" sz="3200" u="sng" dirty="0">
                <a:solidFill>
                  <a:prstClr val="black"/>
                </a:solidFill>
                <a:latin typeface="標楷體" panose="03000509000000000000" pitchFamily="65" charset="-120"/>
                <a:ea typeface="標楷體" panose="03000509000000000000" pitchFamily="65" charset="-120"/>
              </a:rPr>
              <a:t>學校個案十一</a:t>
            </a:r>
            <a:r>
              <a:rPr lang="en-US" altLang="zh-TW" sz="3200" u="sng" dirty="0">
                <a:solidFill>
                  <a:prstClr val="black"/>
                </a:solidFill>
                <a:latin typeface="標楷體" panose="03000509000000000000" pitchFamily="65" charset="-120"/>
                <a:ea typeface="標楷體" panose="03000509000000000000" pitchFamily="65" charset="-120"/>
              </a:rPr>
              <a:t>:</a:t>
            </a:r>
            <a:r>
              <a:rPr lang="zh-TW" altLang="en-US" sz="3200" u="sng" dirty="0">
                <a:solidFill>
                  <a:prstClr val="black"/>
                </a:solidFill>
                <a:latin typeface="標楷體" panose="03000509000000000000" pitchFamily="65" charset="-120"/>
                <a:ea typeface="標楷體" panose="03000509000000000000" pitchFamily="65" charset="-120"/>
              </a:rPr>
              <a:t> </a:t>
            </a:r>
            <a:endParaRPr lang="en-US" altLang="zh-TW" sz="3200" u="sng" dirty="0">
              <a:solidFill>
                <a:prstClr val="black"/>
              </a:solidFill>
              <a:latin typeface="標楷體" panose="03000509000000000000" pitchFamily="65" charset="-120"/>
              <a:ea typeface="標楷體" panose="03000509000000000000" pitchFamily="65" charset="-120"/>
            </a:endParaRPr>
          </a:p>
          <a:p>
            <a:r>
              <a:rPr lang="zh-TW" altLang="en-US" sz="3200" dirty="0">
                <a:solidFill>
                  <a:prstClr val="black"/>
                </a:solidFill>
                <a:latin typeface="標楷體" panose="03000509000000000000" pitchFamily="65" charset="-120"/>
                <a:ea typeface="標楷體" panose="03000509000000000000" pitchFamily="65" charset="-120"/>
              </a:rPr>
              <a:t>學校已匯入應用學習參數檔案並發送聯絡資料，為什麼系統仍未能啟動學校報名</a:t>
            </a:r>
            <a:r>
              <a:rPr lang="en-US" altLang="zh-TW" sz="3200" dirty="0">
                <a:solidFill>
                  <a:prstClr val="black"/>
                </a:solidFill>
                <a:latin typeface="標楷體" panose="03000509000000000000" pitchFamily="65" charset="-120"/>
                <a:ea typeface="標楷體" panose="03000509000000000000" pitchFamily="65" charset="-120"/>
              </a:rPr>
              <a:t>(</a:t>
            </a:r>
            <a:r>
              <a:rPr lang="zh-TW" altLang="en-US" sz="3200" dirty="0">
                <a:solidFill>
                  <a:prstClr val="black"/>
                </a:solidFill>
                <a:latin typeface="標楷體" panose="03000509000000000000" pitchFamily="65" charset="-120"/>
                <a:ea typeface="標楷體" panose="03000509000000000000" pitchFamily="65" charset="-120"/>
              </a:rPr>
              <a:t>模式二</a:t>
            </a:r>
            <a:r>
              <a:rPr lang="en-US" altLang="zh-TW" sz="3200" dirty="0">
                <a:solidFill>
                  <a:prstClr val="black"/>
                </a:solidFill>
                <a:latin typeface="標楷體" panose="03000509000000000000" pitchFamily="65" charset="-120"/>
                <a:ea typeface="標楷體" panose="03000509000000000000" pitchFamily="65" charset="-120"/>
              </a:rPr>
              <a:t>)</a:t>
            </a:r>
            <a:r>
              <a:rPr lang="zh-TW" altLang="en-US" sz="3200" dirty="0">
                <a:solidFill>
                  <a:prstClr val="black"/>
                </a:solidFill>
                <a:latin typeface="標楷體" panose="03000509000000000000" pitchFamily="65" charset="-120"/>
                <a:ea typeface="標楷體" panose="03000509000000000000" pitchFamily="65" charset="-120"/>
              </a:rPr>
              <a:t>功能</a:t>
            </a:r>
            <a:r>
              <a:rPr lang="en-US" altLang="zh-TW" sz="3200" dirty="0">
                <a:solidFill>
                  <a:prstClr val="black"/>
                </a:solidFill>
                <a:latin typeface="標楷體" panose="03000509000000000000" pitchFamily="65" charset="-120"/>
                <a:ea typeface="標楷體" panose="03000509000000000000" pitchFamily="65" charset="-120"/>
              </a:rPr>
              <a:t>?</a:t>
            </a:r>
            <a:endParaRPr lang="zh-HK" altLang="en-US" sz="3200" dirty="0">
              <a:solidFill>
                <a:prstClr val="black"/>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69" y="3133246"/>
            <a:ext cx="6029324" cy="1400174"/>
          </a:xfrm>
          <a:prstGeom prst="rect">
            <a:avLst/>
          </a:prstGeom>
        </p:spPr>
      </p:pic>
      <p:pic>
        <p:nvPicPr>
          <p:cNvPr id="8" name="內容版面配置區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00764" y="4421424"/>
            <a:ext cx="6786036" cy="1824816"/>
          </a:xfrm>
        </p:spPr>
      </p:pic>
      <p:sp>
        <p:nvSpPr>
          <p:cNvPr id="17" name="矩形 3"/>
          <p:cNvSpPr>
            <a:spLocks noChangeArrowheads="1"/>
          </p:cNvSpPr>
          <p:nvPr/>
        </p:nvSpPr>
        <p:spPr bwMode="gray">
          <a:xfrm>
            <a:off x="1907704" y="4581128"/>
            <a:ext cx="3077624" cy="24982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Tree>
    <p:custDataLst>
      <p:tags r:id="rId1"/>
    </p:custDataLst>
    <p:extLst>
      <p:ext uri="{BB962C8B-B14F-4D97-AF65-F5344CB8AC3E}">
        <p14:creationId xmlns:p14="http://schemas.microsoft.com/office/powerpoint/2010/main" val="33525664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1524000" y="262968"/>
            <a:ext cx="7162800" cy="762000"/>
          </a:xfrm>
        </p:spPr>
        <p:txBody>
          <a:bodyPr/>
          <a:lstStyle/>
          <a:p>
            <a:pPr eaLnBrk="1" hangingPunct="1">
              <a:defRPr/>
            </a:pPr>
            <a:r>
              <a:rPr lang="en-US" altLang="zh-TW" dirty="0"/>
              <a:t>5. </a:t>
            </a:r>
            <a:r>
              <a:rPr lang="zh-TW" altLang="en-US" dirty="0"/>
              <a:t>報名流程 </a:t>
            </a:r>
            <a:r>
              <a:rPr lang="en-US" altLang="zh-TW" dirty="0"/>
              <a:t>-</a:t>
            </a:r>
            <a:r>
              <a:rPr lang="zh-TW" altLang="en-US" dirty="0"/>
              <a:t> </a:t>
            </a:r>
            <a:r>
              <a:rPr lang="zh-TW" altLang="en-US" sz="2800" dirty="0"/>
              <a:t>聯絡資料</a:t>
            </a:r>
            <a:r>
              <a:rPr lang="en-US" altLang="zh-TW" sz="2800" dirty="0"/>
              <a:t>(</a:t>
            </a:r>
            <a:r>
              <a:rPr lang="zh-TW" altLang="en-US" sz="2800" dirty="0"/>
              <a:t>模式一及模式二</a:t>
            </a:r>
            <a:r>
              <a:rPr lang="en-US" altLang="zh-TW" sz="2800" dirty="0"/>
              <a:t>)</a:t>
            </a:r>
          </a:p>
        </p:txBody>
      </p:sp>
      <p:sp>
        <p:nvSpPr>
          <p:cNvPr id="2" name="內容版面配置區 1"/>
          <p:cNvSpPr>
            <a:spLocks noGrp="1"/>
          </p:cNvSpPr>
          <p:nvPr>
            <p:ph idx="1"/>
          </p:nvPr>
        </p:nvSpPr>
        <p:spPr>
          <a:xfrm>
            <a:off x="951078" y="1475445"/>
            <a:ext cx="7312142" cy="1295400"/>
          </a:xfrm>
        </p:spPr>
        <p:txBody>
          <a:bodyPr/>
          <a:lstStyle/>
          <a:p>
            <a:pPr marL="0" indent="0">
              <a:buNone/>
              <a:defRPr/>
            </a:pPr>
            <a:r>
              <a:rPr lang="zh-TW" altLang="en-US" sz="3200" dirty="0"/>
              <a:t>聯絡資料必須於相應模式的欄位內輸入，以啟動相關模式的功能。</a:t>
            </a:r>
            <a:endParaRPr lang="en-US" altLang="zh-TW" sz="3200" dirty="0"/>
          </a:p>
          <a:p>
            <a:pPr marL="0" indent="0">
              <a:buNone/>
              <a:defRPr/>
            </a:pPr>
            <a:endParaRPr lang="en-US" altLang="zh-HK" dirty="0"/>
          </a:p>
          <a:p>
            <a:pPr marL="0" indent="0">
              <a:buNone/>
              <a:defRPr/>
            </a:pPr>
            <a:r>
              <a:rPr lang="zh-TW" altLang="en-US" u="sng" dirty="0">
                <a:solidFill>
                  <a:schemeClr val="tx2"/>
                </a:solidFill>
              </a:rPr>
              <a:t>應用學習 </a:t>
            </a:r>
            <a:r>
              <a:rPr lang="en-US" altLang="zh-TW" u="sng" dirty="0">
                <a:solidFill>
                  <a:schemeClr val="tx2"/>
                </a:solidFill>
              </a:rPr>
              <a:t>&gt; </a:t>
            </a:r>
            <a:r>
              <a:rPr lang="zh-TW" altLang="en-US" u="sng" dirty="0">
                <a:solidFill>
                  <a:schemeClr val="tx2"/>
                </a:solidFill>
              </a:rPr>
              <a:t>應用學習報名 </a:t>
            </a:r>
            <a:r>
              <a:rPr lang="en-US" altLang="zh-TW" u="sng" dirty="0">
                <a:solidFill>
                  <a:schemeClr val="tx2"/>
                </a:solidFill>
              </a:rPr>
              <a:t>&gt; </a:t>
            </a:r>
            <a:r>
              <a:rPr lang="zh-TW" altLang="en-US" u="sng" dirty="0">
                <a:solidFill>
                  <a:schemeClr val="tx2"/>
                </a:solidFill>
              </a:rPr>
              <a:t>聯絡資料</a:t>
            </a:r>
            <a:r>
              <a:rPr lang="en-US" altLang="zh-TW" u="sng" dirty="0">
                <a:solidFill>
                  <a:schemeClr val="tx2"/>
                </a:solidFill>
              </a:rPr>
              <a:t>:</a:t>
            </a:r>
            <a:endParaRPr lang="zh-HK" altLang="en-US" dirty="0"/>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78" y="2773076"/>
            <a:ext cx="7422740" cy="2363666"/>
          </a:xfrm>
          <a:prstGeom prst="rect">
            <a:avLst/>
          </a:prstGeom>
        </p:spPr>
      </p:pic>
      <p:sp>
        <p:nvSpPr>
          <p:cNvPr id="9" name="標題 1"/>
          <p:cNvSpPr>
            <a:spLocks/>
          </p:cNvSpPr>
          <p:nvPr/>
        </p:nvSpPr>
        <p:spPr bwMode="auto">
          <a:xfrm>
            <a:off x="347663" y="1590675"/>
            <a:ext cx="948055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rgbClr val="C0504D"/>
              </a:buClr>
              <a:buSzPct val="60000"/>
              <a:buFont typeface="Wingdings" panose="05000000000000000000" pitchFamily="2" charset="2"/>
              <a:buChar char="n"/>
              <a:tabLst/>
              <a:defRPr/>
            </a:pPr>
            <a:endParaRPr kumimoji="0" lang="zh-TW" altLang="en-US" sz="1800" b="1" i="0" u="none" strike="noStrike" kern="1200" cap="none" spc="0" normalizeH="0" baseline="0" noProof="0">
              <a:ln>
                <a:noFill/>
              </a:ln>
              <a:solidFill>
                <a:srgbClr val="1F497D"/>
              </a:solidFill>
              <a:effectLst/>
              <a:uLnTx/>
              <a:uFillTx/>
              <a:latin typeface="標楷體" panose="03000509000000000000" pitchFamily="65" charset="-120"/>
              <a:ea typeface="標楷體" panose="03000509000000000000" pitchFamily="65" charset="-120"/>
              <a:cs typeface="+mn-cs"/>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81</a:t>
            </a:fld>
            <a:endParaRPr lang="en-US" altLang="zh-TW"/>
          </a:p>
        </p:txBody>
      </p:sp>
      <p:sp>
        <p:nvSpPr>
          <p:cNvPr id="10" name="動作按鈕: 下一項 9">
            <a:hlinkClick r:id="rId5" action="ppaction://hlinksldjump" highlightClick="1"/>
          </p:cNvPr>
          <p:cNvSpPr/>
          <p:nvPr/>
        </p:nvSpPr>
        <p:spPr bwMode="gray">
          <a:xfrm>
            <a:off x="7164288" y="6059342"/>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algn="ctr"/>
            <a:endParaRPr lang="zh-TW" altLang="en-US"/>
          </a:p>
        </p:txBody>
      </p:sp>
      <p:sp>
        <p:nvSpPr>
          <p:cNvPr id="11" name="矩形 3"/>
          <p:cNvSpPr>
            <a:spLocks noChangeArrowheads="1"/>
          </p:cNvSpPr>
          <p:nvPr/>
        </p:nvSpPr>
        <p:spPr bwMode="gray">
          <a:xfrm>
            <a:off x="1475656" y="4293097"/>
            <a:ext cx="6919865" cy="288032"/>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Tree>
    <p:custDataLst>
      <p:tags r:id="rId1"/>
    </p:custDataLst>
    <p:extLst>
      <p:ext uri="{BB962C8B-B14F-4D97-AF65-F5344CB8AC3E}">
        <p14:creationId xmlns:p14="http://schemas.microsoft.com/office/powerpoint/2010/main" val="25026577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82</a:t>
            </a:fld>
            <a:endParaRPr lang="en-US" altLang="zh-TW"/>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1684866430"/>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678" y="3187552"/>
            <a:ext cx="6752381" cy="2733333"/>
          </a:xfrm>
          <a:prstGeom prst="rect">
            <a:avLst/>
          </a:prstGeom>
        </p:spPr>
      </p:pic>
      <p:sp>
        <p:nvSpPr>
          <p:cNvPr id="387074" name="Rectangle 2"/>
          <p:cNvSpPr>
            <a:spLocks noGrp="1" noChangeArrowheads="1"/>
          </p:cNvSpPr>
          <p:nvPr>
            <p:ph type="title"/>
          </p:nvPr>
        </p:nvSpPr>
        <p:spPr>
          <a:xfrm>
            <a:off x="1534129" y="257806"/>
            <a:ext cx="7162800" cy="762000"/>
          </a:xfrm>
          <a:extLst/>
        </p:spPr>
        <p:txBody>
          <a:bodyPr/>
          <a:lstStyle/>
          <a:p>
            <a:pPr eaLnBrk="1" hangingPunct="1">
              <a:defRPr/>
            </a:pPr>
            <a:r>
              <a:rPr lang="en-US" altLang="zh-TW" dirty="0"/>
              <a:t>5. </a:t>
            </a:r>
            <a:r>
              <a:rPr lang="zh-TW" altLang="en-US" dirty="0"/>
              <a:t>報名流程 </a:t>
            </a:r>
            <a:r>
              <a:rPr lang="en-US" altLang="zh-TW" dirty="0"/>
              <a:t>-</a:t>
            </a:r>
            <a:r>
              <a:rPr lang="zh-TW" altLang="en-US" dirty="0"/>
              <a:t> </a:t>
            </a:r>
            <a:r>
              <a:rPr lang="zh-TW" altLang="en-US" sz="2800" dirty="0"/>
              <a:t>學校報名</a:t>
            </a:r>
            <a:r>
              <a:rPr lang="en-US" altLang="zh-TW" sz="2800" dirty="0"/>
              <a:t>(</a:t>
            </a:r>
            <a:r>
              <a:rPr lang="zh-TW" altLang="en-US" sz="2800" dirty="0"/>
              <a:t>模式二</a:t>
            </a:r>
            <a:r>
              <a:rPr lang="en-US" altLang="zh-TW" sz="2800" dirty="0"/>
              <a:t>)</a:t>
            </a:r>
          </a:p>
        </p:txBody>
      </p:sp>
      <p:sp>
        <p:nvSpPr>
          <p:cNvPr id="31748" name="Rectangle 3"/>
          <p:cNvSpPr>
            <a:spLocks noGrp="1" noChangeArrowheads="1"/>
          </p:cNvSpPr>
          <p:nvPr>
            <p:ph idx="1"/>
          </p:nvPr>
        </p:nvSpPr>
        <p:spPr>
          <a:xfrm>
            <a:off x="539553" y="1659315"/>
            <a:ext cx="7488832" cy="1536143"/>
          </a:xfrm>
        </p:spPr>
        <p:txBody>
          <a:bodyPr/>
          <a:lstStyle/>
          <a:p>
            <a:pPr marL="457200" indent="-457200">
              <a:buFont typeface="Wingdings" panose="05000000000000000000" pitchFamily="2" charset="2"/>
              <a:buAutoNum type="circleNumWdWhitePlain"/>
              <a:defRPr/>
            </a:pPr>
            <a:r>
              <a:rPr lang="zh-TW" altLang="en-US" sz="2000" u="sng" dirty="0">
                <a:solidFill>
                  <a:schemeClr val="tx2"/>
                </a:solidFill>
              </a:rPr>
              <a:t>應用學習 </a:t>
            </a:r>
            <a:r>
              <a:rPr lang="en-US" altLang="zh-TW" sz="2000" u="sng" dirty="0">
                <a:solidFill>
                  <a:schemeClr val="tx2"/>
                </a:solidFill>
              </a:rPr>
              <a:t>&gt; </a:t>
            </a:r>
            <a:r>
              <a:rPr lang="zh-TW" altLang="en-US" sz="2000" u="sng" dirty="0">
                <a:solidFill>
                  <a:schemeClr val="tx2"/>
                </a:solidFill>
              </a:rPr>
              <a:t>應用學習報名 </a:t>
            </a:r>
            <a:r>
              <a:rPr lang="en-US" altLang="zh-TW" sz="2000" u="sng" dirty="0">
                <a:solidFill>
                  <a:schemeClr val="tx2"/>
                </a:solidFill>
              </a:rPr>
              <a:t>&gt; </a:t>
            </a:r>
            <a:r>
              <a:rPr lang="zh-TW" altLang="en-US" sz="2000" u="sng" dirty="0">
                <a:solidFill>
                  <a:schemeClr val="tx2"/>
                </a:solidFill>
              </a:rPr>
              <a:t>學校報名 </a:t>
            </a:r>
            <a:r>
              <a:rPr lang="en-US" altLang="zh-TW" sz="2000" u="sng" dirty="0">
                <a:solidFill>
                  <a:schemeClr val="tx2"/>
                </a:solidFill>
              </a:rPr>
              <a:t>(</a:t>
            </a:r>
            <a:r>
              <a:rPr lang="zh-TW" altLang="en-US" sz="2000" u="sng" dirty="0">
                <a:solidFill>
                  <a:schemeClr val="tx2"/>
                </a:solidFill>
              </a:rPr>
              <a:t>模式二</a:t>
            </a:r>
            <a:r>
              <a:rPr lang="en-US" altLang="zh-TW" sz="2000" u="sng" dirty="0">
                <a:solidFill>
                  <a:schemeClr val="tx2"/>
                </a:solidFill>
              </a:rPr>
              <a:t>)</a:t>
            </a:r>
            <a:r>
              <a:rPr lang="en-US" altLang="zh-TW" sz="2000" dirty="0"/>
              <a:t> :</a:t>
            </a:r>
            <a:r>
              <a:rPr lang="zh-TW" altLang="en-US" sz="2000" dirty="0"/>
              <a:t>儲存已修改的學校報名資料</a:t>
            </a:r>
            <a:endParaRPr lang="en-US" altLang="zh-TW" sz="2000" dirty="0"/>
          </a:p>
          <a:p>
            <a:pPr marL="457200" indent="-457200">
              <a:buFont typeface="Wingdings" panose="05000000000000000000" pitchFamily="2" charset="2"/>
              <a:buAutoNum type="circleNumWdWhitePlain"/>
              <a:defRPr/>
            </a:pPr>
            <a:r>
              <a:rPr lang="zh-TW" altLang="en-US" sz="2000" u="sng" dirty="0">
                <a:solidFill>
                  <a:schemeClr val="tx2"/>
                </a:solidFill>
              </a:rPr>
              <a:t>應用學習</a:t>
            </a:r>
            <a:r>
              <a:rPr lang="en-US" altLang="zh-TW" sz="2000" u="sng" dirty="0">
                <a:solidFill>
                  <a:schemeClr val="tx2"/>
                </a:solidFill>
              </a:rPr>
              <a:t>&gt;</a:t>
            </a:r>
            <a:r>
              <a:rPr lang="zh-TW" altLang="en-US" sz="2000" u="sng" dirty="0">
                <a:solidFill>
                  <a:schemeClr val="tx2"/>
                </a:solidFill>
              </a:rPr>
              <a:t>資料互換 </a:t>
            </a:r>
            <a:r>
              <a:rPr lang="en-US" altLang="zh-TW" sz="2000" dirty="0"/>
              <a:t>:</a:t>
            </a:r>
            <a:r>
              <a:rPr lang="zh-TW" altLang="en-US" sz="2000" dirty="0"/>
              <a:t> 預備和確定「</a:t>
            </a:r>
            <a:r>
              <a:rPr lang="zh-TW" altLang="en-US" sz="2000" kern="1200" dirty="0">
                <a:solidFill>
                  <a:schemeClr val="tx2"/>
                </a:solidFill>
              </a:rPr>
              <a:t>學校報名</a:t>
            </a:r>
            <a:r>
              <a:rPr lang="en-US" altLang="zh-TW" sz="2000" kern="1200" dirty="0">
                <a:solidFill>
                  <a:schemeClr val="tx2"/>
                </a:solidFill>
              </a:rPr>
              <a:t>(</a:t>
            </a:r>
            <a:r>
              <a:rPr lang="zh-TW" altLang="en-US" sz="2000" kern="1200" dirty="0">
                <a:solidFill>
                  <a:schemeClr val="tx2"/>
                </a:solidFill>
              </a:rPr>
              <a:t>模式二</a:t>
            </a:r>
            <a:r>
              <a:rPr lang="en-US" altLang="zh-TW" sz="2000" kern="1200" dirty="0">
                <a:solidFill>
                  <a:schemeClr val="tx2"/>
                </a:solidFill>
              </a:rPr>
              <a:t>)</a:t>
            </a:r>
            <a:r>
              <a:rPr lang="zh-TW" altLang="en-US" sz="2000" dirty="0"/>
              <a:t>」</a:t>
            </a:r>
            <a:endParaRPr lang="en-US" altLang="zh-TW" sz="2000" dirty="0"/>
          </a:p>
          <a:p>
            <a:pPr marL="457200" indent="-457200">
              <a:buFont typeface="Wingdings" panose="05000000000000000000" pitchFamily="2" charset="2"/>
              <a:buAutoNum type="circleNumWdWhitePlain"/>
              <a:defRPr/>
            </a:pPr>
            <a:r>
              <a:rPr lang="zh-TW" altLang="en-US" sz="2000" u="sng" dirty="0">
                <a:solidFill>
                  <a:schemeClr val="tx2"/>
                </a:solidFill>
              </a:rPr>
              <a:t>聯遞系統</a:t>
            </a:r>
            <a:r>
              <a:rPr lang="en-US" altLang="zh-TW" sz="2000" u="sng" dirty="0">
                <a:solidFill>
                  <a:schemeClr val="tx2"/>
                </a:solidFill>
              </a:rPr>
              <a:t>&gt;</a:t>
            </a:r>
            <a:r>
              <a:rPr lang="zh-TW" altLang="en-US" sz="2000" u="sng" dirty="0">
                <a:solidFill>
                  <a:schemeClr val="tx2"/>
                </a:solidFill>
              </a:rPr>
              <a:t>寄發訊息</a:t>
            </a:r>
            <a:r>
              <a:rPr lang="en-US" altLang="zh-TW" sz="2000" dirty="0"/>
              <a:t>:</a:t>
            </a:r>
            <a:r>
              <a:rPr lang="zh-TW" altLang="en-US" sz="2000" dirty="0"/>
              <a:t> 發送「</a:t>
            </a:r>
            <a:r>
              <a:rPr lang="zh-TW" altLang="en-US" sz="2000" kern="1200" dirty="0">
                <a:solidFill>
                  <a:schemeClr val="tx2"/>
                </a:solidFill>
              </a:rPr>
              <a:t>學校報名</a:t>
            </a:r>
            <a:r>
              <a:rPr lang="en-US" altLang="zh-TW" sz="2000" kern="1200" dirty="0">
                <a:solidFill>
                  <a:schemeClr val="tx2"/>
                </a:solidFill>
              </a:rPr>
              <a:t>(</a:t>
            </a:r>
            <a:r>
              <a:rPr lang="zh-TW" altLang="en-US" sz="2000" kern="1200" dirty="0">
                <a:solidFill>
                  <a:schemeClr val="tx2"/>
                </a:solidFill>
              </a:rPr>
              <a:t>模式二</a:t>
            </a:r>
            <a:r>
              <a:rPr lang="en-US" altLang="zh-TW" sz="2000" kern="1200" dirty="0">
                <a:solidFill>
                  <a:schemeClr val="tx2"/>
                </a:solidFill>
              </a:rPr>
              <a:t>)</a:t>
            </a:r>
            <a:r>
              <a:rPr lang="zh-TW" altLang="en-US" sz="2000" dirty="0"/>
              <a:t>」</a:t>
            </a:r>
            <a:endParaRPr lang="en-US" altLang="zh-TW" sz="2000" dirty="0"/>
          </a:p>
          <a:p>
            <a:pPr>
              <a:defRPr/>
            </a:pPr>
            <a:endParaRPr lang="en-US" altLang="zh-TW" sz="2000" dirty="0"/>
          </a:p>
          <a:p>
            <a:pPr>
              <a:defRPr/>
            </a:pPr>
            <a:endParaRPr lang="en-US" altLang="zh-TW" sz="2000" dirty="0"/>
          </a:p>
          <a:p>
            <a:pPr>
              <a:defRPr/>
            </a:pPr>
            <a:endParaRPr lang="en-US" altLang="zh-TW" sz="2000" dirty="0"/>
          </a:p>
          <a:p>
            <a:pPr>
              <a:defRPr/>
            </a:pPr>
            <a:endParaRPr lang="en-US" altLang="zh-TW" sz="2000" dirty="0"/>
          </a:p>
          <a:p>
            <a:pPr>
              <a:defRPr/>
            </a:pPr>
            <a:endParaRPr lang="en-US" altLang="zh-TW" sz="2000" dirty="0"/>
          </a:p>
          <a:p>
            <a:pPr marL="0" indent="0">
              <a:buNone/>
              <a:defRPr/>
            </a:pPr>
            <a:endParaRPr lang="en-US" altLang="zh-TW" sz="2000" dirty="0"/>
          </a:p>
          <a:p>
            <a:pPr>
              <a:defRPr/>
            </a:pPr>
            <a:endParaRPr lang="en-US" altLang="zh-TW" sz="2800" dirty="0">
              <a:solidFill>
                <a:schemeClr val="tx2"/>
              </a:solidFill>
            </a:endParaRPr>
          </a:p>
          <a:p>
            <a:pPr>
              <a:defRPr/>
            </a:pPr>
            <a:endParaRPr lang="en-US" altLang="zh-TW" sz="2800" dirty="0">
              <a:solidFill>
                <a:schemeClr val="tx2"/>
              </a:solidFill>
            </a:endParaRPr>
          </a:p>
        </p:txBody>
      </p:sp>
      <p:pic>
        <p:nvPicPr>
          <p:cNvPr id="4" name="圖片 3"/>
          <p:cNvPicPr>
            <a:picLocks noChangeAspect="1"/>
          </p:cNvPicPr>
          <p:nvPr/>
        </p:nvPicPr>
        <p:blipFill>
          <a:blip r:embed="rId4"/>
          <a:stretch>
            <a:fillRect/>
          </a:stretch>
        </p:blipFill>
        <p:spPr>
          <a:xfrm>
            <a:off x="322677" y="3163153"/>
            <a:ext cx="1297844" cy="3356992"/>
          </a:xfrm>
          <a:prstGeom prst="rect">
            <a:avLst/>
          </a:prstGeom>
        </p:spPr>
      </p:pic>
      <p:sp>
        <p:nvSpPr>
          <p:cNvPr id="13" name="矩形 3"/>
          <p:cNvSpPr>
            <a:spLocks noChangeArrowheads="1"/>
          </p:cNvSpPr>
          <p:nvPr/>
        </p:nvSpPr>
        <p:spPr bwMode="gray">
          <a:xfrm>
            <a:off x="1665060" y="5063818"/>
            <a:ext cx="674692" cy="30939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83</a:t>
            </a:fld>
            <a:endParaRPr lang="en-US" altLang="zh-TW"/>
          </a:p>
        </p:txBody>
      </p:sp>
    </p:spTree>
    <p:extLst>
      <p:ext uri="{BB962C8B-B14F-4D97-AF65-F5344CB8AC3E}">
        <p14:creationId xmlns:p14="http://schemas.microsoft.com/office/powerpoint/2010/main" val="658239660"/>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84</a:t>
            </a:fld>
            <a:endParaRPr lang="en-US" altLang="zh-TW"/>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3325214968"/>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716" y="2349438"/>
            <a:ext cx="6797694" cy="1820995"/>
          </a:xfrm>
          <a:prstGeom prst="rect">
            <a:avLst/>
          </a:prstGeom>
        </p:spPr>
      </p:pic>
      <p:sp>
        <p:nvSpPr>
          <p:cNvPr id="2" name="標題 1"/>
          <p:cNvSpPr>
            <a:spLocks noGrp="1"/>
          </p:cNvSpPr>
          <p:nvPr>
            <p:ph type="title"/>
          </p:nvPr>
        </p:nvSpPr>
        <p:spPr>
          <a:xfrm>
            <a:off x="1524000" y="276666"/>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dirty="0"/>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4826" y="3388684"/>
            <a:ext cx="5036667" cy="3388583"/>
          </a:xfrm>
          <a:prstGeom prst="rect">
            <a:avLst/>
          </a:prstGeom>
        </p:spPr>
      </p:pic>
      <p:sp>
        <p:nvSpPr>
          <p:cNvPr id="11" name="矩形 10"/>
          <p:cNvSpPr/>
          <p:nvPr/>
        </p:nvSpPr>
        <p:spPr>
          <a:xfrm>
            <a:off x="894323" y="1281632"/>
            <a:ext cx="7257557" cy="830997"/>
          </a:xfrm>
          <a:prstGeom prst="rect">
            <a:avLst/>
          </a:prstGeom>
        </p:spPr>
        <p:txBody>
          <a:bodyPr wrap="square">
            <a:spAutoFit/>
          </a:bodyPr>
          <a:lstStyle/>
          <a:p>
            <a:pPr marL="457200" marR="0" lvl="0" indent="-4572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AutoNum type="circleNumWdWhitePlain"/>
              <a:tabLst/>
              <a:defRPr/>
            </a:pPr>
            <a:r>
              <a:rPr kumimoji="0" lang="zh-TW" altLang="en-US"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學生報名方法一</a:t>
            </a:r>
            <a:r>
              <a:rPr kumimoji="0" lang="en-US" altLang="zh-TW"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a:t>
            </a:r>
            <a:r>
              <a:rPr kumimoji="0" lang="zh-TW" altLang="en-US"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 依課程</a:t>
            </a:r>
            <a:endParaRPr kumimoji="0" lang="en-US" altLang="zh-TW"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endParaRPr>
          </a:p>
          <a:p>
            <a:pPr lvl="0">
              <a:spcBef>
                <a:spcPct val="20000"/>
              </a:spcBef>
              <a:buClr>
                <a:srgbClr val="C0504D"/>
              </a:buClr>
              <a:buSzPct val="60000"/>
              <a:defRPr/>
            </a:pPr>
            <a:r>
              <a:rPr kumimoji="0" lang="zh-TW" altLang="en-US" sz="20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   </a:t>
            </a:r>
            <a:r>
              <a:rPr kumimoji="0" lang="zh-TW" altLang="en-US" sz="18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rPr>
              <a:t>     </a:t>
            </a:r>
            <a:r>
              <a:rPr kumimoji="0" lang="zh-TW" altLang="en-US" sz="1800" kern="0" dirty="0">
                <a:solidFill>
                  <a:srgbClr val="1F497D"/>
                </a:solidFill>
                <a:latin typeface="Times New Roman" panose="02020603050405020304" pitchFamily="18" charset="0"/>
                <a:ea typeface="標楷體" pitchFamily="65" charset="-120"/>
              </a:rPr>
              <a:t>應用學習 </a:t>
            </a:r>
            <a:r>
              <a:rPr kumimoji="0" lang="en-US" altLang="zh-TW" sz="1800" kern="0" dirty="0">
                <a:solidFill>
                  <a:srgbClr val="1F497D"/>
                </a:solidFill>
                <a:latin typeface="Times New Roman" panose="02020603050405020304" pitchFamily="18" charset="0"/>
                <a:ea typeface="標楷體" pitchFamily="65" charset="-120"/>
              </a:rPr>
              <a:t>&gt; </a:t>
            </a:r>
            <a:r>
              <a:rPr kumimoji="0" lang="zh-TW" altLang="en-US" sz="1800" kern="0" dirty="0">
                <a:solidFill>
                  <a:srgbClr val="1F497D"/>
                </a:solidFill>
                <a:latin typeface="Times New Roman" panose="02020603050405020304" pitchFamily="18" charset="0"/>
                <a:ea typeface="標楷體" pitchFamily="65" charset="-120"/>
              </a:rPr>
              <a:t>應用學習報名 </a:t>
            </a:r>
            <a:r>
              <a:rPr kumimoji="0" lang="en-US" altLang="zh-TW" sz="1800" kern="0" dirty="0">
                <a:solidFill>
                  <a:srgbClr val="1F497D"/>
                </a:solidFill>
                <a:latin typeface="Times New Roman" panose="02020603050405020304" pitchFamily="18" charset="0"/>
                <a:ea typeface="標楷體" pitchFamily="65" charset="-120"/>
              </a:rPr>
              <a:t>&gt; </a:t>
            </a:r>
            <a:r>
              <a:rPr kumimoji="0" lang="zh-TW" altLang="en-US" sz="1800" kern="0" dirty="0">
                <a:solidFill>
                  <a:srgbClr val="1F497D"/>
                </a:solidFill>
                <a:latin typeface="Times New Roman" panose="02020603050405020304" pitchFamily="18" charset="0"/>
                <a:ea typeface="標楷體" pitchFamily="65" charset="-120"/>
              </a:rPr>
              <a:t>學生報名 </a:t>
            </a:r>
            <a:r>
              <a:rPr kumimoji="0" lang="en-US" altLang="zh-TW" sz="1800" kern="0" dirty="0">
                <a:solidFill>
                  <a:srgbClr val="1F497D"/>
                </a:solidFill>
                <a:latin typeface="Times New Roman" panose="02020603050405020304" pitchFamily="18" charset="0"/>
                <a:ea typeface="標楷體" pitchFamily="65" charset="-120"/>
              </a:rPr>
              <a:t>(</a:t>
            </a:r>
            <a:r>
              <a:rPr kumimoji="0" lang="zh-TW" altLang="en-US" sz="1800" kern="0" dirty="0">
                <a:solidFill>
                  <a:srgbClr val="1F497D"/>
                </a:solidFill>
                <a:latin typeface="Times New Roman" panose="02020603050405020304" pitchFamily="18" charset="0"/>
                <a:ea typeface="標楷體" pitchFamily="65" charset="-120"/>
              </a:rPr>
              <a:t>模式一及模式二</a:t>
            </a:r>
            <a:r>
              <a:rPr kumimoji="0" lang="en-US" altLang="zh-TW" sz="1800" kern="0" dirty="0">
                <a:solidFill>
                  <a:srgbClr val="1F497D"/>
                </a:solidFill>
                <a:latin typeface="Times New Roman" panose="02020603050405020304" pitchFamily="18" charset="0"/>
                <a:ea typeface="標楷體" pitchFamily="65" charset="-120"/>
              </a:rPr>
              <a:t>) &gt; </a:t>
            </a:r>
            <a:r>
              <a:rPr kumimoji="0" lang="zh-TW" altLang="en-US" sz="1800" kern="0" dirty="0">
                <a:solidFill>
                  <a:srgbClr val="1F497D"/>
                </a:solidFill>
                <a:latin typeface="Times New Roman" panose="02020603050405020304" pitchFamily="18" charset="0"/>
                <a:ea typeface="標楷體" pitchFamily="65" charset="-120"/>
              </a:rPr>
              <a:t>依課程</a:t>
            </a:r>
            <a:endParaRPr kumimoji="0" lang="en-US" altLang="zh-TW" sz="1800" b="1" i="0" u="none" strike="noStrike" kern="0" cap="none" spc="0" normalizeH="0" baseline="0" noProof="0" dirty="0">
              <a:ln>
                <a:noFill/>
              </a:ln>
              <a:solidFill>
                <a:srgbClr val="1F497D"/>
              </a:solidFill>
              <a:effectLst/>
              <a:uLnTx/>
              <a:uFillTx/>
              <a:latin typeface="Times New Roman" panose="02020603050405020304" pitchFamily="18" charset="0"/>
              <a:ea typeface="標楷體" pitchFamily="65" charset="-120"/>
            </a:endParaRPr>
          </a:p>
        </p:txBody>
      </p:sp>
      <p:pic>
        <p:nvPicPr>
          <p:cNvPr id="12" name="圖片 11"/>
          <p:cNvPicPr>
            <a:picLocks noChangeAspect="1"/>
          </p:cNvPicPr>
          <p:nvPr/>
        </p:nvPicPr>
        <p:blipFill>
          <a:blip r:embed="rId5"/>
          <a:stretch>
            <a:fillRect/>
          </a:stretch>
        </p:blipFill>
        <p:spPr>
          <a:xfrm>
            <a:off x="239491" y="2361645"/>
            <a:ext cx="1530326" cy="3906136"/>
          </a:xfrm>
          <a:prstGeom prst="rect">
            <a:avLst/>
          </a:prstGeom>
        </p:spPr>
      </p:pic>
      <p:sp>
        <p:nvSpPr>
          <p:cNvPr id="14" name="矩形 13"/>
          <p:cNvSpPr>
            <a:spLocks noChangeArrowheads="1"/>
          </p:cNvSpPr>
          <p:nvPr/>
        </p:nvSpPr>
        <p:spPr bwMode="gray">
          <a:xfrm>
            <a:off x="1763688" y="3767202"/>
            <a:ext cx="542751" cy="38187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16" name="矩形 5"/>
          <p:cNvSpPr>
            <a:spLocks noChangeArrowheads="1"/>
          </p:cNvSpPr>
          <p:nvPr/>
        </p:nvSpPr>
        <p:spPr bwMode="gray">
          <a:xfrm>
            <a:off x="3419872" y="6489267"/>
            <a:ext cx="396000" cy="28800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85</a:t>
            </a:fld>
            <a:endParaRPr lang="en-US" altLang="zh-TW"/>
          </a:p>
        </p:txBody>
      </p:sp>
    </p:spTree>
    <p:extLst>
      <p:ext uri="{BB962C8B-B14F-4D97-AF65-F5344CB8AC3E}">
        <p14:creationId xmlns:p14="http://schemas.microsoft.com/office/powerpoint/2010/main" val="2325027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816" y="2345003"/>
            <a:ext cx="6764537" cy="3595940"/>
          </a:xfrm>
          <a:prstGeom prst="rect">
            <a:avLst/>
          </a:prstGeom>
        </p:spPr>
      </p:pic>
      <p:sp>
        <p:nvSpPr>
          <p:cNvPr id="2" name="標題 1"/>
          <p:cNvSpPr>
            <a:spLocks noGrp="1"/>
          </p:cNvSpPr>
          <p:nvPr>
            <p:ph type="title"/>
          </p:nvPr>
        </p:nvSpPr>
        <p:spPr>
          <a:xfrm>
            <a:off x="1579317" y="310006"/>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sz="2800" dirty="0"/>
          </a:p>
        </p:txBody>
      </p:sp>
      <p:sp>
        <p:nvSpPr>
          <p:cNvPr id="5" name="矩形 4"/>
          <p:cNvSpPr/>
          <p:nvPr/>
        </p:nvSpPr>
        <p:spPr>
          <a:xfrm>
            <a:off x="894323" y="1281632"/>
            <a:ext cx="7257557" cy="904863"/>
          </a:xfrm>
          <a:prstGeom prst="rect">
            <a:avLst/>
          </a:prstGeom>
        </p:spPr>
        <p:txBody>
          <a:bodyPr wrap="square">
            <a:spAutoFit/>
          </a:bodyPr>
          <a:lstStyle/>
          <a:p>
            <a:pPr marL="457200" marR="0" lvl="0" indent="-4572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AutoNum type="circleNumWdWhitePlain"/>
              <a:tabLst/>
              <a:defRPr/>
            </a:pPr>
            <a:r>
              <a:rPr kumimoji="0" lang="zh-TW" altLang="en-US"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學生報名方法一</a:t>
            </a:r>
            <a:r>
              <a:rPr kumimoji="0" lang="en-US" altLang="zh-TW"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a:t>
            </a:r>
            <a:r>
              <a:rPr kumimoji="0" lang="zh-TW" altLang="en-US"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 依課程</a:t>
            </a:r>
            <a:endParaRPr kumimoji="0" lang="en-US" altLang="zh-TW"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endParaRPr>
          </a:p>
          <a:p>
            <a:pPr lvl="0">
              <a:spcBef>
                <a:spcPct val="20000"/>
              </a:spcBef>
              <a:buClr>
                <a:srgbClr val="C0504D"/>
              </a:buClr>
              <a:buSzPct val="60000"/>
              <a:defRPr/>
            </a:pPr>
            <a:r>
              <a:rPr kumimoji="0" lang="zh-TW" altLang="en-US"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   </a:t>
            </a:r>
            <a:r>
              <a:rPr kumimoji="0" lang="zh-TW" altLang="en-US" sz="20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   </a:t>
            </a:r>
            <a:r>
              <a:rPr kumimoji="0" lang="zh-TW" altLang="en-US" sz="2000" kern="0" dirty="0">
                <a:solidFill>
                  <a:srgbClr val="660066"/>
                </a:solidFill>
                <a:latin typeface="Times New Roman" panose="02020603050405020304" pitchFamily="18" charset="0"/>
                <a:ea typeface="標楷體" pitchFamily="65" charset="-120"/>
              </a:rPr>
              <a:t> </a:t>
            </a:r>
            <a:r>
              <a:rPr kumimoji="0" lang="zh-TW" altLang="en-US" sz="1800" kern="0" dirty="0">
                <a:solidFill>
                  <a:srgbClr val="1F497D"/>
                </a:solidFill>
                <a:latin typeface="Times New Roman" panose="02020603050405020304" pitchFamily="18" charset="0"/>
                <a:ea typeface="標楷體" pitchFamily="65" charset="-120"/>
              </a:rPr>
              <a:t>應用學習 </a:t>
            </a:r>
            <a:r>
              <a:rPr kumimoji="0" lang="en-US" altLang="zh-TW" sz="1800" kern="0" dirty="0">
                <a:solidFill>
                  <a:srgbClr val="1F497D"/>
                </a:solidFill>
                <a:latin typeface="Times New Roman" panose="02020603050405020304" pitchFamily="18" charset="0"/>
                <a:ea typeface="標楷體" pitchFamily="65" charset="-120"/>
              </a:rPr>
              <a:t>&gt; </a:t>
            </a:r>
            <a:r>
              <a:rPr kumimoji="0" lang="zh-TW" altLang="en-US" sz="1800" kern="0" dirty="0">
                <a:solidFill>
                  <a:srgbClr val="1F497D"/>
                </a:solidFill>
                <a:latin typeface="Times New Roman" panose="02020603050405020304" pitchFamily="18" charset="0"/>
                <a:ea typeface="標楷體" pitchFamily="65" charset="-120"/>
              </a:rPr>
              <a:t>應用學習報名 </a:t>
            </a:r>
            <a:r>
              <a:rPr kumimoji="0" lang="en-US" altLang="zh-TW" sz="1800" kern="0" dirty="0">
                <a:solidFill>
                  <a:srgbClr val="1F497D"/>
                </a:solidFill>
                <a:latin typeface="Times New Roman" panose="02020603050405020304" pitchFamily="18" charset="0"/>
                <a:ea typeface="標楷體" pitchFamily="65" charset="-120"/>
              </a:rPr>
              <a:t>&gt; </a:t>
            </a:r>
            <a:r>
              <a:rPr kumimoji="0" lang="zh-TW" altLang="en-US" sz="1800" kern="0" dirty="0">
                <a:solidFill>
                  <a:srgbClr val="1F497D"/>
                </a:solidFill>
                <a:latin typeface="Times New Roman" panose="02020603050405020304" pitchFamily="18" charset="0"/>
                <a:ea typeface="標楷體" pitchFamily="65" charset="-120"/>
              </a:rPr>
              <a:t>學生報名 </a:t>
            </a:r>
            <a:r>
              <a:rPr kumimoji="0" lang="en-US" altLang="zh-TW" sz="1800" kern="0" dirty="0">
                <a:solidFill>
                  <a:srgbClr val="1F497D"/>
                </a:solidFill>
                <a:latin typeface="Times New Roman" panose="02020603050405020304" pitchFamily="18" charset="0"/>
                <a:ea typeface="標楷體" pitchFamily="65" charset="-120"/>
              </a:rPr>
              <a:t>(</a:t>
            </a:r>
            <a:r>
              <a:rPr kumimoji="0" lang="zh-TW" altLang="en-US" sz="1800" kern="0" dirty="0">
                <a:solidFill>
                  <a:srgbClr val="1F497D"/>
                </a:solidFill>
                <a:latin typeface="Times New Roman" panose="02020603050405020304" pitchFamily="18" charset="0"/>
                <a:ea typeface="標楷體" pitchFamily="65" charset="-120"/>
              </a:rPr>
              <a:t>模式一及模式二</a:t>
            </a:r>
            <a:r>
              <a:rPr kumimoji="0" lang="en-US" altLang="zh-TW" sz="1800" kern="0" dirty="0">
                <a:solidFill>
                  <a:srgbClr val="1F497D"/>
                </a:solidFill>
                <a:latin typeface="Times New Roman" panose="02020603050405020304" pitchFamily="18" charset="0"/>
                <a:ea typeface="標楷體" pitchFamily="65" charset="-120"/>
              </a:rPr>
              <a:t>) &gt; </a:t>
            </a:r>
            <a:r>
              <a:rPr kumimoji="0" lang="zh-TW" altLang="en-US" sz="1800" kern="0" dirty="0">
                <a:solidFill>
                  <a:srgbClr val="1F497D"/>
                </a:solidFill>
                <a:latin typeface="Times New Roman" panose="02020603050405020304" pitchFamily="18" charset="0"/>
                <a:ea typeface="標楷體" pitchFamily="65" charset="-120"/>
              </a:rPr>
              <a:t>依課程</a:t>
            </a:r>
            <a:endParaRPr kumimoji="0" lang="en-US" altLang="zh-TW" sz="1800" b="1" i="0" u="none" strike="noStrike" kern="0" cap="none" spc="0" normalizeH="0" baseline="0" noProof="0" dirty="0">
              <a:ln>
                <a:noFill/>
              </a:ln>
              <a:solidFill>
                <a:srgbClr val="1F497D"/>
              </a:solidFill>
              <a:effectLst/>
              <a:uLnTx/>
              <a:uFillTx/>
              <a:latin typeface="Times New Roman" panose="02020603050405020304" pitchFamily="18" charset="0"/>
              <a:ea typeface="標楷體" pitchFamily="65" charset="-120"/>
            </a:endParaRPr>
          </a:p>
        </p:txBody>
      </p:sp>
      <p:pic>
        <p:nvPicPr>
          <p:cNvPr id="11" name="圖片 10"/>
          <p:cNvPicPr>
            <a:picLocks noChangeAspect="1"/>
          </p:cNvPicPr>
          <p:nvPr/>
        </p:nvPicPr>
        <p:blipFill>
          <a:blip r:embed="rId4"/>
          <a:stretch>
            <a:fillRect/>
          </a:stretch>
        </p:blipFill>
        <p:spPr>
          <a:xfrm>
            <a:off x="239491" y="2361645"/>
            <a:ext cx="1530326" cy="3906136"/>
          </a:xfrm>
          <a:prstGeom prst="rect">
            <a:avLst/>
          </a:prstGeom>
        </p:spPr>
      </p:pic>
      <p:sp>
        <p:nvSpPr>
          <p:cNvPr id="12" name="矩形 2"/>
          <p:cNvSpPr>
            <a:spLocks noChangeArrowheads="1"/>
          </p:cNvSpPr>
          <p:nvPr/>
        </p:nvSpPr>
        <p:spPr bwMode="gray">
          <a:xfrm>
            <a:off x="7769405" y="4005064"/>
            <a:ext cx="764949" cy="96716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86</a:t>
            </a:fld>
            <a:endParaRPr lang="en-US" altLang="zh-TW"/>
          </a:p>
        </p:txBody>
      </p:sp>
    </p:spTree>
    <p:extLst>
      <p:ext uri="{BB962C8B-B14F-4D97-AF65-F5344CB8AC3E}">
        <p14:creationId xmlns:p14="http://schemas.microsoft.com/office/powerpoint/2010/main" val="605410750"/>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957" y="2361646"/>
            <a:ext cx="5449339" cy="3330610"/>
          </a:xfrm>
          <a:prstGeom prst="rect">
            <a:avLst/>
          </a:prstGeom>
        </p:spPr>
      </p:pic>
      <p:sp>
        <p:nvSpPr>
          <p:cNvPr id="6" name="標題 5"/>
          <p:cNvSpPr>
            <a:spLocks noGrp="1"/>
          </p:cNvSpPr>
          <p:nvPr>
            <p:ph type="title"/>
          </p:nvPr>
        </p:nvSpPr>
        <p:spPr>
          <a:xfrm>
            <a:off x="1524000" y="331539"/>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sz="2800" dirty="0"/>
          </a:p>
        </p:txBody>
      </p:sp>
      <p:sp>
        <p:nvSpPr>
          <p:cNvPr id="9" name="內容版面配置區 2"/>
          <p:cNvSpPr>
            <a:spLocks noGrp="1"/>
          </p:cNvSpPr>
          <p:nvPr>
            <p:ph idx="1"/>
          </p:nvPr>
        </p:nvSpPr>
        <p:spPr>
          <a:xfrm>
            <a:off x="971600" y="1324443"/>
            <a:ext cx="7560840" cy="575394"/>
          </a:xfrm>
        </p:spPr>
        <p:txBody>
          <a:bodyPr/>
          <a:lstStyle/>
          <a:p>
            <a:pPr marL="457200" indent="-457200">
              <a:buFont typeface="Wingdings" panose="05000000000000000000" pitchFamily="2" charset="2"/>
              <a:buAutoNum type="circleNumWdWhitePlain"/>
            </a:pPr>
            <a:r>
              <a:rPr lang="zh-TW" altLang="en-US" sz="2800" dirty="0"/>
              <a:t>學生報名方法二</a:t>
            </a:r>
            <a:r>
              <a:rPr lang="en-US" altLang="zh-TW" sz="2800" dirty="0"/>
              <a:t>:</a:t>
            </a:r>
            <a:r>
              <a:rPr lang="zh-TW" altLang="en-US" sz="2800" dirty="0"/>
              <a:t> 整批處理</a:t>
            </a:r>
            <a:endParaRPr lang="en-US" altLang="zh-TW" sz="2800" dirty="0"/>
          </a:p>
          <a:p>
            <a:pPr marL="0" indent="0">
              <a:buNone/>
            </a:pPr>
            <a:r>
              <a:rPr lang="zh-TW" altLang="en-US" sz="2800" dirty="0">
                <a:solidFill>
                  <a:schemeClr val="tx2"/>
                </a:solidFill>
              </a:rPr>
              <a:t>      </a:t>
            </a:r>
            <a:r>
              <a:rPr lang="zh-TW" altLang="en-US" sz="1800" dirty="0">
                <a:solidFill>
                  <a:schemeClr val="tx2"/>
                </a:solidFill>
              </a:rPr>
              <a:t>應用學習 </a:t>
            </a:r>
            <a:r>
              <a:rPr lang="en-US" altLang="zh-TW" sz="1800" dirty="0">
                <a:solidFill>
                  <a:schemeClr val="tx2"/>
                </a:solidFill>
              </a:rPr>
              <a:t>&gt; </a:t>
            </a:r>
            <a:r>
              <a:rPr lang="zh-TW" altLang="en-US" sz="1800" dirty="0">
                <a:solidFill>
                  <a:schemeClr val="tx2"/>
                </a:solidFill>
              </a:rPr>
              <a:t>應用學習報名 </a:t>
            </a:r>
            <a:r>
              <a:rPr lang="en-US" altLang="zh-TW" sz="1800" dirty="0">
                <a:solidFill>
                  <a:schemeClr val="tx2"/>
                </a:solidFill>
              </a:rPr>
              <a:t>&gt; </a:t>
            </a:r>
            <a:r>
              <a:rPr lang="zh-TW" altLang="en-US" sz="1800" dirty="0">
                <a:solidFill>
                  <a:schemeClr val="tx2"/>
                </a:solidFill>
              </a:rPr>
              <a:t>學生報名 </a:t>
            </a:r>
            <a:r>
              <a:rPr lang="en-US" altLang="zh-TW" sz="1800" dirty="0">
                <a:solidFill>
                  <a:schemeClr val="tx2"/>
                </a:solidFill>
              </a:rPr>
              <a:t>(</a:t>
            </a:r>
            <a:r>
              <a:rPr lang="zh-TW" altLang="en-US" sz="1800" dirty="0">
                <a:solidFill>
                  <a:schemeClr val="tx2"/>
                </a:solidFill>
              </a:rPr>
              <a:t>模式一及模式二</a:t>
            </a:r>
            <a:r>
              <a:rPr lang="en-US" altLang="zh-TW" sz="1800" dirty="0">
                <a:solidFill>
                  <a:schemeClr val="tx2"/>
                </a:solidFill>
              </a:rPr>
              <a:t>) &gt; </a:t>
            </a:r>
            <a:r>
              <a:rPr lang="zh-TW" altLang="en-US" sz="1800" dirty="0">
                <a:solidFill>
                  <a:schemeClr val="tx2"/>
                </a:solidFill>
              </a:rPr>
              <a:t>整批處理</a:t>
            </a:r>
            <a:endParaRPr lang="zh-HK" altLang="en-US" sz="2000" dirty="0"/>
          </a:p>
        </p:txBody>
      </p:sp>
      <p:pic>
        <p:nvPicPr>
          <p:cNvPr id="10" name="圖片 9"/>
          <p:cNvPicPr>
            <a:picLocks noChangeAspect="1"/>
          </p:cNvPicPr>
          <p:nvPr/>
        </p:nvPicPr>
        <p:blipFill>
          <a:blip r:embed="rId4"/>
          <a:stretch>
            <a:fillRect/>
          </a:stretch>
        </p:blipFill>
        <p:spPr>
          <a:xfrm>
            <a:off x="239491" y="2361645"/>
            <a:ext cx="1530326" cy="3906136"/>
          </a:xfrm>
          <a:prstGeom prst="rect">
            <a:avLst/>
          </a:prstGeom>
        </p:spPr>
      </p:pic>
      <p:sp>
        <p:nvSpPr>
          <p:cNvPr id="12" name="矩形 11"/>
          <p:cNvSpPr>
            <a:spLocks noChangeArrowheads="1"/>
          </p:cNvSpPr>
          <p:nvPr/>
        </p:nvSpPr>
        <p:spPr bwMode="gray">
          <a:xfrm>
            <a:off x="2123728" y="5301208"/>
            <a:ext cx="503238" cy="300037"/>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87</a:t>
            </a:fld>
            <a:endParaRPr lang="en-US" altLang="zh-TW"/>
          </a:p>
        </p:txBody>
      </p:sp>
    </p:spTree>
    <p:extLst>
      <p:ext uri="{BB962C8B-B14F-4D97-AF65-F5344CB8AC3E}">
        <p14:creationId xmlns:p14="http://schemas.microsoft.com/office/powerpoint/2010/main" val="2092377382"/>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567" y="2381617"/>
            <a:ext cx="6818188" cy="2468233"/>
          </a:xfrm>
          <a:prstGeom prst="rect">
            <a:avLst/>
          </a:prstGeom>
        </p:spPr>
      </p:pic>
      <p:sp>
        <p:nvSpPr>
          <p:cNvPr id="2" name="標題 1"/>
          <p:cNvSpPr>
            <a:spLocks noGrp="1"/>
          </p:cNvSpPr>
          <p:nvPr>
            <p:ph type="title"/>
          </p:nvPr>
        </p:nvSpPr>
        <p:spPr>
          <a:xfrm>
            <a:off x="1533724" y="251995"/>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sz="2800" dirty="0"/>
          </a:p>
        </p:txBody>
      </p:sp>
      <p:sp>
        <p:nvSpPr>
          <p:cNvPr id="60420" name="內容版面配置區 2"/>
          <p:cNvSpPr>
            <a:spLocks noGrp="1"/>
          </p:cNvSpPr>
          <p:nvPr>
            <p:ph idx="1"/>
          </p:nvPr>
        </p:nvSpPr>
        <p:spPr>
          <a:xfrm>
            <a:off x="971600" y="1324443"/>
            <a:ext cx="7572793" cy="575394"/>
          </a:xfrm>
        </p:spPr>
        <p:txBody>
          <a:bodyPr/>
          <a:lstStyle/>
          <a:p>
            <a:pPr marL="457200" indent="-457200">
              <a:buFont typeface="Wingdings" panose="05000000000000000000" pitchFamily="2" charset="2"/>
              <a:buAutoNum type="circleNumWdWhitePlain"/>
            </a:pPr>
            <a:r>
              <a:rPr lang="zh-TW" altLang="en-US" dirty="0"/>
              <a:t>學生報名方法二</a:t>
            </a:r>
            <a:r>
              <a:rPr lang="en-US" altLang="zh-TW" dirty="0"/>
              <a:t>:</a:t>
            </a:r>
            <a:r>
              <a:rPr lang="zh-TW" altLang="en-US" dirty="0"/>
              <a:t> 整批處理</a:t>
            </a:r>
            <a:endParaRPr lang="en-US" altLang="zh-TW" dirty="0"/>
          </a:p>
          <a:p>
            <a:pPr marL="0" indent="0">
              <a:buNone/>
            </a:pPr>
            <a:r>
              <a:rPr lang="zh-TW" altLang="en-US" sz="1800" dirty="0">
                <a:solidFill>
                  <a:schemeClr val="tx2"/>
                </a:solidFill>
              </a:rPr>
              <a:t>        應用學習 </a:t>
            </a:r>
            <a:r>
              <a:rPr lang="en-US" altLang="zh-TW" sz="1800" dirty="0">
                <a:solidFill>
                  <a:schemeClr val="tx2"/>
                </a:solidFill>
              </a:rPr>
              <a:t>&gt; </a:t>
            </a:r>
            <a:r>
              <a:rPr lang="zh-TW" altLang="en-US" sz="1800" dirty="0">
                <a:solidFill>
                  <a:schemeClr val="tx2"/>
                </a:solidFill>
              </a:rPr>
              <a:t>應用學習報名 </a:t>
            </a:r>
            <a:r>
              <a:rPr lang="en-US" altLang="zh-TW" sz="1800" dirty="0">
                <a:solidFill>
                  <a:schemeClr val="tx2"/>
                </a:solidFill>
              </a:rPr>
              <a:t>&gt; </a:t>
            </a:r>
            <a:r>
              <a:rPr lang="zh-TW" altLang="en-US" sz="1800" dirty="0">
                <a:solidFill>
                  <a:schemeClr val="tx2"/>
                </a:solidFill>
              </a:rPr>
              <a:t>學生報名 </a:t>
            </a:r>
            <a:r>
              <a:rPr lang="en-US" altLang="zh-TW" sz="1800" dirty="0">
                <a:solidFill>
                  <a:schemeClr val="tx2"/>
                </a:solidFill>
              </a:rPr>
              <a:t>(</a:t>
            </a:r>
            <a:r>
              <a:rPr lang="zh-TW" altLang="en-US" sz="1800" dirty="0">
                <a:solidFill>
                  <a:schemeClr val="tx2"/>
                </a:solidFill>
              </a:rPr>
              <a:t>模式一及模式二</a:t>
            </a:r>
            <a:r>
              <a:rPr lang="en-US" altLang="zh-TW" sz="1800" dirty="0">
                <a:solidFill>
                  <a:schemeClr val="tx2"/>
                </a:solidFill>
              </a:rPr>
              <a:t>) &gt; </a:t>
            </a:r>
            <a:r>
              <a:rPr lang="zh-TW" altLang="en-US" sz="1800" dirty="0">
                <a:solidFill>
                  <a:schemeClr val="tx2"/>
                </a:solidFill>
              </a:rPr>
              <a:t>整批處理</a:t>
            </a:r>
            <a:endParaRPr lang="zh-HK" altLang="en-US" sz="2000" dirty="0"/>
          </a:p>
          <a:p>
            <a:pPr marL="0" indent="0">
              <a:buNone/>
            </a:pPr>
            <a:endParaRPr lang="zh-HK" altLang="en-US" dirty="0"/>
          </a:p>
        </p:txBody>
      </p:sp>
      <p:sp>
        <p:nvSpPr>
          <p:cNvPr id="11" name="矩形 2"/>
          <p:cNvSpPr>
            <a:spLocks noChangeArrowheads="1"/>
          </p:cNvSpPr>
          <p:nvPr/>
        </p:nvSpPr>
        <p:spPr bwMode="gray">
          <a:xfrm>
            <a:off x="3851920" y="2928193"/>
            <a:ext cx="302480" cy="662484"/>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2" name="圖片 11"/>
          <p:cNvPicPr>
            <a:picLocks noChangeAspect="1"/>
          </p:cNvPicPr>
          <p:nvPr/>
        </p:nvPicPr>
        <p:blipFill>
          <a:blip r:embed="rId4"/>
          <a:stretch>
            <a:fillRect/>
          </a:stretch>
        </p:blipFill>
        <p:spPr>
          <a:xfrm>
            <a:off x="239491" y="2361645"/>
            <a:ext cx="1530326" cy="3906136"/>
          </a:xfrm>
          <a:prstGeom prst="rect">
            <a:avLst/>
          </a:prstGeom>
        </p:spPr>
      </p:pic>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88</a:t>
            </a:fld>
            <a:endParaRPr lang="en-US" altLang="zh-TW"/>
          </a:p>
        </p:txBody>
      </p:sp>
      <p:sp>
        <p:nvSpPr>
          <p:cNvPr id="8" name="燕尾形向右箭號 7">
            <a:hlinkClick r:id="rId5" action="ppaction://hlinksldjump"/>
          </p:cNvPr>
          <p:cNvSpPr/>
          <p:nvPr/>
        </p:nvSpPr>
        <p:spPr bwMode="gray">
          <a:xfrm>
            <a:off x="5580112" y="5771470"/>
            <a:ext cx="2771800" cy="917079"/>
          </a:xfrm>
          <a:prstGeom prst="notchedRightArrow">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zh-TW" altLang="en-US" sz="2400" dirty="0"/>
              <a:t>學校個案分享</a:t>
            </a:r>
          </a:p>
        </p:txBody>
      </p:sp>
    </p:spTree>
    <p:extLst>
      <p:ext uri="{BB962C8B-B14F-4D97-AF65-F5344CB8AC3E}">
        <p14:creationId xmlns:p14="http://schemas.microsoft.com/office/powerpoint/2010/main" val="1016263553"/>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內容版面配置區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1575" y="4566028"/>
            <a:ext cx="8370853" cy="1692501"/>
          </a:xfrm>
        </p:spPr>
      </p:pic>
      <p:sp>
        <p:nvSpPr>
          <p:cNvPr id="2" name="標題 1"/>
          <p:cNvSpPr>
            <a:spLocks noGrp="1"/>
          </p:cNvSpPr>
          <p:nvPr>
            <p:ph type="title"/>
          </p:nvPr>
        </p:nvSpPr>
        <p:spPr>
          <a:xfrm>
            <a:off x="1533724" y="251995"/>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sz="2800" dirty="0"/>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89</a:t>
            </a:fld>
            <a:endParaRPr lang="en-US" altLang="zh-TW"/>
          </a:p>
        </p:txBody>
      </p:sp>
      <p:sp>
        <p:nvSpPr>
          <p:cNvPr id="9" name="矩形 8"/>
          <p:cNvSpPr/>
          <p:nvPr/>
        </p:nvSpPr>
        <p:spPr bwMode="gray">
          <a:xfrm>
            <a:off x="266269" y="1430383"/>
            <a:ext cx="8755478" cy="1569660"/>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r>
              <a:rPr lang="zh-TW" altLang="en-US" sz="3200" u="sng" dirty="0">
                <a:solidFill>
                  <a:prstClr val="black"/>
                </a:solidFill>
                <a:latin typeface="標楷體" panose="03000509000000000000" pitchFamily="65" charset="-120"/>
                <a:ea typeface="標楷體" panose="03000509000000000000" pitchFamily="65" charset="-120"/>
              </a:rPr>
              <a:t>學校</a:t>
            </a:r>
            <a:r>
              <a:rPr lang="zh-TW" altLang="en-US" sz="3200" u="sng">
                <a:solidFill>
                  <a:prstClr val="black"/>
                </a:solidFill>
                <a:latin typeface="標楷體" panose="03000509000000000000" pitchFamily="65" charset="-120"/>
                <a:ea typeface="標楷體" panose="03000509000000000000" pitchFamily="65" charset="-120"/>
              </a:rPr>
              <a:t>個案十二</a:t>
            </a:r>
            <a:r>
              <a:rPr lang="en-US" altLang="zh-TW" sz="3200" u="sng">
                <a:solidFill>
                  <a:prstClr val="black"/>
                </a:solidFill>
                <a:latin typeface="標楷體" panose="03000509000000000000" pitchFamily="65" charset="-120"/>
                <a:ea typeface="標楷體" panose="03000509000000000000" pitchFamily="65" charset="-120"/>
              </a:rPr>
              <a:t>:</a:t>
            </a:r>
            <a:r>
              <a:rPr lang="zh-TW" altLang="en-US" sz="3200" u="sng" dirty="0">
                <a:solidFill>
                  <a:prstClr val="black"/>
                </a:solidFill>
                <a:latin typeface="標楷體" panose="03000509000000000000" pitchFamily="65" charset="-120"/>
                <a:ea typeface="標楷體" panose="03000509000000000000" pitchFamily="65" charset="-120"/>
              </a:rPr>
              <a:t> </a:t>
            </a:r>
            <a:endParaRPr lang="en-US" altLang="zh-TW" sz="3200" u="sng" dirty="0">
              <a:solidFill>
                <a:prstClr val="black"/>
              </a:solidFill>
              <a:latin typeface="標楷體" panose="03000509000000000000" pitchFamily="65" charset="-120"/>
              <a:ea typeface="標楷體" panose="03000509000000000000" pitchFamily="65" charset="-120"/>
            </a:endParaRPr>
          </a:p>
          <a:p>
            <a:r>
              <a:rPr lang="zh-TW" altLang="en-US" sz="3200" dirty="0">
                <a:solidFill>
                  <a:prstClr val="black"/>
                </a:solidFill>
                <a:latin typeface="標楷體" panose="03000509000000000000" pitchFamily="65" charset="-120"/>
                <a:ea typeface="標楷體" panose="03000509000000000000" pitchFamily="65" charset="-120"/>
              </a:rPr>
              <a:t>學校已發送聯絡資料</a:t>
            </a:r>
            <a:r>
              <a:rPr lang="en-US" altLang="zh-TW" sz="3200" dirty="0">
                <a:solidFill>
                  <a:prstClr val="black"/>
                </a:solidFill>
                <a:latin typeface="標楷體" panose="03000509000000000000" pitchFamily="65" charset="-120"/>
                <a:ea typeface="標楷體" panose="03000509000000000000" pitchFamily="65" charset="-120"/>
              </a:rPr>
              <a:t>(</a:t>
            </a:r>
            <a:r>
              <a:rPr lang="zh-TW" altLang="en-US" sz="3200" dirty="0">
                <a:solidFill>
                  <a:prstClr val="black"/>
                </a:solidFill>
                <a:latin typeface="標楷體" panose="03000509000000000000" pitchFamily="65" charset="-120"/>
                <a:ea typeface="標楷體" panose="03000509000000000000" pitchFamily="65" charset="-120"/>
              </a:rPr>
              <a:t>模式二</a:t>
            </a:r>
            <a:r>
              <a:rPr lang="en-US" altLang="zh-TW" sz="3200" dirty="0">
                <a:solidFill>
                  <a:prstClr val="black"/>
                </a:solidFill>
                <a:latin typeface="標楷體" panose="03000509000000000000" pitchFamily="65" charset="-120"/>
                <a:ea typeface="標楷體" panose="03000509000000000000" pitchFamily="65" charset="-120"/>
              </a:rPr>
              <a:t>)</a:t>
            </a:r>
            <a:r>
              <a:rPr lang="zh-TW" altLang="en-US" sz="3200" dirty="0">
                <a:solidFill>
                  <a:prstClr val="black"/>
                </a:solidFill>
                <a:latin typeface="標楷體" panose="03000509000000000000" pitchFamily="65" charset="-120"/>
                <a:ea typeface="標楷體" panose="03000509000000000000" pitchFamily="65" charset="-120"/>
              </a:rPr>
              <a:t>及學校報名</a:t>
            </a:r>
            <a:r>
              <a:rPr lang="en-US" altLang="zh-TW" sz="3200" dirty="0">
                <a:solidFill>
                  <a:prstClr val="black"/>
                </a:solidFill>
                <a:latin typeface="標楷體" panose="03000509000000000000" pitchFamily="65" charset="-120"/>
                <a:ea typeface="標楷體" panose="03000509000000000000" pitchFamily="65" charset="-120"/>
              </a:rPr>
              <a:t>(</a:t>
            </a:r>
            <a:r>
              <a:rPr lang="zh-TW" altLang="en-US" sz="3200" dirty="0">
                <a:solidFill>
                  <a:prstClr val="black"/>
                </a:solidFill>
                <a:latin typeface="標楷體" panose="03000509000000000000" pitchFamily="65" charset="-120"/>
                <a:ea typeface="標楷體" panose="03000509000000000000" pitchFamily="65" charset="-120"/>
              </a:rPr>
              <a:t>模式二</a:t>
            </a:r>
            <a:r>
              <a:rPr lang="en-US" altLang="zh-TW" sz="3200" dirty="0">
                <a:solidFill>
                  <a:prstClr val="black"/>
                </a:solidFill>
                <a:latin typeface="標楷體" panose="03000509000000000000" pitchFamily="65" charset="-120"/>
                <a:ea typeface="標楷體" panose="03000509000000000000" pitchFamily="65" charset="-120"/>
              </a:rPr>
              <a:t>)</a:t>
            </a:r>
            <a:r>
              <a:rPr lang="zh-TW" altLang="en-US" sz="3200" dirty="0">
                <a:solidFill>
                  <a:prstClr val="black"/>
                </a:solidFill>
                <a:latin typeface="標楷體" panose="03000509000000000000" pitchFamily="65" charset="-120"/>
                <a:ea typeface="標楷體" panose="03000509000000000000" pitchFamily="65" charset="-120"/>
              </a:rPr>
              <a:t>，為什麼系統仍未能啟動學生報名功能</a:t>
            </a:r>
            <a:r>
              <a:rPr lang="en-US" altLang="zh-TW" sz="3200" dirty="0">
                <a:solidFill>
                  <a:prstClr val="black"/>
                </a:solidFill>
                <a:latin typeface="標楷體" panose="03000509000000000000" pitchFamily="65" charset="-120"/>
                <a:ea typeface="標楷體" panose="03000509000000000000" pitchFamily="65" charset="-120"/>
              </a:rPr>
              <a:t>?</a:t>
            </a:r>
            <a:endParaRPr lang="zh-HK" altLang="en-US" sz="3200" dirty="0">
              <a:solidFill>
                <a:prstClr val="black"/>
              </a:solidFill>
              <a:latin typeface="標楷體" panose="03000509000000000000" pitchFamily="65" charset="-120"/>
              <a:ea typeface="標楷體" panose="03000509000000000000" pitchFamily="65" charset="-120"/>
            </a:endParaRPr>
          </a:p>
        </p:txBody>
      </p:sp>
      <p:sp>
        <p:nvSpPr>
          <p:cNvPr id="13" name="矩形 2"/>
          <p:cNvSpPr>
            <a:spLocks noChangeArrowheads="1"/>
          </p:cNvSpPr>
          <p:nvPr/>
        </p:nvSpPr>
        <p:spPr bwMode="gray">
          <a:xfrm>
            <a:off x="737052" y="4555122"/>
            <a:ext cx="2826836" cy="34509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6" name="圖片 5"/>
          <p:cNvPicPr>
            <a:picLocks noChangeAspect="1"/>
          </p:cNvPicPr>
          <p:nvPr/>
        </p:nvPicPr>
        <p:blipFill>
          <a:blip r:embed="rId4"/>
          <a:stretch>
            <a:fillRect/>
          </a:stretch>
        </p:blipFill>
        <p:spPr>
          <a:xfrm>
            <a:off x="266269" y="3399176"/>
            <a:ext cx="8477250" cy="752475"/>
          </a:xfrm>
          <a:prstGeom prst="rect">
            <a:avLst/>
          </a:prstGeom>
          <a:ln w="57150">
            <a:solidFill>
              <a:schemeClr val="tx1"/>
            </a:solidFill>
          </a:ln>
        </p:spPr>
      </p:pic>
      <p:cxnSp>
        <p:nvCxnSpPr>
          <p:cNvPr id="10" name="直線接點 9"/>
          <p:cNvCxnSpPr/>
          <p:nvPr/>
        </p:nvCxnSpPr>
        <p:spPr bwMode="auto">
          <a:xfrm>
            <a:off x="1835696" y="4186369"/>
            <a:ext cx="72008" cy="368753"/>
          </a:xfrm>
          <a:prstGeom prst="line">
            <a:avLst/>
          </a:prstGeom>
          <a:no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8172583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557022" y="240497"/>
            <a:ext cx="7162800" cy="762000"/>
          </a:xfrm>
        </p:spPr>
        <p:txBody>
          <a:bodyPr/>
          <a:lstStyle/>
          <a:p>
            <a:pPr>
              <a:defRPr/>
            </a:pPr>
            <a:r>
              <a:rPr lang="zh-TW" altLang="en-US" dirty="0"/>
              <a:t>內容概覽</a:t>
            </a:r>
            <a:endParaRPr lang="en-US" altLang="zh-TW" dirty="0"/>
          </a:p>
        </p:txBody>
      </p:sp>
      <p:graphicFrame>
        <p:nvGraphicFramePr>
          <p:cNvPr id="7" name="內容版面配置區 14"/>
          <p:cNvGraphicFramePr>
            <a:graphicFrameLocks noGrp="1"/>
          </p:cNvGraphicFramePr>
          <p:nvPr>
            <p:ph idx="1"/>
            <p:extLst>
              <p:ext uri="{D42A27DB-BD31-4B8C-83A1-F6EECF244321}">
                <p14:modId xmlns:p14="http://schemas.microsoft.com/office/powerpoint/2010/main" val="2375720601"/>
              </p:ext>
            </p:extLst>
          </p:nvPr>
        </p:nvGraphicFramePr>
        <p:xfrm>
          <a:off x="251520" y="1340768"/>
          <a:ext cx="8507288"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a:t>
            </a:fld>
            <a:endParaRPr lang="en-US" altLang="zh-TW"/>
          </a:p>
        </p:txBody>
      </p:sp>
    </p:spTree>
    <p:extLst>
      <p:ext uri="{BB962C8B-B14F-4D97-AF65-F5344CB8AC3E}">
        <p14:creationId xmlns:p14="http://schemas.microsoft.com/office/powerpoint/2010/main" val="3761067295"/>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1533724" y="251995"/>
            <a:ext cx="7162800" cy="762000"/>
          </a:xfrm>
        </p:spPr>
        <p:txBody>
          <a:bodyPr/>
          <a:lstStyle/>
          <a:p>
            <a:pPr>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zh-HK" altLang="en-US" sz="2800" dirty="0"/>
          </a:p>
        </p:txBody>
      </p:sp>
      <p:sp>
        <p:nvSpPr>
          <p:cNvPr id="60420" name="內容版面配置區 2"/>
          <p:cNvSpPr>
            <a:spLocks noGrp="1"/>
          </p:cNvSpPr>
          <p:nvPr>
            <p:ph idx="1"/>
          </p:nvPr>
        </p:nvSpPr>
        <p:spPr>
          <a:xfrm>
            <a:off x="1403648" y="1340768"/>
            <a:ext cx="6473906" cy="575394"/>
          </a:xfrm>
        </p:spPr>
        <p:txBody>
          <a:bodyPr/>
          <a:lstStyle/>
          <a:p>
            <a:pPr marL="0" indent="0">
              <a:buNone/>
            </a:pPr>
            <a:r>
              <a:rPr lang="zh-TW" altLang="en-US" dirty="0"/>
              <a:t>系統升級（</a:t>
            </a:r>
            <a:r>
              <a:rPr lang="en-US" altLang="zh-TW" dirty="0"/>
              <a:t>3.0.0.30072020</a:t>
            </a:r>
            <a:r>
              <a:rPr lang="zh-TW" altLang="en-US" dirty="0"/>
              <a:t>）後，學校需要匯入一次性的「限額參數」</a:t>
            </a:r>
            <a:r>
              <a:rPr lang="en-US" altLang="zh-TW" dirty="0"/>
              <a:t>(</a:t>
            </a:r>
            <a:r>
              <a:rPr lang="zh-TW" altLang="en-US" dirty="0"/>
              <a:t>自動匯入</a:t>
            </a:r>
            <a:r>
              <a:rPr lang="en-US" altLang="zh-TW" dirty="0"/>
              <a:t>)</a:t>
            </a:r>
            <a:r>
              <a:rPr lang="zh-TW" altLang="en-US" dirty="0"/>
              <a:t>以啟動新的報名功能。</a:t>
            </a:r>
            <a:endParaRPr lang="en-US" altLang="zh-TW" dirty="0"/>
          </a:p>
          <a:p>
            <a:pPr marL="0" indent="0">
              <a:buNone/>
            </a:pPr>
            <a:endParaRPr lang="en-US" altLang="zh-TW" dirty="0"/>
          </a:p>
          <a:p>
            <a:pPr marL="0" indent="0">
              <a:buNone/>
            </a:pPr>
            <a:endParaRPr lang="en-US" altLang="zh-TW" dirty="0"/>
          </a:p>
          <a:p>
            <a:pPr marL="0" indent="0">
              <a:buNone/>
            </a:pPr>
            <a:endParaRPr lang="en-US" altLang="zh-TW" dirty="0"/>
          </a:p>
          <a:p>
            <a:pPr marL="0" indent="0">
              <a:buNone/>
            </a:pPr>
            <a:endParaRPr lang="en-US" altLang="zh-TW" dirty="0"/>
          </a:p>
          <a:p>
            <a:pPr marL="0" indent="0">
              <a:buNone/>
            </a:pPr>
            <a:endParaRPr lang="en-US" altLang="zh-TW" dirty="0"/>
          </a:p>
          <a:p>
            <a:pPr marL="0" indent="0">
              <a:buNone/>
            </a:pPr>
            <a:endParaRPr lang="en-US" altLang="zh-TW" dirty="0"/>
          </a:p>
          <a:p>
            <a:pPr marL="0" indent="0">
              <a:buNone/>
            </a:pPr>
            <a:r>
              <a:rPr lang="zh-TW" altLang="en-US" dirty="0"/>
              <a:t>如仍未匯入「限額參數」，請聯絡應用學習組重發資料檔案 。</a:t>
            </a:r>
            <a:endParaRPr lang="en-US" altLang="zh-TW" dirty="0"/>
          </a:p>
        </p:txBody>
      </p:sp>
      <p:sp>
        <p:nvSpPr>
          <p:cNvPr id="5" name="投影片編號版面配置區 4"/>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90</a:t>
            </a:fld>
            <a:endParaRPr lang="en-US" altLang="zh-TW"/>
          </a:p>
        </p:txBody>
      </p:sp>
      <p:sp>
        <p:nvSpPr>
          <p:cNvPr id="11" name="動作按鈕: 下一項 10">
            <a:hlinkClick r:id="rId3" action="ppaction://hlinksldjump" highlightClick="1"/>
          </p:cNvPr>
          <p:cNvSpPr/>
          <p:nvPr/>
        </p:nvSpPr>
        <p:spPr bwMode="gray">
          <a:xfrm>
            <a:off x="7164288" y="6059342"/>
            <a:ext cx="1045737" cy="635447"/>
          </a:xfrm>
          <a:prstGeom prst="actionButtonForwardNex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38100" algn="ctr">
            <a:solidFill>
              <a:srgbClr val="00B0F0"/>
            </a:solidFill>
            <a:miter lim="800000"/>
            <a:headEnd/>
            <a:tailEnd/>
          </a:ln>
          <a:effectLst/>
          <a:extLst/>
        </p:spPr>
        <p:txBody>
          <a:bodyPr wrap="square" rtlCol="0" anchor="ctr">
            <a:spAutoFit/>
          </a:bodyPr>
          <a:lstStyle/>
          <a:p>
            <a:pPr algn="ctr"/>
            <a:endParaRPr lang="zh-TW" altLang="en-US"/>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073" y="2724890"/>
            <a:ext cx="7029447" cy="1533525"/>
          </a:xfrm>
          <a:prstGeom prst="rect">
            <a:avLst/>
          </a:prstGeom>
        </p:spPr>
      </p:pic>
      <p:pic>
        <p:nvPicPr>
          <p:cNvPr id="8" name="圖片 7"/>
          <p:cNvPicPr>
            <a:picLocks noChangeAspect="1"/>
          </p:cNvPicPr>
          <p:nvPr/>
        </p:nvPicPr>
        <p:blipFill>
          <a:blip r:embed="rId5"/>
          <a:stretch>
            <a:fillRect/>
          </a:stretch>
        </p:blipFill>
        <p:spPr>
          <a:xfrm>
            <a:off x="229097" y="2751576"/>
            <a:ext cx="1704975" cy="2286000"/>
          </a:xfrm>
          <a:prstGeom prst="rect">
            <a:avLst/>
          </a:prstGeom>
        </p:spPr>
      </p:pic>
      <p:sp>
        <p:nvSpPr>
          <p:cNvPr id="14" name="矩形 2"/>
          <p:cNvSpPr>
            <a:spLocks noChangeArrowheads="1"/>
          </p:cNvSpPr>
          <p:nvPr/>
        </p:nvSpPr>
        <p:spPr bwMode="gray">
          <a:xfrm>
            <a:off x="2627784" y="3913317"/>
            <a:ext cx="2624479" cy="34509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Tree>
    <p:extLst>
      <p:ext uri="{BB962C8B-B14F-4D97-AF65-F5344CB8AC3E}">
        <p14:creationId xmlns:p14="http://schemas.microsoft.com/office/powerpoint/2010/main" val="673811931"/>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187" y="2328677"/>
            <a:ext cx="6380763" cy="3755246"/>
          </a:xfrm>
          <a:prstGeom prst="rect">
            <a:avLst/>
          </a:prstGeom>
        </p:spPr>
      </p:pic>
      <p:sp>
        <p:nvSpPr>
          <p:cNvPr id="2" name="標題 1"/>
          <p:cNvSpPr>
            <a:spLocks noGrp="1"/>
          </p:cNvSpPr>
          <p:nvPr>
            <p:ph type="title"/>
          </p:nvPr>
        </p:nvSpPr>
        <p:spPr>
          <a:xfrm>
            <a:off x="1524000" y="247773"/>
            <a:ext cx="7162800" cy="762000"/>
          </a:xfrm>
        </p:spPr>
        <p:txBody>
          <a:bodyPr/>
          <a:lstStyle/>
          <a:p>
            <a:pPr>
              <a:defRPr/>
            </a:pPr>
            <a:r>
              <a:rPr lang="en-US" altLang="zh-TW" dirty="0">
                <a:effectLst>
                  <a:outerShdw blurRad="38100" dist="38100" dir="2700000" algn="tl" rotWithShape="0">
                    <a:srgbClr val="C0C0C0"/>
                  </a:outerShdw>
                </a:effectLst>
              </a:rPr>
              <a:t>5. </a:t>
            </a:r>
            <a:r>
              <a:rPr lang="zh-TW" altLang="zh-HK" dirty="0">
                <a:effectLst>
                  <a:outerShdw blurRad="38100" dist="38100" dir="2700000" algn="tl" rotWithShape="0">
                    <a:srgbClr val="C0C0C0"/>
                  </a:outerShdw>
                </a:effectLst>
              </a:rPr>
              <a:t>報名流程</a:t>
            </a:r>
            <a:r>
              <a:rPr lang="en-US" altLang="zh-TW" dirty="0">
                <a:effectLst>
                  <a:outerShdw blurRad="38100" dist="38100" dir="2700000" algn="tl" rotWithShape="0">
                    <a:srgbClr val="C0C0C0"/>
                  </a:outerShdw>
                </a:effectLst>
              </a:rPr>
              <a:t> </a:t>
            </a:r>
            <a:r>
              <a:rPr lang="en-US" altLang="zh-HK" dirty="0">
                <a:effectLst>
                  <a:outerShdw blurRad="38100" dist="38100" dir="2700000" algn="tl" rotWithShape="0">
                    <a:srgbClr val="C0C0C0"/>
                  </a:outerShdw>
                </a:effectLst>
              </a:rPr>
              <a:t>- </a:t>
            </a:r>
            <a:r>
              <a:rPr lang="zh-TW" altLang="en-US" sz="2600" dirty="0">
                <a:effectLst>
                  <a:outerShdw blurRad="38100" dist="38100" dir="2700000" algn="tl" rotWithShape="0">
                    <a:srgbClr val="C0C0C0"/>
                  </a:outerShdw>
                </a:effectLst>
              </a:rPr>
              <a:t>入讀學生摘要</a:t>
            </a:r>
            <a:r>
              <a:rPr lang="en-US" altLang="zh-HK" sz="2600" dirty="0">
                <a:effectLst>
                  <a:outerShdw blurRad="38100" dist="38100" dir="2700000" algn="tl" rotWithShape="0">
                    <a:srgbClr val="C0C0C0"/>
                  </a:outerShdw>
                </a:effectLst>
              </a:rPr>
              <a:t>(</a:t>
            </a:r>
            <a:r>
              <a:rPr lang="zh-TW" altLang="zh-HK" sz="2600" dirty="0">
                <a:effectLst>
                  <a:outerShdw blurRad="38100" dist="38100" dir="2700000" algn="tl" rotWithShape="0">
                    <a:srgbClr val="C0C0C0"/>
                  </a:outerShdw>
                </a:effectLst>
              </a:rPr>
              <a:t>模式一及模式二</a:t>
            </a:r>
            <a:r>
              <a:rPr lang="en-US" altLang="zh-HK" sz="2600" dirty="0">
                <a:effectLst>
                  <a:outerShdw blurRad="38100" dist="38100" dir="2700000" algn="tl" rotWithShape="0">
                    <a:srgbClr val="C0C0C0"/>
                  </a:outerShdw>
                </a:effectLst>
              </a:rPr>
              <a:t>)</a:t>
            </a:r>
            <a:endParaRPr lang="zh-HK" altLang="en-US" sz="2600" dirty="0">
              <a:effectLst>
                <a:outerShdw blurRad="38100" dist="38100" dir="2700000" algn="tl" rotWithShape="0">
                  <a:srgbClr val="C0C0C0"/>
                </a:outerShdw>
              </a:effectLst>
            </a:endParaRPr>
          </a:p>
        </p:txBody>
      </p:sp>
      <p:sp>
        <p:nvSpPr>
          <p:cNvPr id="5" name="矩形 4"/>
          <p:cNvSpPr/>
          <p:nvPr/>
        </p:nvSpPr>
        <p:spPr>
          <a:xfrm>
            <a:off x="1044303" y="1412776"/>
            <a:ext cx="7848872" cy="904863"/>
          </a:xfrm>
          <a:prstGeom prst="rect">
            <a:avLst/>
          </a:prstGeom>
        </p:spPr>
        <p:txBody>
          <a:bodyPr wrap="square">
            <a:spAutoFit/>
          </a:bodyPr>
          <a:lstStyle/>
          <a:p>
            <a:pPr marL="457200" marR="0" lvl="0" indent="-4572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AutoNum type="circleNumWdWhitePlain" startAt="2"/>
              <a:tabLst/>
              <a:defRPr/>
            </a:pPr>
            <a:r>
              <a:rPr kumimoji="0" lang="zh-TW" altLang="en-US"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檢視及修改學生報名資料</a:t>
            </a:r>
            <a:r>
              <a:rPr kumimoji="0" lang="en-US" altLang="zh-TW"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a:t>
            </a:r>
          </a:p>
          <a:p>
            <a:pPr lvl="0">
              <a:spcBef>
                <a:spcPct val="20000"/>
              </a:spcBef>
              <a:buClr>
                <a:srgbClr val="C0504D"/>
              </a:buClr>
              <a:buSzPct val="60000"/>
              <a:defRPr/>
            </a:pPr>
            <a:r>
              <a:rPr kumimoji="0" lang="zh-TW" altLang="en-US" sz="24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      </a:t>
            </a:r>
            <a:r>
              <a:rPr kumimoji="0" lang="zh-TW" altLang="en-US" sz="2000" b="1" i="0" u="none" strike="noStrike" kern="0" cap="none" spc="0" normalizeH="0" baseline="0" noProof="0" dirty="0">
                <a:ln>
                  <a:noFill/>
                </a:ln>
                <a:solidFill>
                  <a:srgbClr val="1F497D"/>
                </a:solidFill>
                <a:effectLst/>
                <a:uLnTx/>
                <a:uFillTx/>
                <a:latin typeface="Times New Roman" panose="02020603050405020304" pitchFamily="18" charset="0"/>
                <a:ea typeface="標楷體" pitchFamily="65" charset="-120"/>
                <a:cs typeface="+mn-cs"/>
              </a:rPr>
              <a:t>應用學習 </a:t>
            </a:r>
            <a:r>
              <a:rPr kumimoji="0" lang="zh-TW" altLang="en-US" sz="2000" kern="0" dirty="0">
                <a:solidFill>
                  <a:srgbClr val="1F497D"/>
                </a:solidFill>
                <a:latin typeface="Times New Roman" panose="02020603050405020304" pitchFamily="18" charset="0"/>
                <a:ea typeface="標楷體" pitchFamily="65" charset="-120"/>
              </a:rPr>
              <a:t> </a:t>
            </a:r>
            <a:r>
              <a:rPr kumimoji="0" lang="en-US" altLang="zh-TW" sz="2000" kern="0" dirty="0">
                <a:solidFill>
                  <a:srgbClr val="1F497D"/>
                </a:solidFill>
                <a:latin typeface="Times New Roman" panose="02020603050405020304" pitchFamily="18" charset="0"/>
                <a:ea typeface="標楷體" pitchFamily="65" charset="-120"/>
              </a:rPr>
              <a:t>&gt; </a:t>
            </a:r>
            <a:r>
              <a:rPr kumimoji="0" lang="zh-TW" altLang="en-US" sz="2000" kern="0" dirty="0">
                <a:solidFill>
                  <a:srgbClr val="1F497D"/>
                </a:solidFill>
                <a:latin typeface="Times New Roman" panose="02020603050405020304" pitchFamily="18" charset="0"/>
                <a:ea typeface="標楷體" pitchFamily="65" charset="-120"/>
              </a:rPr>
              <a:t>應用學習報名 </a:t>
            </a:r>
            <a:r>
              <a:rPr kumimoji="0" lang="en-US" altLang="zh-TW" sz="2000" kern="0" dirty="0">
                <a:solidFill>
                  <a:srgbClr val="1F497D"/>
                </a:solidFill>
                <a:latin typeface="Times New Roman" panose="02020603050405020304" pitchFamily="18" charset="0"/>
                <a:ea typeface="標楷體" pitchFamily="65" charset="-120"/>
              </a:rPr>
              <a:t>&gt; </a:t>
            </a:r>
            <a:r>
              <a:rPr kumimoji="0" lang="zh-TW" altLang="en-US" sz="2000" kern="0" dirty="0">
                <a:solidFill>
                  <a:srgbClr val="1F497D"/>
                </a:solidFill>
                <a:latin typeface="Times New Roman" panose="02020603050405020304" pitchFamily="18" charset="0"/>
                <a:ea typeface="標楷體" pitchFamily="65" charset="-120"/>
              </a:rPr>
              <a:t>入讀學生摘要</a:t>
            </a:r>
            <a:endParaRPr kumimoji="0" lang="en-US" altLang="zh-TW" sz="2000" b="1" i="0" u="none" strike="noStrike" kern="0" cap="none" spc="0" normalizeH="0" baseline="0" noProof="0" dirty="0">
              <a:ln>
                <a:noFill/>
              </a:ln>
              <a:solidFill>
                <a:srgbClr val="1F497D"/>
              </a:solidFill>
              <a:effectLst/>
              <a:uLnTx/>
              <a:uFillTx/>
              <a:latin typeface="Times New Roman" panose="02020603050405020304" pitchFamily="18" charset="0"/>
              <a:ea typeface="標楷體" pitchFamily="65" charset="-120"/>
              <a:cs typeface="+mn-cs"/>
            </a:endParaRPr>
          </a:p>
        </p:txBody>
      </p:sp>
      <p:sp>
        <p:nvSpPr>
          <p:cNvPr id="11" name="矩形 2"/>
          <p:cNvSpPr>
            <a:spLocks noChangeArrowheads="1"/>
          </p:cNvSpPr>
          <p:nvPr/>
        </p:nvSpPr>
        <p:spPr bwMode="gray">
          <a:xfrm>
            <a:off x="2339752" y="4797152"/>
            <a:ext cx="379281" cy="288032"/>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91</a:t>
            </a:fld>
            <a:endParaRPr lang="en-US" altLang="zh-TW"/>
          </a:p>
        </p:txBody>
      </p:sp>
      <p:pic>
        <p:nvPicPr>
          <p:cNvPr id="8" name="圖片 7"/>
          <p:cNvPicPr>
            <a:picLocks noChangeAspect="1"/>
          </p:cNvPicPr>
          <p:nvPr/>
        </p:nvPicPr>
        <p:blipFill>
          <a:blip r:embed="rId4"/>
          <a:stretch>
            <a:fillRect/>
          </a:stretch>
        </p:blipFill>
        <p:spPr>
          <a:xfrm>
            <a:off x="515761" y="2317639"/>
            <a:ext cx="1458067" cy="3787717"/>
          </a:xfrm>
          <a:prstGeom prst="rect">
            <a:avLst/>
          </a:prstGeom>
        </p:spPr>
      </p:pic>
    </p:spTree>
    <p:extLst>
      <p:ext uri="{BB962C8B-B14F-4D97-AF65-F5344CB8AC3E}">
        <p14:creationId xmlns:p14="http://schemas.microsoft.com/office/powerpoint/2010/main" val="123875482"/>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850" y="2394633"/>
            <a:ext cx="6551108" cy="3499479"/>
          </a:xfrm>
          <a:prstGeom prst="rect">
            <a:avLst/>
          </a:prstGeom>
        </p:spPr>
      </p:pic>
      <p:sp>
        <p:nvSpPr>
          <p:cNvPr id="387074" name="Rectangle 2"/>
          <p:cNvSpPr>
            <a:spLocks noGrp="1" noChangeArrowheads="1"/>
          </p:cNvSpPr>
          <p:nvPr>
            <p:ph type="title"/>
          </p:nvPr>
        </p:nvSpPr>
        <p:spPr>
          <a:xfrm>
            <a:off x="1557671" y="237654"/>
            <a:ext cx="7162800" cy="762000"/>
          </a:xfrm>
          <a:extLst/>
        </p:spPr>
        <p:txBody>
          <a:bodyPr/>
          <a:lstStyle/>
          <a:p>
            <a:pPr eaLnBrk="1" hangingPunct="1">
              <a:defRPr/>
            </a:pPr>
            <a:r>
              <a:rPr lang="en-US" altLang="zh-TW" dirty="0">
                <a:effectLst>
                  <a:outerShdw blurRad="38100" dist="38100" dir="2700000" algn="tl" rotWithShape="0">
                    <a:srgbClr val="C0C0C0"/>
                  </a:outerShdw>
                </a:effectLst>
              </a:rPr>
              <a:t>5. </a:t>
            </a:r>
            <a:r>
              <a:rPr lang="zh-TW" altLang="en-US"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en-US" dirty="0">
                <a:effectLst>
                  <a:outerShdw blurRad="38100" dist="38100" dir="2700000" algn="tl" rotWithShape="0">
                    <a:srgbClr val="C0C0C0"/>
                  </a:outerShdw>
                </a:effectLst>
              </a:rPr>
              <a:t> </a:t>
            </a:r>
            <a:r>
              <a:rPr lang="zh-TW" altLang="en-US" sz="2400" dirty="0">
                <a:effectLst>
                  <a:outerShdw blurRad="38100" dist="38100" dir="2700000" algn="tl" rotWithShape="0">
                    <a:srgbClr val="C0C0C0"/>
                  </a:outerShdw>
                </a:effectLst>
              </a:rPr>
              <a:t>多元學習津貼</a:t>
            </a:r>
            <a:r>
              <a:rPr lang="en-US" altLang="zh-TW" sz="2400" dirty="0">
                <a:effectLst>
                  <a:outerShdw blurRad="38100" dist="38100" dir="2700000" algn="tl" rotWithShape="0">
                    <a:srgbClr val="C0C0C0"/>
                  </a:outerShdw>
                </a:effectLst>
              </a:rPr>
              <a:t>(</a:t>
            </a:r>
            <a:r>
              <a:rPr lang="zh-TW" altLang="en-US" sz="2400" dirty="0">
                <a:effectLst>
                  <a:outerShdw blurRad="38100" dist="38100" dir="2700000" algn="tl" rotWithShape="0">
                    <a:srgbClr val="C0C0C0"/>
                  </a:outerShdw>
                </a:effectLst>
              </a:rPr>
              <a:t>應用學習</a:t>
            </a:r>
            <a:r>
              <a:rPr lang="en-US" altLang="zh-TW" sz="2400" dirty="0">
                <a:effectLst>
                  <a:outerShdw blurRad="38100" dist="38100" dir="2700000" algn="tl" rotWithShape="0">
                    <a:srgbClr val="C0C0C0"/>
                  </a:outerShdw>
                </a:effectLst>
              </a:rPr>
              <a:t>)</a:t>
            </a:r>
            <a:r>
              <a:rPr lang="zh-TW" altLang="en-US" sz="2400" dirty="0">
                <a:effectLst>
                  <a:outerShdw blurRad="38100" dist="38100" dir="2700000" algn="tl" rotWithShape="0">
                    <a:srgbClr val="C0C0C0"/>
                  </a:outerShdw>
                </a:effectLst>
              </a:rPr>
              <a:t>申請資料</a:t>
            </a:r>
            <a:endParaRPr lang="en-US" altLang="zh-TW" sz="2400" dirty="0">
              <a:effectLst>
                <a:outerShdw blurRad="38100" dist="38100" dir="2700000" algn="tl" rotWithShape="0">
                  <a:srgbClr val="C0C0C0"/>
                </a:outerShdw>
              </a:effectLst>
            </a:endParaRPr>
          </a:p>
        </p:txBody>
      </p:sp>
      <p:sp>
        <p:nvSpPr>
          <p:cNvPr id="2" name="內容版面配置區 1"/>
          <p:cNvSpPr>
            <a:spLocks noGrp="1"/>
          </p:cNvSpPr>
          <p:nvPr>
            <p:ph idx="1"/>
          </p:nvPr>
        </p:nvSpPr>
        <p:spPr>
          <a:xfrm>
            <a:off x="973395" y="1340768"/>
            <a:ext cx="7487037" cy="4740275"/>
          </a:xfrm>
        </p:spPr>
        <p:txBody>
          <a:bodyPr/>
          <a:lstStyle/>
          <a:p>
            <a:pPr marL="457200" indent="-457200" eaLnBrk="1" hangingPunct="1">
              <a:spcBef>
                <a:spcPct val="0"/>
              </a:spcBef>
              <a:buFont typeface="Wingdings" panose="05000000000000000000" pitchFamily="2" charset="2"/>
              <a:buAutoNum type="circleNumWdWhitePlain" startAt="3"/>
              <a:defRPr/>
            </a:pPr>
            <a:r>
              <a:rPr lang="zh-TW" altLang="en-US" dirty="0">
                <a:solidFill>
                  <a:srgbClr val="FF0000"/>
                </a:solidFill>
                <a:effectLst>
                  <a:outerShdw blurRad="38100" dist="38100" dir="2700000" algn="tl">
                    <a:srgbClr val="000000">
                      <a:alpha val="43137"/>
                    </a:srgbClr>
                  </a:outerShdw>
                </a:effectLst>
              </a:rPr>
              <a:t>必須</a:t>
            </a:r>
            <a:r>
              <a:rPr lang="zh-TW" altLang="en-US" sz="2000" dirty="0"/>
              <a:t>輸入學生在未來學年的選修科目數目</a:t>
            </a:r>
            <a:r>
              <a:rPr lang="en-US" altLang="zh-TW" sz="2000" dirty="0"/>
              <a:t>(</a:t>
            </a:r>
            <a:r>
              <a:rPr lang="zh-TW" altLang="en-US" sz="2000" dirty="0"/>
              <a:t>不包括應用學習</a:t>
            </a:r>
            <a:r>
              <a:rPr lang="en-US" altLang="zh-TW" sz="2000" dirty="0"/>
              <a:t>)</a:t>
            </a:r>
          </a:p>
          <a:p>
            <a:pPr lvl="1" eaLnBrk="1" hangingPunct="1">
              <a:spcBef>
                <a:spcPct val="0"/>
              </a:spcBef>
              <a:defRPr/>
            </a:pPr>
            <a:r>
              <a:rPr lang="zh-TW" altLang="en-US" sz="1800" dirty="0"/>
              <a:t>預備「</a:t>
            </a:r>
            <a:r>
              <a:rPr lang="zh-TW" altLang="en-US" sz="1800" kern="1200" dirty="0">
                <a:solidFill>
                  <a:schemeClr val="tx2"/>
                </a:solidFill>
              </a:rPr>
              <a:t>學生報名</a:t>
            </a:r>
            <a:r>
              <a:rPr lang="en-US" altLang="zh-TW" sz="1800" kern="1200" dirty="0">
                <a:solidFill>
                  <a:schemeClr val="tx2"/>
                </a:solidFill>
              </a:rPr>
              <a:t>(</a:t>
            </a:r>
            <a:r>
              <a:rPr lang="zh-TW" altLang="en-US" sz="1800" kern="1200" dirty="0">
                <a:solidFill>
                  <a:schemeClr val="tx2"/>
                </a:solidFill>
              </a:rPr>
              <a:t>模式一及模式二</a:t>
            </a:r>
            <a:r>
              <a:rPr lang="en-US" altLang="zh-TW" sz="1800" kern="1200" dirty="0">
                <a:solidFill>
                  <a:schemeClr val="tx2"/>
                </a:solidFill>
              </a:rPr>
              <a:t>)</a:t>
            </a:r>
            <a:r>
              <a:rPr lang="zh-TW" altLang="en-US" sz="1800" dirty="0"/>
              <a:t>」資料檔案時，多元學習津貼</a:t>
            </a:r>
            <a:r>
              <a:rPr lang="en-US" altLang="zh-TW" sz="1800" dirty="0"/>
              <a:t>(</a:t>
            </a:r>
            <a:r>
              <a:rPr lang="zh-TW" altLang="en-US" sz="1800" dirty="0"/>
              <a:t>應用學習</a:t>
            </a:r>
            <a:r>
              <a:rPr lang="en-US" altLang="zh-TW" sz="1800" dirty="0"/>
              <a:t>)</a:t>
            </a:r>
            <a:r>
              <a:rPr lang="zh-TW" altLang="en-US" sz="1800" dirty="0"/>
              <a:t>申請資料亦一併提交</a:t>
            </a:r>
          </a:p>
          <a:p>
            <a:pPr>
              <a:defRPr/>
            </a:pPr>
            <a:endParaRPr lang="zh-HK" altLang="en-US" sz="2000" dirty="0"/>
          </a:p>
        </p:txBody>
      </p:sp>
      <p:sp>
        <p:nvSpPr>
          <p:cNvPr id="10" name="矩形 1"/>
          <p:cNvSpPr>
            <a:spLocks noChangeArrowheads="1"/>
          </p:cNvSpPr>
          <p:nvPr/>
        </p:nvSpPr>
        <p:spPr bwMode="gray">
          <a:xfrm>
            <a:off x="5437076" y="4437112"/>
            <a:ext cx="2303276" cy="79208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1" name="圖片 10"/>
          <p:cNvPicPr>
            <a:picLocks noChangeAspect="1"/>
          </p:cNvPicPr>
          <p:nvPr/>
        </p:nvPicPr>
        <p:blipFill>
          <a:blip r:embed="rId4"/>
          <a:stretch>
            <a:fillRect/>
          </a:stretch>
        </p:blipFill>
        <p:spPr>
          <a:xfrm>
            <a:off x="109058" y="2405299"/>
            <a:ext cx="1601792" cy="4093468"/>
          </a:xfrm>
          <a:prstGeom prst="rect">
            <a:avLst/>
          </a:prstGeom>
        </p:spPr>
      </p:pic>
      <p:sp>
        <p:nvSpPr>
          <p:cNvPr id="9" name="矩形 8"/>
          <p:cNvSpPr/>
          <p:nvPr/>
        </p:nvSpPr>
        <p:spPr>
          <a:xfrm>
            <a:off x="4121857" y="5910609"/>
            <a:ext cx="4027064" cy="738664"/>
          </a:xfrm>
          <a:prstGeom prst="rect">
            <a:avLst/>
          </a:prstGeom>
        </p:spPr>
        <p:txBody>
          <a:bodyPr wrap="none">
            <a:spAutoFit/>
          </a:bodyPr>
          <a:lstStyle/>
          <a:p>
            <a:pPr lvl="0"/>
            <a:r>
              <a:rPr kumimoji="0" lang="zh-TW" altLang="en-US" dirty="0">
                <a:solidFill>
                  <a:srgbClr val="FF0000"/>
                </a:solidFill>
              </a:rPr>
              <a:t>備註</a:t>
            </a:r>
            <a:r>
              <a:rPr kumimoji="0" lang="en-US" altLang="zh-TW" dirty="0">
                <a:solidFill>
                  <a:srgbClr val="FF0000"/>
                </a:solidFill>
              </a:rPr>
              <a:t>: </a:t>
            </a:r>
          </a:p>
          <a:p>
            <a:r>
              <a:rPr kumimoji="0" lang="en-US" altLang="zh-TW" dirty="0">
                <a:solidFill>
                  <a:srgbClr val="FF0000"/>
                </a:solidFill>
              </a:rPr>
              <a:t>- </a:t>
            </a:r>
            <a:r>
              <a:rPr kumimoji="0" lang="zh-TW" altLang="en-US" dirty="0">
                <a:solidFill>
                  <a:srgbClr val="FF0000"/>
                </a:solidFill>
              </a:rPr>
              <a:t>報讀應用學習適用</a:t>
            </a:r>
            <a:endParaRPr kumimoji="0" lang="en-US" altLang="zh-TW" dirty="0">
              <a:solidFill>
                <a:srgbClr val="FF0000"/>
              </a:solidFill>
            </a:endParaRPr>
          </a:p>
          <a:p>
            <a:pPr lvl="0"/>
            <a:r>
              <a:rPr kumimoji="0" lang="en-US" altLang="zh-TW" dirty="0">
                <a:solidFill>
                  <a:srgbClr val="FF0000"/>
                </a:solidFill>
              </a:rPr>
              <a:t>- </a:t>
            </a:r>
            <a:r>
              <a:rPr kumimoji="0" lang="zh-TW" altLang="en-US" dirty="0">
                <a:solidFill>
                  <a:srgbClr val="FF0000"/>
                </a:solidFill>
              </a:rPr>
              <a:t>報讀應用學習中文</a:t>
            </a:r>
            <a:r>
              <a:rPr kumimoji="0" lang="en-US" altLang="zh-TW" dirty="0">
                <a:solidFill>
                  <a:srgbClr val="FF0000"/>
                </a:solidFill>
              </a:rPr>
              <a:t>(</a:t>
            </a:r>
            <a:r>
              <a:rPr kumimoji="0" lang="zh-TW" altLang="en-US" dirty="0">
                <a:solidFill>
                  <a:srgbClr val="FF0000"/>
                </a:solidFill>
              </a:rPr>
              <a:t>非華語學生適用</a:t>
            </a:r>
            <a:r>
              <a:rPr kumimoji="0" lang="en-US" altLang="zh-TW" dirty="0">
                <a:solidFill>
                  <a:srgbClr val="FF0000"/>
                </a:solidFill>
              </a:rPr>
              <a:t>)</a:t>
            </a:r>
            <a:r>
              <a:rPr kumimoji="0" lang="zh-TW" altLang="en-US" dirty="0">
                <a:solidFill>
                  <a:srgbClr val="FF0000"/>
                </a:solidFill>
              </a:rPr>
              <a:t>課程不適用</a:t>
            </a:r>
            <a:endParaRPr lang="zh-TW" altLang="en-US" dirty="0">
              <a:solidFill>
                <a:srgbClr val="FF0000"/>
              </a:solidFill>
            </a:endParaRPr>
          </a:p>
        </p:txBody>
      </p:sp>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92</a:t>
            </a:fld>
            <a:endParaRPr lang="en-US" altLang="zh-TW"/>
          </a:p>
        </p:txBody>
      </p:sp>
    </p:spTree>
    <p:extLst>
      <p:ext uri="{BB962C8B-B14F-4D97-AF65-F5344CB8AC3E}">
        <p14:creationId xmlns:p14="http://schemas.microsoft.com/office/powerpoint/2010/main" val="2858632201"/>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61780" y="239771"/>
            <a:ext cx="7162800" cy="762000"/>
          </a:xfrm>
          <a:extLst/>
        </p:spPr>
        <p:txBody>
          <a:bodyPr/>
          <a:lstStyle/>
          <a:p>
            <a:pPr eaLnBrk="1" hangingPunct="1">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sz="2800" dirty="0">
              <a:solidFill>
                <a:schemeClr val="folHlink"/>
              </a:solidFill>
            </a:endParaRPr>
          </a:p>
        </p:txBody>
      </p:sp>
      <p:sp>
        <p:nvSpPr>
          <p:cNvPr id="2" name="內容版面配置區 1"/>
          <p:cNvSpPr>
            <a:spLocks noGrp="1"/>
          </p:cNvSpPr>
          <p:nvPr>
            <p:ph idx="1"/>
          </p:nvPr>
        </p:nvSpPr>
        <p:spPr>
          <a:xfrm>
            <a:off x="899592" y="1309834"/>
            <a:ext cx="7858646" cy="850900"/>
          </a:xfrm>
        </p:spPr>
        <p:txBody>
          <a:bodyPr/>
          <a:lstStyle/>
          <a:p>
            <a:pPr marL="457200" indent="-457200" eaLnBrk="1" hangingPunct="1">
              <a:spcBef>
                <a:spcPct val="0"/>
              </a:spcBef>
              <a:buFont typeface="Wingdings" panose="05000000000000000000" pitchFamily="2" charset="2"/>
              <a:buAutoNum type="circleNumWdWhitePlain" startAt="4"/>
              <a:defRPr/>
            </a:pPr>
            <a:r>
              <a:rPr lang="zh-TW" altLang="en-US" sz="2000" u="sng" dirty="0">
                <a:solidFill>
                  <a:schemeClr val="tx2"/>
                </a:solidFill>
              </a:rPr>
              <a:t>應用學習</a:t>
            </a:r>
            <a:r>
              <a:rPr lang="en-US" altLang="zh-TW" sz="2000" u="sng" dirty="0">
                <a:solidFill>
                  <a:schemeClr val="tx2"/>
                </a:solidFill>
              </a:rPr>
              <a:t>&gt;</a:t>
            </a:r>
            <a:r>
              <a:rPr lang="zh-TW" altLang="en-US" sz="2000" u="sng" dirty="0">
                <a:solidFill>
                  <a:schemeClr val="tx2"/>
                </a:solidFill>
              </a:rPr>
              <a:t>資料互換</a:t>
            </a:r>
            <a:r>
              <a:rPr lang="en-US" altLang="zh-TW" sz="2000" dirty="0"/>
              <a:t>:</a:t>
            </a:r>
            <a:r>
              <a:rPr lang="zh-TW" altLang="en-US" sz="2000" dirty="0"/>
              <a:t> </a:t>
            </a:r>
            <a:endParaRPr lang="en-US" altLang="zh-TW" sz="2000" dirty="0"/>
          </a:p>
          <a:p>
            <a:pPr lvl="1" eaLnBrk="1" hangingPunct="1">
              <a:spcBef>
                <a:spcPct val="0"/>
              </a:spcBef>
              <a:defRPr/>
            </a:pPr>
            <a:r>
              <a:rPr lang="zh-TW" altLang="en-US" sz="1800" dirty="0"/>
              <a:t>預備「</a:t>
            </a:r>
            <a:r>
              <a:rPr lang="zh-TW" altLang="en-US" sz="1800" kern="1200" dirty="0">
                <a:solidFill>
                  <a:schemeClr val="tx2"/>
                </a:solidFill>
              </a:rPr>
              <a:t>學生報名</a:t>
            </a:r>
            <a:r>
              <a:rPr lang="en-US" altLang="zh-TW" sz="1800" kern="1200" dirty="0">
                <a:solidFill>
                  <a:schemeClr val="tx2"/>
                </a:solidFill>
              </a:rPr>
              <a:t>(</a:t>
            </a:r>
            <a:r>
              <a:rPr lang="zh-TW" altLang="en-US" sz="1800" kern="1200" dirty="0">
                <a:solidFill>
                  <a:schemeClr val="tx2"/>
                </a:solidFill>
              </a:rPr>
              <a:t>模式一及模式二</a:t>
            </a:r>
            <a:r>
              <a:rPr lang="en-US" altLang="zh-TW" sz="1800" kern="1200" dirty="0">
                <a:solidFill>
                  <a:schemeClr val="tx2"/>
                </a:solidFill>
              </a:rPr>
              <a:t>) </a:t>
            </a:r>
            <a:r>
              <a:rPr lang="zh-TW" altLang="en-US" sz="1800" dirty="0"/>
              <a:t>」</a:t>
            </a:r>
            <a:endParaRPr lang="en-US" altLang="zh-TW" sz="1800" dirty="0"/>
          </a:p>
          <a:p>
            <a:pPr lvl="1" eaLnBrk="1" hangingPunct="1">
              <a:spcBef>
                <a:spcPct val="0"/>
              </a:spcBef>
              <a:defRPr/>
            </a:pPr>
            <a:r>
              <a:rPr lang="zh-TW" altLang="en-US" sz="1800" dirty="0"/>
              <a:t>細閱並同意</a:t>
            </a:r>
            <a:r>
              <a:rPr lang="zh-TW" altLang="en-US" sz="1800" dirty="0">
                <a:hlinkClick r:id="rId3" action="ppaction://hlinksldjump"/>
              </a:rPr>
              <a:t>聲明</a:t>
            </a:r>
            <a:r>
              <a:rPr lang="zh-TW" altLang="en-US" sz="1800" dirty="0"/>
              <a:t>內容</a:t>
            </a:r>
            <a:endParaRPr lang="en-US" altLang="zh-TW" sz="1800" dirty="0"/>
          </a:p>
          <a:p>
            <a:pPr lvl="1" eaLnBrk="1" hangingPunct="1">
              <a:spcBef>
                <a:spcPct val="0"/>
              </a:spcBef>
              <a:defRPr/>
            </a:pPr>
            <a:r>
              <a:rPr lang="zh-TW" altLang="en-US" sz="1800" dirty="0"/>
              <a:t>確定「</a:t>
            </a:r>
            <a:r>
              <a:rPr lang="zh-TW" altLang="en-US" sz="1800" kern="1200" dirty="0">
                <a:solidFill>
                  <a:schemeClr val="tx2"/>
                </a:solidFill>
              </a:rPr>
              <a:t>學生報名</a:t>
            </a:r>
            <a:r>
              <a:rPr lang="en-US" altLang="zh-TW" sz="1800" kern="1200" dirty="0">
                <a:solidFill>
                  <a:schemeClr val="tx2"/>
                </a:solidFill>
              </a:rPr>
              <a:t>(</a:t>
            </a:r>
            <a:r>
              <a:rPr lang="zh-TW" altLang="en-US" sz="1800" kern="1200" dirty="0">
                <a:solidFill>
                  <a:schemeClr val="tx2"/>
                </a:solidFill>
              </a:rPr>
              <a:t>模式一及模式二</a:t>
            </a:r>
            <a:r>
              <a:rPr lang="en-US" altLang="zh-TW" sz="1800" kern="1200" dirty="0">
                <a:solidFill>
                  <a:schemeClr val="tx2"/>
                </a:solidFill>
              </a:rPr>
              <a:t>) </a:t>
            </a:r>
            <a:r>
              <a:rPr lang="zh-TW" altLang="en-US" sz="1800" dirty="0"/>
              <a:t>」</a:t>
            </a:r>
            <a:endParaRPr lang="en-US" altLang="zh-TW" sz="1800" dirty="0"/>
          </a:p>
          <a:p>
            <a:pPr marL="457200" indent="-457200" eaLnBrk="1" hangingPunct="1">
              <a:spcBef>
                <a:spcPct val="0"/>
              </a:spcBef>
              <a:buFont typeface="Wingdings" panose="05000000000000000000" pitchFamily="2" charset="2"/>
              <a:buAutoNum type="circleNumWdWhitePlain" startAt="4"/>
              <a:defRPr/>
            </a:pPr>
            <a:r>
              <a:rPr lang="zh-TW" altLang="en-US" sz="2000" u="sng" dirty="0">
                <a:solidFill>
                  <a:schemeClr val="tx2"/>
                </a:solidFill>
              </a:rPr>
              <a:t>聯遞系統</a:t>
            </a:r>
            <a:r>
              <a:rPr lang="en-US" altLang="zh-TW" sz="2000" u="sng" dirty="0">
                <a:solidFill>
                  <a:schemeClr val="tx2"/>
                </a:solidFill>
              </a:rPr>
              <a:t>&gt;</a:t>
            </a:r>
            <a:r>
              <a:rPr lang="zh-TW" altLang="en-US" sz="2000" u="sng" dirty="0">
                <a:solidFill>
                  <a:schemeClr val="tx2"/>
                </a:solidFill>
              </a:rPr>
              <a:t>寄發訊息</a:t>
            </a:r>
            <a:r>
              <a:rPr lang="en-US" altLang="zh-TW" sz="2000" dirty="0"/>
              <a:t>:</a:t>
            </a:r>
            <a:r>
              <a:rPr lang="zh-TW" altLang="en-US" sz="2000" dirty="0">
                <a:solidFill>
                  <a:schemeClr val="tx2"/>
                </a:solidFill>
              </a:rPr>
              <a:t> </a:t>
            </a:r>
            <a:r>
              <a:rPr lang="zh-TW" altLang="en-US" sz="2000" dirty="0"/>
              <a:t>發送「</a:t>
            </a:r>
            <a:r>
              <a:rPr lang="zh-TW" altLang="en-US" sz="2000" kern="1200" dirty="0">
                <a:solidFill>
                  <a:schemeClr val="tx2"/>
                </a:solidFill>
              </a:rPr>
              <a:t>學生報名</a:t>
            </a:r>
            <a:r>
              <a:rPr lang="en-US" altLang="zh-TW" sz="2000" kern="1200" dirty="0">
                <a:solidFill>
                  <a:schemeClr val="tx2"/>
                </a:solidFill>
              </a:rPr>
              <a:t>(</a:t>
            </a:r>
            <a:r>
              <a:rPr lang="zh-TW" altLang="en-US" sz="2000" kern="1200" dirty="0">
                <a:solidFill>
                  <a:schemeClr val="tx2"/>
                </a:solidFill>
              </a:rPr>
              <a:t>模式一及模式二</a:t>
            </a:r>
            <a:r>
              <a:rPr lang="en-US" altLang="zh-TW" sz="2000" kern="1200" dirty="0">
                <a:solidFill>
                  <a:schemeClr val="tx2"/>
                </a:solidFill>
              </a:rPr>
              <a:t>) </a:t>
            </a:r>
            <a:r>
              <a:rPr lang="zh-TW" altLang="en-US" sz="2000" dirty="0"/>
              <a:t>」</a:t>
            </a:r>
            <a:endParaRPr lang="en-US" altLang="zh-TW" sz="2000" dirty="0"/>
          </a:p>
          <a:p>
            <a:pPr eaLnBrk="1" hangingPunct="1">
              <a:spcBef>
                <a:spcPct val="0"/>
              </a:spcBef>
              <a:defRPr/>
            </a:pPr>
            <a:endParaRPr lang="en-US" altLang="zh-TW" sz="2000" dirty="0"/>
          </a:p>
        </p:txBody>
      </p:sp>
      <p:pic>
        <p:nvPicPr>
          <p:cNvPr id="10" name="圖片 9"/>
          <p:cNvPicPr>
            <a:picLocks noChangeAspect="1"/>
          </p:cNvPicPr>
          <p:nvPr/>
        </p:nvPicPr>
        <p:blipFill>
          <a:blip r:embed="rId4"/>
          <a:stretch>
            <a:fillRect/>
          </a:stretch>
        </p:blipFill>
        <p:spPr>
          <a:xfrm>
            <a:off x="2550210" y="2849797"/>
            <a:ext cx="4368948" cy="3917467"/>
          </a:xfrm>
          <a:prstGeom prst="rect">
            <a:avLst/>
          </a:prstGeom>
        </p:spPr>
      </p:pic>
      <p:sp>
        <p:nvSpPr>
          <p:cNvPr id="11" name="矩形 1"/>
          <p:cNvSpPr>
            <a:spLocks noChangeArrowheads="1"/>
          </p:cNvSpPr>
          <p:nvPr/>
        </p:nvSpPr>
        <p:spPr bwMode="gray">
          <a:xfrm>
            <a:off x="2550210" y="4018829"/>
            <a:ext cx="3605966" cy="202259"/>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2" name="圖片 11"/>
          <p:cNvPicPr>
            <a:picLocks noChangeAspect="1"/>
          </p:cNvPicPr>
          <p:nvPr/>
        </p:nvPicPr>
        <p:blipFill>
          <a:blip r:embed="rId5"/>
          <a:stretch>
            <a:fillRect/>
          </a:stretch>
        </p:blipFill>
        <p:spPr>
          <a:xfrm>
            <a:off x="1002089" y="2891210"/>
            <a:ext cx="1456571" cy="3800103"/>
          </a:xfrm>
          <a:prstGeom prst="rect">
            <a:avLst/>
          </a:prstGeom>
        </p:spPr>
      </p:pic>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93</a:t>
            </a:fld>
            <a:endParaRPr lang="en-US" altLang="zh-TW"/>
          </a:p>
        </p:txBody>
      </p:sp>
    </p:spTree>
    <p:extLst>
      <p:ext uri="{BB962C8B-B14F-4D97-AF65-F5344CB8AC3E}">
        <p14:creationId xmlns:p14="http://schemas.microsoft.com/office/powerpoint/2010/main" val="4058115751"/>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47664" y="246629"/>
            <a:ext cx="7162800" cy="762000"/>
          </a:xfrm>
          <a:extLst/>
        </p:spPr>
        <p:txBody>
          <a:bodyPr/>
          <a:lstStyle/>
          <a:p>
            <a:pPr eaLnBrk="1" hangingPunct="1">
              <a:defRPr/>
            </a:pPr>
            <a:r>
              <a:rPr lang="en-US" altLang="zh-TW" dirty="0"/>
              <a:t>5. </a:t>
            </a:r>
            <a:r>
              <a:rPr lang="zh-TW" altLang="zh-HK" dirty="0">
                <a:effectLst>
                  <a:outerShdw blurRad="38100" dist="38100" dir="2700000" algn="tl" rotWithShape="0">
                    <a:srgbClr val="C0C0C0"/>
                  </a:outerShdw>
                </a:effectLst>
              </a:rPr>
              <a:t>報名流程 </a:t>
            </a:r>
            <a:r>
              <a:rPr lang="en-US" altLang="zh-HK" dirty="0">
                <a:effectLst>
                  <a:outerShdw blurRad="38100" dist="38100" dir="2700000" algn="tl" rotWithShape="0">
                    <a:srgbClr val="C0C0C0"/>
                  </a:outerShdw>
                </a:effectLst>
              </a:rPr>
              <a:t>-</a:t>
            </a:r>
            <a:r>
              <a:rPr lang="zh-TW" altLang="zh-HK" dirty="0">
                <a:effectLst>
                  <a:outerShdw blurRad="38100" dist="38100" dir="2700000" algn="tl" rotWithShape="0">
                    <a:srgbClr val="C0C0C0"/>
                  </a:outerShdw>
                </a:effectLst>
              </a:rPr>
              <a:t> </a:t>
            </a:r>
            <a:r>
              <a:rPr lang="zh-TW" altLang="zh-HK" sz="2800" dirty="0">
                <a:effectLst>
                  <a:outerShdw blurRad="38100" dist="38100" dir="2700000" algn="tl" rotWithShape="0">
                    <a:srgbClr val="C0C0C0"/>
                  </a:outerShdw>
                </a:effectLst>
              </a:rPr>
              <a:t>學生報名</a:t>
            </a:r>
            <a:r>
              <a:rPr lang="en-US" altLang="zh-HK" sz="2800" dirty="0">
                <a:effectLst>
                  <a:outerShdw blurRad="38100" dist="38100" dir="2700000" algn="tl" rotWithShape="0">
                    <a:srgbClr val="C0C0C0"/>
                  </a:outerShdw>
                </a:effectLst>
              </a:rPr>
              <a:t>(</a:t>
            </a:r>
            <a:r>
              <a:rPr lang="zh-TW" altLang="zh-HK" sz="2800" dirty="0">
                <a:effectLst>
                  <a:outerShdw blurRad="38100" dist="38100" dir="2700000" algn="tl" rotWithShape="0">
                    <a:srgbClr val="C0C0C0"/>
                  </a:outerShdw>
                </a:effectLst>
              </a:rPr>
              <a:t>模式一及模式二</a:t>
            </a:r>
            <a:r>
              <a:rPr lang="en-US" altLang="zh-HK" sz="2800" dirty="0">
                <a:effectLst>
                  <a:outerShdw blurRad="38100" dist="38100" dir="2700000" algn="tl" rotWithShape="0">
                    <a:srgbClr val="C0C0C0"/>
                  </a:outerShdw>
                </a:effectLst>
              </a:rPr>
              <a:t>)</a:t>
            </a:r>
            <a:endParaRPr lang="en-US" altLang="zh-TW" sz="2800" dirty="0">
              <a:solidFill>
                <a:schemeClr val="folHlink"/>
              </a:solidFill>
            </a:endParaRPr>
          </a:p>
        </p:txBody>
      </p:sp>
      <p:sp>
        <p:nvSpPr>
          <p:cNvPr id="8" name="內容版面配置區 1"/>
          <p:cNvSpPr txBox="1">
            <a:spLocks/>
          </p:cNvSpPr>
          <p:nvPr/>
        </p:nvSpPr>
        <p:spPr bwMode="auto">
          <a:xfrm>
            <a:off x="791642" y="1427163"/>
            <a:ext cx="7858646"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itchFamily="65" charset="-120"/>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itchFamily="65" charset="-120"/>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itchFamily="65" charset="-120"/>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j-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marL="342900" marR="0" lvl="0" indent="-342900" algn="l" defTabSz="914400" rtl="0" eaLnBrk="1" fontAlgn="base" latinLnBrk="0" hangingPunct="1">
              <a:lnSpc>
                <a:spcPct val="100000"/>
              </a:lnSpc>
              <a:spcBef>
                <a:spcPct val="0"/>
              </a:spcBef>
              <a:spcAft>
                <a:spcPct val="0"/>
              </a:spcAft>
              <a:buClr>
                <a:srgbClr val="C0504D"/>
              </a:buClr>
              <a:buSzPct val="60000"/>
              <a:buFont typeface="Wingdings" panose="05000000000000000000" pitchFamily="2" charset="2"/>
              <a:buChar char="n"/>
              <a:tabLst/>
              <a:defRPr/>
            </a:pPr>
            <a:r>
              <a:rPr kumimoji="0" lang="zh-TW" altLang="en-US" sz="2000" b="1" i="0" u="sng" strike="noStrike" kern="0" cap="none" spc="0" normalizeH="0" baseline="0" noProof="0" dirty="0">
                <a:ln>
                  <a:noFill/>
                </a:ln>
                <a:solidFill>
                  <a:srgbClr val="1F497D"/>
                </a:solidFill>
                <a:effectLst/>
                <a:uLnTx/>
                <a:uFillTx/>
                <a:latin typeface="Times New Roman" panose="02020603050405020304" pitchFamily="18" charset="0"/>
                <a:ea typeface="標楷體" pitchFamily="65" charset="-120"/>
                <a:cs typeface="+mn-cs"/>
              </a:rPr>
              <a:t>應用學習</a:t>
            </a:r>
            <a:r>
              <a:rPr kumimoji="0" lang="en-US" altLang="zh-TW" sz="2000" b="1" i="0" u="sng" strike="noStrike" kern="0" cap="none" spc="0" normalizeH="0" baseline="0" noProof="0" dirty="0">
                <a:ln>
                  <a:noFill/>
                </a:ln>
                <a:solidFill>
                  <a:srgbClr val="1F497D"/>
                </a:solidFill>
                <a:effectLst/>
                <a:uLnTx/>
                <a:uFillTx/>
                <a:latin typeface="Times New Roman" panose="02020603050405020304" pitchFamily="18" charset="0"/>
                <a:ea typeface="標楷體" pitchFamily="65" charset="-120"/>
                <a:cs typeface="+mn-cs"/>
              </a:rPr>
              <a:t>&gt;</a:t>
            </a:r>
            <a:r>
              <a:rPr kumimoji="0" lang="zh-TW" altLang="en-US" sz="2000" b="1" i="0" u="sng" strike="noStrike" kern="0" cap="none" spc="0" normalizeH="0" baseline="0" noProof="0" dirty="0">
                <a:ln>
                  <a:noFill/>
                </a:ln>
                <a:solidFill>
                  <a:srgbClr val="1F497D"/>
                </a:solidFill>
                <a:effectLst/>
                <a:uLnTx/>
                <a:uFillTx/>
                <a:latin typeface="Times New Roman" panose="02020603050405020304" pitchFamily="18" charset="0"/>
                <a:ea typeface="標楷體" pitchFamily="65" charset="-120"/>
                <a:cs typeface="+mn-cs"/>
              </a:rPr>
              <a:t>資料互換</a:t>
            </a:r>
            <a:r>
              <a:rPr kumimoji="1" lang="en-US" altLang="zh-TW" sz="2000" b="1" i="0" u="none" strike="noStrike" kern="120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a:t>
            </a:r>
            <a:r>
              <a:rPr kumimoji="1" lang="zh-TW" altLang="en-US" sz="2000" b="1" i="0" u="none" strike="noStrike" kern="120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 </a:t>
            </a:r>
            <a:endParaRPr kumimoji="1" lang="en-US" altLang="zh-TW" sz="2000" b="1" i="0" u="none" strike="noStrike" kern="120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endParaRPr>
          </a:p>
          <a:p>
            <a:pPr marL="0" marR="0" lvl="0" indent="0" algn="l" defTabSz="914400" rtl="0" eaLnBrk="1" fontAlgn="base" latinLnBrk="0" hangingPunct="1">
              <a:lnSpc>
                <a:spcPct val="100000"/>
              </a:lnSpc>
              <a:spcBef>
                <a:spcPct val="0"/>
              </a:spcBef>
              <a:spcAft>
                <a:spcPct val="0"/>
              </a:spcAft>
              <a:buClr>
                <a:srgbClr val="C0504D"/>
              </a:buClr>
              <a:buSzPct val="60000"/>
              <a:buFont typeface="Wingdings" panose="05000000000000000000" pitchFamily="2" charset="2"/>
              <a:buNone/>
              <a:tabLst/>
              <a:defRPr/>
            </a:pPr>
            <a:r>
              <a:rPr kumimoji="0" lang="zh-TW" altLang="en-US" sz="20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     預備和確定「</a:t>
            </a:r>
            <a:r>
              <a:rPr kumimoji="0" lang="zh-TW" altLang="en-US" sz="2000" b="1" i="0" u="none" strike="noStrike" kern="1200" cap="none" spc="0" normalizeH="0" baseline="0" noProof="0" dirty="0">
                <a:ln>
                  <a:noFill/>
                </a:ln>
                <a:solidFill>
                  <a:srgbClr val="1F497D"/>
                </a:solidFill>
                <a:effectLst/>
                <a:uLnTx/>
                <a:uFillTx/>
                <a:latin typeface="Times New Roman" panose="02020603050405020304" pitchFamily="18" charset="0"/>
                <a:ea typeface="標楷體" pitchFamily="65" charset="-120"/>
                <a:cs typeface="+mn-cs"/>
              </a:rPr>
              <a:t>學生報名</a:t>
            </a:r>
            <a:r>
              <a:rPr kumimoji="0" lang="en-US" altLang="zh-TW" sz="2000" b="1" i="0" u="none" strike="noStrike" kern="1200" cap="none" spc="0" normalizeH="0" baseline="0" noProof="0" dirty="0">
                <a:ln>
                  <a:noFill/>
                </a:ln>
                <a:solidFill>
                  <a:srgbClr val="1F497D"/>
                </a:solidFill>
                <a:effectLst/>
                <a:uLnTx/>
                <a:uFillTx/>
                <a:latin typeface="Times New Roman" panose="02020603050405020304" pitchFamily="18" charset="0"/>
                <a:ea typeface="標楷體" pitchFamily="65" charset="-120"/>
                <a:cs typeface="+mn-cs"/>
              </a:rPr>
              <a:t>(</a:t>
            </a:r>
            <a:r>
              <a:rPr kumimoji="0" lang="zh-TW" altLang="en-US" sz="2000" b="1" i="0" u="none" strike="noStrike" kern="1200" cap="none" spc="0" normalizeH="0" baseline="0" noProof="0" dirty="0">
                <a:ln>
                  <a:noFill/>
                </a:ln>
                <a:solidFill>
                  <a:srgbClr val="1F497D"/>
                </a:solidFill>
                <a:effectLst/>
                <a:uLnTx/>
                <a:uFillTx/>
                <a:latin typeface="Times New Roman" panose="02020603050405020304" pitchFamily="18" charset="0"/>
                <a:ea typeface="標楷體" pitchFamily="65" charset="-120"/>
                <a:cs typeface="+mn-cs"/>
              </a:rPr>
              <a:t>模式一及模式二</a:t>
            </a:r>
            <a:r>
              <a:rPr kumimoji="0" lang="en-US" altLang="zh-TW" sz="2000" b="1" i="0" u="none" strike="noStrike" kern="1200" cap="none" spc="0" normalizeH="0" baseline="0" noProof="0" dirty="0">
                <a:ln>
                  <a:noFill/>
                </a:ln>
                <a:solidFill>
                  <a:srgbClr val="1F497D"/>
                </a:solidFill>
                <a:effectLst/>
                <a:uLnTx/>
                <a:uFillTx/>
                <a:latin typeface="Times New Roman" panose="02020603050405020304" pitchFamily="18" charset="0"/>
                <a:ea typeface="標楷體" pitchFamily="65" charset="-120"/>
                <a:cs typeface="+mn-cs"/>
              </a:rPr>
              <a:t>) </a:t>
            </a:r>
            <a:r>
              <a:rPr kumimoji="0" lang="zh-TW" altLang="en-US" sz="20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rPr>
              <a:t>」前學校需先細閱聲明</a:t>
            </a:r>
            <a:endParaRPr kumimoji="0" lang="en-US" altLang="zh-TW" sz="2000" b="1" i="0" u="none" strike="noStrike" kern="0" cap="none" spc="0" normalizeH="0" baseline="0" noProof="0" dirty="0">
              <a:ln>
                <a:noFill/>
              </a:ln>
              <a:solidFill>
                <a:srgbClr val="660066"/>
              </a:solidFill>
              <a:effectLst/>
              <a:uLnTx/>
              <a:uFillTx/>
              <a:latin typeface="Times New Roman" panose="02020603050405020304" pitchFamily="18" charset="0"/>
              <a:ea typeface="標楷體" pitchFamily="65" charset="-120"/>
              <a:cs typeface="+mn-cs"/>
            </a:endParaRPr>
          </a:p>
        </p:txBody>
      </p:sp>
      <p:sp>
        <p:nvSpPr>
          <p:cNvPr id="6" name="矩形 5">
            <a:hlinkClick r:id="rId3" action="ppaction://hlinksldjump"/>
          </p:cNvPr>
          <p:cNvSpPr/>
          <p:nvPr/>
        </p:nvSpPr>
        <p:spPr bwMode="gray">
          <a:xfrm>
            <a:off x="107504" y="6325289"/>
            <a:ext cx="1152128" cy="40011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prstClr val="black"/>
                </a:solidFill>
                <a:effectLst/>
                <a:uLnTx/>
                <a:uFillTx/>
                <a:latin typeface="Trebuchet MS"/>
                <a:ea typeface="+mn-ea"/>
                <a:cs typeface="+mn-cs"/>
              </a:rPr>
              <a:t>返回</a:t>
            </a:r>
            <a:endParaRPr kumimoji="1" lang="zh-HK" altLang="en-US" sz="20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94</a:t>
            </a:fld>
            <a:endParaRPr lang="en-US" altLang="zh-TW"/>
          </a:p>
        </p:txBody>
      </p:sp>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2081644"/>
            <a:ext cx="2305347" cy="4452532"/>
          </a:xfrm>
          <a:prstGeom prst="rect">
            <a:avLst/>
          </a:prstGeom>
        </p:spPr>
      </p:pic>
      <p:sp>
        <p:nvSpPr>
          <p:cNvPr id="10" name="矩形 2"/>
          <p:cNvSpPr>
            <a:spLocks noChangeArrowheads="1"/>
          </p:cNvSpPr>
          <p:nvPr/>
        </p:nvSpPr>
        <p:spPr bwMode="gray">
          <a:xfrm>
            <a:off x="1586083" y="6245225"/>
            <a:ext cx="573587" cy="248199"/>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11" name="圖片 10"/>
          <p:cNvPicPr>
            <a:picLocks noChangeAspect="1"/>
          </p:cNvPicPr>
          <p:nvPr/>
        </p:nvPicPr>
        <p:blipFill rotWithShape="1">
          <a:blip r:embed="rId5"/>
          <a:srcRect l="1727" r="6496"/>
          <a:stretch/>
        </p:blipFill>
        <p:spPr>
          <a:xfrm>
            <a:off x="4429075" y="3826974"/>
            <a:ext cx="4103365" cy="1474234"/>
          </a:xfrm>
          <a:prstGeom prst="rect">
            <a:avLst/>
          </a:prstGeom>
        </p:spPr>
      </p:pic>
      <p:sp>
        <p:nvSpPr>
          <p:cNvPr id="14" name="矩形 2"/>
          <p:cNvSpPr>
            <a:spLocks noChangeArrowheads="1"/>
          </p:cNvSpPr>
          <p:nvPr/>
        </p:nvSpPr>
        <p:spPr bwMode="gray">
          <a:xfrm>
            <a:off x="4355976" y="4869160"/>
            <a:ext cx="1015766" cy="39600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eaLnBrk="1" hangingPunct="1">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cxnSp>
        <p:nvCxnSpPr>
          <p:cNvPr id="15" name="直線單箭頭接點 14"/>
          <p:cNvCxnSpPr/>
          <p:nvPr/>
        </p:nvCxnSpPr>
        <p:spPr bwMode="auto">
          <a:xfrm flipV="1">
            <a:off x="2339752" y="5157192"/>
            <a:ext cx="1872208" cy="1168097"/>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66300611"/>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95</a:t>
            </a:fld>
            <a:endParaRPr lang="en-US" altLang="zh-TW"/>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2259472650"/>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4000" y="273585"/>
            <a:ext cx="7162800" cy="762000"/>
          </a:xfrm>
        </p:spPr>
        <p:txBody>
          <a:bodyPr/>
          <a:lstStyle/>
          <a:p>
            <a:pPr>
              <a:defRPr/>
            </a:pPr>
            <a:r>
              <a:rPr lang="en-US" altLang="zh-TW" dirty="0"/>
              <a:t>5</a:t>
            </a:r>
            <a:r>
              <a:rPr lang="en-US" altLang="zh-HK" dirty="0"/>
              <a:t>. </a:t>
            </a:r>
            <a:r>
              <a:rPr lang="zh-TW" altLang="zh-HK" dirty="0"/>
              <a:t>報名流程</a:t>
            </a:r>
            <a:r>
              <a:rPr lang="zh-TW" altLang="en-US" dirty="0"/>
              <a:t> </a:t>
            </a:r>
            <a:r>
              <a:rPr lang="en-US" altLang="zh-HK" dirty="0"/>
              <a:t>-</a:t>
            </a:r>
            <a:r>
              <a:rPr lang="zh-TW" altLang="zh-HK" dirty="0"/>
              <a:t> </a:t>
            </a:r>
            <a:r>
              <a:rPr lang="zh-TW" altLang="zh-HK" sz="2800" dirty="0"/>
              <a:t>班別</a:t>
            </a:r>
            <a:r>
              <a:rPr lang="zh-TW" altLang="en-US" sz="2800" dirty="0"/>
              <a:t>編號</a:t>
            </a:r>
            <a:r>
              <a:rPr lang="en-US" altLang="zh-HK" sz="2800" dirty="0"/>
              <a:t>(</a:t>
            </a:r>
            <a:r>
              <a:rPr lang="zh-TW" altLang="zh-HK" sz="2800" dirty="0"/>
              <a:t>模式二</a:t>
            </a:r>
            <a:r>
              <a:rPr lang="en-US" altLang="zh-HK" sz="2800" dirty="0"/>
              <a:t>)</a:t>
            </a:r>
            <a:r>
              <a:rPr lang="zh-TW" altLang="zh-HK" sz="2800" dirty="0"/>
              <a:t> </a:t>
            </a:r>
            <a:endParaRPr lang="zh-HK" altLang="en-US" sz="2800" dirty="0"/>
          </a:p>
        </p:txBody>
      </p:sp>
      <p:sp>
        <p:nvSpPr>
          <p:cNvPr id="8" name="內容版面配置區 7"/>
          <p:cNvSpPr>
            <a:spLocks noGrp="1"/>
          </p:cNvSpPr>
          <p:nvPr>
            <p:ph idx="1"/>
          </p:nvPr>
        </p:nvSpPr>
        <p:spPr>
          <a:xfrm>
            <a:off x="537155" y="1556792"/>
            <a:ext cx="8075240" cy="4436020"/>
          </a:xfrm>
        </p:spPr>
        <p:txBody>
          <a:bodyPr/>
          <a:lstStyle/>
          <a:p>
            <a:pPr lvl="1">
              <a:defRPr/>
            </a:pPr>
            <a:r>
              <a:rPr lang="zh-TW" altLang="en-US" sz="2400" dirty="0">
                <a:solidFill>
                  <a:srgbClr val="660066"/>
                </a:solidFill>
                <a:cs typeface="Times New Roman" panose="02020603050405020304" pitchFamily="18" charset="0"/>
              </a:rPr>
              <a:t>用戶提交學校報名</a:t>
            </a:r>
            <a:r>
              <a:rPr lang="en-US" altLang="zh-TW" sz="2400" dirty="0">
                <a:solidFill>
                  <a:srgbClr val="660066"/>
                </a:solidFill>
                <a:cs typeface="Times New Roman" panose="02020603050405020304" pitchFamily="18" charset="0"/>
              </a:rPr>
              <a:t>(</a:t>
            </a:r>
            <a:r>
              <a:rPr lang="zh-TW" altLang="en-US" sz="2400" dirty="0">
                <a:solidFill>
                  <a:srgbClr val="660066"/>
                </a:solidFill>
                <a:cs typeface="Times New Roman" panose="02020603050405020304" pitchFamily="18" charset="0"/>
              </a:rPr>
              <a:t>模式二</a:t>
            </a:r>
            <a:r>
              <a:rPr lang="en-US" altLang="zh-TW" sz="2400" dirty="0">
                <a:solidFill>
                  <a:srgbClr val="660066"/>
                </a:solidFill>
                <a:cs typeface="Times New Roman" panose="02020603050405020304" pitchFamily="18" charset="0"/>
              </a:rPr>
              <a:t>)</a:t>
            </a:r>
            <a:r>
              <a:rPr lang="zh-TW" altLang="en-US" sz="2400" dirty="0">
                <a:solidFill>
                  <a:srgbClr val="660066"/>
                </a:solidFill>
                <a:cs typeface="Times New Roman" panose="02020603050405020304" pitchFamily="18" charset="0"/>
              </a:rPr>
              <a:t>後，須先把教育局發放的「</a:t>
            </a:r>
            <a:r>
              <a:rPr lang="zh-TW" altLang="en-US" sz="2400" kern="1200" dirty="0">
                <a:solidFill>
                  <a:schemeClr val="tx2"/>
                </a:solidFill>
                <a:cs typeface="+mn-cs"/>
              </a:rPr>
              <a:t>應用學習班別編號</a:t>
            </a:r>
            <a:r>
              <a:rPr lang="en-US" altLang="zh-TW" sz="2400" kern="1200" dirty="0">
                <a:solidFill>
                  <a:schemeClr val="tx2"/>
                </a:solidFill>
                <a:cs typeface="+mn-cs"/>
              </a:rPr>
              <a:t>(</a:t>
            </a:r>
            <a:r>
              <a:rPr lang="zh-TW" altLang="en-US" sz="2400" kern="1200" dirty="0">
                <a:solidFill>
                  <a:schemeClr val="tx2"/>
                </a:solidFill>
                <a:cs typeface="+mn-cs"/>
              </a:rPr>
              <a:t>模式二</a:t>
            </a:r>
            <a:r>
              <a:rPr lang="en-US" altLang="zh-TW" sz="2400" kern="1200" dirty="0">
                <a:solidFill>
                  <a:schemeClr val="tx2"/>
                </a:solidFill>
                <a:cs typeface="+mn-cs"/>
              </a:rPr>
              <a:t>)</a:t>
            </a:r>
            <a:r>
              <a:rPr lang="zh-TW" altLang="en-US" sz="2400" dirty="0">
                <a:solidFill>
                  <a:srgbClr val="660066"/>
                </a:solidFill>
                <a:cs typeface="Times New Roman" panose="02020603050405020304" pitchFamily="18" charset="0"/>
              </a:rPr>
              <a:t>」資料檔案匯入，方可編修相關的課程費用減免資料及上課時間表</a:t>
            </a:r>
            <a:endParaRPr lang="en-US" altLang="zh-TW" sz="2400" dirty="0">
              <a:solidFill>
                <a:srgbClr val="660066"/>
              </a:solidFill>
              <a:cs typeface="Times New Roman" panose="02020603050405020304" pitchFamily="18" charset="0"/>
            </a:endParaRPr>
          </a:p>
          <a:p>
            <a:pPr lvl="1">
              <a:defRPr/>
            </a:pPr>
            <a:endParaRPr lang="en-US" altLang="zh-TW" sz="2400" dirty="0">
              <a:solidFill>
                <a:srgbClr val="660066"/>
              </a:solidFill>
              <a:cs typeface="Times New Roman" panose="02020603050405020304" pitchFamily="18" charset="0"/>
            </a:endParaRPr>
          </a:p>
          <a:p>
            <a:pPr marL="800100" lvl="1" indent="-342900">
              <a:buFont typeface="Wingdings" panose="05000000000000000000" pitchFamily="2" charset="2"/>
              <a:buAutoNum type="circleNumWdWhitePlain"/>
              <a:defRPr/>
            </a:pPr>
            <a:r>
              <a:rPr lang="zh-TW" altLang="en-US" sz="1800" u="sng" dirty="0">
                <a:solidFill>
                  <a:schemeClr val="tx2"/>
                </a:solidFill>
              </a:rPr>
              <a:t>聯遞系統</a:t>
            </a:r>
            <a:r>
              <a:rPr lang="en-US" altLang="zh-TW" sz="1800" u="sng" dirty="0">
                <a:solidFill>
                  <a:schemeClr val="tx2"/>
                </a:solidFill>
              </a:rPr>
              <a:t>&gt;</a:t>
            </a:r>
            <a:r>
              <a:rPr lang="zh-TW" altLang="en-US" sz="1800" u="sng" dirty="0">
                <a:solidFill>
                  <a:schemeClr val="tx2"/>
                </a:solidFill>
              </a:rPr>
              <a:t>接收訊息</a:t>
            </a:r>
            <a:r>
              <a:rPr lang="en-US" altLang="zh-TW" sz="1800" dirty="0"/>
              <a:t>:</a:t>
            </a:r>
            <a:r>
              <a:rPr lang="zh-TW" altLang="en-US" sz="1800" dirty="0"/>
              <a:t> 解密「</a:t>
            </a:r>
            <a:r>
              <a:rPr lang="zh-TW" altLang="en-US" sz="1800" kern="1200" dirty="0">
                <a:solidFill>
                  <a:schemeClr val="tx2"/>
                </a:solidFill>
              </a:rPr>
              <a:t>應用學習班別編號</a:t>
            </a:r>
            <a:r>
              <a:rPr lang="en-US" altLang="zh-TW" sz="1800" kern="1200" dirty="0">
                <a:solidFill>
                  <a:schemeClr val="tx2"/>
                </a:solidFill>
              </a:rPr>
              <a:t>(</a:t>
            </a:r>
            <a:r>
              <a:rPr lang="zh-TW" altLang="en-US" sz="1800" kern="1200" dirty="0">
                <a:solidFill>
                  <a:schemeClr val="tx2"/>
                </a:solidFill>
              </a:rPr>
              <a:t>模式二</a:t>
            </a:r>
            <a:r>
              <a:rPr lang="en-US" altLang="zh-TW" sz="1800" kern="1200" dirty="0">
                <a:solidFill>
                  <a:schemeClr val="tx2"/>
                </a:solidFill>
              </a:rPr>
              <a:t>) </a:t>
            </a:r>
            <a:r>
              <a:rPr lang="zh-TW" altLang="en-US" sz="1800" dirty="0"/>
              <a:t>」</a:t>
            </a:r>
          </a:p>
          <a:p>
            <a:pPr marL="800100" lvl="1" indent="-342900">
              <a:buFont typeface="Wingdings" panose="05000000000000000000" pitchFamily="2" charset="2"/>
              <a:buAutoNum type="circleNumWdWhitePlain"/>
              <a:defRPr/>
            </a:pPr>
            <a:r>
              <a:rPr lang="zh-TW" altLang="en-US" sz="1800" u="sng" dirty="0">
                <a:solidFill>
                  <a:schemeClr val="tx2"/>
                </a:solidFill>
              </a:rPr>
              <a:t>應用學習</a:t>
            </a:r>
            <a:r>
              <a:rPr lang="en-US" altLang="zh-TW" sz="1800" u="sng" dirty="0">
                <a:solidFill>
                  <a:schemeClr val="tx2"/>
                </a:solidFill>
              </a:rPr>
              <a:t>&gt;</a:t>
            </a:r>
            <a:r>
              <a:rPr lang="zh-TW" altLang="en-US" sz="1800" u="sng" dirty="0">
                <a:solidFill>
                  <a:schemeClr val="tx2"/>
                </a:solidFill>
              </a:rPr>
              <a:t>資料互換</a:t>
            </a:r>
            <a:r>
              <a:rPr lang="en-US" altLang="zh-TW" sz="1800" dirty="0"/>
              <a:t>:</a:t>
            </a:r>
            <a:r>
              <a:rPr lang="zh-TW" altLang="en-US" sz="1800" dirty="0"/>
              <a:t> 匯入「</a:t>
            </a:r>
            <a:r>
              <a:rPr lang="zh-TW" altLang="en-US" sz="1800" kern="1200" dirty="0">
                <a:solidFill>
                  <a:schemeClr val="tx2"/>
                </a:solidFill>
              </a:rPr>
              <a:t>應用學習班別編號</a:t>
            </a:r>
            <a:r>
              <a:rPr lang="en-US" altLang="zh-TW" sz="1800" kern="1200" dirty="0">
                <a:solidFill>
                  <a:schemeClr val="tx2"/>
                </a:solidFill>
              </a:rPr>
              <a:t>(</a:t>
            </a:r>
            <a:r>
              <a:rPr lang="zh-TW" altLang="en-US" sz="1800" kern="1200" dirty="0">
                <a:solidFill>
                  <a:schemeClr val="tx2"/>
                </a:solidFill>
              </a:rPr>
              <a:t>模式二</a:t>
            </a:r>
            <a:r>
              <a:rPr lang="en-US" altLang="zh-TW" sz="1800" kern="1200" dirty="0">
                <a:solidFill>
                  <a:schemeClr val="tx2"/>
                </a:solidFill>
              </a:rPr>
              <a:t>)</a:t>
            </a:r>
            <a:r>
              <a:rPr lang="zh-TW" altLang="en-US" sz="1800" dirty="0"/>
              <a:t>」</a:t>
            </a:r>
          </a:p>
          <a:p>
            <a:pPr lvl="1">
              <a:defRPr/>
            </a:pPr>
            <a:endParaRPr lang="en-US" altLang="zh-TW" sz="2400" dirty="0">
              <a:solidFill>
                <a:srgbClr val="660066"/>
              </a:solidFill>
              <a:cs typeface="Times New Roman" panose="02020603050405020304" pitchFamily="18" charset="0"/>
            </a:endParaRPr>
          </a:p>
          <a:p>
            <a:pPr lvl="1">
              <a:defRPr/>
            </a:pPr>
            <a:endParaRPr lang="en-US" altLang="zh-TW" sz="2400" dirty="0">
              <a:solidFill>
                <a:srgbClr val="660066"/>
              </a:solidFill>
              <a:cs typeface="Times New Roman" panose="02020603050405020304" pitchFamily="18" charset="0"/>
            </a:endParaRPr>
          </a:p>
          <a:p>
            <a:pPr>
              <a:defRPr/>
            </a:pPr>
            <a:endParaRPr lang="zh-HK" altLang="en-US" dirty="0">
              <a:cs typeface="Times New Roman" panose="02020603050405020304" pitchFamily="18" charset="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89" y="3995014"/>
            <a:ext cx="4711592" cy="2145512"/>
          </a:xfrm>
          <a:prstGeom prst="rect">
            <a:avLst/>
          </a:prstGeom>
        </p:spPr>
      </p:pic>
      <p:sp>
        <p:nvSpPr>
          <p:cNvPr id="10" name="矩形 2"/>
          <p:cNvSpPr>
            <a:spLocks noChangeArrowheads="1"/>
          </p:cNvSpPr>
          <p:nvPr/>
        </p:nvSpPr>
        <p:spPr bwMode="gray">
          <a:xfrm>
            <a:off x="2987824" y="5006318"/>
            <a:ext cx="936104" cy="288032"/>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algn="ctr">
              <a:spcBef>
                <a:spcPct val="0"/>
              </a:spcBef>
              <a:buClrTx/>
              <a:buSzTx/>
              <a:buFontTx/>
              <a:buNone/>
            </a:pPr>
            <a:endParaRPr lang="zh-HK" altLang="en-US" sz="1400">
              <a:solidFill>
                <a:srgbClr val="336699"/>
              </a:solidFill>
              <a:latin typeface="Trebuchet MS" panose="020B0603020202020204" pitchFamily="34" charset="0"/>
              <a:ea typeface="新細明體" panose="02020500000000000000" pitchFamily="18" charset="-120"/>
            </a:endParaRPr>
          </a:p>
        </p:txBody>
      </p:sp>
      <p:pic>
        <p:nvPicPr>
          <p:cNvPr id="5" name="圖片 4"/>
          <p:cNvPicPr>
            <a:picLocks noChangeAspect="1"/>
          </p:cNvPicPr>
          <p:nvPr/>
        </p:nvPicPr>
        <p:blipFill>
          <a:blip r:embed="rId4"/>
          <a:stretch>
            <a:fillRect/>
          </a:stretch>
        </p:blipFill>
        <p:spPr>
          <a:xfrm>
            <a:off x="1182139" y="4012428"/>
            <a:ext cx="1326939" cy="2275812"/>
          </a:xfrm>
          <a:prstGeom prst="rect">
            <a:avLst/>
          </a:prstGeom>
        </p:spPr>
      </p:pic>
      <p:sp>
        <p:nvSpPr>
          <p:cNvPr id="6" name="投影片編號版面配置區 5"/>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96</a:t>
            </a:fld>
            <a:endParaRPr lang="en-US" altLang="zh-TW"/>
          </a:p>
        </p:txBody>
      </p:sp>
    </p:spTree>
    <p:extLst>
      <p:ext uri="{BB962C8B-B14F-4D97-AF65-F5344CB8AC3E}">
        <p14:creationId xmlns:p14="http://schemas.microsoft.com/office/powerpoint/2010/main" val="1119960621"/>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標題 1"/>
          <p:cNvSpPr>
            <a:spLocks noGrp="1"/>
          </p:cNvSpPr>
          <p:nvPr>
            <p:ph type="title"/>
          </p:nvPr>
        </p:nvSpPr>
        <p:spPr>
          <a:xfrm>
            <a:off x="1555297" y="262879"/>
            <a:ext cx="7162800" cy="762000"/>
          </a:xfrm>
        </p:spPr>
        <p:txBody>
          <a:bodyPr/>
          <a:lstStyle/>
          <a:p>
            <a:pPr marL="0" indent="0">
              <a:buNone/>
            </a:pPr>
            <a:r>
              <a:rPr lang="en-US" altLang="zh-TW" dirty="0"/>
              <a:t>5. </a:t>
            </a:r>
            <a:r>
              <a:rPr lang="zh-TW" altLang="en-US" dirty="0"/>
              <a:t>報名流程</a:t>
            </a:r>
          </a:p>
        </p:txBody>
      </p:sp>
      <p:sp>
        <p:nvSpPr>
          <p:cNvPr id="39939" name="內容版面配置區 2"/>
          <p:cNvSpPr>
            <a:spLocks noGrp="1"/>
          </p:cNvSpPr>
          <p:nvPr>
            <p:ph idx="1"/>
          </p:nvPr>
        </p:nvSpPr>
        <p:spPr/>
        <p:txBody>
          <a:bodyPr/>
          <a:lstStyle/>
          <a:p>
            <a:r>
              <a:rPr lang="zh-TW" altLang="en-US" sz="2000" dirty="0"/>
              <a:t>申</a:t>
            </a:r>
            <a:r>
              <a:rPr lang="zh-TW" altLang="zh-HK" sz="2000" dirty="0"/>
              <a:t>請應用學習課程</a:t>
            </a:r>
            <a:r>
              <a:rPr lang="en-US" altLang="zh-TW" sz="2000" dirty="0"/>
              <a:t> / </a:t>
            </a:r>
            <a:r>
              <a:rPr lang="zh-TW" altLang="en-US" sz="2000" dirty="0"/>
              <a:t>應用學習中文</a:t>
            </a:r>
            <a:r>
              <a:rPr lang="en-US" altLang="zh-TW" sz="2000" dirty="0"/>
              <a:t>(</a:t>
            </a:r>
            <a:r>
              <a:rPr lang="zh-TW" altLang="en-US" sz="2000" dirty="0"/>
              <a:t>非華語學生適用</a:t>
            </a:r>
            <a:r>
              <a:rPr lang="en-US" altLang="zh-TW" sz="2000" dirty="0"/>
              <a:t>)</a:t>
            </a:r>
            <a:r>
              <a:rPr lang="zh-TW" altLang="en-US" sz="2000" dirty="0"/>
              <a:t>課程 </a:t>
            </a:r>
            <a:endParaRPr lang="zh-HK" altLang="en-US" sz="2000" dirty="0"/>
          </a:p>
        </p:txBody>
      </p:sp>
      <p:grpSp>
        <p:nvGrpSpPr>
          <p:cNvPr id="39940" name="群組 40"/>
          <p:cNvGrpSpPr>
            <a:grpSpLocks noChangeAspect="1"/>
          </p:cNvGrpSpPr>
          <p:nvPr/>
        </p:nvGrpSpPr>
        <p:grpSpPr bwMode="auto">
          <a:xfrm>
            <a:off x="550863" y="1998663"/>
            <a:ext cx="7908925" cy="4525962"/>
            <a:chOff x="169863" y="1592263"/>
            <a:chExt cx="8788400" cy="5029200"/>
          </a:xfrm>
        </p:grpSpPr>
        <p:cxnSp>
          <p:nvCxnSpPr>
            <p:cNvPr id="39941" name="直線單箭頭接點 34"/>
            <p:cNvCxnSpPr>
              <a:cxnSpLocks noChangeShapeType="1"/>
            </p:cNvCxnSpPr>
            <p:nvPr/>
          </p:nvCxnSpPr>
          <p:spPr bwMode="auto">
            <a:xfrm>
              <a:off x="4624388" y="282269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9942" name="Group 30"/>
            <p:cNvGrpSpPr>
              <a:grpSpLocks/>
            </p:cNvGrpSpPr>
            <p:nvPr/>
          </p:nvGrpSpPr>
          <p:grpSpPr bwMode="auto">
            <a:xfrm>
              <a:off x="169864" y="3192462"/>
              <a:ext cx="1059585" cy="1407081"/>
              <a:chOff x="4662" y="2787"/>
              <a:chExt cx="911" cy="1206"/>
            </a:xfrm>
          </p:grpSpPr>
          <p:pic>
            <p:nvPicPr>
              <p:cNvPr id="39974" name="Picture 16" descr="j0223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 y="2787"/>
                <a:ext cx="86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7"/>
              <p:cNvSpPr txBox="1">
                <a:spLocks noChangeArrowheads="1"/>
              </p:cNvSpPr>
              <p:nvPr/>
            </p:nvSpPr>
            <p:spPr bwMode="gray">
              <a:xfrm>
                <a:off x="4662" y="3612"/>
                <a:ext cx="913" cy="381"/>
              </a:xfrm>
              <a:prstGeom prst="rect">
                <a:avLst/>
              </a:prstGeom>
              <a:noFill/>
              <a:ln w="3810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rPr>
                  <a:t>教育局</a:t>
                </a:r>
                <a:endParaRPr kumimoji="1" lang="en-US" altLang="zh-TW" sz="2000" b="1" i="0" u="none" strike="noStrike" kern="0" cap="none" spc="0" normalizeH="0" baseline="0" noProof="0" dirty="0">
                  <a:ln>
                    <a:noFill/>
                  </a:ln>
                  <a:solidFill>
                    <a:srgbClr val="CC0000"/>
                  </a:solidFill>
                  <a:effectLst>
                    <a:outerShdw blurRad="38100" dist="38100" dir="2700000" algn="tl">
                      <a:srgbClr val="C0C0C0"/>
                    </a:outerShdw>
                  </a:effectLst>
                  <a:uLnTx/>
                  <a:uFillTx/>
                  <a:latin typeface="Tahoma" pitchFamily="34" charset="0"/>
                  <a:ea typeface="標楷體" pitchFamily="65" charset="-120"/>
                  <a:cs typeface="+mn-cs"/>
                </a:endParaRPr>
              </a:p>
            </p:txBody>
          </p:sp>
        </p:grpSp>
        <p:sp>
          <p:nvSpPr>
            <p:cNvPr id="44" name="Text Box 25"/>
            <p:cNvSpPr txBox="1">
              <a:spLocks noChangeArrowheads="1"/>
            </p:cNvSpPr>
            <p:nvPr/>
          </p:nvSpPr>
          <p:spPr bwMode="gray">
            <a:xfrm>
              <a:off x="8083304" y="4021308"/>
              <a:ext cx="776173" cy="444531"/>
            </a:xfrm>
            <a:prstGeom prst="rect">
              <a:avLst/>
            </a:prstGeom>
            <a:noFill/>
            <a:ln w="19050" algn="ctr">
              <a:noFill/>
              <a:miter lim="800000"/>
              <a:headEnd/>
              <a:tailEnd/>
            </a:ln>
            <a:effectLst/>
          </p:spPr>
          <p:txBody>
            <a:bodyPr wrap="none">
              <a:spAutoFit/>
            </a:bodyPr>
            <a:lstStyle>
              <a:lvl1pPr eaLnBrk="0" hangingPunct="0">
                <a:defRPr kumimoji="1" sz="1400" b="1">
                  <a:solidFill>
                    <a:srgbClr val="336699"/>
                  </a:solidFill>
                  <a:latin typeface="Trebuchet MS" pitchFamily="34" charset="0"/>
                  <a:ea typeface="新細明體" pitchFamily="18" charset="-120"/>
                </a:defRPr>
              </a:lvl1pPr>
              <a:lvl2pPr marL="742950" indent="-285750" eaLnBrk="0" hangingPunct="0">
                <a:defRPr kumimoji="1" sz="1400" b="1">
                  <a:solidFill>
                    <a:srgbClr val="336699"/>
                  </a:solidFill>
                  <a:latin typeface="Trebuchet MS" pitchFamily="34" charset="0"/>
                  <a:ea typeface="新細明體" pitchFamily="18" charset="-120"/>
                </a:defRPr>
              </a:lvl2pPr>
              <a:lvl3pPr marL="1143000" indent="-228600" eaLnBrk="0" hangingPunct="0">
                <a:defRPr kumimoji="1" sz="1400" b="1">
                  <a:solidFill>
                    <a:srgbClr val="336699"/>
                  </a:solidFill>
                  <a:latin typeface="Trebuchet MS" pitchFamily="34" charset="0"/>
                  <a:ea typeface="新細明體" pitchFamily="18" charset="-120"/>
                </a:defRPr>
              </a:lvl3pPr>
              <a:lvl4pPr marL="1600200" indent="-228600" eaLnBrk="0" hangingPunct="0">
                <a:defRPr kumimoji="1" sz="1400" b="1">
                  <a:solidFill>
                    <a:srgbClr val="336699"/>
                  </a:solidFill>
                  <a:latin typeface="Trebuchet MS" pitchFamily="34" charset="0"/>
                  <a:ea typeface="新細明體" pitchFamily="18" charset="-120"/>
                </a:defRPr>
              </a:lvl4pPr>
              <a:lvl5pPr marL="2057400" indent="-228600" eaLnBrk="0" hangingPunct="0">
                <a:defRPr kumimoji="1" sz="1400" b="1">
                  <a:solidFill>
                    <a:srgbClr val="336699"/>
                  </a:solidFill>
                  <a:latin typeface="Trebuchet MS" pitchFamily="34" charset="0"/>
                  <a:ea typeface="新細明體" pitchFamily="18" charset="-120"/>
                </a:defRPr>
              </a:lvl5pPr>
              <a:lvl6pPr marL="25146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6pPr>
              <a:lvl7pPr marL="29718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7pPr>
              <a:lvl8pPr marL="34290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8pPr>
              <a:lvl9pPr marL="3886200" indent="-228600" algn="ctr" eaLnBrk="0" fontAlgn="base" hangingPunct="0">
                <a:spcBef>
                  <a:spcPct val="50000"/>
                </a:spcBef>
                <a:spcAft>
                  <a:spcPct val="0"/>
                </a:spcAft>
                <a:defRPr kumimoji="1" sz="1400" b="1">
                  <a:solidFill>
                    <a:srgbClr val="336699"/>
                  </a:solidFill>
                  <a:latin typeface="Trebuchet MS" pitchFamily="34" charset="0"/>
                  <a:ea typeface="新細明體"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rPr>
                <a:t>學校</a:t>
              </a:r>
              <a:endParaRPr kumimoji="1" lang="en-US" altLang="zh-TW" sz="2000" b="1" i="0" u="none" strike="noStrike" kern="1200" cap="none" spc="0" normalizeH="0" baseline="0" noProof="0" dirty="0">
                <a:ln>
                  <a:noFill/>
                </a:ln>
                <a:solidFill>
                  <a:srgbClr val="336699"/>
                </a:solidFill>
                <a:effectLst>
                  <a:outerShdw blurRad="38100" dist="38100" dir="2700000" algn="tl">
                    <a:srgbClr val="C0C0C0"/>
                  </a:outerShdw>
                </a:effectLst>
                <a:uLnTx/>
                <a:uFillTx/>
                <a:latin typeface="Trebuchet MS" panose="020B0603020202020204" pitchFamily="34" charset="0"/>
                <a:ea typeface="標楷體" pitchFamily="65" charset="-120"/>
                <a:cs typeface="+mn-cs"/>
              </a:endParaRPr>
            </a:p>
          </p:txBody>
        </p:sp>
        <p:pic>
          <p:nvPicPr>
            <p:cNvPr id="39944" name="Picture 12" descr="j02234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050" y="3248025"/>
              <a:ext cx="8731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圓角矩形 45"/>
            <p:cNvSpPr/>
            <p:nvPr/>
          </p:nvSpPr>
          <p:spPr>
            <a:xfrm>
              <a:off x="3981932" y="2313744"/>
              <a:ext cx="1224237" cy="513328"/>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聯絡資料</a:t>
              </a:r>
            </a:p>
          </p:txBody>
        </p:sp>
        <p:sp>
          <p:nvSpPr>
            <p:cNvPr id="47" name="圓角矩形 46"/>
            <p:cNvSpPr/>
            <p:nvPr/>
          </p:nvSpPr>
          <p:spPr>
            <a:xfrm>
              <a:off x="4234189" y="3040517"/>
              <a:ext cx="2646046"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學生報名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模式一及二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8" name="圓角矩形 47"/>
            <p:cNvSpPr/>
            <p:nvPr/>
          </p:nvSpPr>
          <p:spPr>
            <a:xfrm>
              <a:off x="2288463" y="3716134"/>
              <a:ext cx="2353217" cy="673853"/>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上課時間表</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、甄選結果</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49" name="圓角矩形 48"/>
            <p:cNvSpPr/>
            <p:nvPr/>
          </p:nvSpPr>
          <p:spPr>
            <a:xfrm>
              <a:off x="2641269" y="4614016"/>
              <a:ext cx="2009231" cy="48863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入讀確定</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模式一</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50" name="圓角矩形 49"/>
            <p:cNvSpPr/>
            <p:nvPr/>
          </p:nvSpPr>
          <p:spPr>
            <a:xfrm>
              <a:off x="1652262" y="5481152"/>
              <a:ext cx="1264281" cy="511564"/>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學生離校</a:t>
              </a:r>
            </a:p>
          </p:txBody>
        </p:sp>
        <p:sp>
          <p:nvSpPr>
            <p:cNvPr id="51" name="圓角矩形 50"/>
            <p:cNvSpPr/>
            <p:nvPr/>
          </p:nvSpPr>
          <p:spPr>
            <a:xfrm>
              <a:off x="4112471" y="6164584"/>
              <a:ext cx="1224237" cy="373971"/>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學生到校</a:t>
              </a:r>
            </a:p>
          </p:txBody>
        </p:sp>
        <p:sp>
          <p:nvSpPr>
            <p:cNvPr id="39951" name="矩形 117"/>
            <p:cNvSpPr>
              <a:spLocks noChangeArrowheads="1"/>
            </p:cNvSpPr>
            <p:nvPr/>
          </p:nvSpPr>
          <p:spPr bwMode="auto">
            <a:xfrm>
              <a:off x="169863" y="1592263"/>
              <a:ext cx="1039812" cy="5029200"/>
            </a:xfrm>
            <a:prstGeom prst="rect">
              <a:avLst/>
            </a:prstGeom>
            <a:noFill/>
            <a:ln w="508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39952" name="矩形 118"/>
            <p:cNvSpPr>
              <a:spLocks noChangeArrowheads="1"/>
            </p:cNvSpPr>
            <p:nvPr/>
          </p:nvSpPr>
          <p:spPr bwMode="auto">
            <a:xfrm>
              <a:off x="7954963" y="1592263"/>
              <a:ext cx="1003300" cy="4946650"/>
            </a:xfrm>
            <a:prstGeom prst="rect">
              <a:avLst/>
            </a:prstGeom>
            <a:noFill/>
            <a:ln w="53975" cmpd="dbl" algn="ctr">
              <a:solidFill>
                <a:srgbClr val="005DA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600" b="0" i="0" u="none" strike="noStrike" kern="12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sp>
          <p:nvSpPr>
            <p:cNvPr id="54" name="圓角矩形 53"/>
            <p:cNvSpPr/>
            <p:nvPr/>
          </p:nvSpPr>
          <p:spPr>
            <a:xfrm>
              <a:off x="3597374" y="1592263"/>
              <a:ext cx="2086849" cy="515092"/>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403152"/>
                  </a:solidFill>
                  <a:effectLst/>
                  <a:uLnTx/>
                  <a:uFillTx/>
                  <a:latin typeface="Times New Roman" pitchFamily="18" charset="0"/>
                  <a:ea typeface="標楷體" pitchFamily="65" charset="-120"/>
                  <a:cs typeface="+mn-cs"/>
                </a:rPr>
                <a:t>應用學習參數檔案</a:t>
              </a:r>
            </a:p>
          </p:txBody>
        </p:sp>
        <p:cxnSp>
          <p:nvCxnSpPr>
            <p:cNvPr id="55" name="直線單箭頭接點 121"/>
            <p:cNvCxnSpPr>
              <a:cxnSpLocks noChangeShapeType="1"/>
            </p:cNvCxnSpPr>
            <p:nvPr/>
          </p:nvCxnSpPr>
          <p:spPr bwMode="auto">
            <a:xfrm>
              <a:off x="5725294" y="1843348"/>
              <a:ext cx="2193156" cy="5927"/>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cxnSp>
          <p:nvCxnSpPr>
            <p:cNvPr id="39955" name="直線單箭頭接點 122"/>
            <p:cNvCxnSpPr>
              <a:cxnSpLocks noChangeShapeType="1"/>
            </p:cNvCxnSpPr>
            <p:nvPr/>
          </p:nvCxnSpPr>
          <p:spPr bwMode="auto">
            <a:xfrm flipV="1">
              <a:off x="6878638" y="4021138"/>
              <a:ext cx="1017587" cy="190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6" name="直線單箭頭接點 123"/>
            <p:cNvCxnSpPr>
              <a:cxnSpLocks noChangeShapeType="1"/>
            </p:cNvCxnSpPr>
            <p:nvPr/>
          </p:nvCxnSpPr>
          <p:spPr bwMode="auto">
            <a:xfrm>
              <a:off x="1258888" y="4021138"/>
              <a:ext cx="1027112"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57" name="直線單箭頭接點 124"/>
            <p:cNvCxnSpPr>
              <a:cxnSpLocks noChangeShapeType="1"/>
              <a:stCxn id="46" idx="1"/>
            </p:cNvCxnSpPr>
            <p:nvPr/>
          </p:nvCxnSpPr>
          <p:spPr bwMode="auto">
            <a:xfrm flipH="1">
              <a:off x="1258888" y="2570163"/>
              <a:ext cx="272256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8" name="直線單箭頭接點 125"/>
            <p:cNvCxnSpPr>
              <a:cxnSpLocks noChangeShapeType="1"/>
            </p:cNvCxnSpPr>
            <p:nvPr/>
          </p:nvCxnSpPr>
          <p:spPr bwMode="auto">
            <a:xfrm flipH="1">
              <a:off x="6880225" y="3240088"/>
              <a:ext cx="1016000" cy="3175"/>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59" name="直線單箭頭接點 126"/>
            <p:cNvCxnSpPr>
              <a:cxnSpLocks noChangeShapeType="1"/>
            </p:cNvCxnSpPr>
            <p:nvPr/>
          </p:nvCxnSpPr>
          <p:spPr bwMode="auto">
            <a:xfrm flipH="1">
              <a:off x="5214938" y="2570163"/>
              <a:ext cx="2703512"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0" name="直線單箭頭接點 127"/>
            <p:cNvCxnSpPr>
              <a:cxnSpLocks noChangeShapeType="1"/>
            </p:cNvCxnSpPr>
            <p:nvPr/>
          </p:nvCxnSpPr>
          <p:spPr bwMode="auto">
            <a:xfrm flipH="1">
              <a:off x="1254125" y="3243263"/>
              <a:ext cx="966788" cy="1587"/>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1" name="直線單箭頭接點 132"/>
            <p:cNvCxnSpPr>
              <a:cxnSpLocks noChangeShapeType="1"/>
              <a:stCxn id="51" idx="3"/>
            </p:cNvCxnSpPr>
            <p:nvPr/>
          </p:nvCxnSpPr>
          <p:spPr bwMode="auto">
            <a:xfrm flipV="1">
              <a:off x="5337175" y="6345238"/>
              <a:ext cx="2527300" cy="635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2" name="直線單箭頭接點 133"/>
            <p:cNvCxnSpPr>
              <a:cxnSpLocks noChangeShapeType="1"/>
            </p:cNvCxnSpPr>
            <p:nvPr/>
          </p:nvCxnSpPr>
          <p:spPr bwMode="auto">
            <a:xfrm>
              <a:off x="1258888" y="6351588"/>
              <a:ext cx="2832100" cy="0"/>
            </a:xfrm>
            <a:prstGeom prst="straightConnector1">
              <a:avLst/>
            </a:prstGeom>
            <a:noFill/>
            <a:ln w="50800"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39963" name="直線單箭頭接點 2"/>
            <p:cNvCxnSpPr>
              <a:cxnSpLocks noChangeShapeType="1"/>
            </p:cNvCxnSpPr>
            <p:nvPr/>
          </p:nvCxnSpPr>
          <p:spPr bwMode="auto">
            <a:xfrm>
              <a:off x="4618038" y="2108200"/>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4" name="直線單箭頭接點 35"/>
            <p:cNvCxnSpPr>
              <a:cxnSpLocks noChangeShapeType="1"/>
            </p:cNvCxnSpPr>
            <p:nvPr/>
          </p:nvCxnSpPr>
          <p:spPr bwMode="auto">
            <a:xfrm>
              <a:off x="4648200" y="3502025"/>
              <a:ext cx="0" cy="2047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5" name="直線單箭頭接點 37"/>
            <p:cNvCxnSpPr>
              <a:cxnSpLocks noChangeShapeType="1"/>
            </p:cNvCxnSpPr>
            <p:nvPr/>
          </p:nvCxnSpPr>
          <p:spPr bwMode="auto">
            <a:xfrm>
              <a:off x="4656138" y="4389438"/>
              <a:ext cx="0" cy="2047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66" name="直線單箭頭接點 126"/>
            <p:cNvCxnSpPr>
              <a:cxnSpLocks noChangeShapeType="1"/>
              <a:stCxn id="49" idx="1"/>
            </p:cNvCxnSpPr>
            <p:nvPr/>
          </p:nvCxnSpPr>
          <p:spPr bwMode="auto">
            <a:xfrm flipH="1" flipV="1">
              <a:off x="1258888" y="4851400"/>
              <a:ext cx="1382712" cy="635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7" name="直線單箭頭接點 126"/>
            <p:cNvCxnSpPr>
              <a:cxnSpLocks noChangeShapeType="1"/>
            </p:cNvCxnSpPr>
            <p:nvPr/>
          </p:nvCxnSpPr>
          <p:spPr bwMode="auto">
            <a:xfrm flipH="1">
              <a:off x="6897688" y="4867275"/>
              <a:ext cx="1020762"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39968" name="直線單箭頭接點 124"/>
            <p:cNvCxnSpPr>
              <a:cxnSpLocks noChangeShapeType="1"/>
              <a:stCxn id="50" idx="1"/>
            </p:cNvCxnSpPr>
            <p:nvPr/>
          </p:nvCxnSpPr>
          <p:spPr bwMode="auto">
            <a:xfrm flipH="1">
              <a:off x="1254124" y="5736934"/>
              <a:ext cx="398138" cy="27279"/>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sp>
          <p:nvSpPr>
            <p:cNvPr id="70" name="圓角矩形 69"/>
            <p:cNvSpPr/>
            <p:nvPr/>
          </p:nvSpPr>
          <p:spPr>
            <a:xfrm>
              <a:off x="4650500" y="3726719"/>
              <a:ext cx="2182105" cy="663269"/>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班別編號</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    </a:t>
              </a:r>
            </a:p>
          </p:txBody>
        </p:sp>
        <p:sp>
          <p:nvSpPr>
            <p:cNvPr id="71" name="圓角矩形 70"/>
            <p:cNvSpPr/>
            <p:nvPr/>
          </p:nvSpPr>
          <p:spPr>
            <a:xfrm>
              <a:off x="4666376" y="4614016"/>
              <a:ext cx="2185634" cy="490396"/>
            </a:xfrm>
            <a:prstGeom prst="roundRect">
              <a:avLst/>
            </a:prstGeom>
            <a:solidFill>
              <a:schemeClr val="accent4">
                <a:lumMod val="20000"/>
                <a:lumOff val="8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20000"/>
                </a:spcBef>
                <a:spcAft>
                  <a:spcPct val="0"/>
                </a:spcAft>
                <a:buClr>
                  <a:srgbClr val="C0504D"/>
                </a:buClr>
                <a:buSzPct val="60000"/>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班別資料</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sp>
          <p:nvSpPr>
            <p:cNvPr id="72" name="圓角矩形 71"/>
            <p:cNvSpPr/>
            <p:nvPr/>
          </p:nvSpPr>
          <p:spPr>
            <a:xfrm>
              <a:off x="2050320" y="3036989"/>
              <a:ext cx="2157409" cy="467464"/>
            </a:xfrm>
            <a:prstGeom prst="roundRect">
              <a:avLst/>
            </a:prstGeom>
            <a:solidFill>
              <a:schemeClr val="tx1">
                <a:lumMod val="50000"/>
                <a:lumOff val="50000"/>
              </a:schemeClr>
            </a:solidFill>
            <a:ln w="25400" cap="flat" cmpd="sng" algn="ctr">
              <a:solidFill>
                <a:srgbClr val="8064A2">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學校報名</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r>
                <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模式二</a:t>
              </a:r>
              <a:r>
                <a:rPr kumimoji="0" lang="en-US" altLang="zh-TW"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rPr>
                <a:t>)</a:t>
              </a:r>
              <a:endParaRPr kumimoji="0" lang="zh-TW" altLang="en-US" sz="1600" b="1" i="0" u="none" strike="noStrike" kern="0" cap="none" spc="0" normalizeH="0" baseline="0" noProof="0" dirty="0">
                <a:ln>
                  <a:noFill/>
                </a:ln>
                <a:solidFill>
                  <a:srgbClr val="8064A2">
                    <a:lumMod val="50000"/>
                  </a:srgbClr>
                </a:solidFill>
                <a:effectLst/>
                <a:uLnTx/>
                <a:uFillTx/>
                <a:latin typeface="Times New Roman" pitchFamily="18" charset="0"/>
                <a:ea typeface="標楷體" pitchFamily="65" charset="-120"/>
                <a:cs typeface="+mn-cs"/>
              </a:endParaRPr>
            </a:p>
          </p:txBody>
        </p:sp>
        <p:cxnSp>
          <p:nvCxnSpPr>
            <p:cNvPr id="39972" name="直線單箭頭接點 124"/>
            <p:cNvCxnSpPr>
              <a:cxnSpLocks noChangeShapeType="1"/>
            </p:cNvCxnSpPr>
            <p:nvPr/>
          </p:nvCxnSpPr>
          <p:spPr bwMode="auto">
            <a:xfrm flipH="1">
              <a:off x="7598718" y="5711223"/>
              <a:ext cx="319731" cy="0"/>
            </a:xfrm>
            <a:prstGeom prst="straightConnector1">
              <a:avLst/>
            </a:prstGeom>
            <a:noFill/>
            <a:ln w="50800" algn="ctr">
              <a:solidFill>
                <a:srgbClr val="005DA2"/>
              </a:solidFill>
              <a:round/>
              <a:headEnd/>
              <a:tailEnd type="arrow" w="med" len="med"/>
            </a:ln>
            <a:extLst>
              <a:ext uri="{909E8E84-426E-40DD-AFC4-6F175D3DCCD1}">
                <a14:hiddenFill xmlns:a14="http://schemas.microsoft.com/office/drawing/2010/main">
                  <a:noFill/>
                </a14:hiddenFill>
              </a:ext>
            </a:extLst>
          </p:spPr>
        </p:cxnSp>
        <p:cxnSp>
          <p:nvCxnSpPr>
            <p:cNvPr id="74" name="直線單箭頭接點 121"/>
            <p:cNvCxnSpPr>
              <a:cxnSpLocks noChangeShapeType="1"/>
            </p:cNvCxnSpPr>
            <p:nvPr/>
          </p:nvCxnSpPr>
          <p:spPr bwMode="auto">
            <a:xfrm flipV="1">
              <a:off x="1275730" y="1843348"/>
              <a:ext cx="2321545" cy="6720"/>
            </a:xfrm>
            <a:prstGeom prst="straightConnector1">
              <a:avLst/>
            </a:prstGeom>
            <a:noFill/>
            <a:ln w="50800" algn="ctr">
              <a:solidFill>
                <a:srgbClr val="800000"/>
              </a:solidFill>
              <a:round/>
              <a:headEnd/>
              <a:tailEnd type="arrow" w="med" len="med"/>
            </a:ln>
            <a:scene3d>
              <a:camera prst="orthographicFront">
                <a:rot lat="300000" lon="0" rev="0"/>
              </a:camera>
              <a:lightRig rig="threePt" dir="t"/>
            </a:scene3d>
            <a:extLst>
              <a:ext uri="{909E8E84-426E-40DD-AFC4-6F175D3DCCD1}">
                <a14:hiddenFill xmlns:a14="http://schemas.microsoft.com/office/drawing/2010/main">
                  <a:noFill/>
                </a14:hiddenFill>
              </a:ext>
            </a:extLst>
          </p:spPr>
        </p:cxnSp>
      </p:grpSp>
      <p:sp>
        <p:nvSpPr>
          <p:cNvPr id="42" name="圓角矩形 41"/>
          <p:cNvSpPr/>
          <p:nvPr/>
        </p:nvSpPr>
        <p:spPr bwMode="auto">
          <a:xfrm>
            <a:off x="3022677" y="5483226"/>
            <a:ext cx="1876881" cy="460375"/>
          </a:xfrm>
          <a:prstGeom prst="roundRect">
            <a:avLst/>
          </a:prstGeom>
          <a:solidFill>
            <a:srgbClr val="9BBB59">
              <a:lumMod val="40000"/>
              <a:lumOff val="60000"/>
            </a:srgbClr>
          </a:solidFill>
          <a:ln w="25400" cap="flat" cmpd="sng" algn="ctr">
            <a:solidFill>
              <a:srgbClr val="9BBB59">
                <a:lumMod val="50000"/>
              </a:srgbClr>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學生電話號碼更新</a:t>
            </a:r>
          </a:p>
        </p:txBody>
      </p:sp>
      <p:sp>
        <p:nvSpPr>
          <p:cNvPr id="3" name="投影片編號版面配置區 2"/>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97</a:t>
            </a:fld>
            <a:endParaRPr lang="en-US" altLang="zh-TW"/>
          </a:p>
        </p:txBody>
      </p:sp>
      <p:sp>
        <p:nvSpPr>
          <p:cNvPr id="52" name="圓角矩形 51"/>
          <p:cNvSpPr/>
          <p:nvPr/>
        </p:nvSpPr>
        <p:spPr bwMode="auto">
          <a:xfrm>
            <a:off x="4920951" y="5475280"/>
            <a:ext cx="2282486" cy="460375"/>
          </a:xfrm>
          <a:prstGeom prst="roundRect">
            <a:avLst/>
          </a:prstGeom>
          <a:solidFill>
            <a:srgbClr val="92D050"/>
          </a:solidFill>
          <a:ln w="25400" cap="flat" cmpd="sng" algn="ctr">
            <a:solidFill>
              <a:srgbClr val="4F6228"/>
            </a:solidFill>
            <a:prstDash val="solid"/>
          </a:ln>
          <a:effectLst>
            <a:outerShdw blurRad="50800" dist="38100" dir="2700000" algn="tl" rotWithShape="0">
              <a:prstClr val="black">
                <a:alpha val="40000"/>
              </a:prstClr>
            </a:outerShdw>
          </a:effectLst>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1F497D">
                    <a:lumMod val="50000"/>
                  </a:srgbClr>
                </a:solidFill>
                <a:effectLst/>
                <a:uLnTx/>
                <a:uFillTx/>
                <a:latin typeface="Times New Roman" pitchFamily="18" charset="0"/>
                <a:ea typeface="標楷體" pitchFamily="65" charset="-120"/>
                <a:cs typeface="+mn-cs"/>
              </a:rPr>
              <a:t>多元學習津貼申請資料</a:t>
            </a:r>
          </a:p>
        </p:txBody>
      </p:sp>
    </p:spTree>
    <p:extLst>
      <p:ext uri="{BB962C8B-B14F-4D97-AF65-F5344CB8AC3E}">
        <p14:creationId xmlns:p14="http://schemas.microsoft.com/office/powerpoint/2010/main" val="3096433212"/>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791" y="3266581"/>
            <a:ext cx="6445583" cy="1892397"/>
          </a:xfrm>
          <a:prstGeom prst="rect">
            <a:avLst/>
          </a:prstGeom>
        </p:spPr>
      </p:pic>
      <p:sp>
        <p:nvSpPr>
          <p:cNvPr id="387074" name="Rectangle 2"/>
          <p:cNvSpPr>
            <a:spLocks noGrp="1" noChangeArrowheads="1"/>
          </p:cNvSpPr>
          <p:nvPr>
            <p:ph type="title"/>
          </p:nvPr>
        </p:nvSpPr>
        <p:spPr>
          <a:xfrm>
            <a:off x="1524000" y="281828"/>
            <a:ext cx="7162800" cy="762000"/>
          </a:xfrm>
        </p:spPr>
        <p:txBody>
          <a:bodyPr/>
          <a:lstStyle/>
          <a:p>
            <a:pPr>
              <a:defRPr/>
            </a:pPr>
            <a:r>
              <a:rPr lang="en-US" altLang="zh-TW" dirty="0"/>
              <a:t>5. </a:t>
            </a:r>
            <a:r>
              <a:rPr lang="zh-TW" altLang="en-US" dirty="0"/>
              <a:t>報名流程 </a:t>
            </a:r>
            <a:r>
              <a:rPr lang="en-US" altLang="zh-TW" dirty="0"/>
              <a:t>-</a:t>
            </a:r>
            <a:r>
              <a:rPr lang="zh-TW" altLang="en-US" dirty="0"/>
              <a:t> </a:t>
            </a:r>
            <a:r>
              <a:rPr lang="zh-TW" altLang="en-US" sz="2800" dirty="0"/>
              <a:t>班別資料</a:t>
            </a:r>
            <a:r>
              <a:rPr lang="en-US" altLang="zh-TW" sz="2800" dirty="0"/>
              <a:t>(</a:t>
            </a:r>
            <a:r>
              <a:rPr lang="zh-TW" altLang="en-US" sz="2800" dirty="0"/>
              <a:t>模式二</a:t>
            </a:r>
            <a:r>
              <a:rPr lang="en-US" altLang="zh-TW" sz="2800" dirty="0"/>
              <a:t>)</a:t>
            </a:r>
          </a:p>
        </p:txBody>
      </p:sp>
      <p:sp>
        <p:nvSpPr>
          <p:cNvPr id="52227" name="內容版面配置區 1"/>
          <p:cNvSpPr>
            <a:spLocks noGrp="1"/>
          </p:cNvSpPr>
          <p:nvPr>
            <p:ph idx="1"/>
          </p:nvPr>
        </p:nvSpPr>
        <p:spPr>
          <a:xfrm>
            <a:off x="765920" y="1544323"/>
            <a:ext cx="7920880" cy="2303462"/>
          </a:xfrm>
        </p:spPr>
        <p:txBody>
          <a:bodyPr/>
          <a:lstStyle/>
          <a:p>
            <a:pPr marL="914400" lvl="1" indent="-457200">
              <a:buFont typeface="Wingdings" panose="05000000000000000000" pitchFamily="2" charset="2"/>
              <a:buAutoNum type="circleNumWdWhitePlain"/>
              <a:defRPr/>
            </a:pPr>
            <a:r>
              <a:rPr lang="zh-TW" altLang="en-US" u="sng" dirty="0">
                <a:solidFill>
                  <a:schemeClr val="tx2"/>
                </a:solidFill>
              </a:rPr>
              <a:t>應用學習  </a:t>
            </a:r>
            <a:r>
              <a:rPr lang="en-US" altLang="zh-TW" u="sng" dirty="0">
                <a:solidFill>
                  <a:schemeClr val="tx2"/>
                </a:solidFill>
              </a:rPr>
              <a:t>&gt;  </a:t>
            </a:r>
            <a:r>
              <a:rPr lang="zh-TW" altLang="en-US" u="sng" dirty="0">
                <a:solidFill>
                  <a:schemeClr val="tx2"/>
                </a:solidFill>
              </a:rPr>
              <a:t>應用學習報名  </a:t>
            </a:r>
            <a:r>
              <a:rPr lang="en-US" altLang="zh-TW" u="sng" dirty="0">
                <a:solidFill>
                  <a:schemeClr val="tx2"/>
                </a:solidFill>
              </a:rPr>
              <a:t>&gt;  </a:t>
            </a:r>
            <a:r>
              <a:rPr lang="zh-TW" altLang="en-US" u="sng" dirty="0">
                <a:solidFill>
                  <a:schemeClr val="tx2"/>
                </a:solidFill>
              </a:rPr>
              <a:t>班別資料 </a:t>
            </a:r>
            <a:r>
              <a:rPr lang="en-US" altLang="zh-TW" u="sng" dirty="0">
                <a:solidFill>
                  <a:schemeClr val="tx2"/>
                </a:solidFill>
              </a:rPr>
              <a:t>(</a:t>
            </a:r>
            <a:r>
              <a:rPr lang="zh-TW" altLang="en-US" u="sng" dirty="0">
                <a:solidFill>
                  <a:schemeClr val="tx2"/>
                </a:solidFill>
              </a:rPr>
              <a:t>模式二</a:t>
            </a:r>
            <a:r>
              <a:rPr lang="en-US" altLang="zh-TW" u="sng" dirty="0">
                <a:solidFill>
                  <a:schemeClr val="tx2"/>
                </a:solidFill>
              </a:rPr>
              <a:t>)</a:t>
            </a:r>
            <a:r>
              <a:rPr lang="en-US" altLang="zh-TW" dirty="0">
                <a:solidFill>
                  <a:srgbClr val="660066"/>
                </a:solidFill>
              </a:rPr>
              <a:t> :   </a:t>
            </a:r>
          </a:p>
          <a:p>
            <a:pPr marL="457200" lvl="1" indent="0">
              <a:buNone/>
              <a:defRPr/>
            </a:pPr>
            <a:r>
              <a:rPr lang="en-US" altLang="zh-TW" dirty="0">
                <a:solidFill>
                  <a:srgbClr val="660066"/>
                </a:solidFill>
              </a:rPr>
              <a:t>      </a:t>
            </a:r>
            <a:r>
              <a:rPr lang="zh-TW" altLang="en-US" dirty="0">
                <a:solidFill>
                  <a:srgbClr val="660066"/>
                </a:solidFill>
              </a:rPr>
              <a:t>編修和儲存相關的課程費用減免資料及上課時間表</a:t>
            </a:r>
            <a:endParaRPr lang="en-US" altLang="zh-TW" dirty="0">
              <a:solidFill>
                <a:srgbClr val="660066"/>
              </a:solidFill>
            </a:endParaRPr>
          </a:p>
          <a:p>
            <a:pPr marL="914400" lvl="1" indent="-457200">
              <a:buFont typeface="Wingdings" panose="05000000000000000000" pitchFamily="2" charset="2"/>
              <a:buAutoNum type="circleNumWdWhitePlain" startAt="2"/>
              <a:defRPr/>
            </a:pPr>
            <a:r>
              <a:rPr lang="zh-TW" altLang="en-US" u="sng" dirty="0">
                <a:solidFill>
                  <a:schemeClr val="tx2"/>
                </a:solidFill>
              </a:rPr>
              <a:t>應用學習</a:t>
            </a:r>
            <a:r>
              <a:rPr lang="en-US" altLang="zh-TW" u="sng" dirty="0">
                <a:solidFill>
                  <a:schemeClr val="tx2"/>
                </a:solidFill>
              </a:rPr>
              <a:t>&gt;</a:t>
            </a:r>
            <a:r>
              <a:rPr lang="zh-TW" altLang="en-US" u="sng" dirty="0">
                <a:solidFill>
                  <a:schemeClr val="tx2"/>
                </a:solidFill>
              </a:rPr>
              <a:t>資料互換</a:t>
            </a:r>
            <a:r>
              <a:rPr lang="en-US" altLang="zh-TW" dirty="0">
                <a:solidFill>
                  <a:srgbClr val="660066"/>
                </a:solidFill>
              </a:rPr>
              <a:t>:</a:t>
            </a:r>
            <a:r>
              <a:rPr lang="zh-TW" altLang="en-US" dirty="0">
                <a:solidFill>
                  <a:srgbClr val="660066"/>
                </a:solidFill>
              </a:rPr>
              <a:t> 預備和確定「</a:t>
            </a:r>
            <a:r>
              <a:rPr lang="zh-TW" altLang="en-US" kern="1200" dirty="0">
                <a:solidFill>
                  <a:schemeClr val="tx2"/>
                </a:solidFill>
              </a:rPr>
              <a:t>班別資料</a:t>
            </a:r>
            <a:r>
              <a:rPr lang="en-US" altLang="zh-TW" kern="1200" dirty="0">
                <a:solidFill>
                  <a:schemeClr val="tx2"/>
                </a:solidFill>
              </a:rPr>
              <a:t>(</a:t>
            </a:r>
            <a:r>
              <a:rPr lang="zh-TW" altLang="en-US" kern="1200" dirty="0">
                <a:solidFill>
                  <a:schemeClr val="tx2"/>
                </a:solidFill>
              </a:rPr>
              <a:t>模式二</a:t>
            </a:r>
            <a:r>
              <a:rPr lang="en-US" altLang="zh-TW" kern="1200" dirty="0">
                <a:solidFill>
                  <a:schemeClr val="tx2"/>
                </a:solidFill>
              </a:rPr>
              <a:t>)</a:t>
            </a:r>
            <a:r>
              <a:rPr lang="zh-TW" altLang="en-US" kern="1200" dirty="0">
                <a:solidFill>
                  <a:schemeClr val="tx2"/>
                </a:solidFill>
              </a:rPr>
              <a:t> </a:t>
            </a:r>
            <a:r>
              <a:rPr lang="zh-TW" altLang="en-US" dirty="0">
                <a:solidFill>
                  <a:srgbClr val="660066"/>
                </a:solidFill>
              </a:rPr>
              <a:t>」</a:t>
            </a:r>
            <a:endParaRPr lang="en-US" altLang="zh-TW" dirty="0">
              <a:solidFill>
                <a:srgbClr val="660066"/>
              </a:solidFill>
            </a:endParaRPr>
          </a:p>
          <a:p>
            <a:pPr marL="914400" lvl="1" indent="-457200">
              <a:buFont typeface="Wingdings" panose="05000000000000000000" pitchFamily="2" charset="2"/>
              <a:buAutoNum type="circleNumWdWhitePlain" startAt="2"/>
              <a:defRPr/>
            </a:pPr>
            <a:r>
              <a:rPr lang="zh-TW" altLang="en-US" u="sng" dirty="0">
                <a:solidFill>
                  <a:schemeClr val="tx2"/>
                </a:solidFill>
              </a:rPr>
              <a:t>聯遞系統</a:t>
            </a:r>
            <a:r>
              <a:rPr lang="en-US" altLang="zh-TW" u="sng" dirty="0">
                <a:solidFill>
                  <a:schemeClr val="tx2"/>
                </a:solidFill>
              </a:rPr>
              <a:t>&gt;</a:t>
            </a:r>
            <a:r>
              <a:rPr lang="zh-TW" altLang="en-US" u="sng" dirty="0">
                <a:solidFill>
                  <a:schemeClr val="tx2"/>
                </a:solidFill>
              </a:rPr>
              <a:t>寄發訊息</a:t>
            </a:r>
            <a:r>
              <a:rPr lang="en-US" altLang="zh-TW" dirty="0">
                <a:solidFill>
                  <a:srgbClr val="660066"/>
                </a:solidFill>
              </a:rPr>
              <a:t>:</a:t>
            </a:r>
            <a:r>
              <a:rPr lang="zh-TW" altLang="en-US" dirty="0">
                <a:solidFill>
                  <a:schemeClr val="tx2"/>
                </a:solidFill>
              </a:rPr>
              <a:t> </a:t>
            </a:r>
            <a:r>
              <a:rPr lang="zh-TW" altLang="en-US" dirty="0">
                <a:solidFill>
                  <a:srgbClr val="660066"/>
                </a:solidFill>
              </a:rPr>
              <a:t>發送「</a:t>
            </a:r>
            <a:r>
              <a:rPr lang="zh-TW" altLang="en-US" kern="1200" dirty="0">
                <a:solidFill>
                  <a:schemeClr val="tx2"/>
                </a:solidFill>
              </a:rPr>
              <a:t>班別資料</a:t>
            </a:r>
            <a:r>
              <a:rPr lang="en-US" altLang="zh-TW" kern="1200" dirty="0">
                <a:solidFill>
                  <a:schemeClr val="tx2"/>
                </a:solidFill>
              </a:rPr>
              <a:t>(</a:t>
            </a:r>
            <a:r>
              <a:rPr lang="zh-TW" altLang="en-US" kern="1200" dirty="0">
                <a:solidFill>
                  <a:schemeClr val="tx2"/>
                </a:solidFill>
              </a:rPr>
              <a:t>模式二</a:t>
            </a:r>
            <a:r>
              <a:rPr lang="en-US" altLang="zh-TW" kern="1200" dirty="0">
                <a:solidFill>
                  <a:schemeClr val="tx2"/>
                </a:solidFill>
              </a:rPr>
              <a:t>)</a:t>
            </a:r>
            <a:r>
              <a:rPr lang="zh-TW" altLang="en-US" kern="1200" dirty="0">
                <a:solidFill>
                  <a:schemeClr val="tx2"/>
                </a:solidFill>
              </a:rPr>
              <a:t> </a:t>
            </a:r>
            <a:r>
              <a:rPr lang="zh-TW" altLang="en-US" dirty="0">
                <a:solidFill>
                  <a:srgbClr val="660066"/>
                </a:solidFill>
              </a:rPr>
              <a:t>」</a:t>
            </a:r>
            <a:endParaRPr lang="en-US" altLang="zh-TW" dirty="0">
              <a:solidFill>
                <a:srgbClr val="660066"/>
              </a:solidFill>
            </a:endParaRPr>
          </a:p>
        </p:txBody>
      </p:sp>
      <p:pic>
        <p:nvPicPr>
          <p:cNvPr id="8" name="圖片 7"/>
          <p:cNvPicPr>
            <a:picLocks noChangeAspect="1"/>
          </p:cNvPicPr>
          <p:nvPr/>
        </p:nvPicPr>
        <p:blipFill>
          <a:blip r:embed="rId4"/>
          <a:stretch>
            <a:fillRect/>
          </a:stretch>
        </p:blipFill>
        <p:spPr>
          <a:xfrm>
            <a:off x="763289" y="3266581"/>
            <a:ext cx="1326939" cy="2275812"/>
          </a:xfrm>
          <a:prstGeom prst="rect">
            <a:avLst/>
          </a:prstGeom>
        </p:spPr>
      </p:pic>
      <p:sp>
        <p:nvSpPr>
          <p:cNvPr id="4" name="投影片編號版面配置區 3"/>
          <p:cNvSpPr>
            <a:spLocks noGrp="1"/>
          </p:cNvSpPr>
          <p:nvPr>
            <p:ph type="sldNum" sz="quarter" idx="12"/>
          </p:nvPr>
        </p:nvSpPr>
        <p:spPr/>
        <p:txBody>
          <a:bodyPr/>
          <a:lstStyle/>
          <a:p>
            <a:pPr>
              <a:defRPr/>
            </a:pPr>
            <a:r>
              <a:rPr lang="en-US" altLang="zh-TW"/>
              <a:t>P.</a:t>
            </a:r>
            <a:fld id="{6A52B5E9-E56A-4BE7-B87D-ED90C8790FA6}" type="slidenum">
              <a:rPr lang="en-US" altLang="zh-TW" smtClean="0"/>
              <a:pPr>
                <a:defRPr/>
              </a:pPr>
              <a:t>98</a:t>
            </a:fld>
            <a:endParaRPr lang="en-US" altLang="zh-TW"/>
          </a:p>
        </p:txBody>
      </p:sp>
    </p:spTree>
    <p:extLst>
      <p:ext uri="{BB962C8B-B14F-4D97-AF65-F5344CB8AC3E}">
        <p14:creationId xmlns:p14="http://schemas.microsoft.com/office/powerpoint/2010/main" val="3692888999"/>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1547813" y="2130425"/>
            <a:ext cx="6910387" cy="1470025"/>
          </a:xfrm>
        </p:spPr>
        <p:txBody>
          <a:bodyPr/>
          <a:lstStyle/>
          <a:p>
            <a:pPr>
              <a:defRPr/>
            </a:pPr>
            <a:r>
              <a:rPr lang="en-US" altLang="zh-TW" sz="5400" dirty="0">
                <a:solidFill>
                  <a:srgbClr val="7030A0"/>
                </a:solidFill>
                <a:cs typeface="+mn-cs"/>
              </a:rPr>
              <a:t>6. </a:t>
            </a:r>
            <a:r>
              <a:rPr lang="zh-TW" altLang="en-US" sz="5400" dirty="0">
                <a:solidFill>
                  <a:srgbClr val="7030A0"/>
                </a:solidFill>
                <a:cs typeface="+mn-cs"/>
              </a:rPr>
              <a:t>常見問題及答案</a:t>
            </a:r>
          </a:p>
        </p:txBody>
      </p:sp>
    </p:spTree>
    <p:extLst>
      <p:ext uri="{BB962C8B-B14F-4D97-AF65-F5344CB8AC3E}">
        <p14:creationId xmlns:p14="http://schemas.microsoft.com/office/powerpoint/2010/main" val="3324270081"/>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4.3"/>
</p:tagLst>
</file>

<file path=ppt/tags/tag10.xml><?xml version="1.0" encoding="utf-8"?>
<p:tagLst xmlns:a="http://schemas.openxmlformats.org/drawingml/2006/main" xmlns:r="http://schemas.openxmlformats.org/officeDocument/2006/relationships" xmlns:p="http://schemas.openxmlformats.org/presentationml/2006/main">
  <p:tag name="TIMING" val="|5.1"/>
</p:tagLst>
</file>

<file path=ppt/tags/tag11.xml><?xml version="1.0" encoding="utf-8"?>
<p:tagLst xmlns:a="http://schemas.openxmlformats.org/drawingml/2006/main" xmlns:r="http://schemas.openxmlformats.org/officeDocument/2006/relationships" xmlns:p="http://schemas.openxmlformats.org/presentationml/2006/main">
  <p:tag name="TIMING" val="|5.1"/>
</p:tagLst>
</file>

<file path=ppt/tags/tag2.xml><?xml version="1.0" encoding="utf-8"?>
<p:tagLst xmlns:a="http://schemas.openxmlformats.org/drawingml/2006/main" xmlns:r="http://schemas.openxmlformats.org/officeDocument/2006/relationships" xmlns:p="http://schemas.openxmlformats.org/presentationml/2006/main">
  <p:tag name="TIMING" val="|26.7"/>
</p:tagLst>
</file>

<file path=ppt/tags/tag3.xml><?xml version="1.0" encoding="utf-8"?>
<p:tagLst xmlns:a="http://schemas.openxmlformats.org/drawingml/2006/main" xmlns:r="http://schemas.openxmlformats.org/officeDocument/2006/relationships" xmlns:p="http://schemas.openxmlformats.org/presentationml/2006/main">
  <p:tag name="TIMING" val="|26.7"/>
</p:tagLst>
</file>

<file path=ppt/tags/tag4.xml><?xml version="1.0" encoding="utf-8"?>
<p:tagLst xmlns:a="http://schemas.openxmlformats.org/drawingml/2006/main" xmlns:r="http://schemas.openxmlformats.org/officeDocument/2006/relationships" xmlns:p="http://schemas.openxmlformats.org/presentationml/2006/main">
  <p:tag name="TIMING" val="|26.7"/>
</p:tagLst>
</file>

<file path=ppt/tags/tag5.xml><?xml version="1.0" encoding="utf-8"?>
<p:tagLst xmlns:a="http://schemas.openxmlformats.org/drawingml/2006/main" xmlns:r="http://schemas.openxmlformats.org/officeDocument/2006/relationships" xmlns:p="http://schemas.openxmlformats.org/presentationml/2006/main">
  <p:tag name="TIMING" val="|26.7"/>
</p:tagLst>
</file>

<file path=ppt/tags/tag6.xml><?xml version="1.0" encoding="utf-8"?>
<p:tagLst xmlns:a="http://schemas.openxmlformats.org/drawingml/2006/main" xmlns:r="http://schemas.openxmlformats.org/officeDocument/2006/relationships" xmlns:p="http://schemas.openxmlformats.org/presentationml/2006/main">
  <p:tag name="TIMING" val="|13.9"/>
</p:tagLst>
</file>

<file path=ppt/tags/tag7.xml><?xml version="1.0" encoding="utf-8"?>
<p:tagLst xmlns:a="http://schemas.openxmlformats.org/drawingml/2006/main" xmlns:r="http://schemas.openxmlformats.org/officeDocument/2006/relationships" xmlns:p="http://schemas.openxmlformats.org/presentationml/2006/main">
  <p:tag name="TIMING" val="|9.9|0.9|3.7"/>
</p:tagLst>
</file>

<file path=ppt/tags/tag8.xml><?xml version="1.0" encoding="utf-8"?>
<p:tagLst xmlns:a="http://schemas.openxmlformats.org/drawingml/2006/main" xmlns:r="http://schemas.openxmlformats.org/officeDocument/2006/relationships" xmlns:p="http://schemas.openxmlformats.org/presentationml/2006/main">
  <p:tag name="TIMING" val="|5.1"/>
</p:tagLst>
</file>

<file path=ppt/tags/tag9.xml><?xml version="1.0" encoding="utf-8"?>
<p:tagLst xmlns:a="http://schemas.openxmlformats.org/drawingml/2006/main" xmlns:r="http://schemas.openxmlformats.org/officeDocument/2006/relationships" xmlns:p="http://schemas.openxmlformats.org/presentationml/2006/main">
  <p:tag name="TIMING" val="|5.1"/>
</p:tagLst>
</file>

<file path=ppt/theme/theme1.xml><?xml version="1.0" encoding="utf-8"?>
<a:theme xmlns:a="http://schemas.openxmlformats.org/drawingml/2006/main" name="WebSAM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ebSAMS1">
      <a:majorFont>
        <a:latin typeface="Tahoma"/>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wrap="square" anchor="ctr">
        <a:spAutoFit/>
      </a:bodyPr>
      <a:lstStyle>
        <a:defPPr>
          <a:defRPr/>
        </a:defPPr>
      </a:lstStyle>
    </a:spDef>
    <a:lnDef>
      <a:spPr bwMode="auto">
        <a:xfrm>
          <a:off x="0" y="0"/>
          <a:ext cx="1" cy="1"/>
        </a:xfrm>
        <a:custGeom>
          <a:avLst/>
          <a:gdLst/>
          <a:ahLst/>
          <a:cxnLst/>
          <a:rect l="0" t="0" r="0" b="0"/>
          <a:pathLst/>
        </a:custGeom>
        <a:noFill/>
        <a:ln w="57150" cap="flat" cmpd="sng" algn="ctr">
          <a:solidFill>
            <a:schemeClr val="tx2"/>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zh-TW" altLang="en-US" sz="1400" b="1" i="0" u="none" strike="noStrike" cap="none" normalizeH="0" baseline="0" smtClean="0">
            <a:ln>
              <a:noFill/>
            </a:ln>
            <a:solidFill>
              <a:srgbClr val="336699"/>
            </a:solidFill>
            <a:effectLst>
              <a:outerShdw blurRad="38100" dist="38100" dir="2700000" algn="tl">
                <a:srgbClr val="000000">
                  <a:alpha val="43137"/>
                </a:srgbClr>
              </a:outerShdw>
            </a:effectLst>
            <a:latin typeface="Trebuchet MS" pitchFamily="34" charset="0"/>
            <a:ea typeface="新細明體" pitchFamily="18" charset="-120"/>
          </a:defRPr>
        </a:defPPr>
      </a:lstStyle>
    </a:lnDef>
  </a:objectDefaults>
  <a:extraClrSchemeLst>
    <a:extraClrScheme>
      <a:clrScheme name="WebSAM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33949</TotalTime>
  <Words>8717</Words>
  <Application>Microsoft Office PowerPoint</Application>
  <PresentationFormat>如螢幕大小 (4:3)</PresentationFormat>
  <Paragraphs>1068</Paragraphs>
  <Slides>124</Slides>
  <Notes>88</Notes>
  <HiddenSlides>24</HiddenSlides>
  <MMClips>0</MMClips>
  <ScaleCrop>false</ScaleCrop>
  <HeadingPairs>
    <vt:vector size="6" baseType="variant">
      <vt:variant>
        <vt:lpstr>使用字型</vt:lpstr>
      </vt:variant>
      <vt:variant>
        <vt:i4>15</vt:i4>
      </vt:variant>
      <vt:variant>
        <vt:lpstr>佈景主題</vt:lpstr>
      </vt:variant>
      <vt:variant>
        <vt:i4>2</vt:i4>
      </vt:variant>
      <vt:variant>
        <vt:lpstr>投影片標題</vt:lpstr>
      </vt:variant>
      <vt:variant>
        <vt:i4>124</vt:i4>
      </vt:variant>
    </vt:vector>
  </HeadingPairs>
  <TitlesOfParts>
    <vt:vector size="141" baseType="lpstr">
      <vt:lpstr>Arial Unicode MS</vt:lpstr>
      <vt:lpstr>Poppins</vt:lpstr>
      <vt:lpstr>Traditional Arabic</vt:lpstr>
      <vt:lpstr>PMingLiU</vt:lpstr>
      <vt:lpstr>PMingLiU</vt:lpstr>
      <vt:lpstr>標楷體</vt:lpstr>
      <vt:lpstr>Arial</vt:lpstr>
      <vt:lpstr>Calibri</vt:lpstr>
      <vt:lpstr>Calibri Light</vt:lpstr>
      <vt:lpstr>Symbol</vt:lpstr>
      <vt:lpstr>Tahoma</vt:lpstr>
      <vt:lpstr>Times New Roman</vt:lpstr>
      <vt:lpstr>Trebuchet MS</vt:lpstr>
      <vt:lpstr>Wingdings</vt:lpstr>
      <vt:lpstr>Wingdings 2</vt:lpstr>
      <vt:lpstr>WebSAMS1</vt:lpstr>
      <vt:lpstr>Office 佈景主題</vt:lpstr>
      <vt:lpstr>PowerPoint 簡報</vt:lpstr>
      <vt:lpstr>PowerPoint 簡報</vt:lpstr>
      <vt:lpstr>PowerPoint 簡報</vt:lpstr>
      <vt:lpstr>PowerPoint 簡報</vt:lpstr>
      <vt:lpstr>PowerPoint 簡報</vt:lpstr>
      <vt:lpstr>網上校管系統   應用學習模組  Applied Learning (ApL) Module           處理應用學習及應用學習中文(非華語               學生適用)課程申請及報讀</vt:lpstr>
      <vt:lpstr>參考資料</vt:lpstr>
      <vt:lpstr>應用學習模組功能</vt:lpstr>
      <vt:lpstr>內容概覽</vt:lpstr>
      <vt:lpstr>1. 重要日期</vt:lpstr>
      <vt:lpstr>1. 應用學習模組 –  重要日期 (見教育局通函)</vt:lpstr>
      <vt:lpstr>1. 應用學習模組 - 重要日期</vt:lpstr>
      <vt:lpstr>2. 接收或外發資料檔案</vt:lpstr>
      <vt:lpstr>2. 接收或外發資料檔案</vt:lpstr>
      <vt:lpstr>2. 接收資料檔案</vt:lpstr>
      <vt:lpstr>PowerPoint 簡報</vt:lpstr>
      <vt:lpstr>PowerPoint 簡報</vt:lpstr>
      <vt:lpstr>2. 接收資料檔案</vt:lpstr>
      <vt:lpstr>PowerPoint 簡報</vt:lpstr>
      <vt:lpstr>PowerPoint 簡報</vt:lpstr>
      <vt:lpstr>PowerPoint 簡報</vt:lpstr>
      <vt:lpstr>PowerPoint 簡報</vt:lpstr>
      <vt:lpstr>PowerPoint 簡報</vt:lpstr>
      <vt:lpstr>PowerPoint 簡報</vt:lpstr>
      <vt:lpstr>PowerPoint 簡報</vt:lpstr>
      <vt:lpstr>3. 事前準備</vt:lpstr>
      <vt:lpstr>3. 事前準備</vt:lpstr>
      <vt:lpstr>3. 事前準備</vt:lpstr>
      <vt:lpstr>3. 事前準備</vt:lpstr>
      <vt:lpstr>3. 事前準備</vt:lpstr>
      <vt:lpstr>3. 事前準備</vt:lpstr>
      <vt:lpstr>3. 事前準備</vt:lpstr>
      <vt:lpstr>3. 事前準備</vt:lpstr>
      <vt:lpstr>3. 事前準備</vt:lpstr>
      <vt:lpstr>3. 事前準備</vt:lpstr>
      <vt:lpstr>3. 事前準備</vt:lpstr>
      <vt:lpstr>3. 事前準備</vt:lpstr>
      <vt:lpstr>3. 事前準備</vt:lpstr>
      <vt:lpstr>3. 事前準備</vt:lpstr>
      <vt:lpstr>3. 事前準備</vt:lpstr>
      <vt:lpstr>4. 流程概覽</vt:lpstr>
      <vt:lpstr> 4. 流程概覽</vt:lpstr>
      <vt:lpstr>5. 報名流程</vt:lpstr>
      <vt:lpstr>PowerPoint 簡報</vt:lpstr>
      <vt:lpstr>5. 報名流程</vt:lpstr>
      <vt:lpstr>5. 報名流程</vt:lpstr>
      <vt:lpstr>5. 報名流程 - 應用學習參數檔案</vt:lpstr>
      <vt:lpstr>5. 報名流程 - 解密應用學習參數檔案</vt:lpstr>
      <vt:lpstr>5. 報名流程 - 匯入應用學習參數檔案</vt:lpstr>
      <vt:lpstr>5. 報名流程</vt:lpstr>
      <vt:lpstr>5. 報名流程 - 聯絡資料(模式一及模式二)</vt:lpstr>
      <vt:lpstr>5. 報名流程</vt:lpstr>
      <vt:lpstr>5. 報名流程 - 學生報名(模式一及模式二)</vt:lpstr>
      <vt:lpstr>5. 報名流程 - 學生報名(模式一及模式二)</vt:lpstr>
      <vt:lpstr>5. 報名流程 - 學生報名(模式一及模式二)</vt:lpstr>
      <vt:lpstr>5. 報名流程 - 學生報名(模式一及模式二)</vt:lpstr>
      <vt:lpstr>5. 報名流程 - 入讀學生摘要(模式一及模式二)</vt:lpstr>
      <vt:lpstr>5.報名流程 -  學生報名(模式一及模式二)</vt:lpstr>
      <vt:lpstr>5. 報名流程 -  學生報名(模式一及模式二)</vt:lpstr>
      <vt:lpstr>5. 報名流程 -  學生報名(模式一及模式二)</vt:lpstr>
      <vt:lpstr>5. 報名流程 -  多元學習津貼(應用學習)申請資料(模式一及模式二)</vt:lpstr>
      <vt:lpstr>5. 報名流程 - 學生報名(模式一及模式二)</vt:lpstr>
      <vt:lpstr>5. 報名流程 - 學生報名(模式一及模式二)</vt:lpstr>
      <vt:lpstr>5. 報名流程 - 學生報名(模式一及模式二)</vt:lpstr>
      <vt:lpstr>5. 報名流程 - 學生報名(模式一及模式二)</vt:lpstr>
      <vt:lpstr>5. 報名流程</vt:lpstr>
      <vt:lpstr>5. 報名流程 -  甄選結果(模式一)及上課時間表(模式一) </vt:lpstr>
      <vt:lpstr>5. 報名流程 -  甄選結果(模式一)及上課時間表(模式一) </vt:lpstr>
      <vt:lpstr>5. 報名流程</vt:lpstr>
      <vt:lpstr>5. 報名流程 - 入讀確定(模式一)</vt:lpstr>
      <vt:lpstr>5. 報名流程 - 學生報名(模式一及模式二)</vt:lpstr>
      <vt:lpstr>PowerPoint 簡報</vt:lpstr>
      <vt:lpstr>5. 報名流程</vt:lpstr>
      <vt:lpstr>5. 報名流程</vt:lpstr>
      <vt:lpstr>5. 報名流程 - 應用學習參數檔案</vt:lpstr>
      <vt:lpstr>5. 報名流程 - 解密應用學習參數檔案</vt:lpstr>
      <vt:lpstr>5. 報名流程 - 匯入應用學習參數檔案</vt:lpstr>
      <vt:lpstr>5. 報名流程</vt:lpstr>
      <vt:lpstr>5. 報名流程 - 聯絡資料(模式一及模式二)</vt:lpstr>
      <vt:lpstr>5. 報名流程 - 聯絡資料(模式一及模式二)</vt:lpstr>
      <vt:lpstr>5. 報名流程 - 聯絡資料(模式一及模式二)</vt:lpstr>
      <vt:lpstr>5. 報名流程</vt:lpstr>
      <vt:lpstr>5. 報名流程 - 學校報名(模式二)</vt:lpstr>
      <vt:lpstr>5. 報名流程</vt:lpstr>
      <vt:lpstr>5. 報名流程 - 學生報名(模式一及模式二)</vt:lpstr>
      <vt:lpstr>5. 報名流程 - 學生報名(模式一及模式二)</vt:lpstr>
      <vt:lpstr>5. 報名流程 - 學生報名(模式一及模式二)</vt:lpstr>
      <vt:lpstr>5. 報名流程 - 學生報名(模式一及模式二)</vt:lpstr>
      <vt:lpstr>5. 報名流程 - 學生報名(模式一及模式二)</vt:lpstr>
      <vt:lpstr>5. 報名流程 - 學生報名(模式一及模式二)</vt:lpstr>
      <vt:lpstr>5. 報名流程 - 入讀學生摘要(模式一及模式二)</vt:lpstr>
      <vt:lpstr>5. 報名流程 - 多元學習津貼(應用學習)申請資料</vt:lpstr>
      <vt:lpstr>5. 報名流程 - 學生報名(模式一及模式二)</vt:lpstr>
      <vt:lpstr>5. 報名流程 - 學生報名(模式一及模式二)</vt:lpstr>
      <vt:lpstr>5. 報名流程</vt:lpstr>
      <vt:lpstr>5. 報名流程 - 班別編號(模式二) </vt:lpstr>
      <vt:lpstr>5. 報名流程</vt:lpstr>
      <vt:lpstr>5. 報名流程 - 班別資料(模式二)</vt:lpstr>
      <vt:lpstr>6. 常見問題及答案</vt:lpstr>
      <vt:lpstr>6. 常見問題及答案</vt:lpstr>
      <vt:lpstr>6. 常見問題(一) - 處理學生退修</vt:lpstr>
      <vt:lpstr>6. 常見問題(一) - 處理學生退修</vt:lpstr>
      <vt:lpstr>6. 常見問題(一) - 處理學生退修</vt:lpstr>
      <vt:lpstr>6. 常見問題(二) - 更新學生資料</vt:lpstr>
      <vt:lpstr>6. 常見問題(二) - 更新學生資料</vt:lpstr>
      <vt:lpstr>6. 常見問題(二) - 更新學生資料</vt:lpstr>
      <vt:lpstr>6. 常見問題(二) - 更新學生資料</vt:lpstr>
      <vt:lpstr>6. 常見問題(二) - 更新學生資料</vt:lpstr>
      <vt:lpstr>6. 常見問題(二) - 更新學生資料</vt:lpstr>
      <vt:lpstr>6. 常見問題(三) - 處理學生離校</vt:lpstr>
      <vt:lpstr>6. 常見問題(三) - 處理學生離校</vt:lpstr>
      <vt:lpstr>6. 常見問題(三) - 處理學生離校</vt:lpstr>
      <vt:lpstr>6. 常見問題(三) - 處理學生離校</vt:lpstr>
      <vt:lpstr>6. 常見問題(四) - 處理學生到校</vt:lpstr>
      <vt:lpstr>7. 查詢及支援</vt:lpstr>
      <vt:lpstr>7. 查詢及支援</vt:lpstr>
      <vt:lpstr>8. 參考資料</vt:lpstr>
      <vt:lpstr>8. 參考資料 - 報告</vt:lpstr>
      <vt:lpstr>8. 參考資料 - 線上說明</vt:lpstr>
      <vt:lpstr>8. 參考資料 - 用戶手冊</vt:lpstr>
      <vt:lpstr>8. 參考資料 - 使用指南</vt:lpstr>
      <vt:lpstr>8. 參考資料 - 接收資料一覽表</vt:lpstr>
      <vt:lpstr>8. 參考資料 - 外發資料一覽表</vt:lpstr>
      <vt:lpstr>答問時間</vt:lpstr>
    </vt:vector>
  </TitlesOfParts>
  <Company>EDB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網上校管系統   應用學習模組  Applied Learning (ApL) Module     處理應用學習課程申請及報讀</dc:title>
  <dc:creator>User</dc:creator>
  <cp:lastModifiedBy>LEE, Wing-sze</cp:lastModifiedBy>
  <cp:revision>4967</cp:revision>
  <cp:lastPrinted>2023-12-07T08:41:00Z</cp:lastPrinted>
  <dcterms:created xsi:type="dcterms:W3CDTF">2002-12-31T07:04:38Z</dcterms:created>
  <dcterms:modified xsi:type="dcterms:W3CDTF">2024-02-16T03:26:43Z</dcterms:modified>
</cp:coreProperties>
</file>